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7"/>
    <p:sldId id="258" r:id="rId8"/>
    <p:sldId id="259" r:id="rId9"/>
    <p:sldId id="260" r:id="rId10"/>
  </p:sldIdLst>
  <p:sldSz cx="7556500" cy="106934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 ?>
<Relationships xmlns="http://schemas.openxmlformats.org/package/2006/relationships">
	<Relationship Id="rId3" Type="http://schemas.openxmlformats.org/officeDocument/2006/relationships/presProps" Target="presProps.xml" />
	<Relationship Id="rId2" Type="http://schemas.openxmlformats.org/officeDocument/2006/relationships/slide" Target="slides/slide1.xml" />
	<Relationship Id="rId1" Type="http://schemas.openxmlformats.org/officeDocument/2006/relationships/slideMaster" Target="slideMasters/slideMaster1.xml" />
	<Relationship Id="rId6" Type="http://schemas.openxmlformats.org/officeDocument/2006/relationships/tableStyles" Target="tableStyles.xml" />
	<Relationship Id="rId5" Type="http://schemas.openxmlformats.org/officeDocument/2006/relationships/theme" Target="theme/theme1.xml" />
	<Relationship Id="rId4" Type="http://schemas.openxmlformats.org/officeDocument/2006/relationships/viewProps" Target="viewProps.xml" />
	<Relationship Id="rId7" Type="http://schemas.openxmlformats.org/officeDocument/2006/relationships/slide" Target="slides/slide2.xml" />
	<Relationship Id="rId8" Type="http://schemas.openxmlformats.org/officeDocument/2006/relationships/slide" Target="slides/slide3.xml" />
	<Relationship Id="rId9" Type="http://schemas.openxmlformats.org/officeDocument/2006/relationships/slide" Target="slides/slide4.xml" />
	<Relationship Id="rId10" Type="http://schemas.openxmlformats.org/officeDocument/2006/relationships/slide" Target="slides/slide5.xml" />
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4/25/2010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2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3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4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_rels/slide5.xml.rels><?xml version="1.0" encoding="UTF-8" standalone="yes" ?>
<Relationships xmlns="http://schemas.openxmlformats.org/package/2006/relationships">
	<Relationship Id="rId1" Type="http://schemas.openxmlformats.org/officeDocument/2006/relationships/slideLayout"
		Target="../slideLayouts/slideLayout1.xml" />
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4"/>
          <p:cNvGraphicFramePr>
            <a:graphicFrameLocks noGrp="1"/>
          </p:cNvGraphicFramePr>
          <p:nvPr/>
        </p:nvGraphicFramePr>
        <p:xfrm>
          <a:off x="294131" y="690351"/>
          <a:ext cx="7022592" cy="8186940"/>
        </p:xfrm>
        <a:graphic>
          <a:graphicData uri="http://schemas.openxmlformats.org/drawingml/2006/table">
            <a:tbl>
              <a:tblPr/>
              <a:tblGrid>
                <a:gridCol w="4594860"/>
                <a:gridCol w="1043939"/>
                <a:gridCol w="1383791"/>
              </a:tblGrid>
              <a:tr h="239267">
                <a:tc rowSpan="5">
                  <a:txBody>
                    <a:bodyPr/>
                    <a:lstStyle/>
                    <a:p>
                      <a:pPr algn="ctr"/>
                      <a:r>
                        <a:rPr lang="en-US" altLang="zh-CN" sz="1596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家电产品品质检验指导书-特殊要求-智能扫地机</a:t>
                      </a:r>
                      <a:endParaRPr lang="zh-CN" altLang="en-US" sz="1596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b">
                    <a:lnL w="0" cmpd="sng">
                      <a:solidFill>
                        <a:srgbClr val="000000"/>
                      </a:solidFill>
                      <a:prstDash val="soli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mpd="sng">
                      <a:solidFill>
                        <a:srgbClr val="000000"/>
                      </a:solidFill>
                      <a:prstDash val="soli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File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No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LFVC-Q-E&amp;E-H007.1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mpd="sng">
                      <a:solidFill>
                        <a:srgbClr val="000000"/>
                      </a:solidFill>
                      <a:prstDash val="soli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268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Revision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No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V1.1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267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Issued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By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Leon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WU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268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Issue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Date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2014/8/19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267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Model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No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LFVC-AIC210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6700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1.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目的：为了规范本公司产品品质要求，为QA，QC检验提供参考依据。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611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2.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使用范围：本公司范围内的家用电器产品的QA，QC的运作。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65047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3.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引用标准：GB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4706.1-2005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家用和类似用途电器的安全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第一部分：通用要求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GB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4706.7-2004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家用和类似用途电器的安全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第二部分：真空吸尘器和吸水式清洁器具的特殊要求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GB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4343.1-2009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家用电器、电动工具和类似器具的电磁兼容要求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第一部分：发射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GB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17625.1-2003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电磁兼容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限制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谐波电流发射限值（设备每相输入电流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≤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16A）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4423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4.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抽样标准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：GB/T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2828.1-2012：一般检查水平: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L-Ⅱ/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主要缺陷1.0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/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次要缺陷2.5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特殊检验水平：S1-S4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14116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面的说明及定义：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E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D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F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C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A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B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5.1:A面为正面，产品在正确的使用过程中，面对使用者的一面为正面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5.2:B面为底面，相对于正面的下部为底面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5.3:C面为右侧面，相对于正面的右侧为右侧面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5.4:D面为背面，相对于正面的反面为背面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5.5:E面为顶部，相对于正面的正上部分为顶部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5.6:F面为左侧面，相对于正面的右侧为左侧面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5699">
                <a:tc gridSpan="3">
                  <a:txBody>
                    <a:bodyPr/>
                    <a:lstStyle/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6.</a:t>
                      </a:r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产品表面等级划分：产品表面等级根据产品的重要程度,可划分为：A级面，B级面，C级面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6.1：A级面：经常能够看到的表面。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如电器正面和正上方，在不移动或转动产品时都能看到的表面。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6.2：B级面：在不移动产品的情况下，偶尔能够看到的表面。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如电器的侧面和后面。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ctr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6.3：C级面：在移动产品或转动产品，或产品被打开后，才可以看到的表面。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如电器底面，电器部件内部面，产品组装后需贴装饰面板或标识掩饰的面。(通常表面不作处理的面)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说明：A：以上等级规定的是产品的外观标准，对于产品在使用时看不见的内表面不适用此标准。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B：以上A、B、C表面等级的定义，是以最终客人处使用为条件而界定的。如果产品的零部件或产品在后续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装配、安装过程中被掩盖，则按照被掩盖后的表面来定义。如果产品的零部件在后续装配、安装过程中有可能被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  <a:p>
                      <a:pPr algn="l"/>
                      <a:r>
                        <a:rPr lang="en-US" altLang="zh-CN" sz="1104" dirty="0" smtClean="0">
                          <a:solidFill>
                            <a:srgbClr val="000000"/>
                          </a:solidFill>
                          <a:latin typeface="微软雅黑" pitchFamily="18" charset="0"/>
                          <a:cs typeface="微软雅黑" pitchFamily="18" charset="0"/>
                        </a:rPr>
                        <a:t>掩盖也有可能不被掩盖，则按照不被掩盖的表面来定义。</a:t>
                      </a:r>
                      <a:endParaRPr lang="zh-CN" altLang="en-US" sz="1104" dirty="0" smtClean="0">
                        <a:solidFill>
                          <a:srgbClr val="000000"/>
                        </a:solidFill>
                        <a:latin typeface="微软雅黑" pitchFamily="18" charset="0"/>
                        <a:cs typeface="微软雅黑" pitchFamily="18" charset="0"/>
                      </a:endParaRPr>
                    </a:p>
                  </a:txBody>
                  <a:tcPr anchor="ctr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mpd="sng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286511" y="682743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39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39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309104" y="694935"/>
            <a:ext cx="12192" cy="9265919"/>
          </a:xfrm>
          <a:custGeom>
            <a:avLst/>
            <a:gdLst>
              <a:gd name="connsiteX0" fmla="*/ 6095 w 12192"/>
              <a:gd name="connsiteY0" fmla="*/ 0 h 9265919"/>
              <a:gd name="connsiteX1" fmla="*/ 6095 w 12192"/>
              <a:gd name="connsiteY1" fmla="*/ 9265919 h 926591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65919">
                <a:moveTo>
                  <a:pt x="6095" y="0"/>
                </a:moveTo>
                <a:lnTo>
                  <a:pt x="6095" y="9265919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81371" y="2455155"/>
            <a:ext cx="12192" cy="7505700"/>
          </a:xfrm>
          <a:custGeom>
            <a:avLst/>
            <a:gdLst>
              <a:gd name="connsiteX0" fmla="*/ 6096 w 12192"/>
              <a:gd name="connsiteY0" fmla="*/ 0 h 7505700"/>
              <a:gd name="connsiteX1" fmla="*/ 6096 w 12192"/>
              <a:gd name="connsiteY1" fmla="*/ 7505699 h 7505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7505700">
                <a:moveTo>
                  <a:pt x="6096" y="0"/>
                </a:moveTo>
                <a:lnTo>
                  <a:pt x="6096" y="7505699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925311" y="2455155"/>
            <a:ext cx="12191" cy="7505700"/>
          </a:xfrm>
          <a:custGeom>
            <a:avLst/>
            <a:gdLst>
              <a:gd name="connsiteX0" fmla="*/ 6095 w 12191"/>
              <a:gd name="connsiteY0" fmla="*/ 0 h 7505700"/>
              <a:gd name="connsiteX1" fmla="*/ 6095 w 12191"/>
              <a:gd name="connsiteY1" fmla="*/ 7505699 h 75057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7505700">
                <a:moveTo>
                  <a:pt x="6095" y="0"/>
                </a:moveTo>
                <a:lnTo>
                  <a:pt x="6095" y="7505699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81227" y="2712711"/>
            <a:ext cx="12191" cy="7248143"/>
          </a:xfrm>
          <a:custGeom>
            <a:avLst/>
            <a:gdLst>
              <a:gd name="connsiteX0" fmla="*/ 6095 w 12191"/>
              <a:gd name="connsiteY0" fmla="*/ 0 h 7248143"/>
              <a:gd name="connsiteX1" fmla="*/ 6095 w 12191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7248143">
                <a:moveTo>
                  <a:pt x="6095" y="0"/>
                </a:moveTo>
                <a:lnTo>
                  <a:pt x="6095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2163" y="2712711"/>
            <a:ext cx="12191" cy="7248143"/>
          </a:xfrm>
          <a:custGeom>
            <a:avLst/>
            <a:gdLst>
              <a:gd name="connsiteX0" fmla="*/ 6096 w 12191"/>
              <a:gd name="connsiteY0" fmla="*/ 0 h 7248143"/>
              <a:gd name="connsiteX1" fmla="*/ 6096 w 12191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7248143">
                <a:moveTo>
                  <a:pt x="6096" y="0"/>
                </a:moveTo>
                <a:lnTo>
                  <a:pt x="6096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241291" y="2712711"/>
            <a:ext cx="12192" cy="7248143"/>
          </a:xfrm>
          <a:custGeom>
            <a:avLst/>
            <a:gdLst>
              <a:gd name="connsiteX0" fmla="*/ 6096 w 12192"/>
              <a:gd name="connsiteY0" fmla="*/ 0 h 7248143"/>
              <a:gd name="connsiteX1" fmla="*/ 6096 w 12192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7248143">
                <a:moveTo>
                  <a:pt x="6096" y="0"/>
                </a:moveTo>
                <a:lnTo>
                  <a:pt x="6096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231891" y="2712711"/>
            <a:ext cx="12192" cy="7248143"/>
          </a:xfrm>
          <a:custGeom>
            <a:avLst/>
            <a:gdLst>
              <a:gd name="connsiteX0" fmla="*/ 6096 w 12192"/>
              <a:gd name="connsiteY0" fmla="*/ 0 h 7248143"/>
              <a:gd name="connsiteX1" fmla="*/ 6096 w 12192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7248143">
                <a:moveTo>
                  <a:pt x="6096" y="0"/>
                </a:moveTo>
                <a:lnTo>
                  <a:pt x="6096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65647" y="2712711"/>
            <a:ext cx="12192" cy="7248143"/>
          </a:xfrm>
          <a:custGeom>
            <a:avLst/>
            <a:gdLst>
              <a:gd name="connsiteX0" fmla="*/ 6096 w 12192"/>
              <a:gd name="connsiteY0" fmla="*/ 0 h 7248143"/>
              <a:gd name="connsiteX1" fmla="*/ 6096 w 12192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7248143">
                <a:moveTo>
                  <a:pt x="6096" y="0"/>
                </a:moveTo>
                <a:lnTo>
                  <a:pt x="6096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617207" y="2712711"/>
            <a:ext cx="12192" cy="7248143"/>
          </a:xfrm>
          <a:custGeom>
            <a:avLst/>
            <a:gdLst>
              <a:gd name="connsiteX0" fmla="*/ 6096 w 12192"/>
              <a:gd name="connsiteY0" fmla="*/ 0 h 7248143"/>
              <a:gd name="connsiteX1" fmla="*/ 6096 w 12192"/>
              <a:gd name="connsiteY1" fmla="*/ 7248143 h 7248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7248143">
                <a:moveTo>
                  <a:pt x="6096" y="0"/>
                </a:moveTo>
                <a:lnTo>
                  <a:pt x="6096" y="7248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682731"/>
            <a:ext cx="7022592" cy="12191"/>
          </a:xfrm>
          <a:custGeom>
            <a:avLst/>
            <a:gdLst>
              <a:gd name="connsiteX0" fmla="*/ 0 w 7022592"/>
              <a:gd name="connsiteY0" fmla="*/ 6095 h 12191"/>
              <a:gd name="connsiteX1" fmla="*/ 7022592 w 7022592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1">
                <a:moveTo>
                  <a:pt x="0" y="6095"/>
                </a:moveTo>
                <a:lnTo>
                  <a:pt x="7022592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2442951"/>
            <a:ext cx="7022592" cy="12192"/>
          </a:xfrm>
          <a:custGeom>
            <a:avLst/>
            <a:gdLst>
              <a:gd name="connsiteX0" fmla="*/ 0 w 7022592"/>
              <a:gd name="connsiteY0" fmla="*/ 6096 h 12192"/>
              <a:gd name="connsiteX1" fmla="*/ 7022592 w 702259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2">
                <a:moveTo>
                  <a:pt x="0" y="6096"/>
                </a:moveTo>
                <a:lnTo>
                  <a:pt x="702259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2700507"/>
            <a:ext cx="7022592" cy="12192"/>
          </a:xfrm>
          <a:custGeom>
            <a:avLst/>
            <a:gdLst>
              <a:gd name="connsiteX0" fmla="*/ 0 w 7022592"/>
              <a:gd name="connsiteY0" fmla="*/ 6096 h 12192"/>
              <a:gd name="connsiteX1" fmla="*/ 7022592 w 702259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2">
                <a:moveTo>
                  <a:pt x="0" y="6096"/>
                </a:moveTo>
                <a:lnTo>
                  <a:pt x="702259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3044931"/>
            <a:ext cx="7022592" cy="12192"/>
          </a:xfrm>
          <a:custGeom>
            <a:avLst/>
            <a:gdLst>
              <a:gd name="connsiteX0" fmla="*/ 0 w 7022592"/>
              <a:gd name="connsiteY0" fmla="*/ 6095 h 12192"/>
              <a:gd name="connsiteX1" fmla="*/ 7022592 w 7022592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2">
                <a:moveTo>
                  <a:pt x="0" y="6095"/>
                </a:moveTo>
                <a:lnTo>
                  <a:pt x="7022592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293343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541755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79016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4152879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401291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658847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916403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173959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5431515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689071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946627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204183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461739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6719296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967708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2161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7464531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712955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96136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209779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458192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706604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8955016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203428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451840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700252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9948664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29845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类别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2908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检验项目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79900" y="2908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抽样水平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14900" y="2984500"/>
            <a:ext cx="9652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缺陷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缺陷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缺陷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29845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和方法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819900" y="2908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备注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3213100"/>
            <a:ext cx="5588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3213100"/>
            <a:ext cx="139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3213100"/>
            <a:ext cx="2794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36957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3695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3695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电子秤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0005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40005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40005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0005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305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4305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305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559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4559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4559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559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50800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851400"/>
            <a:ext cx="5588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4851400"/>
            <a:ext cx="1397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851400"/>
            <a:ext cx="2794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1087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6108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108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3627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6362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362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6167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6616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6616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616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6870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896100"/>
            <a:ext cx="558800" cy="774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7137400"/>
            <a:ext cx="139700" cy="533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896100"/>
            <a:ext cx="279400" cy="774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7861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874000"/>
            <a:ext cx="5588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7874000"/>
            <a:ext cx="139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874000"/>
            <a:ext cx="2794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394700"/>
            <a:ext cx="558800" cy="102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8394700"/>
            <a:ext cx="139700" cy="102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8394700"/>
            <a:ext cx="279400" cy="1028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613900"/>
            <a:ext cx="5588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9613900"/>
            <a:ext cx="139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676900" y="9613900"/>
            <a:ext cx="139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9613900"/>
            <a:ext cx="2794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501900" y="28956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检验要求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36195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外箱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200400"/>
            <a:ext cx="1536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外箱唛头印刷内容错误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外箱结构不符合包装要求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695700"/>
            <a:ext cx="23749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外箱印刷重量与实际货物重量差别较大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911600"/>
            <a:ext cx="2654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外箱封箱开口过大，脏污，变形，涨包，损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076700"/>
            <a:ext cx="1955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坏，包装不符合要求或打反包装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4813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305300"/>
            <a:ext cx="1117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内盒印刷内容不符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559300"/>
            <a:ext cx="2095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印刷内容模糊，划花，重影，缺损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60071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说明书，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7400" y="61849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合格证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851400"/>
            <a:ext cx="20955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层与层之间粘贴不良，分层或裂开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内盒损坏，但产品未受损伤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内盒损坏，但产品受损伤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遗漏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印刷错误或者内容不正确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096000"/>
            <a:ext cx="1816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文字或图片不清晰但可以识别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362700"/>
            <a:ext cx="1955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文字或图片不清晰但不可以识别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616700"/>
            <a:ext cx="23749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说明书、合格证无皱折或印刷不良现象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9563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9613900"/>
            <a:ext cx="26543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丝印印反，铭牌贴反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丝印，铭牌移位，重影，模糊，缺损，卷边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82296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包装方法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7400" y="6896100"/>
            <a:ext cx="2501900" cy="774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不正确或用错塑料袋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546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塑料袋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遗漏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开口大于180mm无透气孔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漏胶袋或损坏而导致产品受损伤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7874000"/>
            <a:ext cx="25146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漏放任何包装材料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包装方式不正确，导致产品无法受到保护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8394700"/>
            <a:ext cx="3136900" cy="1066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用错包装料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漏说明书或与安全有关的贴纸及其类似物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漏零件，配件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漏丝印，Logo，铭牌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200"/>
              </a:lnSpc>
              <a:tabLst>
                <a:tab pos="6096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丝印，铭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丝印，铭牌内容错误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04800" y="952500"/>
            <a:ext cx="6934200" cy="1409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缺陷等级及判定标准：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7.1: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缺陷等级定义: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7.1.1:致命缺陷：产品缺陷可能会导致对人体生命造成伤害或危及生命，或有潜在可能对人体照成伤害，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或产品不符合国家或区域性的法律法规。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7.1.2:严重缺陷：产品缺陷可能会影响产品的使用性或功能缺失,或严重影响产品的观赏性,或影响顾客的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购买欲望。如：如产品无法使用,不定位,或严重损伤,破裂,缺失功能或警告标识等.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7.1.3:轻微缺陷：除致命缺陷和严重缺陷以外的缺陷。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7.2：判定标准:根据GB/T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2828.1-2012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AQL：Cr：0，Maj：1.0，Min：2.5抽样标准,参照产品缺陷分类和产品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52400" algn="l"/>
                <a:tab pos="495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所处位置,参照不同物质的外观要求进行判定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04800" y="2603500"/>
            <a:ext cx="698500" cy="254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                <a:tab pos="38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8.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检验标准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14900" y="2603500"/>
            <a:ext cx="1625600" cy="254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032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判定标准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2032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致命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严重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次要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检验工具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66548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包装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68199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检查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681227" y="682731"/>
            <a:ext cx="12191" cy="441960"/>
          </a:xfrm>
          <a:custGeom>
            <a:avLst/>
            <a:gdLst>
              <a:gd name="connsiteX0" fmla="*/ 6095 w 12191"/>
              <a:gd name="connsiteY0" fmla="*/ 0 h 441960"/>
              <a:gd name="connsiteX1" fmla="*/ 6095 w 12191"/>
              <a:gd name="connsiteY1" fmla="*/ 441960 h 4419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441960">
                <a:moveTo>
                  <a:pt x="6095" y="0"/>
                </a:moveTo>
                <a:lnTo>
                  <a:pt x="6095" y="44196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81371" y="694923"/>
            <a:ext cx="12192" cy="429768"/>
          </a:xfrm>
          <a:custGeom>
            <a:avLst/>
            <a:gdLst>
              <a:gd name="connsiteX0" fmla="*/ 6096 w 12192"/>
              <a:gd name="connsiteY0" fmla="*/ 0 h 429768"/>
              <a:gd name="connsiteX1" fmla="*/ 6096 w 12192"/>
              <a:gd name="connsiteY1" fmla="*/ 429768 h 429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429768">
                <a:moveTo>
                  <a:pt x="6096" y="0"/>
                </a:moveTo>
                <a:lnTo>
                  <a:pt x="6096" y="42976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231891" y="694923"/>
            <a:ext cx="12192" cy="429768"/>
          </a:xfrm>
          <a:custGeom>
            <a:avLst/>
            <a:gdLst>
              <a:gd name="connsiteX0" fmla="*/ 6096 w 12192"/>
              <a:gd name="connsiteY0" fmla="*/ 0 h 429768"/>
              <a:gd name="connsiteX1" fmla="*/ 6096 w 12192"/>
              <a:gd name="connsiteY1" fmla="*/ 429768 h 429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429768">
                <a:moveTo>
                  <a:pt x="6096" y="0"/>
                </a:moveTo>
                <a:lnTo>
                  <a:pt x="6096" y="42976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65647" y="694923"/>
            <a:ext cx="12192" cy="429768"/>
          </a:xfrm>
          <a:custGeom>
            <a:avLst/>
            <a:gdLst>
              <a:gd name="connsiteX0" fmla="*/ 6096 w 12192"/>
              <a:gd name="connsiteY0" fmla="*/ 0 h 429768"/>
              <a:gd name="connsiteX1" fmla="*/ 6096 w 12192"/>
              <a:gd name="connsiteY1" fmla="*/ 429768 h 429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429768">
                <a:moveTo>
                  <a:pt x="6096" y="0"/>
                </a:moveTo>
                <a:lnTo>
                  <a:pt x="6096" y="42976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925311" y="694923"/>
            <a:ext cx="12191" cy="429768"/>
          </a:xfrm>
          <a:custGeom>
            <a:avLst/>
            <a:gdLst>
              <a:gd name="connsiteX0" fmla="*/ 6095 w 12191"/>
              <a:gd name="connsiteY0" fmla="*/ 0 h 429768"/>
              <a:gd name="connsiteX1" fmla="*/ 6095 w 12191"/>
              <a:gd name="connsiteY1" fmla="*/ 429768 h 429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429768">
                <a:moveTo>
                  <a:pt x="6095" y="0"/>
                </a:moveTo>
                <a:lnTo>
                  <a:pt x="6095" y="42976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617207" y="694923"/>
            <a:ext cx="12192" cy="429768"/>
          </a:xfrm>
          <a:custGeom>
            <a:avLst/>
            <a:gdLst>
              <a:gd name="connsiteX0" fmla="*/ 6096 w 12192"/>
              <a:gd name="connsiteY0" fmla="*/ 0 h 429768"/>
              <a:gd name="connsiteX1" fmla="*/ 6096 w 12192"/>
              <a:gd name="connsiteY1" fmla="*/ 429768 h 4297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429768">
                <a:moveTo>
                  <a:pt x="6096" y="0"/>
                </a:moveTo>
                <a:lnTo>
                  <a:pt x="6096" y="42976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2163" y="1373103"/>
            <a:ext cx="12191" cy="3470147"/>
          </a:xfrm>
          <a:custGeom>
            <a:avLst/>
            <a:gdLst>
              <a:gd name="connsiteX0" fmla="*/ 6096 w 12191"/>
              <a:gd name="connsiteY0" fmla="*/ 0 h 3470147"/>
              <a:gd name="connsiteX1" fmla="*/ 6096 w 12191"/>
              <a:gd name="connsiteY1" fmla="*/ 3470147 h 347014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3470147">
                <a:moveTo>
                  <a:pt x="6096" y="0"/>
                </a:moveTo>
                <a:lnTo>
                  <a:pt x="6096" y="34701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86511" y="688839"/>
            <a:ext cx="12192" cy="9070847"/>
          </a:xfrm>
          <a:custGeom>
            <a:avLst/>
            <a:gdLst>
              <a:gd name="connsiteX0" fmla="*/ 6096 w 12192"/>
              <a:gd name="connsiteY0" fmla="*/ 0 h 9070847"/>
              <a:gd name="connsiteX1" fmla="*/ 6096 w 12192"/>
              <a:gd name="connsiteY1" fmla="*/ 9070848 h 907084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070847">
                <a:moveTo>
                  <a:pt x="6096" y="0"/>
                </a:moveTo>
                <a:lnTo>
                  <a:pt x="6096" y="9070848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81227" y="1373115"/>
            <a:ext cx="12191" cy="8391143"/>
          </a:xfrm>
          <a:custGeom>
            <a:avLst/>
            <a:gdLst>
              <a:gd name="connsiteX0" fmla="*/ 6095 w 12191"/>
              <a:gd name="connsiteY0" fmla="*/ 0 h 8391143"/>
              <a:gd name="connsiteX1" fmla="*/ 6095 w 12191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8391143">
                <a:moveTo>
                  <a:pt x="6095" y="0"/>
                </a:moveTo>
                <a:lnTo>
                  <a:pt x="6095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241291" y="694935"/>
            <a:ext cx="12192" cy="9069323"/>
          </a:xfrm>
          <a:custGeom>
            <a:avLst/>
            <a:gdLst>
              <a:gd name="connsiteX0" fmla="*/ 6096 w 12192"/>
              <a:gd name="connsiteY0" fmla="*/ 0 h 9069323"/>
              <a:gd name="connsiteX1" fmla="*/ 6096 w 12192"/>
              <a:gd name="connsiteY1" fmla="*/ 9069323 h 906932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069323">
                <a:moveTo>
                  <a:pt x="6096" y="0"/>
                </a:moveTo>
                <a:lnTo>
                  <a:pt x="6096" y="906932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81371" y="1373115"/>
            <a:ext cx="12192" cy="8391143"/>
          </a:xfrm>
          <a:custGeom>
            <a:avLst/>
            <a:gdLst>
              <a:gd name="connsiteX0" fmla="*/ 6096 w 12192"/>
              <a:gd name="connsiteY0" fmla="*/ 0 h 8391143"/>
              <a:gd name="connsiteX1" fmla="*/ 6096 w 12192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91143">
                <a:moveTo>
                  <a:pt x="6096" y="0"/>
                </a:moveTo>
                <a:lnTo>
                  <a:pt x="6096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231891" y="1373115"/>
            <a:ext cx="12192" cy="8391143"/>
          </a:xfrm>
          <a:custGeom>
            <a:avLst/>
            <a:gdLst>
              <a:gd name="connsiteX0" fmla="*/ 6096 w 12192"/>
              <a:gd name="connsiteY0" fmla="*/ 0 h 8391143"/>
              <a:gd name="connsiteX1" fmla="*/ 6096 w 12192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91143">
                <a:moveTo>
                  <a:pt x="6096" y="0"/>
                </a:moveTo>
                <a:lnTo>
                  <a:pt x="6096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65647" y="1373115"/>
            <a:ext cx="12192" cy="8391143"/>
          </a:xfrm>
          <a:custGeom>
            <a:avLst/>
            <a:gdLst>
              <a:gd name="connsiteX0" fmla="*/ 6096 w 12192"/>
              <a:gd name="connsiteY0" fmla="*/ 0 h 8391143"/>
              <a:gd name="connsiteX1" fmla="*/ 6096 w 12192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91143">
                <a:moveTo>
                  <a:pt x="6096" y="0"/>
                </a:moveTo>
                <a:lnTo>
                  <a:pt x="6096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925311" y="1373115"/>
            <a:ext cx="12191" cy="8391143"/>
          </a:xfrm>
          <a:custGeom>
            <a:avLst/>
            <a:gdLst>
              <a:gd name="connsiteX0" fmla="*/ 6095 w 12191"/>
              <a:gd name="connsiteY0" fmla="*/ 0 h 8391143"/>
              <a:gd name="connsiteX1" fmla="*/ 6095 w 12191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8391143">
                <a:moveTo>
                  <a:pt x="6095" y="0"/>
                </a:moveTo>
                <a:lnTo>
                  <a:pt x="6095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617207" y="1373115"/>
            <a:ext cx="12192" cy="8391143"/>
          </a:xfrm>
          <a:custGeom>
            <a:avLst/>
            <a:gdLst>
              <a:gd name="connsiteX0" fmla="*/ 6096 w 12192"/>
              <a:gd name="connsiteY0" fmla="*/ 0 h 8391143"/>
              <a:gd name="connsiteX1" fmla="*/ 6096 w 12192"/>
              <a:gd name="connsiteY1" fmla="*/ 8391143 h 839114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91143">
                <a:moveTo>
                  <a:pt x="6096" y="0"/>
                </a:moveTo>
                <a:lnTo>
                  <a:pt x="6096" y="839114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309104" y="694935"/>
            <a:ext cx="12192" cy="9069323"/>
          </a:xfrm>
          <a:custGeom>
            <a:avLst/>
            <a:gdLst>
              <a:gd name="connsiteX0" fmla="*/ 6095 w 12192"/>
              <a:gd name="connsiteY0" fmla="*/ 0 h 9069323"/>
              <a:gd name="connsiteX1" fmla="*/ 6095 w 12192"/>
              <a:gd name="connsiteY1" fmla="*/ 9069323 h 906932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069323">
                <a:moveTo>
                  <a:pt x="6095" y="0"/>
                </a:moveTo>
                <a:lnTo>
                  <a:pt x="6095" y="9069323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82139" y="1124691"/>
            <a:ext cx="12192" cy="3326891"/>
          </a:xfrm>
          <a:custGeom>
            <a:avLst/>
            <a:gdLst>
              <a:gd name="connsiteX0" fmla="*/ 6095 w 12192"/>
              <a:gd name="connsiteY0" fmla="*/ 0 h 3326891"/>
              <a:gd name="connsiteX1" fmla="*/ 6095 w 12192"/>
              <a:gd name="connsiteY1" fmla="*/ 3326891 h 3326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3326891">
                <a:moveTo>
                  <a:pt x="6095" y="0"/>
                </a:moveTo>
                <a:lnTo>
                  <a:pt x="6095" y="3326891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610611" y="1124691"/>
            <a:ext cx="12192" cy="3326891"/>
          </a:xfrm>
          <a:custGeom>
            <a:avLst/>
            <a:gdLst>
              <a:gd name="connsiteX0" fmla="*/ 6096 w 12192"/>
              <a:gd name="connsiteY0" fmla="*/ 0 h 3326891"/>
              <a:gd name="connsiteX1" fmla="*/ 6096 w 12192"/>
              <a:gd name="connsiteY1" fmla="*/ 3326891 h 3326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3326891">
                <a:moveTo>
                  <a:pt x="6096" y="0"/>
                </a:moveTo>
                <a:lnTo>
                  <a:pt x="6096" y="3326891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3477767" y="1124691"/>
            <a:ext cx="12191" cy="3326891"/>
          </a:xfrm>
          <a:custGeom>
            <a:avLst/>
            <a:gdLst>
              <a:gd name="connsiteX0" fmla="*/ 6096 w 12191"/>
              <a:gd name="connsiteY0" fmla="*/ 0 h 3326891"/>
              <a:gd name="connsiteX1" fmla="*/ 6096 w 12191"/>
              <a:gd name="connsiteY1" fmla="*/ 3326891 h 33268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3326891">
                <a:moveTo>
                  <a:pt x="6096" y="0"/>
                </a:moveTo>
                <a:lnTo>
                  <a:pt x="6096" y="3326891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2163" y="8999211"/>
            <a:ext cx="12191" cy="765047"/>
          </a:xfrm>
          <a:custGeom>
            <a:avLst/>
            <a:gdLst>
              <a:gd name="connsiteX0" fmla="*/ 6096 w 12191"/>
              <a:gd name="connsiteY0" fmla="*/ 0 h 765047"/>
              <a:gd name="connsiteX1" fmla="*/ 6096 w 12191"/>
              <a:gd name="connsiteY1" fmla="*/ 765047 h 76504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765047">
                <a:moveTo>
                  <a:pt x="6096" y="0"/>
                </a:moveTo>
                <a:lnTo>
                  <a:pt x="6096" y="765047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682731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1112499"/>
            <a:ext cx="7022592" cy="12192"/>
          </a:xfrm>
          <a:custGeom>
            <a:avLst/>
            <a:gdLst>
              <a:gd name="connsiteX0" fmla="*/ 0 w 7022592"/>
              <a:gd name="connsiteY0" fmla="*/ 6096 h 12192"/>
              <a:gd name="connsiteX1" fmla="*/ 7022592 w 702259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2">
                <a:moveTo>
                  <a:pt x="0" y="6096"/>
                </a:moveTo>
                <a:lnTo>
                  <a:pt x="702259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1360911"/>
            <a:ext cx="7022592" cy="12191"/>
          </a:xfrm>
          <a:custGeom>
            <a:avLst/>
            <a:gdLst>
              <a:gd name="connsiteX0" fmla="*/ 0 w 7022592"/>
              <a:gd name="connsiteY0" fmla="*/ 6095 h 12191"/>
              <a:gd name="connsiteX1" fmla="*/ 7022592 w 7022592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1">
                <a:moveTo>
                  <a:pt x="0" y="6095"/>
                </a:moveTo>
                <a:lnTo>
                  <a:pt x="7022592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924791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296647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679171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090651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482319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72158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960855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200123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439391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4831059"/>
            <a:ext cx="6627876" cy="12191"/>
          </a:xfrm>
          <a:custGeom>
            <a:avLst/>
            <a:gdLst>
              <a:gd name="connsiteX0" fmla="*/ 0 w 6627876"/>
              <a:gd name="connsiteY0" fmla="*/ 6096 h 12191"/>
              <a:gd name="connsiteX1" fmla="*/ 6627875 w 6627876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5088615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5346171"/>
            <a:ext cx="6627876" cy="12191"/>
          </a:xfrm>
          <a:custGeom>
            <a:avLst/>
            <a:gdLst>
              <a:gd name="connsiteX0" fmla="*/ 0 w 6627876"/>
              <a:gd name="connsiteY0" fmla="*/ 6096 h 12191"/>
              <a:gd name="connsiteX1" fmla="*/ 6627875 w 6627876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5746983"/>
            <a:ext cx="6627876" cy="12191"/>
          </a:xfrm>
          <a:custGeom>
            <a:avLst/>
            <a:gdLst>
              <a:gd name="connsiteX0" fmla="*/ 0 w 6627876"/>
              <a:gd name="connsiteY0" fmla="*/ 6096 h 12191"/>
              <a:gd name="connsiteX1" fmla="*/ 6627875 w 6627876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6330675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6914367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7498059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7793728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8089383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8385040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8987019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407643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9752067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271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334000" y="927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8382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目测/条码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10160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识读器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6764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黑点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1676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1676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32500" y="16764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2146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146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2146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25146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凹陷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25146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514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2514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25146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28321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披锋或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2908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908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2908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32500" y="29083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2258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锋利的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403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边或角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3314700"/>
            <a:ext cx="774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3314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3314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644900"/>
            <a:ext cx="2794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划痕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缩水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变形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3644900"/>
            <a:ext cx="1397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3644900"/>
            <a:ext cx="1397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3644900"/>
            <a:ext cx="2794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3561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开裂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3561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4356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3561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6609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4660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6609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5003800"/>
            <a:ext cx="5588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5003800"/>
            <a:ext cx="1397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5003800"/>
            <a:ext cx="1397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5003800"/>
            <a:ext cx="2794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5575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5575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5575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5575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6070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6070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0706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66548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66548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6548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2390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72390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2390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6708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6708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6708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975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7975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9756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2677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8267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8267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8267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87122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87122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87122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2329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9232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9232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92329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6139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9613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9525000"/>
            <a:ext cx="5588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397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目测/尺/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1663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32100" y="1663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05200" y="1663700"/>
            <a:ext cx="13081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0.5mm,不超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841500"/>
            <a:ext cx="26924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349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过2个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2349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顶白/泛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29083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32100" y="29083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29083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L≤1MM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3314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32100" y="3314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3314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2133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32100" y="2133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2133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2514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730500" y="26035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不超过1处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2235200"/>
            <a:ext cx="28702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3589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500"/>
              </a:lnSpc>
              <a:tabLst>
                <a:tab pos="13589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轻微凹陷，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轻微凹陷，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43300" y="26035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不超过2处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77724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外观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81153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能检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19100" y="8280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927100"/>
            <a:ext cx="12700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条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形码应能正常扫描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572000"/>
            <a:ext cx="28321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单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件产品及同批次产品间不能有明显色差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（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一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749800"/>
            <a:ext cx="698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臂范围内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4343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32100" y="4343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4343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505200" y="3644900"/>
            <a:ext cx="13081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不超过2条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不超过1处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38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翘曲不明显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32000" y="3644900"/>
            <a:ext cx="4191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692400" y="3644900"/>
            <a:ext cx="698500" cy="508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397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不超过1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不允许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070100" y="1257300"/>
            <a:ext cx="3429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A级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2870200" y="1257300"/>
            <a:ext cx="3429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B级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面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644900" y="1270000"/>
            <a:ext cx="4191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38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C级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面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38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不大于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2997200"/>
            <a:ext cx="889000" cy="6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塑料件外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飞边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3200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4991100"/>
            <a:ext cx="29337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螺丝不应有生锈，氧化现象，不应有锐角、锐边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器具面盖丝印内容清晰完整，无重叠、模糊现象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5486400"/>
            <a:ext cx="3492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电源适配器插脚、DC插头无氧化、生锈、脏污；铭牌粘贴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5664200"/>
            <a:ext cx="34925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牢固，无气泡、浮贴、卷边现象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充电座应装配到位，无少配件、缺件现象，外观应符合上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6057900"/>
            <a:ext cx="411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述塑料件外观要求。配合间隙应小于0.3mm(0.3mm以内A级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6248400"/>
            <a:ext cx="34925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品，0.3-0.5mmB级品，0.5-0.8mm级品）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虚拟墙应装配到位，无少配件、缺件现象，外观应符合上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6642100"/>
            <a:ext cx="411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述塑料件外观要求。配合间隙应小于0.3mm(0.3mm以内A级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6832600"/>
            <a:ext cx="34925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品，0.3-0.5mmB级品，0.5-0.8mm级品）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遥控器面膜应粘贴牢固、到位，尺寸大小合适；各按键按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7226300"/>
            <a:ext cx="411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动手感良好，回弹顺畅到位，无干涉；印字清晰牢固，无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7404100"/>
            <a:ext cx="3581400" cy="228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368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重叠、模糊现象；外观应符合上述塑料件外观要求。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500"/>
              </a:lnSpc>
              <a:tabLst>
                <a:tab pos="368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产品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9525000"/>
            <a:ext cx="28702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电源线插头尺寸应与GB1002-2008要求的标准尺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寸相符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7670800"/>
            <a:ext cx="3352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整机放置在水平桌面上，中扫毛刷和边扫毛刷必须着地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8255000"/>
            <a:ext cx="1816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滤网不能有破洞、脏污、杂质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8534400"/>
            <a:ext cx="3492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螺丝刀手柄不能有披锋、飞边；刀杆不能有弯曲、氧化、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8712200"/>
            <a:ext cx="411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锈蚀的现象，刀杆表面镀层应均匀一致，不能有鼓泡、脱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8890000"/>
            <a:ext cx="34290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622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落、麻点等现象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622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电源线表面印字应清晰可辨，不应有脏污，破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81000" y="7937500"/>
            <a:ext cx="4445000" cy="6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/功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清洁毛刷和边刷的刷毛不应有掉毛、长短不齐、缺毛现象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7400" y="9309100"/>
            <a:ext cx="1524000" cy="114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损，鼓起，变色</a:t>
            </a:r>
          </a:p>
          <a:p>
            <a:pPr>
              <a:lnSpc>
                <a:spcPts val="600"/>
              </a:lnSpc>
              <a:tabLst>
                <a:tab pos="546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286511" y="688839"/>
            <a:ext cx="12192" cy="9275064"/>
          </a:xfrm>
          <a:custGeom>
            <a:avLst/>
            <a:gdLst>
              <a:gd name="connsiteX0" fmla="*/ 6096 w 12192"/>
              <a:gd name="connsiteY0" fmla="*/ 0 h 9275064"/>
              <a:gd name="connsiteX1" fmla="*/ 6096 w 12192"/>
              <a:gd name="connsiteY1" fmla="*/ 9275064 h 927506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5064">
                <a:moveTo>
                  <a:pt x="6096" y="0"/>
                </a:moveTo>
                <a:lnTo>
                  <a:pt x="6096" y="9275064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81227" y="682743"/>
            <a:ext cx="12191" cy="9281160"/>
          </a:xfrm>
          <a:custGeom>
            <a:avLst/>
            <a:gdLst>
              <a:gd name="connsiteX0" fmla="*/ 6095 w 12191"/>
              <a:gd name="connsiteY0" fmla="*/ 0 h 9281160"/>
              <a:gd name="connsiteX1" fmla="*/ 6095 w 12191"/>
              <a:gd name="connsiteY1" fmla="*/ 9281160 h 928116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9281160">
                <a:moveTo>
                  <a:pt x="6095" y="0"/>
                </a:moveTo>
                <a:lnTo>
                  <a:pt x="6095" y="928116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2163" y="694935"/>
            <a:ext cx="12191" cy="9273540"/>
          </a:xfrm>
          <a:custGeom>
            <a:avLst/>
            <a:gdLst>
              <a:gd name="connsiteX0" fmla="*/ 6096 w 12191"/>
              <a:gd name="connsiteY0" fmla="*/ 0 h 9273540"/>
              <a:gd name="connsiteX1" fmla="*/ 6096 w 12191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241291" y="694935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81371" y="694935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231891" y="694935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65647" y="694935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925311" y="694935"/>
            <a:ext cx="12191" cy="9273540"/>
          </a:xfrm>
          <a:custGeom>
            <a:avLst/>
            <a:gdLst>
              <a:gd name="connsiteX0" fmla="*/ 6095 w 12191"/>
              <a:gd name="connsiteY0" fmla="*/ 0 h 9273540"/>
              <a:gd name="connsiteX1" fmla="*/ 6095 w 12191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9273540">
                <a:moveTo>
                  <a:pt x="6095" y="0"/>
                </a:moveTo>
                <a:lnTo>
                  <a:pt x="6095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617207" y="694935"/>
            <a:ext cx="12192" cy="9273540"/>
          </a:xfrm>
          <a:custGeom>
            <a:avLst/>
            <a:gdLst>
              <a:gd name="connsiteX0" fmla="*/ 6096 w 12192"/>
              <a:gd name="connsiteY0" fmla="*/ 0 h 9273540"/>
              <a:gd name="connsiteX1" fmla="*/ 6096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6" y="0"/>
                </a:moveTo>
                <a:lnTo>
                  <a:pt x="6096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309104" y="694935"/>
            <a:ext cx="12192" cy="9273540"/>
          </a:xfrm>
          <a:custGeom>
            <a:avLst/>
            <a:gdLst>
              <a:gd name="connsiteX0" fmla="*/ 6095 w 12192"/>
              <a:gd name="connsiteY0" fmla="*/ 0 h 9273540"/>
              <a:gd name="connsiteX1" fmla="*/ 6095 w 12192"/>
              <a:gd name="connsiteY1" fmla="*/ 9273540 h 927354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9273540">
                <a:moveTo>
                  <a:pt x="6095" y="0"/>
                </a:moveTo>
                <a:lnTo>
                  <a:pt x="6095" y="927354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82139" y="8305792"/>
            <a:ext cx="12192" cy="1261871"/>
          </a:xfrm>
          <a:custGeom>
            <a:avLst/>
            <a:gdLst>
              <a:gd name="connsiteX0" fmla="*/ 6095 w 12192"/>
              <a:gd name="connsiteY0" fmla="*/ 0 h 1261871"/>
              <a:gd name="connsiteX1" fmla="*/ 6095 w 12192"/>
              <a:gd name="connsiteY1" fmla="*/ 1261871 h 126187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1261871">
                <a:moveTo>
                  <a:pt x="6095" y="0"/>
                </a:moveTo>
                <a:lnTo>
                  <a:pt x="6095" y="1261871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682731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60099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237467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1514835"/>
            <a:ext cx="6627876" cy="12192"/>
          </a:xfrm>
          <a:custGeom>
            <a:avLst/>
            <a:gdLst>
              <a:gd name="connsiteX0" fmla="*/ 0 w 6627876"/>
              <a:gd name="connsiteY0" fmla="*/ 6096 h 12192"/>
              <a:gd name="connsiteX1" fmla="*/ 6627875 w 6627876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25092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66240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054075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617955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01876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419579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012415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5404083"/>
            <a:ext cx="7022592" cy="12191"/>
          </a:xfrm>
          <a:custGeom>
            <a:avLst/>
            <a:gdLst>
              <a:gd name="connsiteX0" fmla="*/ 0 w 7022592"/>
              <a:gd name="connsiteY0" fmla="*/ 6096 h 12191"/>
              <a:gd name="connsiteX1" fmla="*/ 7022592 w 7022592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1">
                <a:moveTo>
                  <a:pt x="0" y="6096"/>
                </a:moveTo>
                <a:lnTo>
                  <a:pt x="702259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681451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5958819"/>
            <a:ext cx="6627876" cy="12191"/>
          </a:xfrm>
          <a:custGeom>
            <a:avLst/>
            <a:gdLst>
              <a:gd name="connsiteX0" fmla="*/ 0 w 6627876"/>
              <a:gd name="connsiteY0" fmla="*/ 6096 h 12191"/>
              <a:gd name="connsiteX1" fmla="*/ 6627875 w 6627876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6"/>
                </a:moveTo>
                <a:lnTo>
                  <a:pt x="6627875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187419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416019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6446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8732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1018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3304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559020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787631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016231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293599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94332" y="8570967"/>
            <a:ext cx="5426963" cy="12192"/>
          </a:xfrm>
          <a:custGeom>
            <a:avLst/>
            <a:gdLst>
              <a:gd name="connsiteX0" fmla="*/ 0 w 5426963"/>
              <a:gd name="connsiteY0" fmla="*/ 6096 h 12192"/>
              <a:gd name="connsiteX1" fmla="*/ 5426963 w 5426963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426963" h="12192">
                <a:moveTo>
                  <a:pt x="0" y="6096"/>
                </a:moveTo>
                <a:lnTo>
                  <a:pt x="5426963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94332" y="8848335"/>
            <a:ext cx="5426963" cy="12192"/>
          </a:xfrm>
          <a:custGeom>
            <a:avLst/>
            <a:gdLst>
              <a:gd name="connsiteX0" fmla="*/ 0 w 5426963"/>
              <a:gd name="connsiteY0" fmla="*/ 6095 h 12192"/>
              <a:gd name="connsiteX1" fmla="*/ 5426963 w 5426963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426963" h="12192">
                <a:moveTo>
                  <a:pt x="0" y="6095"/>
                </a:moveTo>
                <a:lnTo>
                  <a:pt x="5426963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94332" y="9278104"/>
            <a:ext cx="5426963" cy="12192"/>
          </a:xfrm>
          <a:custGeom>
            <a:avLst/>
            <a:gdLst>
              <a:gd name="connsiteX0" fmla="*/ 0 w 5426963"/>
              <a:gd name="connsiteY0" fmla="*/ 6096 h 12192"/>
              <a:gd name="connsiteX1" fmla="*/ 5426963 w 5426963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426963" h="12192">
                <a:moveTo>
                  <a:pt x="0" y="6096"/>
                </a:moveTo>
                <a:lnTo>
                  <a:pt x="5426963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555471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9956283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863600"/>
            <a:ext cx="1397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76300"/>
            <a:ext cx="774700" cy="584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876300"/>
            <a:ext cx="279400" cy="584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044700"/>
            <a:ext cx="139700" cy="369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2044700"/>
            <a:ext cx="279400" cy="3695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5854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5854700"/>
            <a:ext cx="7747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5854700"/>
            <a:ext cx="6223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778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1778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6565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350000"/>
            <a:ext cx="5588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6350000"/>
            <a:ext cx="1397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6350000"/>
            <a:ext cx="6223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0231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7023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023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70231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79375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277100"/>
            <a:ext cx="4826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277100"/>
            <a:ext cx="1397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7277100"/>
            <a:ext cx="6223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470900"/>
            <a:ext cx="482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8470900"/>
            <a:ext cx="1397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8470900"/>
            <a:ext cx="6223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9105900"/>
            <a:ext cx="139700" cy="381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118600"/>
            <a:ext cx="482600" cy="723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9791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9118600"/>
            <a:ext cx="622300" cy="723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778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1778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                <a:tab pos="1778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5854700"/>
            <a:ext cx="25146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元器件的标识符合相应的元器件标准要求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机内有活动金属杂物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651000"/>
            <a:ext cx="2794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产品应拆装顺畅，安装过程无阻塞，各部件组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装到位，不可有干涉、缺件、少件、漏装等现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83185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结构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8470900"/>
            <a:ext cx="1117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虚焊、假焊、脱焊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不是先穿孔后焊接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84300" y="8953500"/>
            <a:ext cx="2819400" cy="50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4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焊接点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有锡渣、锡珠粘附于电器元件上,影响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9156700"/>
            <a:ext cx="2870200" cy="762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安全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配线末端飞线大于2mm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PCB板表面无断裂，污渍，锡珠，断路，开路现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象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337300"/>
            <a:ext cx="1816100" cy="48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机内有活动非金属杂物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布线方式不正确，有安全隐患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布线方式不正确，无安全隐患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7010400"/>
            <a:ext cx="1816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内部导线绝缘损坏，露出铜线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7277100"/>
            <a:ext cx="1955800" cy="965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内部导线绝缘损坏，未露出铜线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接线端子松动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焊点碰穿或烧烂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铝线用于内部布线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内部结构与产品测试报告不一致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2044700"/>
            <a:ext cx="4102100" cy="3822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6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象；各胶件无断裂、变形；螺丝无少锁、漏锁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、滑牙、打花螺丝头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器具前壳接触弹片弹性良好，联系按器具前盖</a:t>
            </a:r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6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20次，不能出现无回弹现象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遥控器在7米距离按键，器具应反映迅速，无延</a:t>
            </a:r>
          </a:p>
          <a:p>
            <a:pPr>
              <a:lnSpc>
                <a:spcPts val="8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4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时，无无反应现象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充电座上LED灯不能有不亮的现象，按说明书放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置好后，将电量不足的器具放置在最远7米的地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13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功能测试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方，器具应能寻找到充电座并开始充电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虚拟墙应符合说明的要求，虚拟墙应用时，器</a:t>
            </a:r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6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具不可跨过虚拟墙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器具液晶屏应显示完整，不能有无显示、显示</a:t>
            </a:r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</a:p>
          <a:p>
            <a:pPr>
              <a:lnSpc>
                <a:spcPts val="6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不完整的现象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定时清扫功能/自动回充功能/清扫区域/防跌落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4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功能/工作时长/15</a:t>
            </a:r>
            <a:r>
              <a:rPr lang="en-US" altLang="zh-CN" sz="11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º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爬坡功能测试应按说明书的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介绍进行测试，功能应正常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7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橡胶脚在台面上来回摩擦30厘米5次无松出或掉</a:t>
            </a:r>
          </a:p>
          <a:p>
            <a:pPr>
              <a:lnSpc>
                <a:spcPts val="8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4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出现象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元器件应与产品认证证书上的元器件列表一致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  <a:p>
            <a:pPr>
              <a:lnSpc>
                <a:spcPts val="1000"/>
              </a:lnSpc>
              <a:tabLst>
                <a:tab pos="63500" algn="l"/>
                <a:tab pos="609600" algn="l"/>
                <a:tab pos="3543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元器件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87400" y="863600"/>
            <a:ext cx="2362200" cy="584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电源线线身无字唛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546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电源线绝缘损坏，未露出铜线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546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电源线绝缘损坏，露出铜线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882139" y="1373103"/>
            <a:ext cx="12192" cy="6262116"/>
          </a:xfrm>
          <a:custGeom>
            <a:avLst/>
            <a:gdLst>
              <a:gd name="connsiteX0" fmla="*/ 6095 w 12192"/>
              <a:gd name="connsiteY0" fmla="*/ 0 h 6262116"/>
              <a:gd name="connsiteX1" fmla="*/ 6095 w 12192"/>
              <a:gd name="connsiteY1" fmla="*/ 6262116 h 626211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6262116">
                <a:moveTo>
                  <a:pt x="6095" y="0"/>
                </a:moveTo>
                <a:lnTo>
                  <a:pt x="6095" y="626211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86511" y="688839"/>
            <a:ext cx="12192" cy="8380476"/>
          </a:xfrm>
          <a:custGeom>
            <a:avLst/>
            <a:gdLst>
              <a:gd name="connsiteX0" fmla="*/ 6096 w 12192"/>
              <a:gd name="connsiteY0" fmla="*/ 0 h 8380476"/>
              <a:gd name="connsiteX1" fmla="*/ 6096 w 12192"/>
              <a:gd name="connsiteY1" fmla="*/ 8380476 h 83804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80476">
                <a:moveTo>
                  <a:pt x="6096" y="0"/>
                </a:moveTo>
                <a:lnTo>
                  <a:pt x="6096" y="838047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81227" y="688839"/>
            <a:ext cx="12191" cy="8380476"/>
          </a:xfrm>
          <a:custGeom>
            <a:avLst/>
            <a:gdLst>
              <a:gd name="connsiteX0" fmla="*/ 6095 w 12191"/>
              <a:gd name="connsiteY0" fmla="*/ 0 h 8380476"/>
              <a:gd name="connsiteX1" fmla="*/ 6095 w 12191"/>
              <a:gd name="connsiteY1" fmla="*/ 8380476 h 838047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8380476">
                <a:moveTo>
                  <a:pt x="6095" y="0"/>
                </a:moveTo>
                <a:lnTo>
                  <a:pt x="6095" y="838047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12163" y="682743"/>
            <a:ext cx="12191" cy="8386572"/>
          </a:xfrm>
          <a:custGeom>
            <a:avLst/>
            <a:gdLst>
              <a:gd name="connsiteX0" fmla="*/ 6096 w 12191"/>
              <a:gd name="connsiteY0" fmla="*/ 0 h 8386572"/>
              <a:gd name="connsiteX1" fmla="*/ 6096 w 12191"/>
              <a:gd name="connsiteY1" fmla="*/ 8386572 h 838657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8386572">
                <a:moveTo>
                  <a:pt x="6096" y="0"/>
                </a:moveTo>
                <a:lnTo>
                  <a:pt x="6096" y="8386572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241291" y="694935"/>
            <a:ext cx="12192" cy="8374380"/>
          </a:xfrm>
          <a:custGeom>
            <a:avLst/>
            <a:gdLst>
              <a:gd name="connsiteX0" fmla="*/ 6096 w 12192"/>
              <a:gd name="connsiteY0" fmla="*/ 0 h 8374380"/>
              <a:gd name="connsiteX1" fmla="*/ 6096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6" y="0"/>
                </a:moveTo>
                <a:lnTo>
                  <a:pt x="6096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4881371" y="694935"/>
            <a:ext cx="12192" cy="8374380"/>
          </a:xfrm>
          <a:custGeom>
            <a:avLst/>
            <a:gdLst>
              <a:gd name="connsiteX0" fmla="*/ 6096 w 12192"/>
              <a:gd name="connsiteY0" fmla="*/ 0 h 8374380"/>
              <a:gd name="connsiteX1" fmla="*/ 6096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6" y="0"/>
                </a:moveTo>
                <a:lnTo>
                  <a:pt x="6096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231891" y="694935"/>
            <a:ext cx="12192" cy="8374380"/>
          </a:xfrm>
          <a:custGeom>
            <a:avLst/>
            <a:gdLst>
              <a:gd name="connsiteX0" fmla="*/ 6096 w 12192"/>
              <a:gd name="connsiteY0" fmla="*/ 0 h 8374380"/>
              <a:gd name="connsiteX1" fmla="*/ 6096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6" y="0"/>
                </a:moveTo>
                <a:lnTo>
                  <a:pt x="6096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565647" y="694935"/>
            <a:ext cx="12192" cy="8374380"/>
          </a:xfrm>
          <a:custGeom>
            <a:avLst/>
            <a:gdLst>
              <a:gd name="connsiteX0" fmla="*/ 6096 w 12192"/>
              <a:gd name="connsiteY0" fmla="*/ 0 h 8374380"/>
              <a:gd name="connsiteX1" fmla="*/ 6096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6" y="0"/>
                </a:moveTo>
                <a:lnTo>
                  <a:pt x="6096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5925311" y="694935"/>
            <a:ext cx="12191" cy="8374380"/>
          </a:xfrm>
          <a:custGeom>
            <a:avLst/>
            <a:gdLst>
              <a:gd name="connsiteX0" fmla="*/ 6095 w 12191"/>
              <a:gd name="connsiteY0" fmla="*/ 0 h 8374380"/>
              <a:gd name="connsiteX1" fmla="*/ 6095 w 12191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1" h="8374380">
                <a:moveTo>
                  <a:pt x="6095" y="0"/>
                </a:moveTo>
                <a:lnTo>
                  <a:pt x="6095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617207" y="694935"/>
            <a:ext cx="12192" cy="8374380"/>
          </a:xfrm>
          <a:custGeom>
            <a:avLst/>
            <a:gdLst>
              <a:gd name="connsiteX0" fmla="*/ 6096 w 12192"/>
              <a:gd name="connsiteY0" fmla="*/ 0 h 8374380"/>
              <a:gd name="connsiteX1" fmla="*/ 6096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6" y="0"/>
                </a:moveTo>
                <a:lnTo>
                  <a:pt x="6096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7309104" y="694935"/>
            <a:ext cx="12192" cy="8374380"/>
          </a:xfrm>
          <a:custGeom>
            <a:avLst/>
            <a:gdLst>
              <a:gd name="connsiteX0" fmla="*/ 6095 w 12192"/>
              <a:gd name="connsiteY0" fmla="*/ 0 h 8374380"/>
              <a:gd name="connsiteX1" fmla="*/ 6095 w 12192"/>
              <a:gd name="connsiteY1" fmla="*/ 8374380 h 83743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8374380">
                <a:moveTo>
                  <a:pt x="6095" y="0"/>
                </a:moveTo>
                <a:lnTo>
                  <a:pt x="6095" y="8374380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882139" y="8026899"/>
            <a:ext cx="12192" cy="1042416"/>
          </a:xfrm>
          <a:custGeom>
            <a:avLst/>
            <a:gdLst>
              <a:gd name="connsiteX0" fmla="*/ 6095 w 12192"/>
              <a:gd name="connsiteY0" fmla="*/ 0 h 1042416"/>
              <a:gd name="connsiteX1" fmla="*/ 6095 w 12192"/>
              <a:gd name="connsiteY1" fmla="*/ 1042416 h 104241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12192" h="1042416">
                <a:moveTo>
                  <a:pt x="6095" y="0"/>
                </a:moveTo>
                <a:lnTo>
                  <a:pt x="6095" y="104241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82731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083543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1360911"/>
            <a:ext cx="6627876" cy="12191"/>
          </a:xfrm>
          <a:custGeom>
            <a:avLst/>
            <a:gdLst>
              <a:gd name="connsiteX0" fmla="*/ 0 w 6627876"/>
              <a:gd name="connsiteY0" fmla="*/ 6095 h 12191"/>
              <a:gd name="connsiteX1" fmla="*/ 6627875 w 6627876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1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1953747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36522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2881863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3425931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219935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4564359"/>
            <a:ext cx="5996939" cy="12191"/>
          </a:xfrm>
          <a:custGeom>
            <a:avLst/>
            <a:gdLst>
              <a:gd name="connsiteX0" fmla="*/ 0 w 5996939"/>
              <a:gd name="connsiteY0" fmla="*/ 6096 h 12191"/>
              <a:gd name="connsiteX1" fmla="*/ 5996939 w 5996939"/>
              <a:gd name="connsiteY1" fmla="*/ 6096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204439"/>
            <a:ext cx="5996939" cy="12191"/>
          </a:xfrm>
          <a:custGeom>
            <a:avLst/>
            <a:gdLst>
              <a:gd name="connsiteX0" fmla="*/ 0 w 5996939"/>
              <a:gd name="connsiteY0" fmla="*/ 6095 h 12191"/>
              <a:gd name="connsiteX1" fmla="*/ 5996939 w 5996939"/>
              <a:gd name="connsiteY1" fmla="*/ 6095 h 1219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1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5960343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6533367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7202403"/>
            <a:ext cx="5996939" cy="12192"/>
          </a:xfrm>
          <a:custGeom>
            <a:avLst/>
            <a:gdLst>
              <a:gd name="connsiteX0" fmla="*/ 0 w 5996939"/>
              <a:gd name="connsiteY0" fmla="*/ 6095 h 12192"/>
              <a:gd name="connsiteX1" fmla="*/ 5996939 w 5996939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5"/>
                </a:moveTo>
                <a:lnTo>
                  <a:pt x="5996939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7623027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693419" y="8014707"/>
            <a:ext cx="6627876" cy="12192"/>
          </a:xfrm>
          <a:custGeom>
            <a:avLst/>
            <a:gdLst>
              <a:gd name="connsiteX0" fmla="*/ 0 w 6627876"/>
              <a:gd name="connsiteY0" fmla="*/ 6095 h 12192"/>
              <a:gd name="connsiteX1" fmla="*/ 6627875 w 6627876"/>
              <a:gd name="connsiteY1" fmla="*/ 6095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6627876" h="12192">
                <a:moveTo>
                  <a:pt x="0" y="6095"/>
                </a:moveTo>
                <a:lnTo>
                  <a:pt x="6627875" y="6095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368276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1324355" y="8712699"/>
            <a:ext cx="5996939" cy="12192"/>
          </a:xfrm>
          <a:custGeom>
            <a:avLst/>
            <a:gdLst>
              <a:gd name="connsiteX0" fmla="*/ 0 w 5996939"/>
              <a:gd name="connsiteY0" fmla="*/ 6096 h 12192"/>
              <a:gd name="connsiteX1" fmla="*/ 5996939 w 5996939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5996939" h="12192">
                <a:moveTo>
                  <a:pt x="0" y="6096"/>
                </a:moveTo>
                <a:lnTo>
                  <a:pt x="5996939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3"/>
          <p:cNvSpPr/>
          <p:nvPr/>
        </p:nvSpPr>
        <p:spPr>
          <a:xfrm>
            <a:off x="298704" y="9057123"/>
            <a:ext cx="7022592" cy="12192"/>
          </a:xfrm>
          <a:custGeom>
            <a:avLst/>
            <a:gdLst>
              <a:gd name="connsiteX0" fmla="*/ 0 w 7022592"/>
              <a:gd name="connsiteY0" fmla="*/ 6096 h 12192"/>
              <a:gd name="connsiteX1" fmla="*/ 7022592 w 7022592"/>
              <a:gd name="connsiteY1" fmla="*/ 6096 h 1219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22592" h="12192">
                <a:moveTo>
                  <a:pt x="0" y="6096"/>
                </a:moveTo>
                <a:lnTo>
                  <a:pt x="7022592" y="6096"/>
                </a:lnTo>
              </a:path>
            </a:pathLst>
          </a:custGeom>
          <a:ln w="0">
            <a:solidFill>
              <a:srgbClr val="00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9144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914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9144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12573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1257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6891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牌牢固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16891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1689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1257300"/>
            <a:ext cx="5588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1397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  <a:tabLst>
                <a:tab pos="1397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3M600#胶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16891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带/目测/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866900"/>
            <a:ext cx="4191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度测试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冲击测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2184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184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1866900"/>
            <a:ext cx="622300" cy="279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762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水/酒精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900"/>
              </a:lnSpc>
              <a:tabLst>
                <a:tab pos="762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目测/冲击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97600" y="2273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锤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2286000"/>
            <a:ext cx="4191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26543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拉力测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26543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26543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2578100"/>
            <a:ext cx="5588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032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螺丝扭力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2032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刀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1877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母扭力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31877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771900"/>
            <a:ext cx="419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端子拉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力测试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38481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3848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3771900"/>
            <a:ext cx="6223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413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拉力机/手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2413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4196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4419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588000" y="4419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44196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目测/手动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9149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有效长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49149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49149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49149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5613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配器跌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56134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56300" y="5613400"/>
            <a:ext cx="6223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手动/卷尺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070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主机落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248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地试验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62738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2738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642100"/>
            <a:ext cx="419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主机的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滚动试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68961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68961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68961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6997700"/>
            <a:ext cx="419100" cy="368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验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6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实际吸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442200"/>
            <a:ext cx="4826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257800" y="74422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4422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23900" y="7505700"/>
            <a:ext cx="10287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尘测试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                <a:tab pos="6096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非正常测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927100" y="79375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78486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1或2个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902200" y="7848600"/>
            <a:ext cx="139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134100" y="78486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手动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8140700"/>
            <a:ext cx="419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功率测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216900"/>
            <a:ext cx="774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8140700"/>
            <a:ext cx="5588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032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功率测试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2032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仪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8661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流测试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572500"/>
            <a:ext cx="774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84836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泄露电流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6057900" y="8661400"/>
            <a:ext cx="419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测试仪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8839200"/>
            <a:ext cx="4191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耐压测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4267200" y="8915400"/>
            <a:ext cx="7747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正常II级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√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5994400" y="8839200"/>
            <a:ext cx="5588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2032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耐压测试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                <a:tab pos="2032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仪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23622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产品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2540000"/>
            <a:ext cx="279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安全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性能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342900" y="2832100"/>
            <a:ext cx="61976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990600" algn="l"/>
                <a:tab pos="565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</a:t>
            </a:r>
          </a:p>
          <a:p>
            <a:pPr>
              <a:lnSpc>
                <a:spcPts val="300"/>
              </a:lnSpc>
              <a:tabLst>
                <a:tab pos="990600" algn="l"/>
                <a:tab pos="565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检查</a:t>
            </a:r>
          </a:p>
          <a:p>
            <a:pPr>
              <a:lnSpc>
                <a:spcPts val="1000"/>
              </a:lnSpc>
              <a:tabLst>
                <a:tab pos="990600" algn="l"/>
                <a:tab pos="565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螺钉螺</a:t>
            </a:r>
          </a:p>
          <a:p>
            <a:pPr>
              <a:lnSpc>
                <a:spcPts val="600"/>
              </a:lnSpc>
              <a:tabLst>
                <a:tab pos="990600" algn="l"/>
                <a:tab pos="56515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螺丝扭力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825500"/>
            <a:ext cx="28702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PCB板上元件排列整齐，焊接牢固，无虚焊、假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990600"/>
            <a:ext cx="1816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焊、无错接、无漏插等现象。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1257300"/>
            <a:ext cx="23114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PCB板固定螺钉应无氧化及发黑现象。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1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丝印/铭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8216900"/>
            <a:ext cx="2311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测试方法应用GB4706.1-2005条款10.1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8470900"/>
            <a:ext cx="10287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电气安全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泄露电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86487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6070600"/>
            <a:ext cx="2311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把主机直立，然后前后左右各跌1次；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6248400"/>
            <a:ext cx="2844800" cy="63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试验后，主机结构应无问题，功能正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6426200"/>
            <a:ext cx="279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常。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6654800"/>
            <a:ext cx="22352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把产品的所有附件接上，然后在地板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上自动滚动。在试验过程中，主机的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6997700"/>
            <a:ext cx="18161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滚轮和地刷的轮子应灵活转动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7442200"/>
            <a:ext cx="2095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对扫地机进行各种环境的吸尘测试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7848600"/>
            <a:ext cx="23749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将蓄电池的正负极短接，电池不应燃烧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3175000"/>
            <a:ext cx="284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测试方法应用GB4706.1-2005条款28.1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3276600"/>
            <a:ext cx="5003800" cy="342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71500" algn="l"/>
                <a:tab pos="4864100" algn="l"/>
              </a:tabLst>
            </a:pPr>
            <a:r>
              <a:rPr lang="en-US" altLang="zh-CN" dirty="0" smtClean="0"/>
              <a:t>	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刀</a:t>
            </a:r>
          </a:p>
          <a:p>
            <a:pPr>
              <a:lnSpc>
                <a:spcPts val="600"/>
              </a:lnSpc>
              <a:tabLst>
                <a:tab pos="571500" algn="l"/>
                <a:tab pos="48641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571500" algn="l"/>
                <a:tab pos="48641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对于机内的接插端子，须能承受22N的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3771900"/>
            <a:ext cx="23114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拉力，持续时间5秒，测试完毕，端子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不应松脱；对于碰焊端子须能承受45N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4114800"/>
            <a:ext cx="21082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的拉力，持续时间10秒。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整箱跌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4419600"/>
            <a:ext cx="1955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根据公司（跌落测试作业规范）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4902200"/>
            <a:ext cx="20955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电源适配器的电源线长度应</a:t>
            </a:r>
            <a:r>
              <a:rPr lang="en-US" altLang="zh-CN" sz="1104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＞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1.8M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5105400"/>
            <a:ext cx="2882900" cy="431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度测量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8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电源适配器以三个不同位置由距离混</a:t>
            </a:r>
          </a:p>
          <a:p>
            <a:pPr>
              <a:lnSpc>
                <a:spcPts val="9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电源适</a:t>
            </a:r>
          </a:p>
          <a:p>
            <a:pPr>
              <a:lnSpc>
                <a:spcPts val="4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凝土地面1米高处自由跌落三次，跌落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5613400"/>
            <a:ext cx="2844800" cy="88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7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后外壳无损坏，无降低电气安全的缺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333500" y="5791200"/>
            <a:ext cx="977900" cy="889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5715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落测试</a:t>
            </a:r>
          </a:p>
          <a:p>
            <a:pPr>
              <a:lnSpc>
                <a:spcPts val="400"/>
              </a:lnSpc>
              <a:tabLst>
                <a:tab pos="5715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陷出现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711200" y="4432300"/>
            <a:ext cx="5588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机械安全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863600" y="4521200"/>
            <a:ext cx="889000" cy="266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                <a:tab pos="4699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落测试</a:t>
            </a:r>
          </a:p>
          <a:p>
            <a:pPr>
              <a:lnSpc>
                <a:spcPts val="700"/>
              </a:lnSpc>
              <a:tabLst>
                <a:tab pos="469900" algn="l"/>
              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性能</a:t>
            </a:r>
          </a:p>
          <a:p>
            <a:pPr>
              <a:lnSpc>
                <a:spcPts val="1100"/>
              </a:lnSpc>
              <a:tabLst>
                <a:tab pos="469900" algn="l"/>
              </a:tabLst>
            </a:pPr>
            <a:r>
              <a:rPr lang="en-US" altLang="zh-CN" dirty="0" smtClean="0"/>
              <a:t>	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电源线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1600200"/>
            <a:ext cx="22352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丝印，铭牌应清晰耐久，测试方法应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1765300"/>
            <a:ext cx="16002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用GB4706.1-2005条款7.14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2184400"/>
            <a:ext cx="2844800" cy="38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测试方法应用GB4706.1-2005条款21.1</a:t>
            </a:r>
            <a:r>
              <a:rPr lang="en-US" altLang="zh-CN" sz="11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特殊S-1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2565400"/>
            <a:ext cx="2032000" cy="203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25.15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8483600"/>
            <a:ext cx="2311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测试方法应用GB4706.1-2005条款16.2</a:t>
            </a:r>
          </a:p>
        </p:txBody>
      </p:sp>
      <p:sp>
        <p:nvSpPr>
          <p:cNvPr id="2" name="TextBox 1"/>
          <p:cNvSpPr txBox="1"/>
          <p:nvPr/>
        </p:nvSpPr>
        <p:spPr>
          <a:xfrm rot="0">
            <a:off x="1905000" y="8826500"/>
            <a:ext cx="2311400" cy="25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"/>
              </a:lnSpc>
              <a:tabLst>
							</a:tabLst>
            </a:pPr>
            <a:r>
              <a:rPr lang="en-US" altLang="zh-CN" sz="1104" dirty="0" smtClean="0">
                <a:solidFill>
                  <a:srgbClr val="000000"/>
                </a:solidFill>
                <a:latin typeface="微软雅黑" pitchFamily="18" charset="0"/>
                <a:cs typeface="微软雅黑" pitchFamily="18" charset="0"/>
              </a:rPr>
              <a:t>测试方法应用GB4706.1-2005条款16.3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雨林木风</cp:lastModifiedBy>
  <cp:revision>3</cp:revision>
  <dcterms:created xsi:type="dcterms:W3CDTF">2006-08-16T00:00:00Z</dcterms:created>
  <dcterms:modified xsi:type="dcterms:W3CDTF">2010-04-24T16:48:41Z</dcterms:modified>
</cp:coreProperties>
</file>