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7"/>
    <p:sldId id="258" r:id="rId8"/>
    <p:sldId id="259" r:id="rId9"/>
    <p:sldId id="260" r:id="rId10"/>
    <p:sldId id="261" r:id="rId11"/>
    <p:sldId id="262" r:id="rId12"/>
  </p:sldIdLst>
  <p:sldSz cx="7560564" cy="10692383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 ?>
<Relationships xmlns="http://schemas.openxmlformats.org/package/2006/relationships">
	<Relationship Id="rId3" Type="http://schemas.openxmlformats.org/officeDocument/2006/relationships/presProps" Target="presProps.xml" />
	<Relationship Id="rId2" Type="http://schemas.openxmlformats.org/officeDocument/2006/relationships/slide" Target="slides/slide1.xml" />
	<Relationship Id="rId1" Type="http://schemas.openxmlformats.org/officeDocument/2006/relationships/slideMaster" Target="slideMasters/slideMaster1.xml" />
	<Relationship Id="rId6" Type="http://schemas.openxmlformats.org/officeDocument/2006/relationships/tableStyles" Target="tableStyles.xml" />
	<Relationship Id="rId5" Type="http://schemas.openxmlformats.org/officeDocument/2006/relationships/theme" Target="theme/theme1.xml" />
	<Relationship Id="rId4" Type="http://schemas.openxmlformats.org/officeDocument/2006/relationships/viewProps" Target="viewProps.xml" />
	<Relationship Id="rId7" Type="http://schemas.openxmlformats.org/officeDocument/2006/relationships/slide" Target="slides/slide2.xml" />
	<Relationship Id="rId8" Type="http://schemas.openxmlformats.org/officeDocument/2006/relationships/slide" Target="slides/slide3.xml" />
	<Relationship Id="rId9" Type="http://schemas.openxmlformats.org/officeDocument/2006/relationships/slide" Target="slides/slide4.xml" />
	<Relationship Id="rId10" Type="http://schemas.openxmlformats.org/officeDocument/2006/relationships/slide" Target="slides/slide5.xml" />
	<Relationship Id="rId11" Type="http://schemas.openxmlformats.org/officeDocument/2006/relationships/slide" Target="slides/slide6.xml" />
	<Relationship Id="rId12" Type="http://schemas.openxmlformats.org/officeDocument/2006/relationships/slide" Target="slides/slide7.xml" />
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_rels/slide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.jpeg" />
</Relationships>
</file>

<file path=ppt/slides/_rels/slide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2.jpeg" />
</Relationships>
</file>

<file path=ppt/slides/_rels/slide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.jpeg" />
</Relationships>
</file>

<file path=ppt/slides/_rels/slide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.jpeg" />
</Relationships>
</file>

<file path=ppt/slides/_rels/slide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.jpeg" />
</Relationships>
</file>

<file path=ppt/slides/_rels/slide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4"/>
          <p:cNvGraphicFramePr>
            <a:graphicFrameLocks noGrp="1"/>
          </p:cNvGraphicFramePr>
          <p:nvPr/>
        </p:nvGraphicFramePr>
        <p:xfrm>
          <a:off x="562355" y="894588"/>
          <a:ext cx="6560819" cy="9265615"/>
        </p:xfrm>
        <a:graphic>
          <a:graphicData uri="http://schemas.openxmlformats.org/drawingml/2006/table">
            <a:tbl>
              <a:tblPr/>
              <a:tblGrid>
                <a:gridCol w="961898"/>
                <a:gridCol w="1826132"/>
                <a:gridCol w="3772789"/>
              </a:tblGrid>
              <a:tr h="43459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橡胶和塑料软管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mpd="sng">
                      <a:solidFill>
                        <a:srgbClr val="000000"/>
                      </a:solidFill>
                      <a:prstDash val="soli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mpd="sng">
                      <a:solidFill>
                        <a:srgbClr val="000000"/>
                      </a:solidFill>
                      <a:prstDash val="soli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耐臭氧性能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橡胶和塑料软管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静态条件下耐臭氧性能的评价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24134-2009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mpd="sng">
                      <a:solidFill>
                        <a:srgbClr val="000000"/>
                      </a:solidFill>
                      <a:prstDash val="soli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4339"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荧光紫外灯老化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硫化橡胶人工气候老化（荧光紫外灯）试验方法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GB/T16585-1996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586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热空气老化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硫化橡胶或热塑性橡胶热空气加速老化和耐热试验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GB/T3512-2001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4339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耐臭氧老化静态拉伸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硫化橡胶或热塑性橡胶耐臭氧龟裂静态拉伸试验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GB/T7762-2003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5864">
                <a:tc rowSpan="9"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耐臭氧老化动态拉伸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硫化橡胶耐臭氧老化试验动态拉伸试验法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GB/T13642-1992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108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表面龟裂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t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橡胶老化试验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表面龟裂法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11206-2009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t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244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拉伸应力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硫化橡胶或热塑性橡胶拉伸应力应变性能的测定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GB/T528-2009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43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硫化橡胶、热塑橡胶和热塑合成橡胶拉伸试验方法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ASTM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D412-06a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6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硫化橡胶和热塑性塑料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拉伸应力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应变特性的测定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ISO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37-2005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cor.1:2008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586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硫化或热塑性橡胶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拉抻应力应变特性的测定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JIS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6251-2004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21106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硬度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压入硬度试验方法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第一部分：邵氏硬度计法（邵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尔硬度）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GB/T531.1-2008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5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撕裂强度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t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硫化橡胶或热塑性橡胶撕裂强度的测定（裤形、直角形和新月形试样）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GB/T529-2008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5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3366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常规硫化橡胶和热塑性弹性体抗撕裂强度的试验方法</a:t>
                      </a:r>
                      <a:r>
                        <a:rPr lang="en-US" altLang="zh-CN" sz="900" dirty="0" smtClean="0">
                          <a:solidFill>
                            <a:srgbClr val="3366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ASTM</a:t>
                      </a:r>
                      <a:endParaRPr lang="zh-CN" altLang="en-US" sz="900" dirty="0" smtClean="0">
                        <a:solidFill>
                          <a:srgbClr val="3366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CN" sz="900" dirty="0" smtClean="0">
                          <a:solidFill>
                            <a:srgbClr val="3366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D624-00(2012)</a:t>
                      </a:r>
                      <a:endParaRPr lang="zh-CN" altLang="en-US" sz="900" dirty="0" smtClean="0">
                        <a:solidFill>
                          <a:srgbClr val="3366f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6">
                <a:tc rowSpan="6"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撕裂强度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硫化橡胶或热塑橡胶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撕裂强度的测定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第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部分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裤形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角形和新月形试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片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ISO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34-1:2004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2989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耐候性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t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耐候性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GB/T3511-2008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t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5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推算寿命和最高使用温度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硫化橡胶或热塑性橡胶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应用阿累尼乌斯图推算寿命和最高使用温度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GB/T20028-2005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6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耐臭氧老化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t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硫化橡胶或热塑橡胶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耐臭氧龟裂性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第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部分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静态应变试验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ISO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1431-1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2004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5812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橡胶老化的试验方法：在受控环境的臭氧龟裂性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ASTM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D1149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7595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压缩变形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硫化橡胶、热塑性橡胶常温、高温和低温下压缩永久变形测定</a:t>
                      </a:r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GB/T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CN" sz="9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7759-1996</a:t>
                      </a:r>
                      <a:endParaRPr lang="zh-CN" altLang="en-US" sz="9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 rot="0">
            <a:off x="571500" y="520700"/>
            <a:ext cx="27940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橡胶性能检测标准、橡胶性能检测国家标准汇总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482600"/>
            <a:ext cx="6591300" cy="9271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3581400" y="673100"/>
            <a:ext cx="3276600" cy="711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03200" algn="l"/>
                <a:tab pos="13589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橡胶压缩永久变形特性的试验方法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D395-03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2008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203200" algn="l"/>
                <a:tab pos="13589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硫化或热塑性橡胶在环境温度或指定温下压缩永久变形的测定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ISO</a:t>
            </a:r>
          </a:p>
          <a:p>
            <a:pPr>
              <a:lnSpc>
                <a:spcPts val="1500"/>
              </a:lnSpc>
              <a:tabLst>
                <a:tab pos="203200" algn="l"/>
                <a:tab pos="13589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815-1:2008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68500" y="1625600"/>
            <a:ext cx="914400" cy="977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28600" algn="l"/>
                <a:tab pos="2921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回弹性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                <a:tab pos="228600" algn="l"/>
                <a:tab pos="2921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压缩应力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228600" algn="l"/>
                <a:tab pos="2921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粘附性及腐蚀作用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44900" y="1625600"/>
            <a:ext cx="3162300" cy="1079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01600" algn="l"/>
                <a:tab pos="622300" algn="l"/>
                <a:tab pos="11811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硫化橡胶回弹性的测定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GB/T1681-2009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                <a:tab pos="101600" algn="l"/>
                <a:tab pos="622300" algn="l"/>
                <a:tab pos="11811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硫化橡胶或热塑性橡胶压缩应力应变性能的测定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GB/T7757-2009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101600" algn="l"/>
                <a:tab pos="622300" algn="l"/>
                <a:tab pos="11811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硫化橡胶或热塑性橡胶与金属粘附性及金属腐蚀作用的测定</a:t>
            </a:r>
          </a:p>
          <a:p>
            <a:pPr>
              <a:lnSpc>
                <a:spcPts val="1500"/>
              </a:lnSpc>
              <a:tabLst>
                <a:tab pos="101600" algn="l"/>
                <a:tab pos="622300" algn="l"/>
                <a:tab pos="11811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GB/T14834-2009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" y="3111500"/>
            <a:ext cx="800100" cy="2260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921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292100" algn="l"/>
              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65200" y="5422900"/>
            <a:ext cx="1270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3073400"/>
            <a:ext cx="10668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贮存性能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6096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聚合物的鉴定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16300" y="2997200"/>
            <a:ext cx="3657600" cy="1943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热空气老化法测定硫化橡胶贮存性能导则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第一部分：试验规程</a:t>
            </a:r>
          </a:p>
          <a:p>
            <a:pPr>
              <a:lnSpc>
                <a:spcPts val="15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GJB92.1-1986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热空气老化法测定硫化橡胶贮存性能导则</a:t>
            </a:r>
          </a:p>
          <a:p>
            <a:pPr>
              <a:lnSpc>
                <a:spcPts val="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第二部分：统计方法</a:t>
            </a:r>
          </a:p>
          <a:p>
            <a:pPr>
              <a:lnSpc>
                <a:spcPts val="15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GJB92.2-1986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裂解气相色谱法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部分：聚合物（单一聚合物和聚合物混合物）</a:t>
            </a:r>
          </a:p>
          <a:p>
            <a:pPr>
              <a:lnSpc>
                <a:spcPts val="15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的鉴定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SH/T1764.1-2008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橡胶鉴定</a:t>
            </a:r>
          </a:p>
          <a:p>
            <a:pPr>
              <a:lnSpc>
                <a:spcPts val="0"/>
              </a:lnSpc>
              <a:tabLst>
                <a:tab pos="177800" algn="l"/>
                <a:tab pos="241300" algn="l"/>
                <a:tab pos="838200" algn="l"/>
                <a:tab pos="1193800" algn="l"/>
                <a:tab pos="1409700" algn="l"/>
                <a:tab pos="1473200" algn="l"/>
                <a:tab pos="2413000" algn="l"/>
              </a:tabLst>
            </a:pPr>
            <a:r>
              <a:rPr lang="en-US" altLang="zh-CN" dirty="0" smtClean="0"/>
              <a:t>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红外光谱法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GB/T7764-2001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346700"/>
            <a:ext cx="2286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灰分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54500" y="5346700"/>
            <a:ext cx="2286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597400" y="5346700"/>
            <a:ext cx="571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灰分的测定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97500" y="53467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4498-1997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9309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结合丙烯腈含量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32200" y="5930900"/>
            <a:ext cx="1714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丁腈橡胶中结合丙烯腈含量的测定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32500" y="59309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SH/T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1157-1997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6502400"/>
            <a:ext cx="2794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杂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52900" y="6502400"/>
            <a:ext cx="21336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天然生胶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杂质含量的测定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8086-2008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" y="8064500"/>
            <a:ext cx="8001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                <a:tab pos="330200" algn="l"/>
              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  <a:p>
            <a:pPr>
              <a:lnSpc>
                <a:spcPts val="2000"/>
              </a:lnSpc>
              <a:tabLst>
                <a:tab pos="330200" algn="l"/>
              </a:tabLst>
            </a:pPr>
            <a:r>
              <a:rPr lang="en-US" altLang="zh-CN" dirty="0" smtClean="0"/>
              <a:t>	</a:t>
            </a: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7086600"/>
            <a:ext cx="114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17900" y="6985000"/>
            <a:ext cx="10287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天然生胶和天然胶乳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718300" y="6985000"/>
            <a:ext cx="2159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78400" y="6985000"/>
            <a:ext cx="10541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3683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氮含量的测定</a:t>
            </a:r>
          </a:p>
          <a:p>
            <a:pPr>
              <a:lnSpc>
                <a:spcPts val="1500"/>
              </a:lnSpc>
              <a:tabLst>
                <a:tab pos="3683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8088-2008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7658100"/>
            <a:ext cx="571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溶剂抽出物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43300" y="7683500"/>
            <a:ext cx="33655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6731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溶剂抽出物的测定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3516-2006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731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苯乙烯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丁二烯橡胶（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SBR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）溶剂抽出物含量的测定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SH/T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1539-2007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8813800"/>
            <a:ext cx="571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皂和有机酸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94100" y="8813800"/>
            <a:ext cx="21717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苯乙烯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丁二烯生胶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皂和有机酸含量的测定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57900" y="88138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8657-2000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9398000"/>
            <a:ext cx="114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硬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16100" y="9398000"/>
            <a:ext cx="114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16300" y="9296400"/>
            <a:ext cx="11430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572000" y="9309100"/>
            <a:ext cx="24765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016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压入硬度试验方法第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部分：邵氏硬度计法（邵</a:t>
            </a:r>
          </a:p>
          <a:p>
            <a:pPr>
              <a:lnSpc>
                <a:spcPts val="1500"/>
              </a:lnSpc>
              <a:tabLst>
                <a:tab pos="1016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尔硬度）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531.1-2008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482600"/>
            <a:ext cx="6591300" cy="9271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587500" y="723900"/>
            <a:ext cx="114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16100" y="723900"/>
            <a:ext cx="114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368800" y="622300"/>
            <a:ext cx="17145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4953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硫化橡胶或热塑性橡胶密度的测定</a:t>
            </a:r>
          </a:p>
          <a:p>
            <a:pPr>
              <a:lnSpc>
                <a:spcPts val="1500"/>
              </a:lnSpc>
              <a:tabLst>
                <a:tab pos="4953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533-2008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" y="6324600"/>
            <a:ext cx="8001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65200" y="6578600"/>
            <a:ext cx="1270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1460500"/>
            <a:ext cx="1257300" cy="473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耐液体性能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拉伸应力应变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拉伸强度和伸长率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全厚度拉伸强度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拉断伸长率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参考力伸长率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汽车同步带物理性能试验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79800" y="1371600"/>
            <a:ext cx="3479800" cy="4927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硫化橡胶或热塑性橡胶耐液体试验方法</a:t>
            </a:r>
          </a:p>
          <a:p>
            <a:pPr>
              <a:lnSpc>
                <a:spcPts val="15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1690-2006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液体对橡胶性能影响的试验方法</a:t>
            </a:r>
          </a:p>
          <a:p>
            <a:pPr>
              <a:lnSpc>
                <a:spcPts val="15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D471-06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硫化橡胶或热塑性橡胶拉伸应力应变性能的测定</a:t>
            </a:r>
          </a:p>
          <a:p>
            <a:pPr>
              <a:lnSpc>
                <a:spcPts val="15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528-2009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硫化橡胶、热塑橡胶和热塑合成橡胶的拉伸试验方法</a:t>
            </a:r>
          </a:p>
          <a:p>
            <a:pPr>
              <a:lnSpc>
                <a:spcPts val="15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D412-06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带拉伸强度和伸长率试验方法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3686-1998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织物芯输送带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全厚度拉伸强度、拉断伸长率和参考力伸长率试验方法</a:t>
            </a:r>
          </a:p>
          <a:p>
            <a:pPr>
              <a:lnSpc>
                <a:spcPts val="15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3690-2009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汽车同步带物理性能试验方法</a:t>
            </a:r>
          </a:p>
          <a:p>
            <a:pPr>
              <a:lnSpc>
                <a:spcPts val="1500"/>
              </a:lnSpc>
              <a:tabLst>
                <a:tab pos="431800" algn="l"/>
                <a:tab pos="546100" algn="l"/>
                <a:tab pos="774700" algn="l"/>
                <a:tab pos="952500" algn="l"/>
                <a:tab pos="1003300" algn="l"/>
                <a:tab pos="1320800" algn="l"/>
                <a:tab pos="1346200" algn="l"/>
                <a:tab pos="1384300" algn="l"/>
                <a:tab pos="1409700" algn="l"/>
              </a:tabLst>
            </a:pPr>
            <a:r>
              <a:rPr lang="en-US" altLang="zh-CN" dirty="0" smtClean="0"/>
              <a:t>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10716-2000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65024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粘合强度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32200" y="6502400"/>
            <a:ext cx="22860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硫化橡胶或热塑性橡胶与织物粘合强度的测定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83300" y="6502400"/>
            <a:ext cx="7366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532-2008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43300" y="7073900"/>
            <a:ext cx="3365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硫化橡胶与纤维帘线静态粘合强度的测定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抽出法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2942-2009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43300" y="7658100"/>
            <a:ext cx="1714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硫化橡胶与单根钢丝粘合力的测定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72100" y="7658100"/>
            <a:ext cx="3429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抽出法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21400" y="76581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3513-2001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318000" y="8140700"/>
            <a:ext cx="18288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4826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硫化橡胶与钢丝帘线粘合强度的测定</a:t>
            </a:r>
          </a:p>
          <a:p>
            <a:pPr>
              <a:lnSpc>
                <a:spcPts val="1500"/>
              </a:lnSpc>
              <a:tabLst>
                <a:tab pos="4826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16586-1996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16300" y="8826500"/>
            <a:ext cx="22987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270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硫化橡胶或热塑性橡胶与金属粘合强度的测定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270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硫化橡胶与金属粘接拉伸剪切强度测定方法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816600" y="8826500"/>
            <a:ext cx="12192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413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二板法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11211-2009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2413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13936-1992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482600"/>
            <a:ext cx="6591300" cy="9271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635000" y="3136900"/>
            <a:ext cx="8001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65200" y="3403600"/>
            <a:ext cx="1270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7239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粘合强度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089400" y="762000"/>
            <a:ext cx="2286000" cy="1358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                <a:tab pos="50800" algn="l"/>
                <a:tab pos="165100" algn="l"/>
                <a:tab pos="7112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带的层间粘合强度试验方法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3864-2008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50800" algn="l"/>
                <a:tab pos="165100" algn="l"/>
                <a:tab pos="7112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带线绳粘合强度试验方法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3688-1998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50800" algn="l"/>
                <a:tab pos="165100" algn="l"/>
                <a:tab pos="7112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橡胶和塑料软管各层间粘合强度的测定</a:t>
            </a:r>
          </a:p>
          <a:p>
            <a:pPr>
              <a:lnSpc>
                <a:spcPts val="1500"/>
              </a:lnSpc>
              <a:tabLst>
                <a:tab pos="50800" algn="l"/>
                <a:tab pos="165100" algn="l"/>
                <a:tab pos="7112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14905-2009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286500" y="2349500"/>
            <a:ext cx="571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90°剥离法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94100" y="2362200"/>
            <a:ext cx="25146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2319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硫化橡胶或热塑性橡胶与硬质板材粘合强度的测定</a:t>
            </a:r>
          </a:p>
          <a:p>
            <a:pPr>
              <a:lnSpc>
                <a:spcPts val="1500"/>
              </a:lnSpc>
              <a:tabLst>
                <a:tab pos="12319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7760-2003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56000" y="3035300"/>
            <a:ext cx="17907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硫化橡胶与金属粘接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180°剥离试验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45200" y="3035300"/>
            <a:ext cx="8509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15254-1994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3670300"/>
            <a:ext cx="457200" cy="184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撕裂强度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6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回弹性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54400" y="3568700"/>
            <a:ext cx="3530600" cy="1943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硫化橡胶或热塑性橡胶撕裂强度的测定（裤形、直角形和新月形试样）</a:t>
            </a:r>
          </a:p>
          <a:p>
            <a:pPr>
              <a:lnSpc>
                <a:spcPts val="15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529-2008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输送带</a:t>
            </a:r>
          </a:p>
          <a:p>
            <a:pPr>
              <a:lnSpc>
                <a:spcPts val="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织物芯输送带抗撕裂扩大性试验方法</a:t>
            </a:r>
          </a:p>
          <a:p>
            <a:pPr>
              <a:lnSpc>
                <a:spcPts val="15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7985-2005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常规硫化橡胶和热塑性弹性体抗撕裂强度的标准试验方法</a:t>
            </a:r>
          </a:p>
          <a:p>
            <a:pPr>
              <a:lnSpc>
                <a:spcPts val="15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		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D624-07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342900" algn="l"/>
                <a:tab pos="635000" algn="l"/>
                <a:tab pos="787400" algn="l"/>
                <a:tab pos="1092200" algn="l"/>
                <a:tab pos="1371600" algn="l"/>
                <a:tab pos="1409700" algn="l"/>
                <a:tab pos="14351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硫化橡胶回弹性的测定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1681-2009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918200"/>
            <a:ext cx="6858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短时间静压缩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924300" y="59182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508500" y="5918200"/>
            <a:ext cx="2019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短时间静压缩试验方法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3843-2008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" y="7772400"/>
            <a:ext cx="8001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                <a:tab pos="330200" algn="l"/>
              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  <a:p>
            <a:pPr>
              <a:lnSpc>
                <a:spcPts val="2000"/>
              </a:lnSpc>
              <a:tabLst>
                <a:tab pos="330200" algn="l"/>
              </a:tabLst>
            </a:pPr>
            <a:r>
              <a:rPr lang="en-US" altLang="zh-CN" dirty="0" smtClean="0"/>
              <a:t>	</a:t>
            </a: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6515100"/>
            <a:ext cx="9144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压缩应力应变性能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压缩永久变形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19500" y="6527800"/>
            <a:ext cx="3225800" cy="787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                <a:tab pos="63500" algn="l"/>
                <a:tab pos="12065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硫化橡胶或热塑性橡胶压缩应力应变性能的测定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7757-2009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63500" algn="l"/>
                <a:tab pos="12065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硫化橡胶或热塑性橡胶常温、高温和低温下压缩永久变形测定</a:t>
            </a:r>
          </a:p>
          <a:p>
            <a:pPr>
              <a:lnSpc>
                <a:spcPts val="1500"/>
              </a:lnSpc>
              <a:tabLst>
                <a:tab pos="63500" algn="l"/>
                <a:tab pos="12065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7759-1996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68700" y="7658100"/>
            <a:ext cx="1943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橡胶压缩永久变形特性的标准试验方法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97600" y="7658100"/>
            <a:ext cx="6858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D395-03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8267700"/>
            <a:ext cx="457200" cy="1270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多次压缩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耐压扁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环刚度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962400" y="8267700"/>
            <a:ext cx="2540000" cy="1270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50800" algn="l"/>
                <a:tab pos="1143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硫化橡胶多次压缩试验方法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3102-1985(1997)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50800" algn="l"/>
                <a:tab pos="1143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橡胶或塑料软管耐压扁试验方法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5566-2003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50800" algn="l"/>
                <a:tab pos="1143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热塑性塑料管材环刚度的测定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9647-2003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482600"/>
            <a:ext cx="6591300" cy="9271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587500" y="762000"/>
            <a:ext cx="4572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疲劳试验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伸张疲劳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屈挠龟裂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43300" y="762000"/>
            <a:ext cx="3365500" cy="1358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                <a:tab pos="444500" algn="l"/>
                <a:tab pos="609600" algn="l"/>
                <a:tab pos="12573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普通Ｖ带疲劳试验方法无扭矩法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15328-2009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444500" algn="l"/>
                <a:tab pos="609600" algn="l"/>
                <a:tab pos="12573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伸张疲劳的测定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1688-2008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444500" algn="l"/>
                <a:tab pos="609600" algn="l"/>
                <a:tab pos="12573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屈挠龟裂和裂口增长的测定（德墨西亚型）</a:t>
            </a:r>
          </a:p>
          <a:p>
            <a:pPr>
              <a:lnSpc>
                <a:spcPts val="1500"/>
              </a:lnSpc>
              <a:tabLst>
                <a:tab pos="444500" algn="l"/>
                <a:tab pos="609600" algn="l"/>
                <a:tab pos="12573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13934-2006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24511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耐磨性能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94100" y="2451100"/>
            <a:ext cx="22860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硫化橡胶耐磨性能的测定（用阿克隆磨耗机）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57900" y="24511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1689-1998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" y="6604000"/>
            <a:ext cx="8001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65200" y="6870700"/>
            <a:ext cx="1270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3073400"/>
            <a:ext cx="4572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弯曲强度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压碎强度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湿热老化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02100" y="3073400"/>
            <a:ext cx="22479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硬质橡胶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弯曲强度的测定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3844-2008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硬质橡胶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压碎强度的测定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3863-2008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254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硫化橡胶湿热老化试验方法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15905-1995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4762500"/>
            <a:ext cx="1257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热空气加速老化和耐热性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67100" y="4762500"/>
            <a:ext cx="11430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硫化橡胶或热塑性橡胶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787900" y="4762500"/>
            <a:ext cx="2197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热空气加速老化和耐热试验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3512-2001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54500" y="5245100"/>
            <a:ext cx="19431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6350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在热风炉中做橡胶变质的标准试验方法</a:t>
            </a:r>
          </a:p>
          <a:p>
            <a:pPr>
              <a:lnSpc>
                <a:spcPts val="1500"/>
              </a:lnSpc>
              <a:tabLst>
                <a:tab pos="6350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D573-04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918200"/>
            <a:ext cx="571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纵向回缩率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368800" y="5829300"/>
            <a:ext cx="17145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4572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热塑性塑料管材纵向回缩率的测定</a:t>
            </a:r>
          </a:p>
          <a:p>
            <a:pPr>
              <a:lnSpc>
                <a:spcPts val="1500"/>
              </a:lnSpc>
              <a:tabLst>
                <a:tab pos="4572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6671-2001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6502400"/>
            <a:ext cx="3429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相容性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03700" y="6413500"/>
            <a:ext cx="20574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5969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标准弹性体材料与液压液体的相容性试验</a:t>
            </a:r>
          </a:p>
          <a:p>
            <a:pPr>
              <a:lnSpc>
                <a:spcPts val="1500"/>
              </a:lnSpc>
              <a:tabLst>
                <a:tab pos="5969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14832-2008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70739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硫化特征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318000" y="6972300"/>
            <a:ext cx="2286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660900" y="6985000"/>
            <a:ext cx="14732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397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用无转子硫化仪测定硫化特征</a:t>
            </a:r>
          </a:p>
          <a:p>
            <a:pPr>
              <a:lnSpc>
                <a:spcPts val="15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16584-1996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68700" y="7556500"/>
            <a:ext cx="3302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1684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食品包装用聚乙烯、聚苯乙烯、聚丙烯成型品卫生标准的分析方法</a:t>
            </a:r>
          </a:p>
          <a:p>
            <a:pPr>
              <a:lnSpc>
                <a:spcPts val="1500"/>
              </a:lnSpc>
              <a:tabLst>
                <a:tab pos="11684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5009.60-2003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7696200"/>
            <a:ext cx="8001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蒸发残渣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高锰酸钾消耗量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铅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9385300"/>
            <a:ext cx="114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79800" y="9385300"/>
            <a:ext cx="21717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食品用橡胶垫片（圈）卫生标准的分析方法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07100" y="9385300"/>
            <a:ext cx="965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5009.64-2003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482600"/>
            <a:ext cx="6591300" cy="9271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587500" y="7239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液压性能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32200" y="723900"/>
            <a:ext cx="22860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橡胶和塑料软管及软管组合件静液压试验方法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32500" y="723900"/>
            <a:ext cx="8001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5563-2006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" y="4000500"/>
            <a:ext cx="8001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橡胶和橡胶制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65200" y="4267200"/>
            <a:ext cx="127000" cy="12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05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1333500"/>
            <a:ext cx="571500" cy="1270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耐吸扁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耐弯曲性能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尺寸和公差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19500" y="1358900"/>
            <a:ext cx="3225800" cy="184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92100" algn="l"/>
                <a:tab pos="495300" algn="l"/>
                <a:tab pos="533400" algn="l"/>
                <a:tab pos="12065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橡胶和塑料软管及软管组合件耐吸扁性能的测定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5567-2006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292100" algn="l"/>
                <a:tab pos="495300" algn="l"/>
                <a:tab pos="533400" algn="l"/>
                <a:tab pos="12065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橡胶或塑料增强软管和非增强软管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弯曲试验</a:t>
            </a:r>
          </a:p>
          <a:p>
            <a:pPr>
              <a:lnSpc>
                <a:spcPts val="1500"/>
              </a:lnSpc>
              <a:tabLst>
                <a:tab pos="292100" algn="l"/>
                <a:tab pos="495300" algn="l"/>
                <a:tab pos="533400" algn="l"/>
                <a:tab pos="1206500" algn="l"/>
              </a:tabLst>
            </a:pPr>
            <a:r>
              <a:rPr lang="en-US" altLang="zh-CN" dirty="0" smtClean="0"/>
              <a:t>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5565-2006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292100" algn="l"/>
                <a:tab pos="495300" algn="l"/>
                <a:tab pos="533400" algn="l"/>
                <a:tab pos="12065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工业通用橡胶和塑料软管内径尺寸及公差和长度公差</a:t>
            </a:r>
          </a:p>
          <a:p>
            <a:pPr>
              <a:lnSpc>
                <a:spcPts val="1500"/>
              </a:lnSpc>
              <a:tabLst>
                <a:tab pos="292100" algn="l"/>
                <a:tab pos="495300" algn="l"/>
                <a:tab pos="533400" algn="l"/>
                <a:tab pos="1206500" algn="l"/>
              </a:tabLst>
            </a:pPr>
            <a:r>
              <a:rPr lang="en-US" altLang="zh-CN" dirty="0" smtClean="0"/>
              <a:t>	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9575-2003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292100" algn="l"/>
                <a:tab pos="495300" algn="l"/>
                <a:tab pos="533400" algn="l"/>
                <a:tab pos="12065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织物芯输送带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宽度和长度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4490-2009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36068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外观质量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29100" y="3606800"/>
            <a:ext cx="9144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橡胶软管外观质量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435600" y="36068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2185-1991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27500" y="4191000"/>
            <a:ext cx="2197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织物芯输送带外观质量规定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3046-1999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40200" y="4762500"/>
            <a:ext cx="6858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轮胎外观质量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11800" y="4762500"/>
            <a:ext cx="8001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HG/T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2177-1998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3467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脆性温度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769100" y="5283200"/>
            <a:ext cx="228600" cy="1270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635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                <a:tab pos="635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ISO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54400" y="5295900"/>
            <a:ext cx="3314700" cy="146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228600" algn="l"/>
                <a:tab pos="1409700" algn="l"/>
                <a:tab pos="15240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硫化橡胶低温脆性的测定单试样法</a:t>
            </a:r>
          </a:p>
          <a:p>
            <a:pPr>
              <a:lnSpc>
                <a:spcPts val="1500"/>
              </a:lnSpc>
              <a:tabLst>
                <a:tab pos="228600" algn="l"/>
                <a:tab pos="1409700" algn="l"/>
                <a:tab pos="15240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1682-1994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228600" algn="l"/>
                <a:tab pos="1409700" algn="l"/>
                <a:tab pos="15240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橡胶特性的标准试验方法：可挠性聚合物和涂层织物的脆化点</a:t>
            </a:r>
          </a:p>
          <a:p>
            <a:pPr>
              <a:lnSpc>
                <a:spcPts val="1500"/>
              </a:lnSpc>
              <a:tabLst>
                <a:tab pos="228600" algn="l"/>
                <a:tab pos="1409700" algn="l"/>
                <a:tab pos="15240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ASTM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D2137-05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228600" algn="l"/>
                <a:tab pos="1409700" algn="l"/>
                <a:tab pos="15240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硫化或热塑性橡胶低温脆性测定</a:t>
            </a:r>
          </a:p>
          <a:p>
            <a:pPr>
              <a:lnSpc>
                <a:spcPts val="1500"/>
              </a:lnSpc>
              <a:tabLst>
                <a:tab pos="228600" algn="l"/>
                <a:tab pos="1409700" algn="l"/>
                <a:tab pos="15240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812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2006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7073900"/>
            <a:ext cx="4572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门尼粘度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79800" y="6972300"/>
            <a:ext cx="5715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未硫化橡胶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78300" y="6985000"/>
            <a:ext cx="2794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6223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用圆盘剪切粘度计进行测定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第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部分：门尼粘度的测定</a:t>
            </a:r>
          </a:p>
          <a:p>
            <a:pPr>
              <a:lnSpc>
                <a:spcPts val="1500"/>
              </a:lnSpc>
              <a:tabLst>
                <a:tab pos="6223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GB/T1232.1-2000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" y="7683500"/>
            <a:ext cx="4572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汽车材料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汽车材料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625600" y="7708900"/>
            <a:ext cx="1600200" cy="184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14300" algn="l"/>
                <a:tab pos="2286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汽车内饰材料燃烧性能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14300" algn="l"/>
                <a:tab pos="2286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汽车零部件耐候性试验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14300" algn="l"/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汽车塑料制品通用试验方法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14300" algn="l"/>
                <a:tab pos="2286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轿车内饰材料散发性能测试标准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987800" y="7708900"/>
            <a:ext cx="2476500" cy="184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14300" algn="l"/>
                <a:tab pos="228600" algn="l"/>
                <a:tab pos="2794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汽车内饰材料的燃烧特性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GB8410-2006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14300" algn="l"/>
                <a:tab pos="228600" algn="l"/>
                <a:tab pos="2794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汽车零部件耐候性试验一般规则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QC/T17-1992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14300" algn="l"/>
                <a:tab pos="228600" algn="l"/>
                <a:tab pos="2794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汽车塑料制品通用试验方法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QC/T15-1992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14300" algn="l"/>
                <a:tab pos="228600" algn="l"/>
                <a:tab pos="2794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轿车内饰材料散发性能测试标准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TS-INT-001-2009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559308" y="495300"/>
            <a:ext cx="6095" cy="571500"/>
          </a:xfrm>
          <a:custGeom>
            <a:avLst/>
            <a:gdLst>
              <a:gd name="connsiteX0" fmla="*/ 3047 w 6095"/>
              <a:gd name="connsiteY0" fmla="*/ 0 h 571500"/>
              <a:gd name="connsiteX1" fmla="*/ 3047 w 6095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1205" y="495300"/>
            <a:ext cx="6096" cy="571500"/>
          </a:xfrm>
          <a:custGeom>
            <a:avLst/>
            <a:gdLst>
              <a:gd name="connsiteX0" fmla="*/ 3048 w 6096"/>
              <a:gd name="connsiteY0" fmla="*/ 0 h 571500"/>
              <a:gd name="connsiteX1" fmla="*/ 3048 w 6096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500">
                <a:moveTo>
                  <a:pt x="3048" y="0"/>
                </a:moveTo>
                <a:lnTo>
                  <a:pt x="3048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47339" y="495300"/>
            <a:ext cx="6096" cy="571500"/>
          </a:xfrm>
          <a:custGeom>
            <a:avLst/>
            <a:gdLst>
              <a:gd name="connsiteX0" fmla="*/ 3047 w 6096"/>
              <a:gd name="connsiteY0" fmla="*/ 0 h 571500"/>
              <a:gd name="connsiteX1" fmla="*/ 3047 w 6096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495300"/>
            <a:ext cx="6095" cy="571500"/>
          </a:xfrm>
          <a:custGeom>
            <a:avLst/>
            <a:gdLst>
              <a:gd name="connsiteX0" fmla="*/ 3047 w 6095"/>
              <a:gd name="connsiteY0" fmla="*/ 0 h 571500"/>
              <a:gd name="connsiteX1" fmla="*/ 3047 w 6095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1066800"/>
            <a:ext cx="6095" cy="6096"/>
          </a:xfrm>
          <a:custGeom>
            <a:avLst/>
            <a:gdLst>
              <a:gd name="connsiteX0" fmla="*/ 0 w 6095"/>
              <a:gd name="connsiteY0" fmla="*/ 6096 h 6096"/>
              <a:gd name="connsiteX1" fmla="*/ 6095 w 6095"/>
              <a:gd name="connsiteY1" fmla="*/ 6096 h 6096"/>
              <a:gd name="connsiteX2" fmla="*/ 6095 w 6095"/>
              <a:gd name="connsiteY2" fmla="*/ 0 h 6096"/>
              <a:gd name="connsiteX3" fmla="*/ 0 w 6095"/>
              <a:gd name="connsiteY3" fmla="*/ 0 h 6096"/>
              <a:gd name="connsiteX4" fmla="*/ 0 w 6095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6">
                <a:moveTo>
                  <a:pt x="0" y="6096"/>
                </a:moveTo>
                <a:lnTo>
                  <a:pt x="6095" y="6096"/>
                </a:lnTo>
                <a:lnTo>
                  <a:pt x="6095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5404" y="1066800"/>
            <a:ext cx="955852" cy="6096"/>
          </a:xfrm>
          <a:custGeom>
            <a:avLst/>
            <a:gdLst>
              <a:gd name="connsiteX0" fmla="*/ 0 w 955852"/>
              <a:gd name="connsiteY0" fmla="*/ 3048 h 6096"/>
              <a:gd name="connsiteX1" fmla="*/ 955852 w 955852"/>
              <a:gd name="connsiteY1" fmla="*/ 3048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55852" h="6096">
                <a:moveTo>
                  <a:pt x="0" y="3048"/>
                </a:moveTo>
                <a:lnTo>
                  <a:pt x="955852" y="304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1205" y="1066800"/>
            <a:ext cx="6096" cy="6096"/>
          </a:xfrm>
          <a:custGeom>
            <a:avLst/>
            <a:gdLst>
              <a:gd name="connsiteX0" fmla="*/ 0 w 6096"/>
              <a:gd name="connsiteY0" fmla="*/ 6096 h 6096"/>
              <a:gd name="connsiteX1" fmla="*/ 6096 w 6096"/>
              <a:gd name="connsiteY1" fmla="*/ 6096 h 6096"/>
              <a:gd name="connsiteX2" fmla="*/ 6096 w 6096"/>
              <a:gd name="connsiteY2" fmla="*/ 0 h 6096"/>
              <a:gd name="connsiteX3" fmla="*/ 0 w 6096"/>
              <a:gd name="connsiteY3" fmla="*/ 0 h 6096"/>
              <a:gd name="connsiteX4" fmla="*/ 0 w 6096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6" h="6096">
                <a:moveTo>
                  <a:pt x="0" y="6096"/>
                </a:moveTo>
                <a:lnTo>
                  <a:pt x="6096" y="6096"/>
                </a:lnTo>
                <a:lnTo>
                  <a:pt x="6096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7302" y="1066800"/>
            <a:ext cx="1819909" cy="6096"/>
          </a:xfrm>
          <a:custGeom>
            <a:avLst/>
            <a:gdLst>
              <a:gd name="connsiteX0" fmla="*/ 0 w 1819909"/>
              <a:gd name="connsiteY0" fmla="*/ 3048 h 6096"/>
              <a:gd name="connsiteX1" fmla="*/ 1819909 w 1819909"/>
              <a:gd name="connsiteY1" fmla="*/ 3048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819909" h="6096">
                <a:moveTo>
                  <a:pt x="0" y="3048"/>
                </a:moveTo>
                <a:lnTo>
                  <a:pt x="1819909" y="304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47339" y="1066800"/>
            <a:ext cx="6096" cy="6096"/>
          </a:xfrm>
          <a:custGeom>
            <a:avLst/>
            <a:gdLst>
              <a:gd name="connsiteX0" fmla="*/ 0 w 6096"/>
              <a:gd name="connsiteY0" fmla="*/ 6096 h 6096"/>
              <a:gd name="connsiteX1" fmla="*/ 6096 w 6096"/>
              <a:gd name="connsiteY1" fmla="*/ 6096 h 6096"/>
              <a:gd name="connsiteX2" fmla="*/ 6096 w 6096"/>
              <a:gd name="connsiteY2" fmla="*/ 0 h 6096"/>
              <a:gd name="connsiteX3" fmla="*/ 0 w 6096"/>
              <a:gd name="connsiteY3" fmla="*/ 0 h 6096"/>
              <a:gd name="connsiteX4" fmla="*/ 0 w 6096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6" h="6096">
                <a:moveTo>
                  <a:pt x="0" y="6096"/>
                </a:moveTo>
                <a:lnTo>
                  <a:pt x="6096" y="6096"/>
                </a:lnTo>
                <a:lnTo>
                  <a:pt x="6096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53434" y="1066800"/>
            <a:ext cx="3766693" cy="6096"/>
          </a:xfrm>
          <a:custGeom>
            <a:avLst/>
            <a:gdLst>
              <a:gd name="connsiteX0" fmla="*/ 0 w 3766693"/>
              <a:gd name="connsiteY0" fmla="*/ 3048 h 6096"/>
              <a:gd name="connsiteX1" fmla="*/ 3766693 w 3766693"/>
              <a:gd name="connsiteY1" fmla="*/ 3048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3766693" h="6096">
                <a:moveTo>
                  <a:pt x="0" y="3048"/>
                </a:moveTo>
                <a:lnTo>
                  <a:pt x="3766693" y="304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1066800"/>
            <a:ext cx="6095" cy="6096"/>
          </a:xfrm>
          <a:custGeom>
            <a:avLst/>
            <a:gdLst>
              <a:gd name="connsiteX0" fmla="*/ 0 w 6095"/>
              <a:gd name="connsiteY0" fmla="*/ 6096 h 6096"/>
              <a:gd name="connsiteX1" fmla="*/ 6095 w 6095"/>
              <a:gd name="connsiteY1" fmla="*/ 6096 h 6096"/>
              <a:gd name="connsiteX2" fmla="*/ 6095 w 6095"/>
              <a:gd name="connsiteY2" fmla="*/ 0 h 6096"/>
              <a:gd name="connsiteX3" fmla="*/ 0 w 6095"/>
              <a:gd name="connsiteY3" fmla="*/ 0 h 6096"/>
              <a:gd name="connsiteX4" fmla="*/ 0 w 6095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6">
                <a:moveTo>
                  <a:pt x="0" y="6096"/>
                </a:moveTo>
                <a:lnTo>
                  <a:pt x="6095" y="6096"/>
                </a:lnTo>
                <a:lnTo>
                  <a:pt x="6095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1072845"/>
            <a:ext cx="6095" cy="571804"/>
          </a:xfrm>
          <a:custGeom>
            <a:avLst/>
            <a:gdLst>
              <a:gd name="connsiteX0" fmla="*/ 3047 w 6095"/>
              <a:gd name="connsiteY0" fmla="*/ 0 h 571804"/>
              <a:gd name="connsiteX1" fmla="*/ 3047 w 6095"/>
              <a:gd name="connsiteY1" fmla="*/ 571804 h 5718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804">
                <a:moveTo>
                  <a:pt x="3047" y="0"/>
                </a:moveTo>
                <a:lnTo>
                  <a:pt x="3047" y="57180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1205" y="1072845"/>
            <a:ext cx="6096" cy="571804"/>
          </a:xfrm>
          <a:custGeom>
            <a:avLst/>
            <a:gdLst>
              <a:gd name="connsiteX0" fmla="*/ 3048 w 6096"/>
              <a:gd name="connsiteY0" fmla="*/ 0 h 571804"/>
              <a:gd name="connsiteX1" fmla="*/ 3048 w 6096"/>
              <a:gd name="connsiteY1" fmla="*/ 571804 h 5718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804">
                <a:moveTo>
                  <a:pt x="3048" y="0"/>
                </a:moveTo>
                <a:lnTo>
                  <a:pt x="3048" y="57180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47339" y="1072845"/>
            <a:ext cx="6096" cy="571804"/>
          </a:xfrm>
          <a:custGeom>
            <a:avLst/>
            <a:gdLst>
              <a:gd name="connsiteX0" fmla="*/ 3047 w 6096"/>
              <a:gd name="connsiteY0" fmla="*/ 0 h 571804"/>
              <a:gd name="connsiteX1" fmla="*/ 3047 w 6096"/>
              <a:gd name="connsiteY1" fmla="*/ 571804 h 5718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804">
                <a:moveTo>
                  <a:pt x="3047" y="0"/>
                </a:moveTo>
                <a:lnTo>
                  <a:pt x="3047" y="57180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1072845"/>
            <a:ext cx="6095" cy="571804"/>
          </a:xfrm>
          <a:custGeom>
            <a:avLst/>
            <a:gdLst>
              <a:gd name="connsiteX0" fmla="*/ 3047 w 6095"/>
              <a:gd name="connsiteY0" fmla="*/ 0 h 571804"/>
              <a:gd name="connsiteX1" fmla="*/ 3047 w 6095"/>
              <a:gd name="connsiteY1" fmla="*/ 571804 h 5718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804">
                <a:moveTo>
                  <a:pt x="3047" y="0"/>
                </a:moveTo>
                <a:lnTo>
                  <a:pt x="3047" y="57180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1644650"/>
            <a:ext cx="6095" cy="6095"/>
          </a:xfrm>
          <a:custGeom>
            <a:avLst/>
            <a:gdLst>
              <a:gd name="connsiteX0" fmla="*/ 0 w 6095"/>
              <a:gd name="connsiteY0" fmla="*/ 6095 h 6095"/>
              <a:gd name="connsiteX1" fmla="*/ 6095 w 6095"/>
              <a:gd name="connsiteY1" fmla="*/ 6095 h 6095"/>
              <a:gd name="connsiteX2" fmla="*/ 6095 w 6095"/>
              <a:gd name="connsiteY2" fmla="*/ 0 h 6095"/>
              <a:gd name="connsiteX3" fmla="*/ 0 w 6095"/>
              <a:gd name="connsiteY3" fmla="*/ 0 h 6095"/>
              <a:gd name="connsiteX4" fmla="*/ 0 w 6095"/>
              <a:gd name="connsiteY4" fmla="*/ 6095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5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5404" y="1644650"/>
            <a:ext cx="955852" cy="6095"/>
          </a:xfrm>
          <a:custGeom>
            <a:avLst/>
            <a:gdLst>
              <a:gd name="connsiteX0" fmla="*/ 0 w 955852"/>
              <a:gd name="connsiteY0" fmla="*/ 3047 h 6095"/>
              <a:gd name="connsiteX1" fmla="*/ 955852 w 955852"/>
              <a:gd name="connsiteY1" fmla="*/ 3047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55852" h="6095">
                <a:moveTo>
                  <a:pt x="0" y="3047"/>
                </a:moveTo>
                <a:lnTo>
                  <a:pt x="955852" y="3047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1205" y="1644650"/>
            <a:ext cx="6096" cy="6095"/>
          </a:xfrm>
          <a:custGeom>
            <a:avLst/>
            <a:gdLst>
              <a:gd name="connsiteX0" fmla="*/ 0 w 6096"/>
              <a:gd name="connsiteY0" fmla="*/ 6095 h 6095"/>
              <a:gd name="connsiteX1" fmla="*/ 6096 w 6096"/>
              <a:gd name="connsiteY1" fmla="*/ 6095 h 6095"/>
              <a:gd name="connsiteX2" fmla="*/ 6096 w 6096"/>
              <a:gd name="connsiteY2" fmla="*/ 0 h 6095"/>
              <a:gd name="connsiteX3" fmla="*/ 0 w 6096"/>
              <a:gd name="connsiteY3" fmla="*/ 0 h 6095"/>
              <a:gd name="connsiteX4" fmla="*/ 0 w 6096"/>
              <a:gd name="connsiteY4" fmla="*/ 6095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6" h="6095">
                <a:moveTo>
                  <a:pt x="0" y="6095"/>
                </a:moveTo>
                <a:lnTo>
                  <a:pt x="6096" y="6095"/>
                </a:lnTo>
                <a:lnTo>
                  <a:pt x="6096" y="0"/>
                </a:lnTo>
                <a:lnTo>
                  <a:pt x="0" y="0"/>
                </a:lnTo>
                <a:lnTo>
                  <a:pt x="0" y="6095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7302" y="1644650"/>
            <a:ext cx="1819909" cy="6095"/>
          </a:xfrm>
          <a:custGeom>
            <a:avLst/>
            <a:gdLst>
              <a:gd name="connsiteX0" fmla="*/ 0 w 1819909"/>
              <a:gd name="connsiteY0" fmla="*/ 3047 h 6095"/>
              <a:gd name="connsiteX1" fmla="*/ 1819909 w 1819909"/>
              <a:gd name="connsiteY1" fmla="*/ 3047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819909" h="6095">
                <a:moveTo>
                  <a:pt x="0" y="3047"/>
                </a:moveTo>
                <a:lnTo>
                  <a:pt x="1819909" y="3047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47339" y="1644650"/>
            <a:ext cx="6096" cy="6095"/>
          </a:xfrm>
          <a:custGeom>
            <a:avLst/>
            <a:gdLst>
              <a:gd name="connsiteX0" fmla="*/ 0 w 6096"/>
              <a:gd name="connsiteY0" fmla="*/ 6095 h 6095"/>
              <a:gd name="connsiteX1" fmla="*/ 6096 w 6096"/>
              <a:gd name="connsiteY1" fmla="*/ 6095 h 6095"/>
              <a:gd name="connsiteX2" fmla="*/ 6096 w 6096"/>
              <a:gd name="connsiteY2" fmla="*/ 0 h 6095"/>
              <a:gd name="connsiteX3" fmla="*/ 0 w 6096"/>
              <a:gd name="connsiteY3" fmla="*/ 0 h 6095"/>
              <a:gd name="connsiteX4" fmla="*/ 0 w 6096"/>
              <a:gd name="connsiteY4" fmla="*/ 6095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6" h="6095">
                <a:moveTo>
                  <a:pt x="0" y="6095"/>
                </a:moveTo>
                <a:lnTo>
                  <a:pt x="6096" y="6095"/>
                </a:lnTo>
                <a:lnTo>
                  <a:pt x="6096" y="0"/>
                </a:lnTo>
                <a:lnTo>
                  <a:pt x="0" y="0"/>
                </a:lnTo>
                <a:lnTo>
                  <a:pt x="0" y="6095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53434" y="1644650"/>
            <a:ext cx="3766693" cy="6095"/>
          </a:xfrm>
          <a:custGeom>
            <a:avLst/>
            <a:gdLst>
              <a:gd name="connsiteX0" fmla="*/ 0 w 3766693"/>
              <a:gd name="connsiteY0" fmla="*/ 3047 h 6095"/>
              <a:gd name="connsiteX1" fmla="*/ 3766693 w 3766693"/>
              <a:gd name="connsiteY1" fmla="*/ 3047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3766693" h="6095">
                <a:moveTo>
                  <a:pt x="0" y="3047"/>
                </a:moveTo>
                <a:lnTo>
                  <a:pt x="3766693" y="3047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1644650"/>
            <a:ext cx="6095" cy="6095"/>
          </a:xfrm>
          <a:custGeom>
            <a:avLst/>
            <a:gdLst>
              <a:gd name="connsiteX0" fmla="*/ 0 w 6095"/>
              <a:gd name="connsiteY0" fmla="*/ 6095 h 6095"/>
              <a:gd name="connsiteX1" fmla="*/ 6095 w 6095"/>
              <a:gd name="connsiteY1" fmla="*/ 6095 h 6095"/>
              <a:gd name="connsiteX2" fmla="*/ 6095 w 6095"/>
              <a:gd name="connsiteY2" fmla="*/ 0 h 6095"/>
              <a:gd name="connsiteX3" fmla="*/ 0 w 6095"/>
              <a:gd name="connsiteY3" fmla="*/ 0 h 6095"/>
              <a:gd name="connsiteX4" fmla="*/ 0 w 6095"/>
              <a:gd name="connsiteY4" fmla="*/ 6095 h 60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5">
                <a:moveTo>
                  <a:pt x="0" y="6095"/>
                </a:moveTo>
                <a:lnTo>
                  <a:pt x="6095" y="6095"/>
                </a:lnTo>
                <a:lnTo>
                  <a:pt x="6095" y="0"/>
                </a:lnTo>
                <a:lnTo>
                  <a:pt x="0" y="0"/>
                </a:lnTo>
                <a:lnTo>
                  <a:pt x="0" y="6095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1650745"/>
            <a:ext cx="6095" cy="571500"/>
          </a:xfrm>
          <a:custGeom>
            <a:avLst/>
            <a:gdLst>
              <a:gd name="connsiteX0" fmla="*/ 3047 w 6095"/>
              <a:gd name="connsiteY0" fmla="*/ 0 h 571500"/>
              <a:gd name="connsiteX1" fmla="*/ 3047 w 6095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1205" y="1650745"/>
            <a:ext cx="6096" cy="571500"/>
          </a:xfrm>
          <a:custGeom>
            <a:avLst/>
            <a:gdLst>
              <a:gd name="connsiteX0" fmla="*/ 3048 w 6096"/>
              <a:gd name="connsiteY0" fmla="*/ 0 h 571500"/>
              <a:gd name="connsiteX1" fmla="*/ 3048 w 6096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500">
                <a:moveTo>
                  <a:pt x="3048" y="0"/>
                </a:moveTo>
                <a:lnTo>
                  <a:pt x="3048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47339" y="1650745"/>
            <a:ext cx="6096" cy="571500"/>
          </a:xfrm>
          <a:custGeom>
            <a:avLst/>
            <a:gdLst>
              <a:gd name="connsiteX0" fmla="*/ 3047 w 6096"/>
              <a:gd name="connsiteY0" fmla="*/ 0 h 571500"/>
              <a:gd name="connsiteX1" fmla="*/ 3047 w 6096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1650745"/>
            <a:ext cx="6095" cy="571500"/>
          </a:xfrm>
          <a:custGeom>
            <a:avLst/>
            <a:gdLst>
              <a:gd name="connsiteX0" fmla="*/ 3047 w 6095"/>
              <a:gd name="connsiteY0" fmla="*/ 0 h 571500"/>
              <a:gd name="connsiteX1" fmla="*/ 3047 w 6095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2222245"/>
            <a:ext cx="6095" cy="571500"/>
          </a:xfrm>
          <a:custGeom>
            <a:avLst/>
            <a:gdLst>
              <a:gd name="connsiteX0" fmla="*/ 3047 w 6095"/>
              <a:gd name="connsiteY0" fmla="*/ 0 h 571500"/>
              <a:gd name="connsiteX1" fmla="*/ 3047 w 6095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21205" y="2222245"/>
            <a:ext cx="6096" cy="571500"/>
          </a:xfrm>
          <a:custGeom>
            <a:avLst/>
            <a:gdLst>
              <a:gd name="connsiteX0" fmla="*/ 3048 w 6096"/>
              <a:gd name="connsiteY0" fmla="*/ 0 h 571500"/>
              <a:gd name="connsiteX1" fmla="*/ 3048 w 6096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500">
                <a:moveTo>
                  <a:pt x="3048" y="0"/>
                </a:moveTo>
                <a:lnTo>
                  <a:pt x="3048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347339" y="2222245"/>
            <a:ext cx="6096" cy="571500"/>
          </a:xfrm>
          <a:custGeom>
            <a:avLst/>
            <a:gdLst>
              <a:gd name="connsiteX0" fmla="*/ 3047 w 6096"/>
              <a:gd name="connsiteY0" fmla="*/ 0 h 571500"/>
              <a:gd name="connsiteX1" fmla="*/ 3047 w 6096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6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2222245"/>
            <a:ext cx="6095" cy="571500"/>
          </a:xfrm>
          <a:custGeom>
            <a:avLst/>
            <a:gdLst>
              <a:gd name="connsiteX0" fmla="*/ 3047 w 6095"/>
              <a:gd name="connsiteY0" fmla="*/ 0 h 571500"/>
              <a:gd name="connsiteX1" fmla="*/ 3047 w 6095"/>
              <a:gd name="connsiteY1" fmla="*/ 571500 h 571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571500">
                <a:moveTo>
                  <a:pt x="3047" y="0"/>
                </a:moveTo>
                <a:lnTo>
                  <a:pt x="3047" y="57150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2793822"/>
            <a:ext cx="6095" cy="1189024"/>
          </a:xfrm>
          <a:custGeom>
            <a:avLst/>
            <a:gdLst>
              <a:gd name="connsiteX0" fmla="*/ 3047 w 6095"/>
              <a:gd name="connsiteY0" fmla="*/ 0 h 1189024"/>
              <a:gd name="connsiteX1" fmla="*/ 3047 w 6095"/>
              <a:gd name="connsiteY1" fmla="*/ 1189024 h 118902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1189024">
                <a:moveTo>
                  <a:pt x="3047" y="0"/>
                </a:moveTo>
                <a:lnTo>
                  <a:pt x="3047" y="118902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3982846"/>
            <a:ext cx="6095" cy="6096"/>
          </a:xfrm>
          <a:custGeom>
            <a:avLst/>
            <a:gdLst>
              <a:gd name="connsiteX0" fmla="*/ 0 w 6095"/>
              <a:gd name="connsiteY0" fmla="*/ 6096 h 6096"/>
              <a:gd name="connsiteX1" fmla="*/ 6095 w 6095"/>
              <a:gd name="connsiteY1" fmla="*/ 6096 h 6096"/>
              <a:gd name="connsiteX2" fmla="*/ 6095 w 6095"/>
              <a:gd name="connsiteY2" fmla="*/ 0 h 6096"/>
              <a:gd name="connsiteX3" fmla="*/ 0 w 6095"/>
              <a:gd name="connsiteY3" fmla="*/ 0 h 6096"/>
              <a:gd name="connsiteX4" fmla="*/ 0 w 6095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6">
                <a:moveTo>
                  <a:pt x="0" y="6096"/>
                </a:moveTo>
                <a:lnTo>
                  <a:pt x="6095" y="6096"/>
                </a:lnTo>
                <a:lnTo>
                  <a:pt x="6095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9308" y="3982846"/>
            <a:ext cx="6095" cy="6096"/>
          </a:xfrm>
          <a:custGeom>
            <a:avLst/>
            <a:gdLst>
              <a:gd name="connsiteX0" fmla="*/ 0 w 6095"/>
              <a:gd name="connsiteY0" fmla="*/ 6096 h 6096"/>
              <a:gd name="connsiteX1" fmla="*/ 6095 w 6095"/>
              <a:gd name="connsiteY1" fmla="*/ 6096 h 6096"/>
              <a:gd name="connsiteX2" fmla="*/ 6095 w 6095"/>
              <a:gd name="connsiteY2" fmla="*/ 0 h 6096"/>
              <a:gd name="connsiteX3" fmla="*/ 0 w 6095"/>
              <a:gd name="connsiteY3" fmla="*/ 0 h 6096"/>
              <a:gd name="connsiteX4" fmla="*/ 0 w 6095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6">
                <a:moveTo>
                  <a:pt x="0" y="6096"/>
                </a:moveTo>
                <a:lnTo>
                  <a:pt x="6095" y="6096"/>
                </a:lnTo>
                <a:lnTo>
                  <a:pt x="6095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5404" y="3982846"/>
            <a:ext cx="6554723" cy="6096"/>
          </a:xfrm>
          <a:custGeom>
            <a:avLst/>
            <a:gdLst>
              <a:gd name="connsiteX0" fmla="*/ 0 w 6554723"/>
              <a:gd name="connsiteY0" fmla="*/ 3047 h 6096"/>
              <a:gd name="connsiteX1" fmla="*/ 6554724 w 6554723"/>
              <a:gd name="connsiteY1" fmla="*/ 3047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554723" h="6096">
                <a:moveTo>
                  <a:pt x="0" y="3047"/>
                </a:moveTo>
                <a:lnTo>
                  <a:pt x="6554724" y="3047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2793822"/>
            <a:ext cx="6095" cy="1189024"/>
          </a:xfrm>
          <a:custGeom>
            <a:avLst/>
            <a:gdLst>
              <a:gd name="connsiteX0" fmla="*/ 3047 w 6095"/>
              <a:gd name="connsiteY0" fmla="*/ 0 h 1189024"/>
              <a:gd name="connsiteX1" fmla="*/ 3047 w 6095"/>
              <a:gd name="connsiteY1" fmla="*/ 1189024 h 118902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095" h="1189024">
                <a:moveTo>
                  <a:pt x="3047" y="0"/>
                </a:moveTo>
                <a:lnTo>
                  <a:pt x="3047" y="118902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3982846"/>
            <a:ext cx="6095" cy="6096"/>
          </a:xfrm>
          <a:custGeom>
            <a:avLst/>
            <a:gdLst>
              <a:gd name="connsiteX0" fmla="*/ 0 w 6095"/>
              <a:gd name="connsiteY0" fmla="*/ 6096 h 6096"/>
              <a:gd name="connsiteX1" fmla="*/ 6095 w 6095"/>
              <a:gd name="connsiteY1" fmla="*/ 6096 h 6096"/>
              <a:gd name="connsiteX2" fmla="*/ 6095 w 6095"/>
              <a:gd name="connsiteY2" fmla="*/ 0 h 6096"/>
              <a:gd name="connsiteX3" fmla="*/ 0 w 6095"/>
              <a:gd name="connsiteY3" fmla="*/ 0 h 6096"/>
              <a:gd name="connsiteX4" fmla="*/ 0 w 6095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6">
                <a:moveTo>
                  <a:pt x="0" y="6096"/>
                </a:moveTo>
                <a:lnTo>
                  <a:pt x="6095" y="6096"/>
                </a:lnTo>
                <a:lnTo>
                  <a:pt x="6095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120128" y="3982846"/>
            <a:ext cx="6095" cy="6096"/>
          </a:xfrm>
          <a:custGeom>
            <a:avLst/>
            <a:gdLst>
              <a:gd name="connsiteX0" fmla="*/ 0 w 6095"/>
              <a:gd name="connsiteY0" fmla="*/ 6096 h 6096"/>
              <a:gd name="connsiteX1" fmla="*/ 6095 w 6095"/>
              <a:gd name="connsiteY1" fmla="*/ 6096 h 6096"/>
              <a:gd name="connsiteX2" fmla="*/ 6095 w 6095"/>
              <a:gd name="connsiteY2" fmla="*/ 0 h 6096"/>
              <a:gd name="connsiteX3" fmla="*/ 0 w 6095"/>
              <a:gd name="connsiteY3" fmla="*/ 0 h 6096"/>
              <a:gd name="connsiteX4" fmla="*/ 0 w 6095"/>
              <a:gd name="connsiteY4" fmla="*/ 6096 h 60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095" h="6096">
                <a:moveTo>
                  <a:pt x="0" y="6096"/>
                </a:moveTo>
                <a:lnTo>
                  <a:pt x="6095" y="6096"/>
                </a:lnTo>
                <a:lnTo>
                  <a:pt x="6095" y="0"/>
                </a:lnTo>
                <a:lnTo>
                  <a:pt x="0" y="0"/>
                </a:lnTo>
                <a:lnTo>
                  <a:pt x="0" y="6096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1739900" y="774700"/>
            <a:ext cx="1371600" cy="182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63500" algn="l"/>
                <a:tab pos="1778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汽车内饰件检测雾化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3500" algn="l"/>
                <a:tab pos="1778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汽车内饰件检测气味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3500" algn="l"/>
                <a:tab pos="1778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汽车内饰件检测有机物散发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3500" algn="l"/>
                <a:tab pos="1778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汽车内饰件检测甲醛散发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038600" y="774700"/>
            <a:ext cx="2362200" cy="182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                <a:tab pos="228600" algn="l"/>
                <a:tab pos="342900" algn="l"/>
                <a:tab pos="406400" algn="l"/>
              </a:tabLst>
            </a:pPr>
            <a:r>
              <a:rPr lang="en-US" altLang="zh-CN" dirty="0" smtClean="0"/>
              <a:t>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大众冷凝组份的测定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PV3015-1994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228600" algn="l"/>
                <a:tab pos="342900" algn="l"/>
                <a:tab pos="406400" algn="l"/>
              </a:tabLst>
            </a:pPr>
            <a:r>
              <a:rPr lang="en-US" altLang="zh-CN" dirty="0" smtClean="0"/>
              <a:t>		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大众标准气味测试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PV3900-2000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228600" algn="l"/>
                <a:tab pos="342900" algn="l"/>
                <a:tab pos="406400" algn="l"/>
              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大众车内有机物质挥发性测试标准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PV3341-1995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228600" algn="l"/>
                <a:tab pos="342900" algn="l"/>
                <a:tab pos="406400" algn="l"/>
              </a:tabLst>
            </a:pPr>
            <a:r>
              <a:rPr lang="en-US" altLang="zh-CN" dirty="0" smtClean="0"/>
              <a:t>	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大众甲醛挥发性测试标准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PV3925-1994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22300" y="2857500"/>
            <a:ext cx="3822700" cy="901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检测单位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广州合成材料研究院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化学工业合成材料老化质量监督检验中心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地址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广州市天河区棠下车陂西路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396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号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网址：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http://www.cmar.cn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送检电话：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020-82579232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手机：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18675958778</a:t>
            </a:r>
            <a:r>
              <a:rPr lang="en-US" altLang="zh-CN" sz="9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邮箱：</a:t>
            </a:r>
            <a:r>
              <a:rPr lang="en-US" altLang="zh-CN" sz="9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laohuasuo10@163.com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雨林木风</cp:lastModifiedBy>
  <cp:revision>3</cp:revision>
  <dcterms:created xsi:type="dcterms:W3CDTF">2006-08-16T00:00:00Z</dcterms:created>
  <dcterms:modified xsi:type="dcterms:W3CDTF">2010-04-24T16:48:41Z</dcterms:modified>
</cp:coreProperties>
</file>