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8" r:id="rId2"/>
    <p:sldId id="259" r:id="rId3"/>
    <p:sldId id="260" r:id="rId4"/>
    <p:sldId id="265" r:id="rId5"/>
    <p:sldId id="266" r:id="rId6"/>
    <p:sldId id="267" r:id="rId7"/>
    <p:sldId id="261" r:id="rId8"/>
    <p:sldId id="269" r:id="rId9"/>
    <p:sldId id="268" r:id="rId10"/>
    <p:sldId id="270" r:id="rId11"/>
    <p:sldId id="271" r:id="rId12"/>
    <p:sldId id="272" r:id="rId13"/>
    <p:sldId id="273" r:id="rId14"/>
    <p:sldId id="279" r:id="rId15"/>
    <p:sldId id="280" r:id="rId16"/>
    <p:sldId id="274" r:id="rId17"/>
    <p:sldId id="275" r:id="rId18"/>
    <p:sldId id="262" r:id="rId19"/>
    <p:sldId id="276" r:id="rId20"/>
    <p:sldId id="278" r:id="rId21"/>
    <p:sldId id="277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0" d="100"/>
          <a:sy n="70" d="100"/>
        </p:scale>
        <p:origin x="5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TitleSlid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67" y="187452"/>
            <a:ext cx="8827266" cy="6483096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EF60-BF2E-DA41-B4CC-2E028C44B20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492375"/>
            <a:ext cx="6762749" cy="1470025"/>
          </a:xfrm>
        </p:spPr>
        <p:txBody>
          <a:bodyPr/>
          <a:lstStyle>
            <a:lvl1pPr algn="r">
              <a:defRPr sz="4400"/>
            </a:lvl1pPr>
          </a:lstStyle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1" y="3966882"/>
            <a:ext cx="6762749" cy="1752600"/>
          </a:xfrm>
        </p:spPr>
        <p:txBody>
          <a:bodyPr>
            <a:normAutofit/>
          </a:bodyPr>
          <a:lstStyle>
            <a:lvl1pPr marL="0" indent="0" algn="r">
              <a:spcBef>
                <a:spcPts val="60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CN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183FD-FE82-3F43-980E-51334113D5FF}" type="datetimeFigureOut">
              <a:rPr lang="en-US" smtClean="0"/>
              <a:pPr/>
              <a:t>11/1/2015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183FD-FE82-3F43-980E-51334113D5FF}" type="datetimeFigureOut">
              <a:rPr lang="en-US" smtClean="0"/>
              <a:pPr/>
              <a:t>11/1/2015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EF60-BF2E-DA41-B4CC-2E028C44B2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SectionHead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67" y="187452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2591360"/>
            <a:ext cx="7583487" cy="1362075"/>
          </a:xfrm>
        </p:spPr>
        <p:txBody>
          <a:bodyPr anchor="b" anchorCtr="0">
            <a:noAutofit/>
          </a:bodyPr>
          <a:lstStyle>
            <a:lvl1pPr algn="l">
              <a:defRPr sz="4400" b="1" cap="none" baseline="0">
                <a:solidFill>
                  <a:schemeClr val="bg1"/>
                </a:solidFill>
              </a:defRPr>
            </a:lvl1pPr>
          </a:lstStyle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3950354"/>
            <a:ext cx="7583487" cy="1500187"/>
          </a:xfrm>
        </p:spPr>
        <p:txBody>
          <a:bodyPr anchor="t" anchorCtr="0"/>
          <a:lstStyle>
            <a:lvl1pPr marL="0" indent="0" algn="l">
              <a:spcBef>
                <a:spcPts val="600"/>
              </a:spcBef>
              <a:buNone/>
              <a:defRPr sz="2000" cap="none" baseline="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183FD-FE82-3F43-980E-51334113D5FF}" type="datetimeFigureOut">
              <a:rPr lang="en-US" smtClean="0"/>
              <a:pPr/>
              <a:t>11/1/2015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EF60-BF2E-DA41-B4CC-2E028C44B2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9462" y="1828800"/>
            <a:ext cx="3657600" cy="42195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8541" y="1828800"/>
            <a:ext cx="3657600" cy="42195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183FD-FE82-3F43-980E-51334113D5FF}" type="datetimeFigureOut">
              <a:rPr lang="en-US" smtClean="0"/>
              <a:pPr/>
              <a:t>11/1/2015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EF60-BF2E-DA41-B4CC-2E028C44B2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381000"/>
            <a:ext cx="7583487" cy="1044388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1438835"/>
            <a:ext cx="3657600" cy="789828"/>
          </a:xfrm>
        </p:spPr>
        <p:txBody>
          <a:bodyPr anchor="b">
            <a:noAutofit/>
          </a:bodyPr>
          <a:lstStyle>
            <a:lvl1pPr marL="0" indent="0" algn="ctr">
              <a:lnSpc>
                <a:spcPts val="3000"/>
              </a:lnSpc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79463" y="2362199"/>
            <a:ext cx="3657600" cy="36861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5350" y="1438835"/>
            <a:ext cx="3657600" cy="789828"/>
          </a:xfrm>
        </p:spPr>
        <p:txBody>
          <a:bodyPr anchor="b">
            <a:noAutofit/>
          </a:bodyPr>
          <a:lstStyle>
            <a:lvl1pPr marL="0" indent="0" algn="ctr">
              <a:lnSpc>
                <a:spcPts val="3000"/>
              </a:lnSpc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5350" y="2362199"/>
            <a:ext cx="3657600" cy="36861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183FD-FE82-3F43-980E-51334113D5FF}" type="datetimeFigureOut">
              <a:rPr lang="en-US" smtClean="0"/>
              <a:pPr/>
              <a:t>11/1/2015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EF60-BF2E-DA41-B4CC-2E028C44B20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874059" y="2286000"/>
            <a:ext cx="3563003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815840" y="2286000"/>
            <a:ext cx="3566160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874059" y="2286000"/>
            <a:ext cx="3563003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815840" y="2286000"/>
            <a:ext cx="3566160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ntent, Top and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9462" y="1828801"/>
            <a:ext cx="7585076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183FD-FE82-3F43-980E-51334113D5FF}" type="datetimeFigureOut">
              <a:rPr lang="en-US" smtClean="0"/>
              <a:pPr/>
              <a:t>11/1/2015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EF60-BF2E-DA41-B4CC-2E028C44B20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Content Placeholder 2"/>
          <p:cNvSpPr>
            <a:spLocks noGrp="1"/>
          </p:cNvSpPr>
          <p:nvPr>
            <p:ph sz="half" idx="13"/>
          </p:nvPr>
        </p:nvSpPr>
        <p:spPr>
          <a:xfrm>
            <a:off x="779462" y="3991816"/>
            <a:ext cx="7585076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0953" y="1828801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183FD-FE82-3F43-980E-51334113D5FF}" type="datetimeFigureOut">
              <a:rPr lang="en-US" smtClean="0"/>
              <a:pPr/>
              <a:t>11/1/2015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EF60-BF2E-DA41-B4CC-2E028C44B20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Content Placeholder 2"/>
          <p:cNvSpPr>
            <a:spLocks noGrp="1"/>
          </p:cNvSpPr>
          <p:nvPr>
            <p:ph sz="half" idx="13"/>
          </p:nvPr>
        </p:nvSpPr>
        <p:spPr>
          <a:xfrm>
            <a:off x="4710953" y="3991816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/>
          </a:p>
        </p:txBody>
      </p:sp>
      <p:sp>
        <p:nvSpPr>
          <p:cNvPr id="11" name="Content Placeholder 2"/>
          <p:cNvSpPr>
            <a:spLocks noGrp="1"/>
          </p:cNvSpPr>
          <p:nvPr>
            <p:ph sz="half" idx="14"/>
          </p:nvPr>
        </p:nvSpPr>
        <p:spPr>
          <a:xfrm>
            <a:off x="779462" y="1828800"/>
            <a:ext cx="3657600" cy="42195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183FD-FE82-3F43-980E-51334113D5FF}" type="datetimeFigureOut">
              <a:rPr lang="en-US" smtClean="0"/>
              <a:pPr/>
              <a:t>11/1/2015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EF60-BF2E-DA41-B4CC-2E028C44B20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Content Placeholder 2"/>
          <p:cNvSpPr>
            <a:spLocks noGrp="1"/>
          </p:cNvSpPr>
          <p:nvPr>
            <p:ph sz="half" idx="14"/>
          </p:nvPr>
        </p:nvSpPr>
        <p:spPr>
          <a:xfrm>
            <a:off x="779463" y="1828801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/>
          </a:p>
        </p:txBody>
      </p:sp>
      <p:sp>
        <p:nvSpPr>
          <p:cNvPr id="13" name="Content Placeholder 2"/>
          <p:cNvSpPr>
            <a:spLocks noGrp="1"/>
          </p:cNvSpPr>
          <p:nvPr>
            <p:ph sz="half" idx="15"/>
          </p:nvPr>
        </p:nvSpPr>
        <p:spPr>
          <a:xfrm>
            <a:off x="779463" y="3991816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/>
          </a:p>
        </p:txBody>
      </p:sp>
      <p:sp>
        <p:nvSpPr>
          <p:cNvPr id="14" name="Content Placeholder 2"/>
          <p:cNvSpPr>
            <a:spLocks noGrp="1"/>
          </p:cNvSpPr>
          <p:nvPr>
            <p:ph sz="half" idx="1"/>
          </p:nvPr>
        </p:nvSpPr>
        <p:spPr>
          <a:xfrm>
            <a:off x="4710953" y="1828801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/>
          </a:p>
        </p:txBody>
      </p:sp>
      <p:sp>
        <p:nvSpPr>
          <p:cNvPr id="15" name="Content Placeholder 2"/>
          <p:cNvSpPr>
            <a:spLocks noGrp="1"/>
          </p:cNvSpPr>
          <p:nvPr>
            <p:ph sz="half" idx="13"/>
          </p:nvPr>
        </p:nvSpPr>
        <p:spPr>
          <a:xfrm>
            <a:off x="4710953" y="3991816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183FD-FE82-3F43-980E-51334113D5FF}" type="datetimeFigureOut">
              <a:rPr lang="en-US" smtClean="0"/>
              <a:pPr/>
              <a:t>11/1/2015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EF60-BF2E-DA41-B4CC-2E028C44B2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183FD-FE82-3F43-980E-51334113D5FF}" type="datetimeFigureOut">
              <a:rPr lang="en-US" smtClean="0"/>
              <a:pPr/>
              <a:t>11/1/2015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EF60-BF2E-DA41-B4CC-2E028C44B2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ContentCaptio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67" y="187452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4" y="590550"/>
            <a:ext cx="3657600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93023" y="739588"/>
            <a:ext cx="3657600" cy="530878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464" y="1816100"/>
            <a:ext cx="3657600" cy="38227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183FD-FE82-3F43-980E-51334113D5FF}" type="datetimeFigureOut">
              <a:rPr lang="en-US" smtClean="0"/>
              <a:pPr/>
              <a:t>11/1/2015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EF60-BF2E-DA41-B4CC-2E028C44B2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PictureCaptio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977" y="187452"/>
            <a:ext cx="853665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86200" y="533400"/>
            <a:ext cx="4476750" cy="1252538"/>
          </a:xfrm>
        </p:spPr>
        <p:txBody>
          <a:bodyPr anchor="b"/>
          <a:lstStyle>
            <a:lvl1pPr algn="l">
              <a:defRPr sz="3600" b="0"/>
            </a:lvl1pPr>
          </a:lstStyle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86124" y="1828800"/>
            <a:ext cx="4474539" cy="38100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6124" y="6288741"/>
            <a:ext cx="1887537" cy="365125"/>
          </a:xfrm>
        </p:spPr>
        <p:txBody>
          <a:bodyPr/>
          <a:lstStyle/>
          <a:p>
            <a:fld id="{6C3183FD-FE82-3F43-980E-51334113D5FF}" type="datetimeFigureOut">
              <a:rPr lang="en-US" smtClean="0"/>
              <a:pPr/>
              <a:t>11/1/2015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867399" y="6288741"/>
            <a:ext cx="2675965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EF60-BF2E-DA41-B4CC-2E028C44B20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flipH="1">
            <a:off x="188253" y="179292"/>
            <a:ext cx="3281087" cy="6483096"/>
          </a:xfrm>
          <a:prstGeom prst="round1Rect">
            <a:avLst>
              <a:gd name="adj" fmla="val 17325"/>
            </a:avLst>
          </a:prstGeom>
          <a:blipFill dpi="0" rotWithShape="0">
            <a:blip r:embed="rId3"/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zh-CN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Overlay-PictureCaption-Extra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67" y="187452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0953" y="533400"/>
            <a:ext cx="3657600" cy="1252538"/>
          </a:xfrm>
        </p:spPr>
        <p:txBody>
          <a:bodyPr anchor="b"/>
          <a:lstStyle>
            <a:lvl1pPr algn="l">
              <a:defRPr sz="3600" b="0"/>
            </a:lvl1pPr>
          </a:lstStyle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flipH="1">
            <a:off x="596153" y="1600199"/>
            <a:ext cx="3657600" cy="3657601"/>
          </a:xfrm>
          <a:prstGeom prst="ellipse">
            <a:avLst/>
          </a:prstGeom>
          <a:blipFill dpi="0" rotWithShape="0">
            <a:blip r:embed="rId3" cstate="print"/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zh-CN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10412" y="1828800"/>
            <a:ext cx="3657600" cy="38100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1000" y="6288741"/>
            <a:ext cx="1865125" cy="365125"/>
          </a:xfrm>
        </p:spPr>
        <p:txBody>
          <a:bodyPr/>
          <a:lstStyle/>
          <a:p>
            <a:fld id="{6C3183FD-FE82-3F43-980E-51334113D5FF}" type="datetimeFigureOut">
              <a:rPr lang="en-US" smtClean="0"/>
              <a:pPr/>
              <a:t>11/1/2015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25813" y="6288741"/>
            <a:ext cx="5217551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EF60-BF2E-DA41-B4CC-2E028C44B2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Overlay-PictureCaption-Extra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67" y="187452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038" y="3778624"/>
            <a:ext cx="7560515" cy="1102658"/>
          </a:xfrm>
        </p:spPr>
        <p:txBody>
          <a:bodyPr anchor="b"/>
          <a:lstStyle>
            <a:lvl1pPr algn="l">
              <a:defRPr sz="3600" b="0"/>
            </a:lvl1pPr>
          </a:lstStyle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flipH="1">
            <a:off x="871584" y="762000"/>
            <a:ext cx="7427726" cy="2989730"/>
          </a:xfrm>
          <a:prstGeom prst="roundRect">
            <a:avLst>
              <a:gd name="adj" fmla="val 7476"/>
            </a:avLst>
          </a:prstGeom>
          <a:blipFill dpi="0" rotWithShape="0">
            <a:blip r:embed="rId3"/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zh-CN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8034" y="4827493"/>
            <a:ext cx="7559977" cy="1220881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1000" y="6288741"/>
            <a:ext cx="1865125" cy="365125"/>
          </a:xfrm>
        </p:spPr>
        <p:txBody>
          <a:bodyPr/>
          <a:lstStyle/>
          <a:p>
            <a:fld id="{6C3183FD-FE82-3F43-980E-51334113D5FF}" type="datetimeFigureOut">
              <a:rPr lang="en-US" smtClean="0"/>
              <a:pPr/>
              <a:t>11/1/2015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25813" y="6288741"/>
            <a:ext cx="5217551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EF60-BF2E-DA41-B4CC-2E028C44B2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183FD-FE82-3F43-980E-51334113D5FF}" type="datetimeFigureOut">
              <a:rPr lang="en-US" smtClean="0"/>
              <a:pPr/>
              <a:t>11/1/2015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EF60-BF2E-DA41-B4CC-2E028C44B2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28646" y="779463"/>
            <a:ext cx="1358153" cy="5268912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9462" y="779464"/>
            <a:ext cx="6170613" cy="5268911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183FD-FE82-3F43-980E-51334113D5FF}" type="datetimeFigureOut">
              <a:rPr lang="en-US" smtClean="0"/>
              <a:pPr/>
              <a:t>11/1/2015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EF60-BF2E-DA41-B4CC-2E028C44B2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Diagonal Corner Rectangle 7"/>
          <p:cNvSpPr/>
          <p:nvPr/>
        </p:nvSpPr>
        <p:spPr>
          <a:xfrm>
            <a:off x="189707" y="189707"/>
            <a:ext cx="8764587" cy="6478587"/>
          </a:xfrm>
          <a:prstGeom prst="round2DiagRect">
            <a:avLst>
              <a:gd name="adj1" fmla="val 9416"/>
              <a:gd name="adj2" fmla="val 0"/>
            </a:avLst>
          </a:prstGeom>
          <a:gradFill>
            <a:gsLst>
              <a:gs pos="17000">
                <a:schemeClr val="bg2"/>
              </a:gs>
              <a:gs pos="100000">
                <a:schemeClr val="tx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9463" y="381000"/>
            <a:ext cx="7583487" cy="104438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 altLang="zh-CN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1828800"/>
            <a:ext cx="7583487" cy="42089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1000" y="6288741"/>
            <a:ext cx="188753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6C3183FD-FE82-3F43-980E-51334113D5FF}" type="datetimeFigureOut">
              <a:rPr lang="en-US" smtClean="0"/>
              <a:pPr/>
              <a:t>11/1/2015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4615" y="6288741"/>
            <a:ext cx="52387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4411" y="219635"/>
            <a:ext cx="4930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C1F4EF60-BF2E-DA41-B4CC-2E028C44B20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914400" rtl="0" eaLnBrk="1" latinLnBrk="0" hangingPunct="1">
        <a:spcBef>
          <a:spcPct val="0"/>
        </a:spcBef>
        <a:buNone/>
        <a:defRPr sz="38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82575" indent="-282575" algn="l" defTabSz="914400" rtl="0" eaLnBrk="1" latinLnBrk="0" hangingPunct="1">
        <a:spcBef>
          <a:spcPts val="2000"/>
        </a:spcBef>
        <a:buFont typeface="Wingdings 2" pitchFamily="18" charset="2"/>
        <a:buChar char=""/>
        <a:defRPr sz="2200" kern="1200">
          <a:solidFill>
            <a:schemeClr val="bg1"/>
          </a:solidFill>
          <a:latin typeface="+mn-lt"/>
          <a:ea typeface="+mn-ea"/>
          <a:cs typeface="+mn-cs"/>
        </a:defRPr>
      </a:lvl1pPr>
      <a:lvl2pPr marL="577850" indent="-295275" algn="l" defTabSz="914400" rtl="0" eaLnBrk="1" latinLnBrk="0" hangingPunct="1">
        <a:spcBef>
          <a:spcPts val="600"/>
        </a:spcBef>
        <a:buFont typeface="Wingdings 2" pitchFamily="18" charset="2"/>
        <a:buChar char=""/>
        <a:defRPr sz="2000" kern="1200">
          <a:solidFill>
            <a:schemeClr val="bg1"/>
          </a:solidFill>
          <a:latin typeface="+mn-lt"/>
          <a:ea typeface="+mn-ea"/>
          <a:cs typeface="+mn-cs"/>
        </a:defRPr>
      </a:lvl2pPr>
      <a:lvl3pPr marL="860425" indent="-282575" algn="l" defTabSz="914400" rtl="0" eaLnBrk="1" latinLnBrk="0" hangingPunct="1">
        <a:spcBef>
          <a:spcPts val="600"/>
        </a:spcBef>
        <a:buFont typeface="Wingdings 2" pitchFamily="18" charset="2"/>
        <a:buChar char=""/>
        <a:defRPr sz="1800" kern="1200">
          <a:solidFill>
            <a:schemeClr val="bg1"/>
          </a:solidFill>
          <a:latin typeface="+mn-lt"/>
          <a:ea typeface="+mn-ea"/>
          <a:cs typeface="+mn-cs"/>
        </a:defRPr>
      </a:lvl3pPr>
      <a:lvl4pPr marL="1143000" indent="-282575" algn="l" defTabSz="914400" rtl="0" eaLnBrk="1" latinLnBrk="0" hangingPunct="1">
        <a:spcBef>
          <a:spcPts val="600"/>
        </a:spcBef>
        <a:buFont typeface="Wingdings 2" pitchFamily="18" charset="2"/>
        <a:buChar char="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1425575" indent="-282575" algn="l" defTabSz="914400" rtl="0" eaLnBrk="1" latinLnBrk="0" hangingPunct="1">
        <a:spcBef>
          <a:spcPts val="600"/>
        </a:spcBef>
        <a:buFont typeface="Wingdings 2" pitchFamily="18" charset="2"/>
        <a:buChar char="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Macintosh%20HD:Users:zhangwei:Disk-E:Tsinghua-Admin:%E6%95%99%E5%AD%A6%E7%AE%A1%E7%90%86:%E7%A0%94%E7%A9%B6%E7%94%9F%E5%9F%B9%E5%85%BB%E6%96%B9%E6%A1%88%E4%BF%AE%E8%AE%A2-2011:%E5%B7%A5%E7%A8%8B%E7%A1%95%E5%A3%AB%E5%9F%B9%E5%85%BB%E6%96%B9%E6%A1%88(IE)10%E4%BF%AE%E6%94%B9.doc!OLE_LINK1" TargetMode="Externa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737392" y="1542965"/>
            <a:ext cx="7625557" cy="1470025"/>
          </a:xfrm>
        </p:spPr>
        <p:txBody>
          <a:bodyPr/>
          <a:lstStyle/>
          <a:p>
            <a:r>
              <a:rPr lang="zh-CN" altLang="en-US" sz="4800" dirty="0" smtClean="0">
                <a:solidFill>
                  <a:schemeClr val="bg1">
                    <a:lumMod val="95000"/>
                  </a:schemeClr>
                </a:solidFill>
              </a:rPr>
              <a:t>新形势下工效学教育的思考</a:t>
            </a:r>
            <a:endParaRPr lang="en-US" sz="48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06926" y="3522875"/>
            <a:ext cx="610396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 smtClean="0">
                <a:solidFill>
                  <a:schemeClr val="accent2">
                    <a:lumMod val="75000"/>
                  </a:schemeClr>
                </a:solidFill>
              </a:rPr>
              <a:t>张</a:t>
            </a:r>
            <a:r>
              <a:rPr lang="en-US" altLang="zh-CN" sz="3200" dirty="0" smtClean="0">
                <a:solidFill>
                  <a:schemeClr val="accent2">
                    <a:lumMod val="75000"/>
                  </a:schemeClr>
                </a:solidFill>
              </a:rPr>
              <a:t>  </a:t>
            </a:r>
            <a:r>
              <a:rPr lang="zh-CN" altLang="en-US" sz="3200" dirty="0" smtClean="0">
                <a:solidFill>
                  <a:schemeClr val="accent2">
                    <a:lumMod val="75000"/>
                  </a:schemeClr>
                </a:solidFill>
              </a:rPr>
              <a:t>伟</a:t>
            </a:r>
            <a:endParaRPr lang="en-US" altLang="zh-CN" sz="32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endParaRPr lang="en-US" altLang="zh-CN" sz="32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</a:rPr>
              <a:t>清华大学工业工程系</a:t>
            </a:r>
            <a:r>
              <a:rPr lang="en-US" altLang="zh-CN" sz="2000" dirty="0" smtClean="0">
                <a:solidFill>
                  <a:schemeClr val="accent2">
                    <a:lumMod val="75000"/>
                  </a:schemeClr>
                </a:solidFill>
              </a:rPr>
              <a:t>            </a:t>
            </a:r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</a:rPr>
              <a:t>教</a:t>
            </a:r>
            <a:r>
              <a:rPr lang="en-US" altLang="zh-CN" sz="2000" dirty="0" smtClean="0">
                <a:solidFill>
                  <a:schemeClr val="accent2">
                    <a:lumMod val="75000"/>
                  </a:schemeClr>
                </a:solidFill>
              </a:rPr>
              <a:t>   </a:t>
            </a:r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</a:rPr>
              <a:t>授</a:t>
            </a:r>
            <a:endParaRPr lang="en-US" altLang="zh-CN" sz="20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</a:rPr>
              <a:t>中国人类工效学学会</a:t>
            </a:r>
            <a:r>
              <a:rPr lang="en-US" altLang="zh-CN" sz="2000" dirty="0" smtClean="0">
                <a:solidFill>
                  <a:schemeClr val="accent2">
                    <a:lumMod val="75000"/>
                  </a:schemeClr>
                </a:solidFill>
              </a:rPr>
              <a:t>            </a:t>
            </a:r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</a:rPr>
              <a:t>理事长</a:t>
            </a:r>
            <a:endParaRPr lang="en-US" altLang="zh-CN" sz="20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</a:rPr>
              <a:t>清华大学研究生院</a:t>
            </a:r>
            <a:r>
              <a:rPr lang="en-US" altLang="zh-CN" sz="2000" dirty="0" smtClean="0">
                <a:solidFill>
                  <a:schemeClr val="accent2">
                    <a:lumMod val="75000"/>
                  </a:schemeClr>
                </a:solidFill>
              </a:rPr>
              <a:t>               </a:t>
            </a:r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</a:rPr>
              <a:t>副院长</a:t>
            </a:r>
            <a:endParaRPr lang="en-US" sz="20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</a:rPr>
              <a:t>清华大学工程管理教育中心</a:t>
            </a:r>
            <a:r>
              <a:rPr lang="en-US" altLang="zh-CN" sz="2000" dirty="0" smtClean="0">
                <a:solidFill>
                  <a:schemeClr val="accent2">
                    <a:lumMod val="75000"/>
                  </a:schemeClr>
                </a:solidFill>
              </a:rPr>
              <a:t>  </a:t>
            </a:r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</a:rPr>
              <a:t>主</a:t>
            </a:r>
            <a:r>
              <a:rPr lang="en-US" altLang="zh-CN" sz="2000" dirty="0" smtClean="0">
                <a:solidFill>
                  <a:schemeClr val="accent2">
                    <a:lumMod val="75000"/>
                  </a:schemeClr>
                </a:solidFill>
              </a:rPr>
              <a:t>   </a:t>
            </a:r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</a:rPr>
              <a:t>任</a:t>
            </a:r>
            <a:endParaRPr lang="en-US" altLang="zh-CN" sz="2000" dirty="0" smtClean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3318264" y="163855"/>
            <a:ext cx="2649148" cy="1174291"/>
          </a:xfrm>
        </p:spPr>
        <p:txBody>
          <a:bodyPr/>
          <a:lstStyle/>
          <a:p>
            <a:pPr algn="l"/>
            <a:r>
              <a:rPr lang="zh-CN" altLang="en-US" sz="4800" dirty="0" smtClean="0">
                <a:solidFill>
                  <a:schemeClr val="bg1">
                    <a:lumMod val="95000"/>
                  </a:schemeClr>
                </a:solidFill>
              </a:rPr>
              <a:t>提</a:t>
            </a:r>
            <a:r>
              <a:rPr lang="en-US" altLang="zh-CN" sz="4800" dirty="0" smtClean="0">
                <a:solidFill>
                  <a:schemeClr val="bg1">
                    <a:lumMod val="95000"/>
                  </a:schemeClr>
                </a:solidFill>
              </a:rPr>
              <a:t>  </a:t>
            </a:r>
            <a:r>
              <a:rPr lang="zh-CN" altLang="en-US" sz="4800" dirty="0" smtClean="0">
                <a:solidFill>
                  <a:schemeClr val="bg1">
                    <a:lumMod val="95000"/>
                  </a:schemeClr>
                </a:solidFill>
              </a:rPr>
              <a:t>纲</a:t>
            </a:r>
            <a:endParaRPr lang="en-US" sz="48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0082" y="2040322"/>
            <a:ext cx="7838202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3600"/>
              </a:spcAft>
            </a:pP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一、当前不同类别学位教育中的工效学角色</a:t>
            </a:r>
            <a:endParaRPr lang="en-US" altLang="zh-CN" sz="3200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  <a:p>
            <a:pPr>
              <a:spcAft>
                <a:spcPts val="3600"/>
              </a:spcAft>
            </a:pP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二、研究生教育改革与工效学机遇</a:t>
            </a:r>
            <a:endParaRPr lang="en-US" altLang="zh-CN" sz="3200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  <a:p>
            <a:pPr>
              <a:spcAft>
                <a:spcPts val="3600"/>
              </a:spcAft>
            </a:pP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三、本科生创新创业教育与工效学机遇</a:t>
            </a:r>
            <a:endParaRPr lang="en-US" altLang="zh-CN" sz="3200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96426" y="1835504"/>
            <a:ext cx="7838202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3600"/>
              </a:spcAft>
            </a:pP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一、当前不同类别学位教育中的工效学角色</a:t>
            </a:r>
            <a:endParaRPr lang="en-US" altLang="zh-CN" sz="3200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  <a:p>
            <a:pPr>
              <a:spcAft>
                <a:spcPts val="3600"/>
              </a:spcAft>
            </a:pPr>
            <a:r>
              <a:rPr lang="zh-CN" altLang="en-US" sz="3200" dirty="0" smtClean="0">
                <a:solidFill>
                  <a:srgbClr val="A6A6A6"/>
                </a:solidFill>
              </a:rPr>
              <a:t>二、研究生教育改革与工效学机遇</a:t>
            </a:r>
            <a:endParaRPr lang="en-US" altLang="zh-CN" sz="3200" dirty="0" smtClean="0">
              <a:solidFill>
                <a:srgbClr val="A6A6A6"/>
              </a:solidFill>
            </a:endParaRPr>
          </a:p>
          <a:p>
            <a:pPr>
              <a:spcAft>
                <a:spcPts val="3600"/>
              </a:spcAft>
            </a:pPr>
            <a:r>
              <a:rPr lang="zh-CN" altLang="en-US" sz="3200" dirty="0" smtClean="0">
                <a:solidFill>
                  <a:srgbClr val="A6A6A6"/>
                </a:solidFill>
              </a:rPr>
              <a:t>三、本科生创新创业教育与工效学机遇</a:t>
            </a:r>
            <a:endParaRPr lang="en-US" altLang="zh-CN" sz="3200" dirty="0" smtClean="0">
              <a:solidFill>
                <a:srgbClr val="A6A6A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468474" y="507588"/>
            <a:ext cx="2362384" cy="584776"/>
          </a:xfrm>
          <a:prstGeom prst="rect">
            <a:avLst/>
          </a:prstGeom>
          <a:noFill/>
          <a:ln w="38100" cap="flat" cmpd="sng" algn="ctr">
            <a:solidFill>
              <a:schemeClr val="accent4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rtlCol="0">
            <a:spAutoFit/>
          </a:bodyPr>
          <a:lstStyle/>
          <a:p>
            <a:pPr algn="ctr">
              <a:spcAft>
                <a:spcPts val="3600"/>
              </a:spcAft>
            </a:pPr>
            <a:r>
              <a:rPr lang="zh-CN" altLang="en-US" sz="3200" dirty="0" smtClean="0">
                <a:solidFill>
                  <a:schemeClr val="bg1"/>
                </a:solidFill>
              </a:rPr>
              <a:t>工业工程类</a:t>
            </a:r>
            <a:endParaRPr lang="en-US" altLang="zh-CN" sz="3200" dirty="0" smtClean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8199" y="1865032"/>
            <a:ext cx="2373848" cy="584776"/>
          </a:xfrm>
          <a:prstGeom prst="rect">
            <a:avLst/>
          </a:prstGeom>
          <a:noFill/>
          <a:ln w="38100" cap="flat" cmpd="sng" algn="ctr">
            <a:solidFill>
              <a:schemeClr val="accent4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rtlCol="0">
            <a:spAutoFit/>
          </a:bodyPr>
          <a:lstStyle/>
          <a:p>
            <a:pPr algn="ctr">
              <a:spcAft>
                <a:spcPts val="3600"/>
              </a:spcAft>
            </a:pPr>
            <a:r>
              <a:rPr lang="zh-CN" altLang="en-US" sz="3200" dirty="0" smtClean="0">
                <a:solidFill>
                  <a:schemeClr val="bg1"/>
                </a:solidFill>
              </a:rPr>
              <a:t>管理学类</a:t>
            </a:r>
            <a:endParaRPr lang="en-US" altLang="zh-CN" sz="3200" dirty="0" smtClean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367802" y="3852954"/>
            <a:ext cx="2373848" cy="584776"/>
          </a:xfrm>
          <a:prstGeom prst="rect">
            <a:avLst/>
          </a:prstGeom>
          <a:noFill/>
          <a:ln w="38100" cap="flat" cmpd="sng" algn="ctr">
            <a:solidFill>
              <a:schemeClr val="accent4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rtlCol="0">
            <a:spAutoFit/>
          </a:bodyPr>
          <a:lstStyle/>
          <a:p>
            <a:pPr algn="ctr">
              <a:spcAft>
                <a:spcPts val="3600"/>
              </a:spcAft>
            </a:pPr>
            <a:r>
              <a:rPr lang="zh-CN" altLang="en-US" sz="3200" dirty="0" smtClean="0">
                <a:solidFill>
                  <a:schemeClr val="bg1"/>
                </a:solidFill>
              </a:rPr>
              <a:t>艺术设计类</a:t>
            </a:r>
            <a:endParaRPr lang="en-US" altLang="zh-CN" sz="3200" dirty="0" smtClean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57010" y="5559774"/>
            <a:ext cx="2373848" cy="584776"/>
          </a:xfrm>
          <a:prstGeom prst="rect">
            <a:avLst/>
          </a:prstGeom>
          <a:noFill/>
          <a:ln w="38100" cap="flat" cmpd="sng" algn="ctr">
            <a:solidFill>
              <a:schemeClr val="accent4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rtlCol="0">
            <a:spAutoFit/>
          </a:bodyPr>
          <a:lstStyle/>
          <a:p>
            <a:pPr algn="ctr">
              <a:spcAft>
                <a:spcPts val="3600"/>
              </a:spcAft>
            </a:pPr>
            <a:r>
              <a:rPr lang="zh-CN" altLang="en-US" sz="3200" dirty="0" smtClean="0">
                <a:solidFill>
                  <a:schemeClr val="bg1"/>
                </a:solidFill>
              </a:rPr>
              <a:t>安全卫生类</a:t>
            </a:r>
            <a:endParaRPr lang="en-US" altLang="zh-CN" sz="3200" dirty="0" smtClean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367802" y="1865032"/>
            <a:ext cx="2373848" cy="584776"/>
          </a:xfrm>
          <a:prstGeom prst="rect">
            <a:avLst/>
          </a:prstGeom>
          <a:noFill/>
          <a:ln w="38100" cap="flat" cmpd="sng" algn="ctr">
            <a:solidFill>
              <a:schemeClr val="accent4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rtlCol="0">
            <a:spAutoFit/>
          </a:bodyPr>
          <a:lstStyle/>
          <a:p>
            <a:pPr algn="ctr">
              <a:spcAft>
                <a:spcPts val="3600"/>
              </a:spcAft>
            </a:pPr>
            <a:r>
              <a:rPr lang="zh-CN" altLang="en-US" sz="3200" dirty="0" smtClean="0">
                <a:solidFill>
                  <a:schemeClr val="bg1"/>
                </a:solidFill>
              </a:rPr>
              <a:t>工程设计类</a:t>
            </a:r>
            <a:endParaRPr lang="en-US" altLang="zh-CN" sz="3200" dirty="0" smtClean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8199" y="3852954"/>
            <a:ext cx="2373848" cy="584776"/>
          </a:xfrm>
          <a:prstGeom prst="rect">
            <a:avLst/>
          </a:prstGeom>
          <a:noFill/>
          <a:ln w="38100" cap="flat" cmpd="sng" algn="ctr">
            <a:solidFill>
              <a:schemeClr val="accent4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rtlCol="0">
            <a:spAutoFit/>
          </a:bodyPr>
          <a:lstStyle/>
          <a:p>
            <a:pPr algn="ctr">
              <a:spcAft>
                <a:spcPts val="3600"/>
              </a:spcAft>
            </a:pPr>
            <a:r>
              <a:rPr lang="zh-CN" altLang="en-US" sz="3200" dirty="0" smtClean="0">
                <a:solidFill>
                  <a:schemeClr val="bg1"/>
                </a:solidFill>
              </a:rPr>
              <a:t>心理学类</a:t>
            </a:r>
            <a:endParaRPr lang="en-US" altLang="zh-CN" sz="3200" dirty="0" smtClean="0">
              <a:solidFill>
                <a:schemeClr val="bg1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3468474" y="2648984"/>
            <a:ext cx="2362384" cy="1203970"/>
          </a:xfrm>
          <a:prstGeom prst="ellipse">
            <a:avLst/>
          </a:prstGeom>
          <a:solidFill>
            <a:srgbClr val="DDF53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>
                <a:solidFill>
                  <a:srgbClr val="FF2B2C"/>
                </a:solidFill>
              </a:rPr>
              <a:t>工效学</a:t>
            </a:r>
            <a:endParaRPr lang="en-US" sz="3200" dirty="0">
              <a:solidFill>
                <a:srgbClr val="FF2B2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86763" y="355018"/>
            <a:ext cx="8534627" cy="62170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3600"/>
              </a:spcAft>
            </a:pP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一、在本科专业课中的角色</a:t>
            </a:r>
            <a:endParaRPr lang="en-US" altLang="zh-CN" sz="3200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  <a:p>
            <a:pPr>
              <a:spcAft>
                <a:spcPts val="3600"/>
              </a:spcAft>
            </a:pPr>
            <a:r>
              <a:rPr lang="en-US" altLang="zh-CN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    </a:t>
            </a:r>
            <a:r>
              <a:rPr lang="zh-CN" altLang="en-US" sz="24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按照招生培养专业类别设置教学指导委员会，规定了课程学分基本要求</a:t>
            </a:r>
            <a:endParaRPr lang="en-US" altLang="zh-CN" sz="2400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  <a:p>
            <a:pPr>
              <a:spcAft>
                <a:spcPts val="3600"/>
              </a:spcAft>
            </a:pP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二、在研究生培养中的角色</a:t>
            </a:r>
            <a:endParaRPr lang="en-US" altLang="zh-CN" sz="3200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  <a:p>
            <a:pPr>
              <a:spcAft>
                <a:spcPts val="3600"/>
              </a:spcAft>
            </a:pPr>
            <a:r>
              <a:rPr lang="en-US" altLang="zh-CN" sz="24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     </a:t>
            </a:r>
            <a:r>
              <a:rPr lang="zh-CN" altLang="en-US" sz="24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还没有专门的二级学科（硕士培养依据），专业学位领域，更无一级学科</a:t>
            </a:r>
            <a:endParaRPr lang="en-US" altLang="zh-CN" sz="2400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  <a:p>
            <a:pPr>
              <a:spcAft>
                <a:spcPts val="3600"/>
              </a:spcAft>
            </a:pP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三、在现实应用中的角色</a:t>
            </a:r>
          </a:p>
          <a:p>
            <a:pPr>
              <a:spcAft>
                <a:spcPts val="3600"/>
              </a:spcAft>
            </a:pPr>
            <a:r>
              <a:rPr lang="en-US" altLang="zh-CN" sz="24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    </a:t>
            </a:r>
            <a:r>
              <a:rPr lang="zh-CN" altLang="en-US" sz="24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几乎各行各业都有工效学方面的问题和需求，往往是职业能力的一个重要方面</a:t>
            </a:r>
            <a:endParaRPr lang="en-US" altLang="zh-CN" sz="2400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3577715" y="266263"/>
            <a:ext cx="2048311" cy="1256219"/>
          </a:xfrm>
          <a:prstGeom prst="ellipse">
            <a:avLst/>
          </a:prstGeom>
          <a:solidFill>
            <a:srgbClr val="DDF53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rgbClr val="FF2B2C"/>
                </a:solidFill>
              </a:rPr>
              <a:t>培养中的小角色</a:t>
            </a:r>
            <a:endParaRPr lang="en-US" sz="2400" dirty="0">
              <a:solidFill>
                <a:srgbClr val="FF2B2C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345574" y="2164247"/>
            <a:ext cx="2731081" cy="1761437"/>
          </a:xfrm>
          <a:prstGeom prst="rect">
            <a:avLst/>
          </a:prstGeom>
          <a:solidFill>
            <a:srgbClr val="CCFFCC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accent6">
                    <a:lumMod val="50000"/>
                  </a:schemeClr>
                </a:solidFill>
              </a:rPr>
              <a:t>实际工作中对工效学知识、能力和素养的广泛需求</a:t>
            </a:r>
            <a:endParaRPr lang="en-US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Lightning Bolt 5"/>
          <p:cNvSpPr/>
          <p:nvPr/>
        </p:nvSpPr>
        <p:spPr>
          <a:xfrm>
            <a:off x="3577715" y="1740955"/>
            <a:ext cx="2294108" cy="423292"/>
          </a:xfrm>
          <a:prstGeom prst="lightningBol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Snip and Round Single Corner Rectangle 6"/>
          <p:cNvSpPr/>
          <p:nvPr/>
        </p:nvSpPr>
        <p:spPr>
          <a:xfrm>
            <a:off x="1474784" y="4150984"/>
            <a:ext cx="710081" cy="2239347"/>
          </a:xfrm>
          <a:prstGeom prst="snipRoundRect">
            <a:avLst/>
          </a:prstGeom>
          <a:solidFill>
            <a:srgbClr val="008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理解别人的能力</a:t>
            </a:r>
            <a:endParaRPr lang="en-US" dirty="0"/>
          </a:p>
        </p:txBody>
      </p:sp>
      <p:sp>
        <p:nvSpPr>
          <p:cNvPr id="8" name="Snip and Round Single Corner Rectangle 7"/>
          <p:cNvSpPr/>
          <p:nvPr/>
        </p:nvSpPr>
        <p:spPr>
          <a:xfrm>
            <a:off x="2594527" y="4150984"/>
            <a:ext cx="710081" cy="2239347"/>
          </a:xfrm>
          <a:prstGeom prst="snipRoundRect">
            <a:avLst/>
          </a:prstGeom>
          <a:solidFill>
            <a:srgbClr val="008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发现需求的能力</a:t>
            </a:r>
            <a:endParaRPr lang="en-US" dirty="0"/>
          </a:p>
        </p:txBody>
      </p:sp>
      <p:sp>
        <p:nvSpPr>
          <p:cNvPr id="9" name="Snip and Round Single Corner Rectangle 8"/>
          <p:cNvSpPr/>
          <p:nvPr/>
        </p:nvSpPr>
        <p:spPr>
          <a:xfrm>
            <a:off x="3741580" y="4150984"/>
            <a:ext cx="710081" cy="2239347"/>
          </a:xfrm>
          <a:prstGeom prst="snipRoundRect">
            <a:avLst/>
          </a:prstGeom>
          <a:solidFill>
            <a:srgbClr val="008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理解需求的能力</a:t>
            </a:r>
            <a:endParaRPr lang="en-US" dirty="0"/>
          </a:p>
        </p:txBody>
      </p:sp>
      <p:sp>
        <p:nvSpPr>
          <p:cNvPr id="10" name="Snip and Round Single Corner Rectangle 9"/>
          <p:cNvSpPr/>
          <p:nvPr/>
        </p:nvSpPr>
        <p:spPr>
          <a:xfrm>
            <a:off x="5011533" y="4150984"/>
            <a:ext cx="710081" cy="2239347"/>
          </a:xfrm>
          <a:prstGeom prst="snipRoundRect">
            <a:avLst/>
          </a:prstGeom>
          <a:solidFill>
            <a:srgbClr val="008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优化设计的能力</a:t>
            </a:r>
            <a:endParaRPr lang="en-US" dirty="0"/>
          </a:p>
        </p:txBody>
      </p:sp>
      <p:sp>
        <p:nvSpPr>
          <p:cNvPr id="11" name="Snip and Round Single Corner Rectangle 10"/>
          <p:cNvSpPr/>
          <p:nvPr/>
        </p:nvSpPr>
        <p:spPr>
          <a:xfrm>
            <a:off x="6240520" y="4150984"/>
            <a:ext cx="710081" cy="2239347"/>
          </a:xfrm>
          <a:prstGeom prst="snipRoundRect">
            <a:avLst/>
          </a:prstGeom>
          <a:solidFill>
            <a:srgbClr val="008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实施评价的能力</a:t>
            </a:r>
            <a:endParaRPr lang="en-US" dirty="0"/>
          </a:p>
        </p:txBody>
      </p:sp>
      <p:sp>
        <p:nvSpPr>
          <p:cNvPr id="12" name="Snip and Round Single Corner Rectangle 11"/>
          <p:cNvSpPr/>
          <p:nvPr/>
        </p:nvSpPr>
        <p:spPr>
          <a:xfrm>
            <a:off x="7496817" y="4150984"/>
            <a:ext cx="710081" cy="2239347"/>
          </a:xfrm>
          <a:prstGeom prst="snipRoundRect">
            <a:avLst/>
          </a:prstGeom>
          <a:solidFill>
            <a:srgbClr val="008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沟通合作的能力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96426" y="1739922"/>
            <a:ext cx="7838202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3600"/>
              </a:spcAft>
            </a:pPr>
            <a:r>
              <a:rPr lang="zh-CN" altLang="en-US" sz="3200" dirty="0" smtClean="0">
                <a:solidFill>
                  <a:schemeClr val="bg1">
                    <a:lumMod val="50000"/>
                  </a:schemeClr>
                </a:solidFill>
              </a:rPr>
              <a:t>一、当前不同类别学位教育中的工效学角色</a:t>
            </a:r>
            <a:endParaRPr lang="en-US" altLang="zh-CN" sz="3200" dirty="0" smtClean="0">
              <a:solidFill>
                <a:schemeClr val="bg1">
                  <a:lumMod val="50000"/>
                </a:schemeClr>
              </a:solidFill>
            </a:endParaRPr>
          </a:p>
          <a:p>
            <a:pPr>
              <a:spcAft>
                <a:spcPts val="3600"/>
              </a:spcAft>
            </a:pP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二、研究生教育改革与工效学机遇</a:t>
            </a:r>
            <a:endParaRPr lang="en-US" altLang="zh-CN" sz="3200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  <a:p>
            <a:pPr>
              <a:spcAft>
                <a:spcPts val="3600"/>
              </a:spcAft>
            </a:pPr>
            <a:r>
              <a:rPr lang="zh-CN" altLang="en-US" sz="3200" dirty="0" smtClean="0">
                <a:solidFill>
                  <a:srgbClr val="7F7F7F"/>
                </a:solidFill>
              </a:rPr>
              <a:t>三、本科生创新创业教育与工效学机遇</a:t>
            </a:r>
            <a:endParaRPr lang="en-US" altLang="zh-CN" sz="3200" dirty="0" smtClean="0">
              <a:solidFill>
                <a:srgbClr val="7F7F7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392851" y="439316"/>
            <a:ext cx="6185898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3600"/>
              </a:spcAft>
            </a:pPr>
            <a:r>
              <a:rPr lang="zh-CN" altLang="en-US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教育的层次？</a:t>
            </a:r>
            <a:endParaRPr lang="en-US" altLang="zh-CN" sz="3200" dirty="0" smtClean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3" name="Picture 2" descr="ED00008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2851" y="2971975"/>
            <a:ext cx="1696699" cy="1581054"/>
          </a:xfrm>
          <a:prstGeom prst="rect">
            <a:avLst/>
          </a:prstGeom>
        </p:spPr>
      </p:pic>
      <p:sp>
        <p:nvSpPr>
          <p:cNvPr id="7" name="Isosceles Triangle 6"/>
          <p:cNvSpPr/>
          <p:nvPr/>
        </p:nvSpPr>
        <p:spPr>
          <a:xfrm>
            <a:off x="4402150" y="1117816"/>
            <a:ext cx="2485283" cy="1430854"/>
          </a:xfrm>
          <a:prstGeom prst="triangl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 smtClean="0"/>
              <a:t>博士</a:t>
            </a:r>
            <a:endParaRPr lang="en-US" altLang="zh-CN" sz="4000" dirty="0" smtClean="0"/>
          </a:p>
        </p:txBody>
      </p:sp>
      <p:cxnSp>
        <p:nvCxnSpPr>
          <p:cNvPr id="9" name="Straight Arrow Connector 8"/>
          <p:cNvCxnSpPr/>
          <p:nvPr/>
        </p:nvCxnSpPr>
        <p:spPr>
          <a:xfrm rot="5400000" flipH="1" flipV="1">
            <a:off x="1684786" y="2655697"/>
            <a:ext cx="3456448" cy="1227298"/>
          </a:xfrm>
          <a:prstGeom prst="straightConnector1">
            <a:avLst/>
          </a:prstGeom>
          <a:ln w="76200" cap="flat" cmpd="sng" algn="ctr">
            <a:solidFill>
              <a:srgbClr val="FFFF0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rapezoid 7"/>
          <p:cNvSpPr/>
          <p:nvPr/>
        </p:nvSpPr>
        <p:spPr>
          <a:xfrm>
            <a:off x="4146130" y="2633486"/>
            <a:ext cx="3014414" cy="855519"/>
          </a:xfrm>
          <a:prstGeom prst="trapezoi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 smtClean="0"/>
              <a:t>硕</a:t>
            </a:r>
            <a:r>
              <a:rPr lang="en-US" altLang="zh-CN" sz="4000" dirty="0" smtClean="0"/>
              <a:t>   </a:t>
            </a:r>
            <a:r>
              <a:rPr lang="zh-CN" altLang="en-US" sz="4000" dirty="0" smtClean="0"/>
              <a:t>士</a:t>
            </a:r>
            <a:endParaRPr lang="en-US" sz="4000" dirty="0"/>
          </a:p>
        </p:txBody>
      </p:sp>
      <p:sp>
        <p:nvSpPr>
          <p:cNvPr id="10" name="Trapezoid 9"/>
          <p:cNvSpPr/>
          <p:nvPr/>
        </p:nvSpPr>
        <p:spPr>
          <a:xfrm>
            <a:off x="3640882" y="3570935"/>
            <a:ext cx="4024910" cy="1426635"/>
          </a:xfrm>
          <a:prstGeom prst="trapezoi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 smtClean="0"/>
              <a:t>学</a:t>
            </a:r>
            <a:r>
              <a:rPr lang="en-US" altLang="zh-CN" sz="4000" dirty="0" smtClean="0"/>
              <a:t>     </a:t>
            </a:r>
            <a:r>
              <a:rPr lang="zh-CN" altLang="en-US" sz="4000" dirty="0" smtClean="0"/>
              <a:t>士</a:t>
            </a:r>
            <a:endParaRPr 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392851" y="731704"/>
            <a:ext cx="6185898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3600"/>
              </a:spcAft>
            </a:pP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“服务需求，分类培养，提高质量”</a:t>
            </a:r>
            <a:endParaRPr lang="en-US" altLang="zh-CN" sz="3200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92851" y="146928"/>
            <a:ext cx="6185898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3600"/>
              </a:spcAft>
            </a:pPr>
            <a:r>
              <a:rPr lang="en-US" altLang="zh-CN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Or </a:t>
            </a:r>
            <a:r>
              <a:rPr lang="zh-CN" altLang="en-US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教育的类别？</a:t>
            </a:r>
            <a:endParaRPr lang="en-US" altLang="zh-CN" sz="3200" dirty="0" smtClean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6493143" y="1317274"/>
            <a:ext cx="2171210" cy="1415355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 smtClean="0"/>
              <a:t>博士</a:t>
            </a:r>
            <a:endParaRPr lang="en-US" altLang="zh-CN" sz="2800" dirty="0" smtClean="0"/>
          </a:p>
          <a:p>
            <a:pPr algn="ctr"/>
            <a:r>
              <a:rPr lang="zh-CN" altLang="zh-CN" sz="2800" dirty="0" smtClean="0"/>
              <a:t>（</a:t>
            </a:r>
            <a:r>
              <a:rPr lang="zh-CN" altLang="en-US" sz="2800" dirty="0" smtClean="0"/>
              <a:t>学术型）</a:t>
            </a:r>
            <a:endParaRPr lang="en-US" sz="2800" dirty="0"/>
          </a:p>
        </p:txBody>
      </p:sp>
      <p:sp>
        <p:nvSpPr>
          <p:cNvPr id="13" name="Oval 12"/>
          <p:cNvSpPr/>
          <p:nvPr/>
        </p:nvSpPr>
        <p:spPr>
          <a:xfrm>
            <a:off x="6493144" y="4755713"/>
            <a:ext cx="2171210" cy="1415355"/>
          </a:xfrm>
          <a:prstGeom prst="ellipse">
            <a:avLst/>
          </a:prstGeom>
          <a:solidFill>
            <a:srgbClr val="00009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 smtClean="0"/>
              <a:t>博士</a:t>
            </a:r>
            <a:endParaRPr lang="en-US" altLang="zh-CN" sz="2800" dirty="0" smtClean="0"/>
          </a:p>
          <a:p>
            <a:pPr algn="ctr"/>
            <a:r>
              <a:rPr lang="zh-CN" altLang="zh-CN" sz="2800" dirty="0" smtClean="0"/>
              <a:t>（</a:t>
            </a:r>
            <a:r>
              <a:rPr lang="zh-CN" altLang="en-US" sz="2800" dirty="0" smtClean="0"/>
              <a:t>专业型）</a:t>
            </a:r>
            <a:endParaRPr lang="en-US" sz="2800" dirty="0"/>
          </a:p>
        </p:txBody>
      </p:sp>
      <p:sp>
        <p:nvSpPr>
          <p:cNvPr id="14" name="Oval 13"/>
          <p:cNvSpPr/>
          <p:nvPr/>
        </p:nvSpPr>
        <p:spPr>
          <a:xfrm>
            <a:off x="3217244" y="1316480"/>
            <a:ext cx="2171210" cy="1415355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 smtClean="0"/>
              <a:t>硕士</a:t>
            </a:r>
            <a:endParaRPr lang="en-US" altLang="zh-CN" sz="2800" dirty="0" smtClean="0"/>
          </a:p>
          <a:p>
            <a:pPr algn="ctr"/>
            <a:r>
              <a:rPr lang="zh-CN" altLang="zh-CN" sz="2800" dirty="0" smtClean="0"/>
              <a:t>（</a:t>
            </a:r>
            <a:r>
              <a:rPr lang="zh-CN" altLang="en-US" sz="2800" dirty="0" smtClean="0"/>
              <a:t>学术型）</a:t>
            </a:r>
            <a:endParaRPr lang="en-US" sz="2800" dirty="0"/>
          </a:p>
        </p:txBody>
      </p:sp>
      <p:sp>
        <p:nvSpPr>
          <p:cNvPr id="15" name="Oval 14"/>
          <p:cNvSpPr/>
          <p:nvPr/>
        </p:nvSpPr>
        <p:spPr>
          <a:xfrm>
            <a:off x="3217244" y="4755713"/>
            <a:ext cx="2171210" cy="1415355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 smtClean="0"/>
              <a:t>硕士</a:t>
            </a:r>
            <a:endParaRPr lang="en-US" altLang="zh-CN" sz="2800" dirty="0" smtClean="0"/>
          </a:p>
          <a:p>
            <a:pPr algn="ctr"/>
            <a:r>
              <a:rPr lang="zh-CN" altLang="zh-CN" sz="2800" dirty="0" smtClean="0"/>
              <a:t>（</a:t>
            </a:r>
            <a:r>
              <a:rPr lang="zh-CN" altLang="en-US" sz="2800" dirty="0" smtClean="0"/>
              <a:t>专业型）</a:t>
            </a:r>
            <a:endParaRPr lang="en-US" sz="2800" dirty="0"/>
          </a:p>
        </p:txBody>
      </p:sp>
      <p:sp>
        <p:nvSpPr>
          <p:cNvPr id="16" name="Oval 15"/>
          <p:cNvSpPr/>
          <p:nvPr/>
        </p:nvSpPr>
        <p:spPr>
          <a:xfrm>
            <a:off x="307246" y="3163159"/>
            <a:ext cx="1508923" cy="1069754"/>
          </a:xfrm>
          <a:prstGeom prst="ellipse">
            <a:avLst/>
          </a:prstGeom>
          <a:solidFill>
            <a:srgbClr val="008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 smtClean="0"/>
              <a:t>学士</a:t>
            </a:r>
            <a:endParaRPr lang="en-US" altLang="zh-CN" sz="2800" dirty="0" smtClean="0"/>
          </a:p>
        </p:txBody>
      </p:sp>
      <p:cxnSp>
        <p:nvCxnSpPr>
          <p:cNvPr id="18" name="Straight Arrow Connector 17"/>
          <p:cNvCxnSpPr>
            <a:stCxn id="16" idx="6"/>
            <a:endCxn id="14" idx="2"/>
          </p:cNvCxnSpPr>
          <p:nvPr/>
        </p:nvCxnSpPr>
        <p:spPr>
          <a:xfrm flipV="1">
            <a:off x="1816169" y="2024158"/>
            <a:ext cx="1401075" cy="1673878"/>
          </a:xfrm>
          <a:prstGeom prst="straightConnector1">
            <a:avLst/>
          </a:prstGeom>
          <a:ln w="50800" cap="flat" cmpd="sng" algn="ctr">
            <a:solidFill>
              <a:srgbClr val="FFFF0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endCxn id="12" idx="2"/>
          </p:cNvCxnSpPr>
          <p:nvPr/>
        </p:nvCxnSpPr>
        <p:spPr>
          <a:xfrm>
            <a:off x="5389247" y="2024952"/>
            <a:ext cx="1103896" cy="1588"/>
          </a:xfrm>
          <a:prstGeom prst="straightConnector1">
            <a:avLst/>
          </a:prstGeom>
          <a:ln w="50800" cap="flat" cmpd="sng" algn="ctr">
            <a:solidFill>
              <a:srgbClr val="FFFF0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endCxn id="12" idx="4"/>
          </p:cNvCxnSpPr>
          <p:nvPr/>
        </p:nvCxnSpPr>
        <p:spPr>
          <a:xfrm flipV="1">
            <a:off x="1816169" y="2732629"/>
            <a:ext cx="5762579" cy="965407"/>
          </a:xfrm>
          <a:prstGeom prst="straightConnector1">
            <a:avLst/>
          </a:prstGeom>
          <a:ln w="50800" cap="flat" cmpd="sng" algn="ctr">
            <a:solidFill>
              <a:srgbClr val="FF660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endCxn id="15" idx="2"/>
          </p:cNvCxnSpPr>
          <p:nvPr/>
        </p:nvCxnSpPr>
        <p:spPr>
          <a:xfrm rot="16200000" flipH="1">
            <a:off x="1634823" y="3880969"/>
            <a:ext cx="1763767" cy="1401075"/>
          </a:xfrm>
          <a:prstGeom prst="straightConnector1">
            <a:avLst/>
          </a:prstGeom>
          <a:ln w="50800" cap="flat" cmpd="sng" algn="ctr">
            <a:solidFill>
              <a:srgbClr val="FFFF0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endCxn id="12" idx="4"/>
          </p:cNvCxnSpPr>
          <p:nvPr/>
        </p:nvCxnSpPr>
        <p:spPr>
          <a:xfrm rot="5400000" flipH="1" flipV="1">
            <a:off x="5118618" y="3003260"/>
            <a:ext cx="2730761" cy="2189500"/>
          </a:xfrm>
          <a:prstGeom prst="straightConnector1">
            <a:avLst/>
          </a:prstGeom>
          <a:ln w="25400" cap="flat" cmpd="sng" algn="ctr">
            <a:solidFill>
              <a:srgbClr val="000090"/>
            </a:solidFill>
            <a:prstDash val="lgDash"/>
            <a:round/>
            <a:headEnd type="none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>
            <a:stCxn id="15" idx="6"/>
            <a:endCxn id="13" idx="2"/>
          </p:cNvCxnSpPr>
          <p:nvPr/>
        </p:nvCxnSpPr>
        <p:spPr>
          <a:xfrm>
            <a:off x="5388454" y="5463391"/>
            <a:ext cx="1104690" cy="1588"/>
          </a:xfrm>
          <a:prstGeom prst="straightConnector1">
            <a:avLst/>
          </a:prstGeom>
          <a:ln w="25400" cap="flat" cmpd="sng" algn="ctr">
            <a:solidFill>
              <a:srgbClr val="000090"/>
            </a:solidFill>
            <a:prstDash val="dash"/>
            <a:round/>
            <a:headEnd type="none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>
            <a:stCxn id="14" idx="6"/>
            <a:endCxn id="13" idx="0"/>
          </p:cNvCxnSpPr>
          <p:nvPr/>
        </p:nvCxnSpPr>
        <p:spPr>
          <a:xfrm>
            <a:off x="5388454" y="2024158"/>
            <a:ext cx="2190295" cy="2731555"/>
          </a:xfrm>
          <a:prstGeom prst="straightConnector1">
            <a:avLst/>
          </a:prstGeom>
          <a:ln w="25400" cap="flat" cmpd="sng" algn="ctr">
            <a:solidFill>
              <a:srgbClr val="000090"/>
            </a:solidFill>
            <a:prstDash val="dash"/>
            <a:round/>
            <a:headEnd type="none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>
            <a:stCxn id="16" idx="6"/>
            <a:endCxn id="13" idx="0"/>
          </p:cNvCxnSpPr>
          <p:nvPr/>
        </p:nvCxnSpPr>
        <p:spPr>
          <a:xfrm>
            <a:off x="1816169" y="3698036"/>
            <a:ext cx="5762580" cy="1057677"/>
          </a:xfrm>
          <a:prstGeom prst="straightConnector1">
            <a:avLst/>
          </a:prstGeom>
          <a:ln w="25400" cap="flat" cmpd="sng" algn="ctr">
            <a:solidFill>
              <a:srgbClr val="000090"/>
            </a:solidFill>
            <a:prstDash val="lgDash"/>
            <a:round/>
            <a:headEnd type="none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>
            <a:stCxn id="14" idx="4"/>
            <a:endCxn id="15" idx="0"/>
          </p:cNvCxnSpPr>
          <p:nvPr/>
        </p:nvCxnSpPr>
        <p:spPr>
          <a:xfrm rot="5400000">
            <a:off x="3290910" y="3743774"/>
            <a:ext cx="2023878" cy="1588"/>
          </a:xfrm>
          <a:prstGeom prst="straightConnector1">
            <a:avLst/>
          </a:prstGeom>
          <a:ln w="25400" cap="flat" cmpd="sng" algn="ctr">
            <a:solidFill>
              <a:schemeClr val="bg1"/>
            </a:solidFill>
            <a:prstDash val="lgDash"/>
            <a:round/>
            <a:headEnd type="arrow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7578748" y="2731835"/>
            <a:ext cx="1406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8</a:t>
            </a:r>
            <a:r>
              <a:rPr lang="zh-CN" altLang="en-US" sz="2400" dirty="0" smtClean="0">
                <a:solidFill>
                  <a:schemeClr val="bg1"/>
                </a:solidFill>
              </a:rPr>
              <a:t>万／年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7731148" y="4294048"/>
            <a:ext cx="1406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&lt;</a:t>
            </a:r>
            <a:r>
              <a:rPr lang="zh-CN" altLang="en-US" sz="2400" dirty="0" smtClean="0">
                <a:solidFill>
                  <a:schemeClr val="bg1"/>
                </a:solidFill>
              </a:rPr>
              <a:t>千／年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358263" y="2653402"/>
            <a:ext cx="1609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25</a:t>
            </a:r>
            <a:r>
              <a:rPr lang="zh-CN" altLang="en-US" sz="2400" dirty="0" smtClean="0">
                <a:solidFill>
                  <a:schemeClr val="bg1"/>
                </a:solidFill>
              </a:rPr>
              <a:t>万／年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4358263" y="4294842"/>
            <a:ext cx="1609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25</a:t>
            </a:r>
            <a:r>
              <a:rPr lang="zh-CN" altLang="en-US" sz="2400" dirty="0" smtClean="0">
                <a:solidFill>
                  <a:schemeClr val="bg1"/>
                </a:solidFill>
              </a:rPr>
              <a:t>万／年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307246" y="4294048"/>
            <a:ext cx="1609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350</a:t>
            </a:r>
            <a:r>
              <a:rPr lang="zh-CN" altLang="en-US" sz="2400" dirty="0" smtClean="0">
                <a:solidFill>
                  <a:schemeClr val="bg1"/>
                </a:solidFill>
              </a:rPr>
              <a:t>万／年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15637" y="277173"/>
            <a:ext cx="8417625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3600"/>
              </a:spcAft>
            </a:pP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学术型按学科培养，专业型按领域培养</a:t>
            </a:r>
            <a:endParaRPr lang="en-US" altLang="zh-CN" sz="3200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上箭头 50"/>
          <p:cNvSpPr/>
          <p:nvPr/>
        </p:nvSpPr>
        <p:spPr>
          <a:xfrm>
            <a:off x="2481942" y="1401596"/>
            <a:ext cx="1021278" cy="4999512"/>
          </a:xfrm>
          <a:prstGeom prst="up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上箭头 51"/>
          <p:cNvSpPr/>
          <p:nvPr/>
        </p:nvSpPr>
        <p:spPr>
          <a:xfrm>
            <a:off x="3857502" y="1399618"/>
            <a:ext cx="1021278" cy="4999512"/>
          </a:xfrm>
          <a:prstGeom prst="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上箭头 52"/>
          <p:cNvSpPr/>
          <p:nvPr/>
        </p:nvSpPr>
        <p:spPr>
          <a:xfrm>
            <a:off x="5211294" y="1387743"/>
            <a:ext cx="1021278" cy="4999512"/>
          </a:xfrm>
          <a:prstGeom prst="up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上箭头 53"/>
          <p:cNvSpPr/>
          <p:nvPr/>
        </p:nvSpPr>
        <p:spPr>
          <a:xfrm>
            <a:off x="6576958" y="1375867"/>
            <a:ext cx="1021278" cy="4999512"/>
          </a:xfrm>
          <a:prstGeom prst="upArrow">
            <a:avLst/>
          </a:prstGeom>
          <a:solidFill>
            <a:srgbClr val="99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上箭头 54"/>
          <p:cNvSpPr/>
          <p:nvPr/>
        </p:nvSpPr>
        <p:spPr>
          <a:xfrm>
            <a:off x="7932724" y="1375867"/>
            <a:ext cx="1021278" cy="4999512"/>
          </a:xfrm>
          <a:prstGeom prst="up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2363197" y="1033459"/>
            <a:ext cx="12231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tx2">
                    <a:lumMod val="75000"/>
                  </a:schemeClr>
                </a:solidFill>
              </a:rPr>
              <a:t>机械工程</a:t>
            </a:r>
            <a:endParaRPr lang="zh-CN" altLang="en-US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786257" y="1031482"/>
            <a:ext cx="12231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tx2">
                    <a:lumMod val="75000"/>
                  </a:schemeClr>
                </a:solidFill>
              </a:rPr>
              <a:t>热能工程</a:t>
            </a:r>
            <a:endParaRPr lang="zh-CN" altLang="en-US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080668" y="1043355"/>
            <a:ext cx="12231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tx2">
                    <a:lumMod val="75000"/>
                  </a:schemeClr>
                </a:solidFill>
              </a:rPr>
              <a:t>环境工程</a:t>
            </a:r>
            <a:endParaRPr lang="zh-CN" altLang="en-US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10703" y="1031480"/>
            <a:ext cx="12231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tx2">
                    <a:lumMod val="75000"/>
                  </a:schemeClr>
                </a:solidFill>
              </a:rPr>
              <a:t>电机工程</a:t>
            </a:r>
            <a:endParaRPr lang="zh-CN" altLang="en-US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730843" y="1019604"/>
            <a:ext cx="12231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tx2">
                    <a:lumMod val="75000"/>
                  </a:schemeClr>
                </a:solidFill>
              </a:rPr>
              <a:t>电子工程</a:t>
            </a:r>
            <a:endParaRPr lang="zh-CN" altLang="en-US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4" name="左箭头 60"/>
          <p:cNvSpPr/>
          <p:nvPr/>
        </p:nvSpPr>
        <p:spPr>
          <a:xfrm>
            <a:off x="1971310" y="1971611"/>
            <a:ext cx="6840187" cy="439387"/>
          </a:xfrm>
          <a:prstGeom prst="leftArrow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225638" y="1945884"/>
            <a:ext cx="17219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/>
              <a:t>汽车制造行业</a:t>
            </a:r>
            <a:endParaRPr lang="zh-CN" altLang="en-US" sz="2000" dirty="0"/>
          </a:p>
        </p:txBody>
      </p:sp>
      <p:sp>
        <p:nvSpPr>
          <p:cNvPr id="16" name="左箭头 62"/>
          <p:cNvSpPr/>
          <p:nvPr/>
        </p:nvSpPr>
        <p:spPr>
          <a:xfrm>
            <a:off x="1971311" y="2670276"/>
            <a:ext cx="6840187" cy="439387"/>
          </a:xfrm>
          <a:prstGeom prst="leftArrow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225639" y="2644549"/>
            <a:ext cx="17219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/>
              <a:t>交通运输行业</a:t>
            </a:r>
            <a:endParaRPr lang="zh-CN" altLang="en-US" sz="2000" dirty="0"/>
          </a:p>
        </p:txBody>
      </p:sp>
      <p:sp>
        <p:nvSpPr>
          <p:cNvPr id="18" name="左箭头 64"/>
          <p:cNvSpPr/>
          <p:nvPr/>
        </p:nvSpPr>
        <p:spPr>
          <a:xfrm>
            <a:off x="1971311" y="3275917"/>
            <a:ext cx="6840187" cy="439387"/>
          </a:xfrm>
          <a:prstGeom prst="leftArrow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225639" y="3250190"/>
            <a:ext cx="17219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/>
              <a:t>能源环境行业</a:t>
            </a:r>
            <a:endParaRPr lang="zh-CN" altLang="en-US" sz="2000" dirty="0"/>
          </a:p>
        </p:txBody>
      </p:sp>
      <p:sp>
        <p:nvSpPr>
          <p:cNvPr id="20" name="左箭头 66"/>
          <p:cNvSpPr/>
          <p:nvPr/>
        </p:nvSpPr>
        <p:spPr>
          <a:xfrm>
            <a:off x="1971311" y="3917185"/>
            <a:ext cx="6840187" cy="439387"/>
          </a:xfrm>
          <a:prstGeom prst="leftArrow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225639" y="3891458"/>
            <a:ext cx="17219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/>
              <a:t>电子商务行业</a:t>
            </a:r>
            <a:endParaRPr lang="zh-CN" altLang="en-US" sz="2000" dirty="0"/>
          </a:p>
        </p:txBody>
      </p:sp>
      <p:sp>
        <p:nvSpPr>
          <p:cNvPr id="22" name="左箭头 68"/>
          <p:cNvSpPr/>
          <p:nvPr/>
        </p:nvSpPr>
        <p:spPr>
          <a:xfrm>
            <a:off x="1971311" y="4582204"/>
            <a:ext cx="6840187" cy="439387"/>
          </a:xfrm>
          <a:prstGeom prst="leftArrow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225639" y="4556477"/>
            <a:ext cx="17219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/>
              <a:t>医疗服务行业</a:t>
            </a:r>
            <a:endParaRPr lang="zh-CN" altLang="en-US" sz="2000" dirty="0"/>
          </a:p>
        </p:txBody>
      </p:sp>
      <p:sp>
        <p:nvSpPr>
          <p:cNvPr id="24" name="左箭头 70"/>
          <p:cNvSpPr/>
          <p:nvPr/>
        </p:nvSpPr>
        <p:spPr>
          <a:xfrm>
            <a:off x="1971311" y="5282847"/>
            <a:ext cx="6840187" cy="439387"/>
          </a:xfrm>
          <a:prstGeom prst="leftArrow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225639" y="5257120"/>
            <a:ext cx="17219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/>
              <a:t>装备制造行业</a:t>
            </a:r>
            <a:endParaRPr lang="zh-CN" altLang="en-US" sz="2000" dirty="0"/>
          </a:p>
        </p:txBody>
      </p:sp>
      <p:sp>
        <p:nvSpPr>
          <p:cNvPr id="26" name="左箭头 72"/>
          <p:cNvSpPr/>
          <p:nvPr/>
        </p:nvSpPr>
        <p:spPr>
          <a:xfrm>
            <a:off x="1971311" y="5912239"/>
            <a:ext cx="6840187" cy="439387"/>
          </a:xfrm>
          <a:prstGeom prst="leftArrow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225639" y="5886512"/>
            <a:ext cx="17219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/>
              <a:t>军事装备行业</a:t>
            </a:r>
            <a:endParaRPr lang="zh-CN" altLang="en-US" sz="2000" dirty="0"/>
          </a:p>
        </p:txBody>
      </p:sp>
      <p:sp>
        <p:nvSpPr>
          <p:cNvPr id="28" name="椭圆 74"/>
          <p:cNvSpPr/>
          <p:nvPr/>
        </p:nvSpPr>
        <p:spPr>
          <a:xfrm>
            <a:off x="2802584" y="1995363"/>
            <a:ext cx="391886" cy="45126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75"/>
          <p:cNvSpPr/>
          <p:nvPr/>
        </p:nvSpPr>
        <p:spPr>
          <a:xfrm>
            <a:off x="2812480" y="2634651"/>
            <a:ext cx="391886" cy="45126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76"/>
          <p:cNvSpPr/>
          <p:nvPr/>
        </p:nvSpPr>
        <p:spPr>
          <a:xfrm>
            <a:off x="6909467" y="2622776"/>
            <a:ext cx="391886" cy="45126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77"/>
          <p:cNvSpPr/>
          <p:nvPr/>
        </p:nvSpPr>
        <p:spPr>
          <a:xfrm>
            <a:off x="5520054" y="3252168"/>
            <a:ext cx="391886" cy="45126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78"/>
          <p:cNvSpPr/>
          <p:nvPr/>
        </p:nvSpPr>
        <p:spPr>
          <a:xfrm>
            <a:off x="4166267" y="3264044"/>
            <a:ext cx="391886" cy="45126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79"/>
          <p:cNvSpPr/>
          <p:nvPr/>
        </p:nvSpPr>
        <p:spPr>
          <a:xfrm>
            <a:off x="8251379" y="3881560"/>
            <a:ext cx="391886" cy="45126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80"/>
          <p:cNvSpPr/>
          <p:nvPr/>
        </p:nvSpPr>
        <p:spPr>
          <a:xfrm>
            <a:off x="8251379" y="4570329"/>
            <a:ext cx="391886" cy="45126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81"/>
          <p:cNvSpPr/>
          <p:nvPr/>
        </p:nvSpPr>
        <p:spPr>
          <a:xfrm>
            <a:off x="2788729" y="5259098"/>
            <a:ext cx="391886" cy="45126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82"/>
          <p:cNvSpPr/>
          <p:nvPr/>
        </p:nvSpPr>
        <p:spPr>
          <a:xfrm>
            <a:off x="6885716" y="5282848"/>
            <a:ext cx="391886" cy="45126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83"/>
          <p:cNvSpPr/>
          <p:nvPr/>
        </p:nvSpPr>
        <p:spPr>
          <a:xfrm>
            <a:off x="4178143" y="2658402"/>
            <a:ext cx="391886" cy="45126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84"/>
          <p:cNvSpPr/>
          <p:nvPr/>
        </p:nvSpPr>
        <p:spPr>
          <a:xfrm>
            <a:off x="2800605" y="5888490"/>
            <a:ext cx="391886" cy="45126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85"/>
          <p:cNvSpPr/>
          <p:nvPr/>
        </p:nvSpPr>
        <p:spPr>
          <a:xfrm>
            <a:off x="8239503" y="5876615"/>
            <a:ext cx="391886" cy="45126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等腰三角形 86"/>
          <p:cNvSpPr/>
          <p:nvPr/>
        </p:nvSpPr>
        <p:spPr>
          <a:xfrm>
            <a:off x="4263249" y="2007238"/>
            <a:ext cx="190006" cy="344384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等腰三角形 87"/>
          <p:cNvSpPr/>
          <p:nvPr/>
        </p:nvSpPr>
        <p:spPr>
          <a:xfrm>
            <a:off x="8346382" y="1969633"/>
            <a:ext cx="190006" cy="344384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等腰三角形 88"/>
          <p:cNvSpPr/>
          <p:nvPr/>
        </p:nvSpPr>
        <p:spPr>
          <a:xfrm>
            <a:off x="8346381" y="2658401"/>
            <a:ext cx="190006" cy="344384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等腰三角形 89"/>
          <p:cNvSpPr/>
          <p:nvPr/>
        </p:nvSpPr>
        <p:spPr>
          <a:xfrm>
            <a:off x="2883732" y="3929061"/>
            <a:ext cx="190006" cy="344384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等腰三角形 90"/>
          <p:cNvSpPr/>
          <p:nvPr/>
        </p:nvSpPr>
        <p:spPr>
          <a:xfrm>
            <a:off x="4273145" y="5318475"/>
            <a:ext cx="190006" cy="344384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等腰三角形 91"/>
          <p:cNvSpPr/>
          <p:nvPr/>
        </p:nvSpPr>
        <p:spPr>
          <a:xfrm>
            <a:off x="8334506" y="5294724"/>
            <a:ext cx="190006" cy="344384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等腰三角形 92"/>
          <p:cNvSpPr/>
          <p:nvPr/>
        </p:nvSpPr>
        <p:spPr>
          <a:xfrm>
            <a:off x="6945093" y="5876614"/>
            <a:ext cx="190006" cy="344384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等腰三角形 93"/>
          <p:cNvSpPr/>
          <p:nvPr/>
        </p:nvSpPr>
        <p:spPr>
          <a:xfrm>
            <a:off x="4249394" y="5912240"/>
            <a:ext cx="190006" cy="344384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15637" y="547674"/>
            <a:ext cx="8417625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spcAft>
                <a:spcPts val="3600"/>
              </a:spcAft>
              <a:buAutoNum type="arabicPeriod"/>
            </a:pP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院系基于学科，中心（或项目）基于领域</a:t>
            </a:r>
            <a:endParaRPr lang="en-US" altLang="zh-CN" sz="3200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  <a:p>
            <a:pPr marL="514350" indent="-514350">
              <a:spcAft>
                <a:spcPts val="3600"/>
              </a:spcAft>
              <a:buAutoNum type="arabicPeriod"/>
            </a:pP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学术型应基于院系，专业型应基于中心</a:t>
            </a:r>
            <a:endParaRPr lang="en-US" altLang="zh-CN" sz="3200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  <a:p>
            <a:pPr marL="514350" indent="-514350">
              <a:spcAft>
                <a:spcPts val="3600"/>
              </a:spcAft>
              <a:buAutoNum type="arabicPeriod"/>
            </a:pP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探索院系制与中心制的合理的平衡治理体系</a:t>
            </a:r>
            <a:endParaRPr lang="en-US" altLang="zh-CN" sz="3200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  <a:p>
            <a:pPr marL="514350" indent="-514350">
              <a:spcAft>
                <a:spcPts val="3600"/>
              </a:spcAft>
              <a:buAutoNum type="arabicPeriod"/>
            </a:pP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教师分类型人事制度改革，与此相对应，哪些教师主要担负学术型人才培养任务？哪些教师</a:t>
            </a:r>
            <a:r>
              <a:rPr lang="zh-CN" altLang="zh-CN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（</a:t>
            </a: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甚至校外师资）主要担负专业型人才培养（教师</a:t>
            </a:r>
            <a:r>
              <a:rPr lang="zh-CN" altLang="en-US" sz="3200" baseline="300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＋</a:t>
            </a: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）？课程上是否应该区别开来（课程</a:t>
            </a:r>
            <a:r>
              <a:rPr lang="zh-CN" altLang="en-US" sz="3200" baseline="300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＋</a:t>
            </a: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）？</a:t>
            </a:r>
            <a:endParaRPr lang="en-US" altLang="zh-CN" sz="3200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15637" y="547674"/>
            <a:ext cx="8417625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spcAft>
                <a:spcPts val="3600"/>
              </a:spcAft>
              <a:buAutoNum type="arabicPeriod"/>
            </a:pP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现有</a:t>
            </a:r>
            <a:r>
              <a:rPr lang="en-US" altLang="zh-CN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40</a:t>
            </a: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种专业学位类型，每个类型下面可能又设专业领域</a:t>
            </a:r>
            <a:endParaRPr lang="en-US" altLang="zh-CN" sz="3200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  <a:p>
            <a:pPr marL="514350" indent="-514350">
              <a:spcAft>
                <a:spcPts val="3600"/>
              </a:spcAft>
              <a:buAutoNum type="arabicPeriod"/>
            </a:pP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与工效学可能相关的专业学位类型：</a:t>
            </a:r>
            <a:endParaRPr lang="en-US" altLang="zh-CN" sz="3200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  <a:p>
            <a:pPr marL="514350" indent="-514350">
              <a:spcAft>
                <a:spcPts val="3600"/>
              </a:spcAft>
            </a:pPr>
            <a:r>
              <a:rPr lang="en-US" altLang="zh-CN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    </a:t>
            </a: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（</a:t>
            </a:r>
            <a:r>
              <a:rPr lang="en-US" altLang="zh-CN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1</a:t>
            </a: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）工程硕士（</a:t>
            </a:r>
            <a:r>
              <a:rPr lang="en-US" altLang="zh-CN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28</a:t>
            </a: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个工程领域）</a:t>
            </a:r>
            <a:endParaRPr lang="en-US" altLang="zh-CN" sz="3200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  <a:p>
            <a:pPr marL="514350" indent="-514350">
              <a:spcAft>
                <a:spcPts val="3600"/>
              </a:spcAft>
            </a:pPr>
            <a:r>
              <a:rPr lang="en-US" altLang="zh-CN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    </a:t>
            </a: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（</a:t>
            </a:r>
            <a:r>
              <a:rPr lang="en-US" altLang="zh-CN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2</a:t>
            </a: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）工程管理硕士（自设领域）</a:t>
            </a:r>
            <a:endParaRPr lang="en-US" altLang="zh-CN" sz="3200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  <a:p>
            <a:pPr marL="514350" indent="-514350">
              <a:spcAft>
                <a:spcPts val="3600"/>
              </a:spcAft>
            </a:pPr>
            <a:r>
              <a:rPr lang="en-US" altLang="zh-CN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    </a:t>
            </a: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（</a:t>
            </a:r>
            <a:r>
              <a:rPr lang="en-US" altLang="zh-CN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3</a:t>
            </a: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）应用心理硕士（北师大用户体验设计）</a:t>
            </a:r>
            <a:endParaRPr lang="en-US" altLang="zh-CN" sz="3200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  <a:p>
            <a:pPr marL="514350" indent="-514350">
              <a:spcAft>
                <a:spcPts val="3600"/>
              </a:spcAft>
            </a:pPr>
            <a:r>
              <a:rPr lang="en-US" altLang="zh-CN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    </a:t>
            </a: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（</a:t>
            </a:r>
            <a:r>
              <a:rPr lang="en-US" altLang="zh-CN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4</a:t>
            </a: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）</a:t>
            </a:r>
            <a:r>
              <a:rPr lang="en-US" altLang="zh-CN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MBA, MPA, ……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15637" y="383814"/>
            <a:ext cx="8417625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spcAft>
                <a:spcPts val="3600"/>
              </a:spcAft>
              <a:buAutoNum type="arabicPeriod"/>
            </a:pP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工业工程领域工程硕士培养方案（清华）</a:t>
            </a:r>
            <a:endParaRPr lang="en-US" altLang="zh-CN" sz="3200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graphicFrame>
        <p:nvGraphicFramePr>
          <p:cNvPr id="59394" name="Object 2"/>
          <p:cNvGraphicFramePr>
            <a:graphicFrameLocks noChangeAspect="1"/>
          </p:cNvGraphicFramePr>
          <p:nvPr/>
        </p:nvGraphicFramePr>
        <p:xfrm>
          <a:off x="796722" y="1132450"/>
          <a:ext cx="7688108" cy="23895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395" name="Document" r:id="rId3" imgW="5638800" imgH="1752600" progId="Word.Document.12">
                  <p:link updateAutomatic="1"/>
                </p:oleObj>
              </mc:Choice>
              <mc:Fallback>
                <p:oleObj name="Document" r:id="rId3" imgW="5638800" imgH="1752600" progId="Word.Document.12">
                  <p:link updateAutomatic="1"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6722" y="1132450"/>
                        <a:ext cx="7688108" cy="238954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15637" y="3896112"/>
            <a:ext cx="8417625" cy="11849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spcAft>
                <a:spcPts val="1800"/>
              </a:spcAft>
            </a:pPr>
            <a:r>
              <a:rPr lang="en-US" altLang="zh-CN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2. </a:t>
            </a: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工程管理硕士（</a:t>
            </a:r>
            <a:r>
              <a:rPr lang="en-US" altLang="zh-CN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MEM</a:t>
            </a: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）培养方案（清华）</a:t>
            </a:r>
            <a:endParaRPr lang="en-US" altLang="zh-CN" sz="3200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  <a:p>
            <a:pPr marL="514350" indent="-514350">
              <a:spcAft>
                <a:spcPts val="3600"/>
              </a:spcAft>
            </a:pPr>
            <a:r>
              <a:rPr lang="en-US" altLang="zh-CN" sz="24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          </a:t>
            </a:r>
            <a:r>
              <a:rPr lang="zh-CN" altLang="en-US" sz="24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领导与沟通，产品开发管理，服务运作管理等</a:t>
            </a:r>
            <a:endParaRPr lang="en-US" altLang="zh-CN" sz="2400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5637" y="5366504"/>
            <a:ext cx="8417625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spcAft>
                <a:spcPts val="600"/>
              </a:spcAft>
            </a:pPr>
            <a:r>
              <a:rPr lang="en-US" altLang="zh-CN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3. </a:t>
            </a: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工程管理硕士（</a:t>
            </a:r>
            <a:r>
              <a:rPr lang="en-US" altLang="zh-CN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MEM</a:t>
            </a: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）可以自设方向</a:t>
            </a:r>
            <a:endParaRPr lang="en-US" altLang="zh-CN" sz="3200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  <a:p>
            <a:pPr marL="514350" indent="-514350">
              <a:spcAft>
                <a:spcPts val="3600"/>
              </a:spcAft>
            </a:pPr>
            <a:r>
              <a:rPr lang="en-US" altLang="zh-CN" sz="24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          </a:t>
            </a:r>
            <a:r>
              <a:rPr lang="zh-CN" altLang="en-US" sz="24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能源与环境管理，设计与先进制造，信息管理，创新管理，标准化，</a:t>
            </a:r>
            <a:r>
              <a:rPr lang="en-US" altLang="zh-CN" sz="24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……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15637" y="383814"/>
            <a:ext cx="8417625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spcAft>
                <a:spcPts val="3600"/>
              </a:spcAft>
            </a:pP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哪些人读专业学位？</a:t>
            </a:r>
            <a:endParaRPr lang="en-US" altLang="zh-CN" sz="3200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15637" y="1269945"/>
            <a:ext cx="8417625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spcAft>
                <a:spcPts val="1800"/>
              </a:spcAft>
              <a:buAutoNum type="arabicPeriod"/>
            </a:pP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在职，本科学历，有明确教育目标和需求</a:t>
            </a:r>
            <a:endParaRPr lang="en-US" altLang="zh-CN" sz="3200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  <a:p>
            <a:pPr marL="514350" indent="-514350">
              <a:spcAft>
                <a:spcPts val="1800"/>
              </a:spcAft>
            </a:pPr>
            <a:r>
              <a:rPr lang="en-US" altLang="zh-CN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    </a:t>
            </a:r>
            <a:r>
              <a:rPr lang="zh-CN" altLang="en-US" sz="24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学费较高，有工作经验，职业已经起步，如</a:t>
            </a:r>
            <a:r>
              <a:rPr lang="en-US" altLang="zh-CN" sz="24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MBA</a:t>
            </a:r>
          </a:p>
          <a:p>
            <a:pPr marL="514350" indent="-514350">
              <a:spcAft>
                <a:spcPts val="1800"/>
              </a:spcAft>
            </a:pPr>
            <a:endParaRPr lang="en-US" altLang="zh-CN" sz="2400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  <a:p>
            <a:pPr marL="514350" indent="-514350">
              <a:spcAft>
                <a:spcPts val="1800"/>
              </a:spcAft>
            </a:pPr>
            <a:r>
              <a:rPr lang="en-US" altLang="zh-CN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2. </a:t>
            </a: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全日制，本科毕业，以就业发展为主要目标</a:t>
            </a:r>
            <a:endParaRPr lang="en-US" altLang="zh-CN" sz="3200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  <a:p>
            <a:pPr marL="514350" indent="-514350">
              <a:spcAft>
                <a:spcPts val="1800"/>
              </a:spcAft>
            </a:pPr>
            <a:r>
              <a:rPr lang="en-US" altLang="zh-CN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    </a:t>
            </a:r>
            <a:r>
              <a:rPr lang="zh-CN" altLang="en-US" sz="24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学费较低，没有工作经验要求（多数是应届毕业生直升或者考研），一般针对特定领域定制培养方案</a:t>
            </a:r>
            <a:r>
              <a:rPr lang="en-US" altLang="zh-CN" sz="24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15637" y="185747"/>
            <a:ext cx="8417625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spcAft>
                <a:spcPts val="3600"/>
              </a:spcAft>
            </a:pP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清华大学工业工程系各类学生组成</a:t>
            </a:r>
            <a:endParaRPr lang="en-US" altLang="zh-CN" sz="3200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520" y="3419708"/>
            <a:ext cx="1368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FFFF00"/>
                </a:solidFill>
              </a:rPr>
              <a:t>硕士生</a:t>
            </a:r>
            <a:r>
              <a:rPr lang="en-US" altLang="zh-CN" b="1" dirty="0" smtClean="0">
                <a:solidFill>
                  <a:srgbClr val="FFFF00"/>
                </a:solidFill>
              </a:rPr>
              <a:t>~230</a:t>
            </a:r>
            <a:r>
              <a:rPr lang="zh-CN" altLang="en-US" b="1" dirty="0" smtClean="0">
                <a:solidFill>
                  <a:srgbClr val="FFFF00"/>
                </a:solidFill>
              </a:rPr>
              <a:t>人</a:t>
            </a:r>
            <a:r>
              <a:rPr lang="en-US" altLang="zh-CN" b="1" dirty="0" smtClean="0">
                <a:solidFill>
                  <a:srgbClr val="FFFF00"/>
                </a:solidFill>
              </a:rPr>
              <a:t>/</a:t>
            </a:r>
            <a:r>
              <a:rPr lang="zh-CN" altLang="en-US" b="1" dirty="0" smtClean="0">
                <a:solidFill>
                  <a:srgbClr val="FFFF00"/>
                </a:solidFill>
              </a:rPr>
              <a:t>年</a:t>
            </a:r>
            <a:endParaRPr lang="zh-CN" altLang="en-US" b="1" dirty="0">
              <a:solidFill>
                <a:srgbClr val="FFFF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520" y="5579948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FFFF00"/>
                </a:solidFill>
              </a:rPr>
              <a:t>博士生</a:t>
            </a:r>
            <a:r>
              <a:rPr lang="en-US" altLang="zh-CN" b="1" dirty="0" smtClean="0">
                <a:solidFill>
                  <a:srgbClr val="FFFF00"/>
                </a:solidFill>
              </a:rPr>
              <a:t>~30</a:t>
            </a:r>
            <a:r>
              <a:rPr lang="zh-CN" altLang="en-US" b="1" dirty="0" smtClean="0">
                <a:solidFill>
                  <a:srgbClr val="FFFF00"/>
                </a:solidFill>
              </a:rPr>
              <a:t>人</a:t>
            </a:r>
            <a:r>
              <a:rPr lang="en-US" altLang="zh-CN" b="1" dirty="0" smtClean="0">
                <a:solidFill>
                  <a:srgbClr val="FFFF00"/>
                </a:solidFill>
              </a:rPr>
              <a:t>/</a:t>
            </a:r>
            <a:r>
              <a:rPr lang="zh-CN" altLang="en-US" b="1" dirty="0" smtClean="0">
                <a:solidFill>
                  <a:srgbClr val="FFFF00"/>
                </a:solidFill>
              </a:rPr>
              <a:t>年</a:t>
            </a:r>
            <a:endParaRPr lang="zh-CN" altLang="en-US" b="1" dirty="0">
              <a:solidFill>
                <a:srgbClr val="FFFF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51720" y="2051556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FFFF00"/>
                </a:solidFill>
              </a:rPr>
              <a:t>学术型</a:t>
            </a:r>
            <a:r>
              <a:rPr lang="en-US" altLang="zh-CN" b="1" dirty="0" smtClean="0">
                <a:solidFill>
                  <a:srgbClr val="FFFF00"/>
                </a:solidFill>
              </a:rPr>
              <a:t>~50/Yr</a:t>
            </a:r>
            <a:endParaRPr lang="zh-CN" altLang="en-US" b="1" dirty="0">
              <a:solidFill>
                <a:srgbClr val="FFFF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79712" y="3563724"/>
            <a:ext cx="2704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>
                    <a:lumMod val="95000"/>
                  </a:schemeClr>
                </a:solidFill>
              </a:rPr>
              <a:t>工程硕士：</a:t>
            </a:r>
            <a:r>
              <a:rPr lang="en-US" altLang="zh-CN" b="1" dirty="0" smtClean="0">
                <a:solidFill>
                  <a:schemeClr val="bg1">
                    <a:lumMod val="95000"/>
                  </a:schemeClr>
                </a:solidFill>
              </a:rPr>
              <a:t> ~80</a:t>
            </a:r>
            <a:r>
              <a:rPr lang="zh-CN" altLang="en-US" b="1" dirty="0" smtClean="0">
                <a:solidFill>
                  <a:schemeClr val="bg1">
                    <a:lumMod val="95000"/>
                  </a:schemeClr>
                </a:solidFill>
              </a:rPr>
              <a:t>人</a:t>
            </a:r>
            <a:r>
              <a:rPr lang="en-US" altLang="zh-CN" b="1" dirty="0" smtClean="0">
                <a:solidFill>
                  <a:schemeClr val="bg1">
                    <a:lumMod val="95000"/>
                  </a:schemeClr>
                </a:solidFill>
              </a:rPr>
              <a:t>/</a:t>
            </a:r>
            <a:r>
              <a:rPr lang="zh-CN" altLang="en-US" b="1" dirty="0" smtClean="0">
                <a:solidFill>
                  <a:schemeClr val="bg1">
                    <a:lumMod val="95000"/>
                  </a:schemeClr>
                </a:solidFill>
              </a:rPr>
              <a:t>年</a:t>
            </a:r>
            <a:endParaRPr lang="zh-CN" altLang="en-US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491880" y="1547500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FFFF00"/>
                </a:solidFill>
              </a:rPr>
              <a:t>工业与系统工程：</a:t>
            </a:r>
            <a:r>
              <a:rPr lang="en-US" altLang="zh-CN" b="1" dirty="0" smtClean="0">
                <a:solidFill>
                  <a:srgbClr val="FFFF00"/>
                </a:solidFill>
              </a:rPr>
              <a:t>~10</a:t>
            </a:r>
            <a:r>
              <a:rPr lang="zh-CN" altLang="en-US" b="1" dirty="0" smtClean="0">
                <a:solidFill>
                  <a:srgbClr val="FFFF00"/>
                </a:solidFill>
              </a:rPr>
              <a:t>人</a:t>
            </a:r>
            <a:r>
              <a:rPr lang="en-US" altLang="zh-CN" b="1" dirty="0" smtClean="0">
                <a:solidFill>
                  <a:srgbClr val="FFFF00"/>
                </a:solidFill>
              </a:rPr>
              <a:t>/</a:t>
            </a:r>
            <a:r>
              <a:rPr lang="zh-CN" altLang="en-US" b="1" dirty="0" smtClean="0">
                <a:solidFill>
                  <a:srgbClr val="FFFF00"/>
                </a:solidFill>
              </a:rPr>
              <a:t>年</a:t>
            </a:r>
            <a:endParaRPr lang="zh-CN" altLang="en-US" b="1" dirty="0">
              <a:solidFill>
                <a:srgbClr val="FFFF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91880" y="2154922"/>
            <a:ext cx="33479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FFFF00"/>
                </a:solidFill>
              </a:rPr>
              <a:t>“全球制造”留学生</a:t>
            </a:r>
            <a:r>
              <a:rPr lang="en-US" altLang="zh-CN" b="1" dirty="0" smtClean="0">
                <a:solidFill>
                  <a:srgbClr val="FFFF00"/>
                </a:solidFill>
              </a:rPr>
              <a:t>:</a:t>
            </a:r>
            <a:r>
              <a:rPr lang="zh-CN" altLang="en-US" b="1" dirty="0" smtClean="0">
                <a:solidFill>
                  <a:srgbClr val="FFFF00"/>
                </a:solidFill>
              </a:rPr>
              <a:t> </a:t>
            </a:r>
            <a:r>
              <a:rPr lang="en-US" altLang="zh-CN" b="1" dirty="0" smtClean="0">
                <a:solidFill>
                  <a:srgbClr val="FFFF00"/>
                </a:solidFill>
              </a:rPr>
              <a:t>~20</a:t>
            </a:r>
            <a:r>
              <a:rPr lang="zh-CN" altLang="en-US" b="1" dirty="0" smtClean="0">
                <a:solidFill>
                  <a:srgbClr val="FFFF00"/>
                </a:solidFill>
              </a:rPr>
              <a:t>人</a:t>
            </a:r>
            <a:r>
              <a:rPr lang="en-US" altLang="zh-CN" b="1" dirty="0" smtClean="0">
                <a:solidFill>
                  <a:srgbClr val="FFFF00"/>
                </a:solidFill>
              </a:rPr>
              <a:t>/</a:t>
            </a:r>
            <a:r>
              <a:rPr lang="zh-CN" altLang="en-US" b="1" dirty="0" smtClean="0">
                <a:solidFill>
                  <a:srgbClr val="FFFF00"/>
                </a:solidFill>
              </a:rPr>
              <a:t>年</a:t>
            </a:r>
            <a:endParaRPr lang="zh-CN" altLang="en-US" b="1" dirty="0">
              <a:solidFill>
                <a:srgbClr val="FFFF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051720" y="5651595"/>
            <a:ext cx="4680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zh-CN" altLang="en-US" b="1" dirty="0" smtClean="0">
                <a:solidFill>
                  <a:srgbClr val="FFFF00"/>
                </a:solidFill>
              </a:rPr>
              <a:t>人因工程</a:t>
            </a:r>
            <a:r>
              <a:rPr lang="en-US" altLang="zh-CN" b="1" dirty="0" smtClean="0">
                <a:solidFill>
                  <a:srgbClr val="FFFF00"/>
                </a:solidFill>
              </a:rPr>
              <a:t>, </a:t>
            </a:r>
            <a:r>
              <a:rPr lang="zh-CN" altLang="en-US" b="1" dirty="0" smtClean="0">
                <a:solidFill>
                  <a:srgbClr val="FFFF00"/>
                </a:solidFill>
              </a:rPr>
              <a:t>生产和服务工程，运筹与统计，物流管理，质量及可靠性管理</a:t>
            </a:r>
            <a:endParaRPr lang="en-US" altLang="zh-CN" b="1" dirty="0" smtClean="0">
              <a:solidFill>
                <a:srgbClr val="FFFF00"/>
              </a:solidFill>
            </a:endParaRPr>
          </a:p>
        </p:txBody>
      </p:sp>
      <p:sp>
        <p:nvSpPr>
          <p:cNvPr id="19" name="左大括号 19"/>
          <p:cNvSpPr/>
          <p:nvPr/>
        </p:nvSpPr>
        <p:spPr>
          <a:xfrm>
            <a:off x="1619672" y="2339588"/>
            <a:ext cx="360040" cy="2736304"/>
          </a:xfrm>
          <a:prstGeom prst="leftBrace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00"/>
              </a:solidFill>
            </a:endParaRPr>
          </a:p>
        </p:txBody>
      </p:sp>
      <p:sp>
        <p:nvSpPr>
          <p:cNvPr id="20" name="左大括号 20"/>
          <p:cNvSpPr/>
          <p:nvPr/>
        </p:nvSpPr>
        <p:spPr>
          <a:xfrm>
            <a:off x="3275856" y="1763524"/>
            <a:ext cx="216024" cy="1296144"/>
          </a:xfrm>
          <a:prstGeom prst="leftBrace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00"/>
              </a:solidFill>
            </a:endParaRPr>
          </a:p>
        </p:txBody>
      </p:sp>
      <p:sp>
        <p:nvSpPr>
          <p:cNvPr id="22" name="左大括号 22"/>
          <p:cNvSpPr/>
          <p:nvPr/>
        </p:nvSpPr>
        <p:spPr>
          <a:xfrm>
            <a:off x="1670472" y="5723964"/>
            <a:ext cx="261743" cy="504056"/>
          </a:xfrm>
          <a:prstGeom prst="leftBrace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23527" y="1259468"/>
            <a:ext cx="24846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FFFF00"/>
                </a:solidFill>
              </a:rPr>
              <a:t>本科生：</a:t>
            </a:r>
            <a:r>
              <a:rPr lang="en-US" altLang="zh-CN" b="1" dirty="0" smtClean="0">
                <a:solidFill>
                  <a:srgbClr val="FFFF00"/>
                </a:solidFill>
              </a:rPr>
              <a:t>~60</a:t>
            </a:r>
            <a:r>
              <a:rPr lang="zh-CN" altLang="en-US" b="1" dirty="0" smtClean="0">
                <a:solidFill>
                  <a:srgbClr val="FFFF00"/>
                </a:solidFill>
              </a:rPr>
              <a:t>人</a:t>
            </a:r>
            <a:r>
              <a:rPr lang="en-US" altLang="zh-CN" b="1" dirty="0" smtClean="0">
                <a:solidFill>
                  <a:srgbClr val="FFFF00"/>
                </a:solidFill>
              </a:rPr>
              <a:t>/</a:t>
            </a:r>
            <a:r>
              <a:rPr lang="zh-CN" altLang="en-US" b="1" dirty="0" smtClean="0">
                <a:solidFill>
                  <a:srgbClr val="FFFF00"/>
                </a:solidFill>
              </a:rPr>
              <a:t>年</a:t>
            </a:r>
            <a:endParaRPr lang="zh-CN" altLang="en-US" b="1" dirty="0">
              <a:solidFill>
                <a:srgbClr val="FFFF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516107" y="2805096"/>
            <a:ext cx="36849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FFFF00"/>
                </a:solidFill>
              </a:rPr>
              <a:t>“生产工程”德国留学生</a:t>
            </a:r>
            <a:r>
              <a:rPr lang="en-US" altLang="zh-CN" b="1" dirty="0" smtClean="0">
                <a:solidFill>
                  <a:srgbClr val="FFFF00"/>
                </a:solidFill>
              </a:rPr>
              <a:t>:</a:t>
            </a:r>
            <a:r>
              <a:rPr lang="zh-CN" altLang="en-US" b="1" dirty="0" smtClean="0">
                <a:solidFill>
                  <a:srgbClr val="FFFF00"/>
                </a:solidFill>
              </a:rPr>
              <a:t> </a:t>
            </a:r>
            <a:r>
              <a:rPr lang="en-US" altLang="zh-CN" b="1" dirty="0" smtClean="0">
                <a:solidFill>
                  <a:srgbClr val="FFFF00"/>
                </a:solidFill>
              </a:rPr>
              <a:t>~20</a:t>
            </a:r>
            <a:r>
              <a:rPr lang="zh-CN" altLang="en-US" b="1" dirty="0" smtClean="0">
                <a:solidFill>
                  <a:srgbClr val="FFFF00"/>
                </a:solidFill>
              </a:rPr>
              <a:t>人</a:t>
            </a:r>
            <a:r>
              <a:rPr lang="en-US" altLang="zh-CN" b="1" dirty="0" smtClean="0">
                <a:solidFill>
                  <a:srgbClr val="FFFF00"/>
                </a:solidFill>
              </a:rPr>
              <a:t>/</a:t>
            </a:r>
            <a:r>
              <a:rPr lang="zh-CN" altLang="en-US" b="1" dirty="0" smtClean="0">
                <a:solidFill>
                  <a:srgbClr val="FFFF00"/>
                </a:solidFill>
              </a:rPr>
              <a:t>年</a:t>
            </a:r>
            <a:endParaRPr lang="zh-CN" altLang="en-US" b="1" dirty="0">
              <a:solidFill>
                <a:srgbClr val="FFFF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981808" y="4222863"/>
            <a:ext cx="4026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>
                    <a:lumMod val="95000"/>
                  </a:schemeClr>
                </a:solidFill>
              </a:rPr>
              <a:t>工程管理硕士（</a:t>
            </a:r>
            <a:r>
              <a:rPr lang="en-US" altLang="zh-CN" b="1" dirty="0" smtClean="0">
                <a:solidFill>
                  <a:schemeClr val="bg1">
                    <a:lumMod val="95000"/>
                  </a:schemeClr>
                </a:solidFill>
              </a:rPr>
              <a:t>MEM</a:t>
            </a:r>
            <a:r>
              <a:rPr lang="zh-CN" altLang="en-US" b="1" dirty="0" smtClean="0">
                <a:solidFill>
                  <a:schemeClr val="bg1">
                    <a:lumMod val="95000"/>
                  </a:schemeClr>
                </a:solidFill>
              </a:rPr>
              <a:t>）：</a:t>
            </a:r>
            <a:r>
              <a:rPr lang="en-US" altLang="zh-CN" b="1" dirty="0" smtClean="0">
                <a:solidFill>
                  <a:schemeClr val="bg1">
                    <a:lumMod val="95000"/>
                  </a:schemeClr>
                </a:solidFill>
              </a:rPr>
              <a:t> ~60</a:t>
            </a:r>
            <a:r>
              <a:rPr lang="zh-CN" altLang="en-US" b="1" dirty="0" smtClean="0">
                <a:solidFill>
                  <a:schemeClr val="bg1">
                    <a:lumMod val="95000"/>
                  </a:schemeClr>
                </a:solidFill>
              </a:rPr>
              <a:t>人</a:t>
            </a:r>
            <a:r>
              <a:rPr lang="en-US" altLang="zh-CN" b="1" dirty="0" smtClean="0">
                <a:solidFill>
                  <a:schemeClr val="bg1">
                    <a:lumMod val="95000"/>
                  </a:schemeClr>
                </a:solidFill>
              </a:rPr>
              <a:t>/</a:t>
            </a:r>
            <a:r>
              <a:rPr lang="zh-CN" altLang="en-US" b="1" dirty="0" smtClean="0">
                <a:solidFill>
                  <a:schemeClr val="bg1">
                    <a:lumMod val="95000"/>
                  </a:schemeClr>
                </a:solidFill>
              </a:rPr>
              <a:t>年</a:t>
            </a:r>
            <a:endParaRPr lang="zh-CN" altLang="en-US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993460" y="4891226"/>
            <a:ext cx="56969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>
                    <a:lumMod val="95000"/>
                  </a:schemeClr>
                </a:solidFill>
              </a:rPr>
              <a:t>清华大学－美国北卡罗莱纳大学</a:t>
            </a:r>
            <a:r>
              <a:rPr lang="en-US" altLang="zh-CN" b="1" dirty="0" smtClean="0">
                <a:solidFill>
                  <a:schemeClr val="bg1">
                    <a:lumMod val="95000"/>
                  </a:schemeClr>
                </a:solidFill>
              </a:rPr>
              <a:t>EMBA</a:t>
            </a:r>
            <a:r>
              <a:rPr lang="zh-CN" altLang="en-US" b="1" dirty="0" smtClean="0">
                <a:solidFill>
                  <a:schemeClr val="bg1">
                    <a:lumMod val="95000"/>
                  </a:schemeClr>
                </a:solidFill>
              </a:rPr>
              <a:t>：</a:t>
            </a:r>
            <a:r>
              <a:rPr lang="en-US" altLang="zh-CN" b="1" dirty="0" smtClean="0">
                <a:solidFill>
                  <a:schemeClr val="bg1">
                    <a:lumMod val="95000"/>
                  </a:schemeClr>
                </a:solidFill>
              </a:rPr>
              <a:t> ~40</a:t>
            </a:r>
            <a:r>
              <a:rPr lang="zh-CN" altLang="en-US" b="1" dirty="0" smtClean="0">
                <a:solidFill>
                  <a:schemeClr val="bg1">
                    <a:lumMod val="95000"/>
                  </a:schemeClr>
                </a:solidFill>
              </a:rPr>
              <a:t>人</a:t>
            </a:r>
            <a:r>
              <a:rPr lang="en-US" altLang="zh-CN" b="1" dirty="0" smtClean="0">
                <a:solidFill>
                  <a:schemeClr val="bg1">
                    <a:lumMod val="95000"/>
                  </a:schemeClr>
                </a:solidFill>
              </a:rPr>
              <a:t>/</a:t>
            </a:r>
            <a:r>
              <a:rPr lang="zh-CN" altLang="en-US" b="1" dirty="0" smtClean="0">
                <a:solidFill>
                  <a:schemeClr val="bg1">
                    <a:lumMod val="95000"/>
                  </a:schemeClr>
                </a:solidFill>
              </a:rPr>
              <a:t>年</a:t>
            </a:r>
            <a:endParaRPr lang="zh-CN" altLang="en-US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7" name="左大括号 19"/>
          <p:cNvSpPr/>
          <p:nvPr/>
        </p:nvSpPr>
        <p:spPr>
          <a:xfrm>
            <a:off x="7330358" y="3676031"/>
            <a:ext cx="360040" cy="1389960"/>
          </a:xfrm>
          <a:prstGeom prst="leftBrace">
            <a:avLst/>
          </a:prstGeom>
          <a:ln w="19050">
            <a:solidFill>
              <a:schemeClr val="bg1"/>
            </a:solidFill>
          </a:ln>
          <a:scene3d>
            <a:camera prst="orthographicFront">
              <a:rot lat="0" lon="0" rev="108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00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7691115" y="4164608"/>
            <a:ext cx="12774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chemeClr val="bg1">
                    <a:lumMod val="95000"/>
                  </a:schemeClr>
                </a:solidFill>
              </a:rPr>
              <a:t>~180</a:t>
            </a:r>
            <a:r>
              <a:rPr lang="zh-CN" altLang="en-US" b="1" dirty="0" smtClean="0">
                <a:solidFill>
                  <a:schemeClr val="bg1">
                    <a:lumMod val="95000"/>
                  </a:schemeClr>
                </a:solidFill>
              </a:rPr>
              <a:t>人</a:t>
            </a:r>
            <a:r>
              <a:rPr lang="en-US" altLang="zh-CN" b="1" dirty="0" smtClean="0">
                <a:solidFill>
                  <a:schemeClr val="bg1">
                    <a:lumMod val="95000"/>
                  </a:schemeClr>
                </a:solidFill>
              </a:rPr>
              <a:t>/</a:t>
            </a:r>
            <a:r>
              <a:rPr lang="zh-CN" altLang="en-US" b="1" dirty="0" smtClean="0">
                <a:solidFill>
                  <a:schemeClr val="bg1">
                    <a:lumMod val="95000"/>
                  </a:schemeClr>
                </a:solidFill>
              </a:rPr>
              <a:t>年</a:t>
            </a:r>
            <a:endParaRPr lang="zh-CN" altLang="en-US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03251" y="770523"/>
            <a:ext cx="81911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教师</a:t>
            </a:r>
            <a:r>
              <a:rPr lang="en-US" altLang="zh-CN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31</a:t>
            </a:r>
            <a:r>
              <a:rPr lang="zh-CN" altLang="en-US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人，行政职员</a:t>
            </a:r>
            <a:r>
              <a:rPr lang="en-US" altLang="zh-CN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7</a:t>
            </a:r>
            <a:r>
              <a:rPr lang="zh-CN" altLang="en-US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人，实验技术人员</a:t>
            </a:r>
            <a:r>
              <a:rPr lang="en-US" altLang="zh-CN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3</a:t>
            </a:r>
            <a:r>
              <a:rPr lang="zh-CN" altLang="en-US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人，外围教育职员～</a:t>
            </a:r>
            <a:r>
              <a:rPr lang="en-US" altLang="zh-CN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20</a:t>
            </a:r>
            <a:r>
              <a:rPr lang="zh-CN" altLang="en-US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人</a:t>
            </a:r>
            <a:endParaRPr lang="zh-CN" altLang="en-US" sz="2000" b="1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15637" y="383814"/>
            <a:ext cx="8417625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spcAft>
                <a:spcPts val="3600"/>
              </a:spcAft>
              <a:buAutoNum type="arabicPeriod"/>
            </a:pP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“教师</a:t>
            </a:r>
            <a:r>
              <a:rPr lang="zh-CN" altLang="en-US" sz="3200" baseline="300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＋”</a:t>
            </a: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建设</a:t>
            </a:r>
            <a:endParaRPr lang="en-US" altLang="zh-CN" sz="3200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  <a:p>
            <a:pPr marL="514350" indent="-514350">
              <a:spcAft>
                <a:spcPts val="3600"/>
              </a:spcAft>
            </a:pPr>
            <a:r>
              <a:rPr lang="en-US" altLang="zh-CN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    </a:t>
            </a: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（</a:t>
            </a:r>
            <a:r>
              <a:rPr lang="en-US" altLang="zh-CN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1</a:t>
            </a: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）什么人最适合于培养专业学位学生？</a:t>
            </a:r>
            <a:endParaRPr lang="en-US" altLang="zh-CN" sz="3200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  <a:p>
            <a:pPr marL="514350" indent="-514350">
              <a:spcAft>
                <a:spcPts val="3600"/>
              </a:spcAft>
            </a:pPr>
            <a:r>
              <a:rPr lang="en-US" altLang="zh-CN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    </a:t>
            </a: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（</a:t>
            </a:r>
            <a:r>
              <a:rPr lang="en-US" altLang="zh-CN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2</a:t>
            </a: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）什么人最适合于评定学生毕业标准？</a:t>
            </a:r>
            <a:endParaRPr lang="en-US" altLang="zh-CN" sz="3200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15637" y="3896112"/>
            <a:ext cx="8417625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spcAft>
                <a:spcPts val="1800"/>
              </a:spcAft>
            </a:pPr>
            <a:r>
              <a:rPr lang="en-US" altLang="zh-CN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2. </a:t>
            </a: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“课程</a:t>
            </a:r>
            <a:r>
              <a:rPr lang="zh-CN" altLang="en-US" sz="3200" baseline="300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＋”</a:t>
            </a: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建设</a:t>
            </a:r>
            <a:endParaRPr lang="en-US" altLang="zh-CN" sz="3200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  <a:p>
            <a:pPr marL="514350" indent="-514350">
              <a:spcAft>
                <a:spcPts val="1800"/>
              </a:spcAft>
            </a:pPr>
            <a:r>
              <a:rPr lang="en-US" altLang="zh-CN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    </a:t>
            </a: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（</a:t>
            </a:r>
            <a:r>
              <a:rPr lang="en-US" altLang="zh-CN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1</a:t>
            </a: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）专业学位学生需要学习什么知识？培养什么能力？</a:t>
            </a:r>
            <a:endParaRPr lang="en-US" altLang="zh-CN" sz="3200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  <a:p>
            <a:pPr marL="514350" indent="-514350">
              <a:spcAft>
                <a:spcPts val="1800"/>
              </a:spcAft>
            </a:pPr>
            <a:r>
              <a:rPr lang="en-US" altLang="zh-CN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    </a:t>
            </a: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（</a:t>
            </a:r>
            <a:r>
              <a:rPr lang="en-US" altLang="zh-CN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2</a:t>
            </a: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）怎么教、哪里教最有效？</a:t>
            </a:r>
            <a:endParaRPr lang="en-US" altLang="zh-CN" sz="3200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15637" y="383814"/>
            <a:ext cx="8417625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spcAft>
                <a:spcPts val="3600"/>
              </a:spcAft>
            </a:pP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工效学相关师资和课程建设的思考</a:t>
            </a:r>
            <a:endParaRPr lang="en-US" altLang="zh-CN" sz="3200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  <a:p>
            <a:pPr marL="514350" indent="-514350">
              <a:spcAft>
                <a:spcPts val="3600"/>
              </a:spcAft>
            </a:pPr>
            <a:r>
              <a:rPr lang="en-US" altLang="zh-CN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    </a:t>
            </a: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（</a:t>
            </a:r>
            <a:r>
              <a:rPr lang="en-US" altLang="zh-CN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1</a:t>
            </a: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）我们学会是否可以推出适合于专业学位教育、乃至于学术学位教育的工效学方面的</a:t>
            </a:r>
            <a:r>
              <a:rPr lang="en-US" altLang="zh-CN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MOOC</a:t>
            </a: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课程？</a:t>
            </a:r>
            <a:endParaRPr lang="en-US" altLang="zh-CN" sz="3200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  <a:p>
            <a:pPr marL="514350" indent="-514350">
              <a:spcAft>
                <a:spcPts val="3600"/>
              </a:spcAft>
            </a:pPr>
            <a:r>
              <a:rPr lang="en-US" altLang="zh-CN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    </a:t>
            </a: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（</a:t>
            </a:r>
            <a:r>
              <a:rPr lang="en-US" altLang="zh-CN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2</a:t>
            </a: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）我们每个人的优势资源何在？在其中可以扮演什么样的角色？</a:t>
            </a:r>
            <a:endParaRPr lang="en-US" altLang="zh-CN" sz="3200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  <a:p>
            <a:pPr marL="514350" indent="-514350">
              <a:spcAft>
                <a:spcPts val="3600"/>
              </a:spcAft>
            </a:pPr>
            <a:r>
              <a:rPr lang="en-US" altLang="zh-CN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    </a:t>
            </a: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（</a:t>
            </a:r>
            <a:r>
              <a:rPr lang="en-US" altLang="zh-CN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3</a:t>
            </a: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）我们周围有哪些鲜活的教育资源？（典型案例，项目总结，跨界创新资源等）</a:t>
            </a:r>
            <a:endParaRPr lang="en-US" altLang="zh-CN" sz="3200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96426" y="1671649"/>
            <a:ext cx="7838202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3600"/>
              </a:spcAft>
            </a:pPr>
            <a:r>
              <a:rPr lang="zh-CN" altLang="en-US" sz="3200" dirty="0" smtClean="0">
                <a:solidFill>
                  <a:schemeClr val="bg1">
                    <a:lumMod val="50000"/>
                  </a:schemeClr>
                </a:solidFill>
              </a:rPr>
              <a:t>一、当前不同类别学位教育中的工效学角色</a:t>
            </a:r>
            <a:endParaRPr lang="en-US" altLang="zh-CN" sz="3200" dirty="0" smtClean="0">
              <a:solidFill>
                <a:schemeClr val="bg1">
                  <a:lumMod val="50000"/>
                </a:schemeClr>
              </a:solidFill>
            </a:endParaRPr>
          </a:p>
          <a:p>
            <a:pPr>
              <a:spcAft>
                <a:spcPts val="3600"/>
              </a:spcAft>
            </a:pPr>
            <a:r>
              <a:rPr lang="zh-CN" altLang="en-US" sz="3200" dirty="0" smtClean="0">
                <a:solidFill>
                  <a:schemeClr val="bg1">
                    <a:lumMod val="50000"/>
                  </a:schemeClr>
                </a:solidFill>
              </a:rPr>
              <a:t>二、研究生教育改革与工效学机遇</a:t>
            </a:r>
            <a:endParaRPr lang="en-US" altLang="zh-CN" sz="3200" dirty="0" smtClean="0">
              <a:solidFill>
                <a:schemeClr val="bg1">
                  <a:lumMod val="50000"/>
                </a:schemeClr>
              </a:solidFill>
            </a:endParaRPr>
          </a:p>
          <a:p>
            <a:pPr>
              <a:spcAft>
                <a:spcPts val="3600"/>
              </a:spcAft>
            </a:pPr>
            <a:r>
              <a:rPr lang="zh-CN" altLang="en-US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三、本科生创新创业教育与工效学机遇</a:t>
            </a:r>
            <a:endParaRPr lang="en-US" altLang="zh-CN" sz="3200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16"/>
          <p:cNvSpPr txBox="1">
            <a:spLocks noChangeArrowheads="1"/>
          </p:cNvSpPr>
          <p:nvPr/>
        </p:nvSpPr>
        <p:spPr bwMode="auto">
          <a:xfrm>
            <a:off x="323850" y="2390875"/>
            <a:ext cx="1295400" cy="708025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514350" indent="-514350"/>
            <a:r>
              <a:rPr lang="zh-CN" altLang="en-US" sz="4000" b="1">
                <a:solidFill>
                  <a:srgbClr val="FF0000"/>
                </a:solidFill>
                <a:latin typeface="宋体" charset="-122"/>
                <a:cs typeface="Times New Roman" pitchFamily="18" charset="0"/>
              </a:rPr>
              <a:t>视角</a:t>
            </a:r>
            <a:endParaRPr lang="en-US" altLang="zh-CN" sz="4000" b="1">
              <a:solidFill>
                <a:srgbClr val="FF0000"/>
              </a:solidFill>
              <a:latin typeface="宋体" charset="-122"/>
              <a:cs typeface="Times New Roman" pitchFamily="18" charset="0"/>
            </a:endParaRPr>
          </a:p>
        </p:txBody>
      </p:sp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323850" y="3614838"/>
            <a:ext cx="1295400" cy="708025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514350" indent="-514350"/>
            <a:r>
              <a:rPr lang="zh-CN" altLang="en-US" sz="4000">
                <a:solidFill>
                  <a:srgbClr val="FFFF00"/>
                </a:solidFill>
                <a:latin typeface="宋体" charset="-122"/>
                <a:cs typeface="Times New Roman" pitchFamily="18" charset="0"/>
              </a:rPr>
              <a:t>情景</a:t>
            </a:r>
            <a:endParaRPr lang="en-US" altLang="zh-CN" sz="4000">
              <a:solidFill>
                <a:srgbClr val="FFFF00"/>
              </a:solidFill>
              <a:latin typeface="宋体" charset="-122"/>
              <a:cs typeface="Times New Roman" pitchFamily="18" charset="0"/>
            </a:endParaRPr>
          </a:p>
        </p:txBody>
      </p:sp>
      <p:sp>
        <p:nvSpPr>
          <p:cNvPr id="8" name="TextBox 4"/>
          <p:cNvSpPr txBox="1">
            <a:spLocks noChangeArrowheads="1"/>
          </p:cNvSpPr>
          <p:nvPr/>
        </p:nvSpPr>
        <p:spPr bwMode="auto">
          <a:xfrm>
            <a:off x="2411413" y="3038575"/>
            <a:ext cx="2232025" cy="708025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514350" indent="-514350"/>
            <a:r>
              <a:rPr lang="zh-CN" altLang="en-US" sz="4000">
                <a:solidFill>
                  <a:srgbClr val="FFFF00"/>
                </a:solidFill>
                <a:latin typeface="宋体" charset="-122"/>
                <a:cs typeface="Times New Roman" pitchFamily="18" charset="0"/>
              </a:rPr>
              <a:t>具体需求</a:t>
            </a:r>
            <a:endParaRPr lang="en-US" altLang="zh-CN" sz="4000">
              <a:solidFill>
                <a:srgbClr val="FFFF00"/>
              </a:solidFill>
              <a:latin typeface="宋体" charset="-122"/>
              <a:cs typeface="Times New Roman" pitchFamily="18" charset="0"/>
            </a:endParaRPr>
          </a:p>
        </p:txBody>
      </p:sp>
      <p:sp>
        <p:nvSpPr>
          <p:cNvPr id="9" name="加号 5"/>
          <p:cNvSpPr/>
          <p:nvPr/>
        </p:nvSpPr>
        <p:spPr>
          <a:xfrm>
            <a:off x="684213" y="3111600"/>
            <a:ext cx="503237" cy="503238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0" name="等于号 6"/>
          <p:cNvSpPr/>
          <p:nvPr/>
        </p:nvSpPr>
        <p:spPr>
          <a:xfrm>
            <a:off x="1763713" y="3254475"/>
            <a:ext cx="504825" cy="288925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1" name="TextBox 7"/>
          <p:cNvSpPr txBox="1">
            <a:spLocks noChangeArrowheads="1"/>
          </p:cNvSpPr>
          <p:nvPr/>
        </p:nvSpPr>
        <p:spPr bwMode="auto">
          <a:xfrm>
            <a:off x="2411413" y="4407000"/>
            <a:ext cx="2232025" cy="708025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514350" indent="-514350"/>
            <a:r>
              <a:rPr lang="zh-CN" altLang="en-US" sz="4000" b="1">
                <a:solidFill>
                  <a:srgbClr val="FF0000"/>
                </a:solidFill>
                <a:latin typeface="宋体" charset="-122"/>
                <a:cs typeface="Times New Roman" pitchFamily="18" charset="0"/>
              </a:rPr>
              <a:t>发明原则</a:t>
            </a:r>
            <a:endParaRPr lang="en-US" altLang="zh-CN" sz="4000" b="1">
              <a:solidFill>
                <a:srgbClr val="FF0000"/>
              </a:solidFill>
              <a:latin typeface="宋体" charset="-122"/>
              <a:cs typeface="Times New Roman" pitchFamily="18" charset="0"/>
            </a:endParaRPr>
          </a:p>
        </p:txBody>
      </p:sp>
      <p:sp>
        <p:nvSpPr>
          <p:cNvPr id="12" name="加号 8"/>
          <p:cNvSpPr/>
          <p:nvPr/>
        </p:nvSpPr>
        <p:spPr>
          <a:xfrm>
            <a:off x="3276600" y="3830738"/>
            <a:ext cx="503238" cy="504825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3" name="加号 9"/>
          <p:cNvSpPr/>
          <p:nvPr/>
        </p:nvSpPr>
        <p:spPr>
          <a:xfrm>
            <a:off x="5867400" y="4407000"/>
            <a:ext cx="504825" cy="504825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4" name="TextBox 10"/>
          <p:cNvSpPr txBox="1">
            <a:spLocks noChangeArrowheads="1"/>
          </p:cNvSpPr>
          <p:nvPr/>
        </p:nvSpPr>
        <p:spPr bwMode="auto">
          <a:xfrm>
            <a:off x="5508625" y="4983263"/>
            <a:ext cx="1295400" cy="708025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514350" indent="-514350"/>
            <a:r>
              <a:rPr lang="zh-CN" altLang="en-US" sz="4000">
                <a:solidFill>
                  <a:srgbClr val="FFFF00"/>
                </a:solidFill>
                <a:latin typeface="宋体" charset="-122"/>
                <a:cs typeface="Times New Roman" pitchFamily="18" charset="0"/>
              </a:rPr>
              <a:t>技术</a:t>
            </a:r>
            <a:endParaRPr lang="en-US" altLang="zh-CN" sz="4000">
              <a:solidFill>
                <a:srgbClr val="FFFF00"/>
              </a:solidFill>
              <a:latin typeface="宋体" charset="-122"/>
              <a:cs typeface="Times New Roman" pitchFamily="18" charset="0"/>
            </a:endParaRPr>
          </a:p>
        </p:txBody>
      </p:sp>
      <p:sp>
        <p:nvSpPr>
          <p:cNvPr id="15" name="TextBox 11"/>
          <p:cNvSpPr txBox="1">
            <a:spLocks noChangeArrowheads="1"/>
          </p:cNvSpPr>
          <p:nvPr/>
        </p:nvSpPr>
        <p:spPr bwMode="auto">
          <a:xfrm>
            <a:off x="5435600" y="3614838"/>
            <a:ext cx="1296988" cy="708025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514350" indent="-514350"/>
            <a:r>
              <a:rPr lang="zh-CN" altLang="en-US" sz="4000">
                <a:solidFill>
                  <a:srgbClr val="FFFF00"/>
                </a:solidFill>
                <a:latin typeface="宋体" charset="-122"/>
                <a:cs typeface="Times New Roman" pitchFamily="18" charset="0"/>
              </a:rPr>
              <a:t>创意</a:t>
            </a:r>
            <a:endParaRPr lang="en-US" altLang="zh-CN" sz="4000">
              <a:solidFill>
                <a:srgbClr val="FFFF00"/>
              </a:solidFill>
              <a:latin typeface="宋体" charset="-122"/>
              <a:cs typeface="Times New Roman" pitchFamily="18" charset="0"/>
            </a:endParaRPr>
          </a:p>
        </p:txBody>
      </p:sp>
      <p:sp>
        <p:nvSpPr>
          <p:cNvPr id="16" name="等于号 12"/>
          <p:cNvSpPr/>
          <p:nvPr/>
        </p:nvSpPr>
        <p:spPr>
          <a:xfrm>
            <a:off x="4787900" y="3903763"/>
            <a:ext cx="504825" cy="287337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7" name="等于号 13"/>
          <p:cNvSpPr/>
          <p:nvPr/>
        </p:nvSpPr>
        <p:spPr>
          <a:xfrm>
            <a:off x="6875463" y="3830738"/>
            <a:ext cx="504825" cy="288925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8" name="加号 14"/>
          <p:cNvSpPr/>
          <p:nvPr/>
        </p:nvSpPr>
        <p:spPr>
          <a:xfrm>
            <a:off x="5867400" y="3038575"/>
            <a:ext cx="504825" cy="504825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9" name="TextBox 17"/>
          <p:cNvSpPr txBox="1">
            <a:spLocks noChangeArrowheads="1"/>
          </p:cNvSpPr>
          <p:nvPr/>
        </p:nvSpPr>
        <p:spPr bwMode="auto">
          <a:xfrm>
            <a:off x="5508625" y="2246413"/>
            <a:ext cx="1295400" cy="708025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514350" indent="-514350"/>
            <a:r>
              <a:rPr lang="zh-CN" altLang="en-US" sz="4000">
                <a:solidFill>
                  <a:srgbClr val="FFFF00"/>
                </a:solidFill>
                <a:latin typeface="宋体" charset="-122"/>
                <a:cs typeface="Times New Roman" pitchFamily="18" charset="0"/>
              </a:rPr>
              <a:t>市场</a:t>
            </a:r>
            <a:endParaRPr lang="en-US" altLang="zh-CN" sz="4000">
              <a:solidFill>
                <a:srgbClr val="FFFF00"/>
              </a:solidFill>
              <a:latin typeface="宋体" charset="-122"/>
              <a:cs typeface="Times New Roman" pitchFamily="18" charset="0"/>
            </a:endParaRP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7596188" y="3543400"/>
            <a:ext cx="1296987" cy="708025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514350" indent="-514350"/>
            <a:r>
              <a:rPr lang="zh-CN" altLang="en-US" sz="4000">
                <a:solidFill>
                  <a:srgbClr val="FFFF00"/>
                </a:solidFill>
                <a:latin typeface="宋体" charset="-122"/>
                <a:cs typeface="Times New Roman" pitchFamily="18" charset="0"/>
              </a:rPr>
              <a:t>创新</a:t>
            </a:r>
            <a:endParaRPr lang="en-US" altLang="zh-CN" sz="4000">
              <a:solidFill>
                <a:srgbClr val="FFFF00"/>
              </a:solidFill>
              <a:latin typeface="宋体" charset="-122"/>
              <a:cs typeface="Times New Roman" pitchFamily="18" charset="0"/>
            </a:endParaRPr>
          </a:p>
        </p:txBody>
      </p:sp>
      <p:pic>
        <p:nvPicPr>
          <p:cNvPr id="21" name="Picture 2" descr="http://t2.baidu.com/it/u=1484413373,2062937198&amp;fm=21&amp;gp=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1454250"/>
            <a:ext cx="1216025" cy="86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16238" y="5199163"/>
            <a:ext cx="1227137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15" descr="http://t1.baidu.com/it/u=3456799539,2675578354&amp;fm=21&amp;gp=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35825" y="1238350"/>
            <a:ext cx="971550" cy="126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4" name="直接箭头连接符 23"/>
          <p:cNvCxnSpPr/>
          <p:nvPr/>
        </p:nvCxnSpPr>
        <p:spPr>
          <a:xfrm flipH="1">
            <a:off x="6732588" y="2679800"/>
            <a:ext cx="719137" cy="1008063"/>
          </a:xfrm>
          <a:prstGeom prst="straightConnector1">
            <a:avLst/>
          </a:prstGeom>
          <a:ln w="349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17" descr="http://t1.baidu.com/it/u=184891701,2935667697&amp;fm=21&amp;gp=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96188" y="4335563"/>
            <a:ext cx="1282700" cy="1068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TextBox 25"/>
          <p:cNvSpPr txBox="1"/>
          <p:nvPr/>
        </p:nvSpPr>
        <p:spPr>
          <a:xfrm>
            <a:off x="337028" y="355018"/>
            <a:ext cx="8748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accent6">
                    <a:lumMod val="50000"/>
                  </a:schemeClr>
                </a:solidFill>
              </a:rPr>
              <a:t>工程师往往不缺少解决问题的能力，可能更缺少发现问题的慧眼</a:t>
            </a:r>
            <a:endParaRPr lang="en-US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482545" y="417395"/>
            <a:ext cx="42741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3600"/>
              </a:spcAft>
            </a:pPr>
            <a:r>
              <a:rPr lang="zh-CN" altLang="en-US" sz="40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招聘启示</a:t>
            </a:r>
            <a:endParaRPr lang="en-US" altLang="zh-CN" sz="4000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19477" y="1677727"/>
            <a:ext cx="8412830" cy="367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AutoNum type="arabicPeriod"/>
            </a:pPr>
            <a:r>
              <a:rPr lang="zh-CN" altLang="en-US" sz="2400" dirty="0" smtClean="0">
                <a:solidFill>
                  <a:srgbClr val="FFFF00"/>
                </a:solidFill>
              </a:rPr>
              <a:t>博士后</a:t>
            </a:r>
            <a:r>
              <a:rPr lang="en-US" altLang="zh-CN" sz="2400" dirty="0" smtClean="0">
                <a:solidFill>
                  <a:srgbClr val="FFFF00"/>
                </a:solidFill>
              </a:rPr>
              <a:t> </a:t>
            </a:r>
            <a:r>
              <a:rPr lang="zh-CN" altLang="en-US" sz="2400" dirty="0" smtClean="0">
                <a:solidFill>
                  <a:srgbClr val="FFFF00"/>
                </a:solidFill>
              </a:rPr>
              <a:t>－</a:t>
            </a:r>
            <a:r>
              <a:rPr lang="en-US" altLang="zh-CN" sz="2400" dirty="0" smtClean="0">
                <a:solidFill>
                  <a:srgbClr val="FFFF00"/>
                </a:solidFill>
              </a:rPr>
              <a:t> </a:t>
            </a:r>
            <a:r>
              <a:rPr lang="zh-CN" altLang="en-US" sz="2400" dirty="0" smtClean="0">
                <a:solidFill>
                  <a:srgbClr val="FFFF00"/>
                </a:solidFill>
              </a:rPr>
              <a:t>（</a:t>
            </a:r>
            <a:r>
              <a:rPr lang="en-US" altLang="zh-CN" sz="2400" dirty="0" smtClean="0">
                <a:solidFill>
                  <a:srgbClr val="FFFF00"/>
                </a:solidFill>
              </a:rPr>
              <a:t>1</a:t>
            </a:r>
            <a:r>
              <a:rPr lang="zh-CN" altLang="en-US" sz="2400" dirty="0" smtClean="0">
                <a:solidFill>
                  <a:srgbClr val="FFFF00"/>
                </a:solidFill>
              </a:rPr>
              <a:t>）在清华大学研究生院做研究生教育研究，政策</a:t>
            </a:r>
            <a:r>
              <a:rPr lang="en-US" altLang="zh-CN" sz="2400" dirty="0" smtClean="0">
                <a:solidFill>
                  <a:srgbClr val="FFFF00"/>
                </a:solidFill>
              </a:rPr>
              <a:t>   </a:t>
            </a:r>
          </a:p>
          <a:p>
            <a:pPr marL="342900" indent="-342900">
              <a:spcAft>
                <a:spcPts val="1200"/>
              </a:spcAft>
            </a:pPr>
            <a:r>
              <a:rPr lang="en-US" altLang="zh-CN" sz="2400" dirty="0" smtClean="0">
                <a:solidFill>
                  <a:srgbClr val="FFFF00"/>
                </a:solidFill>
              </a:rPr>
              <a:t>                        </a:t>
            </a:r>
            <a:r>
              <a:rPr lang="zh-CN" altLang="en-US" sz="2400" dirty="0" smtClean="0">
                <a:solidFill>
                  <a:srgbClr val="FFFF00"/>
                </a:solidFill>
              </a:rPr>
              <a:t>研究，培养绩效评价</a:t>
            </a:r>
            <a:endParaRPr lang="en-US" altLang="zh-CN" sz="2400" dirty="0" smtClean="0">
              <a:solidFill>
                <a:srgbClr val="FFFF00"/>
              </a:solidFill>
            </a:endParaRPr>
          </a:p>
          <a:p>
            <a:pPr marL="342900" indent="-342900">
              <a:spcAft>
                <a:spcPts val="1200"/>
              </a:spcAft>
            </a:pPr>
            <a:r>
              <a:rPr lang="en-US" altLang="zh-CN" sz="2400" dirty="0" smtClean="0">
                <a:solidFill>
                  <a:srgbClr val="FFFF00"/>
                </a:solidFill>
              </a:rPr>
              <a:t>                </a:t>
            </a:r>
            <a:r>
              <a:rPr lang="zh-CN" altLang="en-US" sz="2400" dirty="0" smtClean="0">
                <a:solidFill>
                  <a:srgbClr val="FFFF00"/>
                </a:solidFill>
              </a:rPr>
              <a:t>或（</a:t>
            </a:r>
            <a:r>
              <a:rPr lang="en-US" altLang="zh-CN" sz="2400" dirty="0" smtClean="0">
                <a:solidFill>
                  <a:srgbClr val="FFFF00"/>
                </a:solidFill>
              </a:rPr>
              <a:t>2</a:t>
            </a:r>
            <a:r>
              <a:rPr lang="zh-CN" altLang="en-US" sz="2400" dirty="0" smtClean="0">
                <a:solidFill>
                  <a:srgbClr val="FFFF00"/>
                </a:solidFill>
              </a:rPr>
              <a:t>）在实验室开展人因工程方面的学术研究</a:t>
            </a:r>
            <a:endParaRPr lang="en-US" altLang="zh-CN" sz="2400" dirty="0" smtClean="0">
              <a:solidFill>
                <a:srgbClr val="FFFF00"/>
              </a:solidFill>
            </a:endParaRPr>
          </a:p>
          <a:p>
            <a:pPr marL="342900" indent="-342900">
              <a:spcAft>
                <a:spcPts val="1200"/>
              </a:spcAft>
            </a:pPr>
            <a:r>
              <a:rPr lang="en-US" altLang="zh-CN" sz="2400" dirty="0" smtClean="0">
                <a:solidFill>
                  <a:srgbClr val="FFFF00"/>
                </a:solidFill>
              </a:rPr>
              <a:t>                </a:t>
            </a:r>
            <a:r>
              <a:rPr lang="zh-CN" altLang="en-US" sz="2400" dirty="0" smtClean="0">
                <a:solidFill>
                  <a:srgbClr val="FFFF00"/>
                </a:solidFill>
              </a:rPr>
              <a:t>或（</a:t>
            </a:r>
            <a:r>
              <a:rPr lang="en-US" altLang="zh-CN" sz="2400" dirty="0" smtClean="0">
                <a:solidFill>
                  <a:srgbClr val="FFFF00"/>
                </a:solidFill>
              </a:rPr>
              <a:t>3</a:t>
            </a:r>
            <a:r>
              <a:rPr lang="zh-CN" altLang="en-US" sz="2400" dirty="0" smtClean="0">
                <a:solidFill>
                  <a:srgbClr val="FFFF00"/>
                </a:solidFill>
              </a:rPr>
              <a:t>）在清华大学工程管理教育中心做科研项目</a:t>
            </a:r>
            <a:endParaRPr lang="en-US" altLang="zh-CN" sz="2400" dirty="0" smtClean="0">
              <a:solidFill>
                <a:srgbClr val="FFFF00"/>
              </a:solidFill>
            </a:endParaRPr>
          </a:p>
          <a:p>
            <a:pPr marL="342900" indent="-342900">
              <a:spcAft>
                <a:spcPts val="3000"/>
              </a:spcAft>
            </a:pPr>
            <a:r>
              <a:rPr lang="en-US" altLang="zh-CN" sz="2400" dirty="0" smtClean="0">
                <a:solidFill>
                  <a:srgbClr val="FFFF00"/>
                </a:solidFill>
              </a:rPr>
              <a:t>2. </a:t>
            </a:r>
            <a:r>
              <a:rPr lang="zh-CN" altLang="en-US" sz="2400" dirty="0" smtClean="0">
                <a:solidFill>
                  <a:srgbClr val="FFFF00"/>
                </a:solidFill>
              </a:rPr>
              <a:t>访问学者</a:t>
            </a:r>
            <a:r>
              <a:rPr lang="en-US" altLang="zh-CN" sz="2400" dirty="0" smtClean="0">
                <a:solidFill>
                  <a:srgbClr val="FFFF00"/>
                </a:solidFill>
              </a:rPr>
              <a:t> </a:t>
            </a:r>
            <a:r>
              <a:rPr lang="zh-CN" altLang="en-US" sz="2400" dirty="0" smtClean="0">
                <a:solidFill>
                  <a:srgbClr val="FFFF00"/>
                </a:solidFill>
              </a:rPr>
              <a:t>－</a:t>
            </a:r>
            <a:r>
              <a:rPr lang="en-US" altLang="zh-CN" sz="2400" dirty="0" smtClean="0">
                <a:solidFill>
                  <a:srgbClr val="FFFF00"/>
                </a:solidFill>
              </a:rPr>
              <a:t> </a:t>
            </a:r>
            <a:r>
              <a:rPr lang="zh-CN" altLang="en-US" sz="2400" dirty="0" smtClean="0">
                <a:solidFill>
                  <a:srgbClr val="FFFF00"/>
                </a:solidFill>
              </a:rPr>
              <a:t>学术研究或者在研究生院做教育研究</a:t>
            </a:r>
            <a:endParaRPr lang="en-US" altLang="zh-CN" sz="2400" dirty="0" smtClean="0">
              <a:solidFill>
                <a:srgbClr val="FFFF00"/>
              </a:solidFill>
            </a:endParaRPr>
          </a:p>
          <a:p>
            <a:pPr marL="342900" indent="-342900">
              <a:spcAft>
                <a:spcPts val="3000"/>
              </a:spcAft>
            </a:pPr>
            <a:r>
              <a:rPr lang="en-US" sz="2400" dirty="0" smtClean="0">
                <a:solidFill>
                  <a:srgbClr val="FFFF00"/>
                </a:solidFill>
              </a:rPr>
              <a:t>3. </a:t>
            </a:r>
            <a:r>
              <a:rPr lang="zh-CN" altLang="en-US" sz="2400" dirty="0" smtClean="0">
                <a:solidFill>
                  <a:srgbClr val="FFFF00"/>
                </a:solidFill>
              </a:rPr>
              <a:t>应届毕业生（本科生或者研究生）</a:t>
            </a:r>
            <a:r>
              <a:rPr lang="en-US" altLang="zh-CN" sz="2400" dirty="0" smtClean="0">
                <a:solidFill>
                  <a:srgbClr val="FFFF00"/>
                </a:solidFill>
              </a:rPr>
              <a:t> </a:t>
            </a:r>
            <a:r>
              <a:rPr lang="zh-CN" altLang="en-US" sz="2400" dirty="0" smtClean="0">
                <a:solidFill>
                  <a:srgbClr val="FFFF00"/>
                </a:solidFill>
              </a:rPr>
              <a:t>－</a:t>
            </a:r>
            <a:r>
              <a:rPr lang="en-US" altLang="zh-CN" sz="2400" dirty="0" smtClean="0">
                <a:solidFill>
                  <a:srgbClr val="FFFF00"/>
                </a:solidFill>
              </a:rPr>
              <a:t> </a:t>
            </a:r>
            <a:r>
              <a:rPr lang="zh-CN" altLang="en-US" sz="2400" dirty="0" smtClean="0">
                <a:solidFill>
                  <a:srgbClr val="FFFF00"/>
                </a:solidFill>
              </a:rPr>
              <a:t>实验助理或行政助理（合同制，不解决住宿、户口和档案转移，有五险一金）</a:t>
            </a:r>
            <a:endParaRPr lang="en-US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307763" y="2471231"/>
            <a:ext cx="42741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3600"/>
              </a:spcAft>
            </a:pPr>
            <a:r>
              <a:rPr lang="zh-CN" altLang="en-US" sz="60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谢</a:t>
            </a:r>
            <a:r>
              <a:rPr lang="en-US" altLang="zh-CN" sz="60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 </a:t>
            </a:r>
            <a:r>
              <a:rPr lang="zh-CN" altLang="en-US" sz="60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谢！</a:t>
            </a:r>
            <a:endParaRPr lang="en-US" altLang="zh-CN" sz="6000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volution">
  <a:themeElements>
    <a:clrScheme name="Revolution">
      <a:dk1>
        <a:sysClr val="windowText" lastClr="000000"/>
      </a:dk1>
      <a:lt1>
        <a:sysClr val="window" lastClr="FFFFFF"/>
      </a:lt1>
      <a:dk2>
        <a:srgbClr val="1B3861"/>
      </a:dk2>
      <a:lt2>
        <a:srgbClr val="38ABED"/>
      </a:lt2>
      <a:accent1>
        <a:srgbClr val="0C5986"/>
      </a:accent1>
      <a:accent2>
        <a:srgbClr val="DDF53D"/>
      </a:accent2>
      <a:accent3>
        <a:srgbClr val="508709"/>
      </a:accent3>
      <a:accent4>
        <a:srgbClr val="BF5E00"/>
      </a:accent4>
      <a:accent5>
        <a:srgbClr val="9C0001"/>
      </a:accent5>
      <a:accent6>
        <a:srgbClr val="660075"/>
      </a:accent6>
      <a:hlink>
        <a:srgbClr val="ABF24D"/>
      </a:hlink>
      <a:folHlink>
        <a:srgbClr val="A0E7FB"/>
      </a:folHlink>
    </a:clrScheme>
    <a:fontScheme name="Revolution">
      <a:majorFont>
        <a:latin typeface="Trebuchet MS"/>
        <a:ea typeface=""/>
        <a:cs typeface=""/>
        <a:font script="Jpan" typeface="ＭＳ ゴシック"/>
      </a:majorFont>
      <a:minorFont>
        <a:latin typeface="Trebuchet MS"/>
        <a:ea typeface=""/>
        <a:cs typeface=""/>
        <a:font script="Jpan" typeface="ＭＳ ゴシック"/>
      </a:minorFont>
    </a:fontScheme>
    <a:fmtScheme name="Revolution">
      <a: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0800000">
              <a:srgbClr val="808080">
                <a:alpha val="75000"/>
              </a:srgbClr>
            </a:innerShdw>
          </a:effectLst>
        </a:effectStyle>
        <a:effectStyle>
          <a:effectLst>
            <a:innerShdw blurRad="50800" dist="25400" dir="13500000">
              <a:srgbClr val="808080">
                <a:alpha val="75000"/>
              </a:srgbClr>
            </a:innerShdw>
            <a:outerShdw blurRad="63500" dist="50800" dir="5400000" algn="br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1400000"/>
            </a:lightRig>
          </a:scene3d>
          <a:sp3d contourW="12700" prstMaterial="softmetal">
            <a:bevelT w="63500" h="254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Revolution.thmx</Template>
  <TotalTime>303</TotalTime>
  <Words>1054</Words>
  <Application>Microsoft Office PowerPoint</Application>
  <PresentationFormat>全屏显示(4:3)</PresentationFormat>
  <Paragraphs>136</Paragraphs>
  <Slides>21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链接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8" baseType="lpstr">
      <vt:lpstr>宋体</vt:lpstr>
      <vt:lpstr>Arial</vt:lpstr>
      <vt:lpstr>Times New Roman</vt:lpstr>
      <vt:lpstr>Trebuchet MS</vt:lpstr>
      <vt:lpstr>Wingdings 2</vt:lpstr>
      <vt:lpstr>Revolution</vt:lpstr>
      <vt:lpstr>Macintosh HD:Users:zhangwei:Disk-E:Tsinghua-Admin:%E6%95%99%E5%AD%A6%E7%AE%A1%E7%90%86:%E7%A0%94%E7%A9%B6%E7%94%9F%E5%9F%B9%E5%85%BB%E6%96%B9%E6%A1%88%E4%BF%AE%E8%AE%A2-2011:%E5%B7%A5%E7%A8%8B%E7%A1%95%E5%A3%AB%E5%9F%B9%E5%85%BB%E6%96%B9%E6%A1%88(IE)10%E4%BF%AE%E6%94%B9.doc!OLE_LINK1</vt:lpstr>
      <vt:lpstr>新形势下工效学教育的思考</vt:lpstr>
      <vt:lpstr>提  纲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Tsinghua University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个人简介</dc:title>
  <dc:creator>WEI ZHANG</dc:creator>
  <cp:lastModifiedBy>aml-s</cp:lastModifiedBy>
  <cp:revision>8</cp:revision>
  <dcterms:created xsi:type="dcterms:W3CDTF">2015-10-31T14:32:45Z</dcterms:created>
  <dcterms:modified xsi:type="dcterms:W3CDTF">2015-11-01T00:25:16Z</dcterms:modified>
</cp:coreProperties>
</file>