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0" r:id="rId4"/>
    <p:sldId id="261" r:id="rId5"/>
    <p:sldId id="269" r:id="rId6"/>
    <p:sldId id="270" r:id="rId7"/>
    <p:sldId id="262" r:id="rId8"/>
    <p:sldId id="263" r:id="rId9"/>
    <p:sldId id="264" r:id="rId10"/>
    <p:sldId id="265" r:id="rId11"/>
    <p:sldId id="266" r:id="rId12"/>
    <p:sldId id="267" r:id="rId13"/>
    <p:sldId id="268" r:id="rId14"/>
    <p:sldId id="271" r:id="rId15"/>
    <p:sldId id="272" r:id="rId16"/>
    <p:sldId id="273" r:id="rId17"/>
    <p:sldId id="274" r:id="rId18"/>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180" autoAdjust="0"/>
    <p:restoredTop sz="94660"/>
  </p:normalViewPr>
  <p:slideViewPr>
    <p:cSldViewPr>
      <p:cViewPr varScale="1">
        <p:scale>
          <a:sx n="88" d="100"/>
          <a:sy n="88" d="100"/>
        </p:scale>
        <p:origin x="-114" y="-3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3">
        <a:schemeClr val="bg2"/>
      </p:bgRef>
    </p:bg>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173157"/>
            <a:ext cx="7772400" cy="1470025"/>
          </a:xfrm>
        </p:spPr>
        <p:txBody>
          <a:bodyPr anchor="b"/>
          <a:lstStyle>
            <a:lvl1pPr algn="l">
              <a:defRPr sz="4800"/>
            </a:lvl1pPr>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687716" y="2643182"/>
            <a:ext cx="6670366" cy="1752600"/>
          </a:xfrm>
        </p:spPr>
        <p:txBody>
          <a:bodyPr/>
          <a:lstStyle>
            <a:lvl1pPr marL="0" indent="0" algn="l">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A4AE607D-CFFF-4776-B5EB-BDE918D44D66}" type="datetimeFigureOut">
              <a:rPr lang="zh-CN" altLang="en-US" smtClean="0"/>
              <a:pPr/>
              <a:t>2008-12-23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8178ABB-DB85-46C0-90B6-B67A57EF70C4}"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A4AE607D-CFFF-4776-B5EB-BDE918D44D66}" type="datetimeFigureOut">
              <a:rPr lang="zh-CN" altLang="en-US" smtClean="0"/>
              <a:pPr/>
              <a:t>2008-12-23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8178ABB-DB85-46C0-90B6-B67A57EF70C4}"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3">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85800" y="2924181"/>
            <a:ext cx="7772400" cy="1362075"/>
          </a:xfrm>
        </p:spPr>
        <p:txBody>
          <a:bodyPr anchor="t"/>
          <a:lstStyle>
            <a:lvl1pPr algn="l">
              <a:defRPr sz="44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85800" y="1428747"/>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A4AE607D-CFFF-4776-B5EB-BDE918D44D66}" type="datetimeFigureOut">
              <a:rPr lang="zh-CN" altLang="en-US" smtClean="0"/>
              <a:pPr/>
              <a:t>2008-12-23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8178ABB-DB85-46C0-90B6-B67A57EF70C4}"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A4AE607D-CFFF-4776-B5EB-BDE918D44D66}" type="datetimeFigureOut">
              <a:rPr lang="zh-CN" altLang="en-US" smtClean="0"/>
              <a:pPr/>
              <a:t>2008-12-23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8178ABB-DB85-46C0-90B6-B67A57EF70C4}"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A4AE607D-CFFF-4776-B5EB-BDE918D44D66}" type="datetimeFigureOut">
              <a:rPr lang="zh-CN" altLang="en-US" smtClean="0"/>
              <a:pPr/>
              <a:t>2008-12-23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8178ABB-DB85-46C0-90B6-B67A57EF70C4}"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A4AE607D-CFFF-4776-B5EB-BDE918D44D66}" type="datetimeFigureOut">
              <a:rPr lang="zh-CN" altLang="en-US" smtClean="0"/>
              <a:pPr/>
              <a:t>2008-12-23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8178ABB-DB85-46C0-90B6-B67A57EF70C4}"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4AE607D-CFFF-4776-B5EB-BDE918D44D66}" type="datetimeFigureOut">
              <a:rPr lang="zh-CN" altLang="en-US" smtClean="0"/>
              <a:pPr/>
              <a:t>2008-12-23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8178ABB-DB85-46C0-90B6-B67A57EF70C4}"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3" name="内容占位符 2"/>
          <p:cNvSpPr>
            <a:spLocks noGrp="1"/>
          </p:cNvSpPr>
          <p:nvPr>
            <p:ph idx="1"/>
          </p:nvPr>
        </p:nvSpPr>
        <p:spPr>
          <a:xfrm>
            <a:off x="460382" y="1071546"/>
            <a:ext cx="5111750" cy="50497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5679083" y="1071546"/>
            <a:ext cx="3008313" cy="3429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A4AE607D-CFFF-4776-B5EB-BDE918D44D66}" type="datetimeFigureOut">
              <a:rPr lang="zh-CN" altLang="en-US" smtClean="0"/>
              <a:pPr/>
              <a:t>2008-12-23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8178ABB-DB85-46C0-90B6-B67A57EF70C4}" type="slidenum">
              <a:rPr lang="zh-CN" altLang="en-US" smtClean="0"/>
              <a:pPr/>
              <a:t>‹#›</a:t>
            </a:fld>
            <a:endParaRPr lang="zh-CN" altLang="en-US"/>
          </a:p>
        </p:txBody>
      </p:sp>
      <p:sp>
        <p:nvSpPr>
          <p:cNvPr id="2" name="标题 1"/>
          <p:cNvSpPr>
            <a:spLocks noGrp="1"/>
          </p:cNvSpPr>
          <p:nvPr>
            <p:ph type="title"/>
          </p:nvPr>
        </p:nvSpPr>
        <p:spPr>
          <a:xfrm>
            <a:off x="457205" y="285728"/>
            <a:ext cx="8230993" cy="696626"/>
          </a:xfrm>
        </p:spPr>
        <p:txBody>
          <a:bodyPr anchor="ctr"/>
          <a:lstStyle>
            <a:lvl1pPr algn="ctr">
              <a:defRPr sz="3600" b="0"/>
            </a:lvl1pPr>
          </a:lstStyle>
          <a:p>
            <a:r>
              <a:rPr kumimoji="0" lang="zh-CN" altLang="en-US" smtClean="0"/>
              <a:t>单击此处编辑母版标题样式</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001024" y="642918"/>
            <a:ext cx="785818" cy="4572032"/>
          </a:xfrm>
        </p:spPr>
        <p:txBody>
          <a:bodyPr vert="eaVert"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42922" y="541340"/>
            <a:ext cx="6415094" cy="5459428"/>
          </a:xfrm>
          <a:prstGeom prst="roundRect">
            <a:avLst>
              <a:gd name="adj" fmla="val 4800"/>
            </a:avLst>
          </a:prstGeom>
          <a:solidFill>
            <a:schemeClr val="accent1">
              <a:tint val="20000"/>
            </a:schemeClr>
          </a:solidFill>
          <a:ln w="38100">
            <a:gradFill flip="none" rotWithShape="1">
              <a:gsLst>
                <a:gs pos="0">
                  <a:schemeClr val="accent1">
                    <a:alpha val="50000"/>
                  </a:schemeClr>
                </a:gs>
                <a:gs pos="100000">
                  <a:schemeClr val="accent1">
                    <a:tint val="20000"/>
                  </a:schemeClr>
                </a:gs>
              </a:gsLst>
              <a:lin ang="16200000" scaled="1"/>
              <a:tileRect/>
            </a:gradFill>
          </a:ln>
          <a:effectLst>
            <a:outerShdw blurRad="76200" dist="38100" dir="5400000" sx="100500" sy="100500" algn="tl" rotWithShape="0">
              <a:srgbClr val="000000">
                <a:alpha val="50000"/>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7072330" y="1000108"/>
            <a:ext cx="914368" cy="4214842"/>
          </a:xfrm>
        </p:spPr>
        <p:txBody>
          <a:bodyPr vert="eaVert"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A4AE607D-CFFF-4776-B5EB-BDE918D44D66}" type="datetimeFigureOut">
              <a:rPr lang="zh-CN" altLang="en-US" smtClean="0"/>
              <a:pPr/>
              <a:t>2008-12-23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8178ABB-DB85-46C0-90B6-B67A57EF70C4}"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A4AE607D-CFFF-4776-B5EB-BDE918D44D66}" type="datetimeFigureOut">
              <a:rPr lang="zh-CN" altLang="en-US" smtClean="0"/>
              <a:pPr/>
              <a:t>2008-12-23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8178ABB-DB85-46C0-90B6-B67A57EF70C4}"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143768" y="274639"/>
            <a:ext cx="1543032"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9"/>
            <a:ext cx="661513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A4AE607D-CFFF-4776-B5EB-BDE918D44D66}" type="datetimeFigureOut">
              <a:rPr lang="zh-CN" altLang="en-US" smtClean="0"/>
              <a:pPr/>
              <a:t>2008-12-23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8178ABB-DB85-46C0-90B6-B67A57EF70C4}"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8" name="图片 7"/>
          <p:cNvPicPr>
            <a:picLocks noChangeAspect="1"/>
          </p:cNvPicPr>
          <p:nvPr/>
        </p:nvPicPr>
        <p:blipFill>
          <a:blip r:embed="rId13">
            <a:duotone>
              <a:schemeClr val="accent1"/>
              <a:srgbClr val="FFFFFF"/>
            </a:duotone>
            <a:lum bright="12000" contrast="40000"/>
          </a:blip>
          <a:stretch>
            <a:fillRect/>
          </a:stretch>
        </p:blipFill>
        <p:spPr>
          <a:xfrm>
            <a:off x="6667809" y="4915143"/>
            <a:ext cx="2476191" cy="1942857"/>
          </a:xfrm>
          <a:prstGeom prst="rect">
            <a:avLst/>
          </a:prstGeom>
          <a:noFill/>
          <a:ln>
            <a:noFill/>
          </a:ln>
        </p:spPr>
      </p:pic>
      <p:sp>
        <p:nvSpPr>
          <p:cNvPr id="10" name="矩形 9"/>
          <p:cNvSpPr/>
          <p:nvPr/>
        </p:nvSpPr>
        <p:spPr>
          <a:xfrm>
            <a:off x="0" y="0"/>
            <a:ext cx="9144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tileRect/>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sp>
        <p:nvSpPr>
          <p:cNvPr id="11" name="矩形 10"/>
          <p:cNvSpPr/>
          <p:nvPr/>
        </p:nvSpPr>
        <p:spPr>
          <a:xfrm>
            <a:off x="0" y="40951"/>
            <a:ext cx="4572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tileRect/>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pic>
        <p:nvPicPr>
          <p:cNvPr id="9" name="图片 8"/>
          <p:cNvPicPr>
            <a:picLocks noChangeAspect="1"/>
          </p:cNvPicPr>
          <p:nvPr/>
        </p:nvPicPr>
        <p:blipFill>
          <a:blip r:embed="rId14">
            <a:duotone>
              <a:schemeClr val="accent1"/>
              <a:srgbClr val="FFFFFF"/>
            </a:duotone>
            <a:lum bright="35000" contrast="40000"/>
          </a:blip>
          <a:stretch>
            <a:fillRect/>
          </a:stretch>
        </p:blipFill>
        <p:spPr>
          <a:xfrm>
            <a:off x="0" y="6420445"/>
            <a:ext cx="9144000" cy="437555"/>
          </a:xfrm>
          <a:prstGeom prst="rect">
            <a:avLst/>
          </a:prstGeom>
          <a:noFill/>
          <a:ln>
            <a:noFill/>
          </a:ln>
          <a:effectLst/>
        </p:spPr>
      </p:pic>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457200" y="6356350"/>
            <a:ext cx="2133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fld id="{A4AE607D-CFFF-4776-B5EB-BDE918D44D66}" type="datetimeFigureOut">
              <a:rPr lang="zh-CN" altLang="en-US" smtClean="0"/>
              <a:pPr/>
              <a:t>2008-12-23</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28178ABB-DB85-46C0-90B6-B67A57EF70C4}"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video" Target="file:///F:\&#23398;&#20064;\&#22823;3&#19978;\&#22522;&#30784;&#24037;&#19994;&#24037;&#31243;\&#22823;&#20316;&#19994;\&#39135;&#22530;.wmv"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1785918" y="4500570"/>
            <a:ext cx="4071966" cy="1928826"/>
          </a:xfrm>
        </p:spPr>
        <p:txBody>
          <a:bodyPr>
            <a:normAutofit/>
          </a:bodyPr>
          <a:lstStyle/>
          <a:p>
            <a:r>
              <a:rPr lang="zh-CN" altLang="en-US" dirty="0" smtClean="0">
                <a:solidFill>
                  <a:srgbClr val="FF0000"/>
                </a:solidFill>
              </a:rPr>
              <a:t>小组成员</a:t>
            </a:r>
            <a:r>
              <a:rPr lang="zh-CN" altLang="en-US" dirty="0" smtClean="0"/>
              <a:t>：</a:t>
            </a:r>
            <a:endParaRPr lang="en-US" altLang="zh-CN" dirty="0" smtClean="0"/>
          </a:p>
          <a:p>
            <a:r>
              <a:rPr lang="zh-CN" altLang="en-US" sz="3200" dirty="0" smtClean="0">
                <a:solidFill>
                  <a:srgbClr val="0070C0"/>
                </a:solidFill>
              </a:rPr>
              <a:t>张艳艳、左玲、</a:t>
            </a:r>
            <a:endParaRPr lang="en-US" altLang="zh-CN" sz="3200" dirty="0" smtClean="0">
              <a:solidFill>
                <a:srgbClr val="0070C0"/>
              </a:solidFill>
            </a:endParaRPr>
          </a:p>
          <a:p>
            <a:r>
              <a:rPr lang="zh-CN" altLang="en-US" sz="3200" dirty="0" smtClean="0">
                <a:solidFill>
                  <a:srgbClr val="0070C0"/>
                </a:solidFill>
              </a:rPr>
              <a:t>张迎冬、闫文凯</a:t>
            </a:r>
            <a:endParaRPr lang="zh-CN" altLang="en-US" sz="3200" dirty="0">
              <a:solidFill>
                <a:srgbClr val="0070C0"/>
              </a:solidFill>
            </a:endParaRPr>
          </a:p>
        </p:txBody>
      </p:sp>
      <p:sp>
        <p:nvSpPr>
          <p:cNvPr id="4" name="矩形 3"/>
          <p:cNvSpPr/>
          <p:nvPr/>
        </p:nvSpPr>
        <p:spPr>
          <a:xfrm>
            <a:off x="1785918" y="1643050"/>
            <a:ext cx="5786478" cy="1200329"/>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7200" b="1" cap="none" spc="50" dirty="0" smtClean="0">
                <a:ln w="11430">
                  <a:solidFill>
                    <a:srgbClr val="00B0F0"/>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ea"/>
                <a:ea typeface="+mj-ea"/>
              </a:rPr>
              <a:t>食堂改善报告</a:t>
            </a:r>
            <a:endParaRPr lang="zh-CN" altLang="en-US" sz="7200" b="1" cap="none" spc="50" dirty="0">
              <a:ln w="11430">
                <a:solidFill>
                  <a:srgbClr val="00B0F0"/>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ea"/>
              <a:ea typeface="+mj-e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内容占位符 3" descr="PA250007.JPG"/>
          <p:cNvPicPr>
            <a:picLocks noGrp="1" noChangeAspect="1"/>
          </p:cNvPicPr>
          <p:nvPr>
            <p:ph idx="1"/>
          </p:nvPr>
        </p:nvPicPr>
        <p:blipFill>
          <a:blip r:embed="rId2" cstate="print"/>
          <a:stretch>
            <a:fillRect/>
          </a:stretch>
        </p:blipFill>
        <p:spPr>
          <a:xfrm>
            <a:off x="0" y="-24"/>
            <a:ext cx="9144064" cy="6858048"/>
          </a:xfrm>
          <a:prstGeom prst="rect">
            <a:avLst/>
          </a:prstGeom>
          <a:ln>
            <a:noFill/>
          </a:ln>
          <a:effectLst>
            <a:softEdge rad="112500"/>
          </a:effectLst>
        </p:spPr>
      </p:pic>
      <p:sp>
        <p:nvSpPr>
          <p:cNvPr id="5" name="TextBox 4"/>
          <p:cNvSpPr txBox="1"/>
          <p:nvPr/>
        </p:nvSpPr>
        <p:spPr>
          <a:xfrm>
            <a:off x="428596" y="357166"/>
            <a:ext cx="8286808" cy="4524315"/>
          </a:xfrm>
          <a:prstGeom prst="rect">
            <a:avLst/>
          </a:prstGeom>
          <a:noFill/>
        </p:spPr>
        <p:txBody>
          <a:bodyPr wrap="square" rtlCol="0">
            <a:spAutoFit/>
          </a:bodyPr>
          <a:lstStyle/>
          <a:p>
            <a:r>
              <a:rPr lang="zh-CN" altLang="en-US" sz="3200" b="1" dirty="0" smtClean="0">
                <a:solidFill>
                  <a:srgbClr val="0070C0"/>
                </a:solidFill>
              </a:rPr>
              <a:t>首先我们介绍一下我们选择对食堂进行改进的原因以及食堂情况的大致介绍：</a:t>
            </a:r>
            <a:endParaRPr lang="en-US" altLang="zh-CN" sz="3200" b="1" dirty="0" smtClean="0">
              <a:solidFill>
                <a:srgbClr val="0070C0"/>
              </a:solidFill>
            </a:endParaRPr>
          </a:p>
          <a:p>
            <a:r>
              <a:rPr lang="en-US" altLang="zh-CN" sz="3200" b="1" dirty="0">
                <a:solidFill>
                  <a:srgbClr val="0070C0"/>
                </a:solidFill>
              </a:rPr>
              <a:t> </a:t>
            </a:r>
            <a:r>
              <a:rPr lang="en-US" altLang="zh-CN" sz="3200" b="1" dirty="0" smtClean="0">
                <a:solidFill>
                  <a:srgbClr val="0070C0"/>
                </a:solidFill>
              </a:rPr>
              <a:t>        </a:t>
            </a:r>
            <a:r>
              <a:rPr lang="zh-CN" altLang="en-US" sz="3200" b="1" dirty="0" smtClean="0">
                <a:solidFill>
                  <a:srgbClr val="0070C0"/>
                </a:solidFill>
              </a:rPr>
              <a:t>原因：食堂是每一个学生都不得不进入的地方，食堂卫生秩序的好坏与我们每个人的利益密切相关</a:t>
            </a:r>
            <a:r>
              <a:rPr lang="zh-CN" altLang="en-US" sz="3200" b="1" dirty="0" smtClean="0">
                <a:solidFill>
                  <a:srgbClr val="FF0000"/>
                </a:solidFill>
              </a:rPr>
              <a:t>（如等待时间过长），</a:t>
            </a:r>
            <a:r>
              <a:rPr lang="zh-CN" altLang="en-US" sz="3200" b="1" dirty="0">
                <a:solidFill>
                  <a:srgbClr val="0070C0"/>
                </a:solidFill>
              </a:rPr>
              <a:t>再则</a:t>
            </a:r>
            <a:r>
              <a:rPr lang="zh-CN" altLang="en-US" sz="3200" b="1" dirty="0" smtClean="0">
                <a:solidFill>
                  <a:srgbClr val="0070C0"/>
                </a:solidFill>
              </a:rPr>
              <a:t>食堂问题重重，给我们提供了很大的改善空间。</a:t>
            </a:r>
            <a:endParaRPr lang="en-US" altLang="zh-CN" sz="3200" b="1" dirty="0" smtClean="0">
              <a:solidFill>
                <a:srgbClr val="0070C0"/>
              </a:solidFill>
            </a:endParaRPr>
          </a:p>
          <a:p>
            <a:r>
              <a:rPr lang="en-US" altLang="zh-CN" sz="3200" b="1" dirty="0">
                <a:solidFill>
                  <a:srgbClr val="0070C0"/>
                </a:solidFill>
              </a:rPr>
              <a:t> </a:t>
            </a:r>
            <a:r>
              <a:rPr lang="en-US" altLang="zh-CN" sz="3200" b="1" dirty="0" smtClean="0">
                <a:solidFill>
                  <a:srgbClr val="0070C0"/>
                </a:solidFill>
              </a:rPr>
              <a:t>    </a:t>
            </a:r>
            <a:r>
              <a:rPr lang="zh-CN" altLang="en-US" sz="3200" b="1" dirty="0" smtClean="0">
                <a:solidFill>
                  <a:srgbClr val="0070C0"/>
                </a:solidFill>
              </a:rPr>
              <a:t>下面我们通过一张图来说明食堂的现在的状况：</a:t>
            </a:r>
            <a:endParaRPr lang="zh-CN" altLang="en-US" sz="3200" b="1" dirty="0">
              <a:solidFill>
                <a:srgbClr val="0070C0"/>
              </a:solidFill>
            </a:endParaRPr>
          </a:p>
        </p:txBody>
      </p:sp>
      <p:sp>
        <p:nvSpPr>
          <p:cNvPr id="6" name="椭圆形标注 5"/>
          <p:cNvSpPr/>
          <p:nvPr/>
        </p:nvSpPr>
        <p:spPr>
          <a:xfrm>
            <a:off x="714348" y="428604"/>
            <a:ext cx="1928826" cy="928694"/>
          </a:xfrm>
          <a:prstGeom prst="wedgeEllipseCallout">
            <a:avLst>
              <a:gd name="adj1" fmla="val -66149"/>
              <a:gd name="adj2" fmla="val 5526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食堂三大拥堵之三</a:t>
            </a:r>
            <a:endParaRPr lang="zh-CN" altLang="en-US" dirty="0"/>
          </a:p>
        </p:txBody>
      </p:sp>
      <p:sp>
        <p:nvSpPr>
          <p:cNvPr id="7" name="云形标注 6"/>
          <p:cNvSpPr/>
          <p:nvPr/>
        </p:nvSpPr>
        <p:spPr>
          <a:xfrm>
            <a:off x="3571868" y="2285992"/>
            <a:ext cx="1571636" cy="1571636"/>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食堂拥堵之一</a:t>
            </a:r>
            <a:endParaRPr lang="zh-CN" altLang="en-US" dirty="0"/>
          </a:p>
        </p:txBody>
      </p:sp>
      <p:sp>
        <p:nvSpPr>
          <p:cNvPr id="9" name="椭圆形标注 8"/>
          <p:cNvSpPr/>
          <p:nvPr/>
        </p:nvSpPr>
        <p:spPr>
          <a:xfrm rot="21313957">
            <a:off x="6474225" y="365833"/>
            <a:ext cx="1463095" cy="1139878"/>
          </a:xfrm>
          <a:prstGeom prst="wedgeEllipseCallout">
            <a:avLst>
              <a:gd name="adj1" fmla="val 78205"/>
              <a:gd name="adj2" fmla="val 5696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食堂拥堵之二</a:t>
            </a:r>
            <a:endParaRPr lang="zh-CN" altLang="en-US" dirty="0"/>
          </a:p>
        </p:txBody>
      </p:sp>
      <p:sp>
        <p:nvSpPr>
          <p:cNvPr id="11" name="矩形 10"/>
          <p:cNvSpPr/>
          <p:nvPr/>
        </p:nvSpPr>
        <p:spPr>
          <a:xfrm>
            <a:off x="275867" y="0"/>
            <a:ext cx="8868133" cy="1323439"/>
          </a:xfrm>
          <a:prstGeom prst="rect">
            <a:avLst/>
          </a:prstGeom>
          <a:noFill/>
        </p:spPr>
        <p:txBody>
          <a:bodyPr wrap="none" lIns="91440" tIns="45720" rIns="91440" bIns="45720">
            <a:spAutoFit/>
          </a:bodyPr>
          <a:lstStyle/>
          <a:p>
            <a:r>
              <a:rPr lang="zh-CN" altLang="en-US" sz="4000" b="1" cap="none" spc="0" dirty="0" smtClean="0">
                <a:ln w="31550" cmpd="sng">
                  <a:solidFill>
                    <a:srgbClr val="FFFF00"/>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记得一位大师说过：</a:t>
            </a:r>
            <a:endParaRPr lang="en-US" altLang="zh-CN" sz="4000" b="1" cap="none" spc="0" dirty="0" smtClean="0">
              <a:ln w="31550" cmpd="sng">
                <a:solidFill>
                  <a:srgbClr val="FFFF00"/>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a:p>
            <a:r>
              <a:rPr lang="zh-CN" altLang="en-US" sz="4000" b="1" cap="none" spc="0" dirty="0" smtClean="0">
                <a:ln w="31550" cmpd="sng">
                  <a:solidFill>
                    <a:srgbClr val="FFFF00"/>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拥堵的地方，就是我们</a:t>
            </a:r>
            <a:r>
              <a:rPr lang="en-US" altLang="zh-CN" sz="4000" b="1" cap="none" spc="0" dirty="0" smtClean="0">
                <a:ln w="31550" cmpd="sng">
                  <a:solidFill>
                    <a:srgbClr val="FFFF00"/>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IE</a:t>
            </a:r>
            <a:r>
              <a:rPr lang="zh-CN" altLang="en-US" sz="4000" b="1" cap="none" spc="0" dirty="0" smtClean="0">
                <a:ln w="31550" cmpd="sng">
                  <a:solidFill>
                    <a:srgbClr val="FFFF00"/>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人改善的地方</a:t>
            </a:r>
            <a:endParaRPr lang="zh-CN" altLang="en-US" sz="4000" b="1" cap="none" spc="0" dirty="0">
              <a:ln w="31550" cmpd="sng">
                <a:solidFill>
                  <a:srgbClr val="FFFF00"/>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0"/>
                                  </p:iterate>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xit" presetSubtype="4" fill="hold" grpId="1" nodeType="clickEffect">
                                  <p:stCondLst>
                                    <p:cond delay="0"/>
                                  </p:stCondLst>
                                  <p:iterate type="lt">
                                    <p:tmPct val="0"/>
                                  </p:iterate>
                                  <p:childTnLst>
                                    <p:anim calcmode="lin" valueType="num">
                                      <p:cBhvr additive="base">
                                        <p:cTn id="10" dur="500"/>
                                        <p:tgtEl>
                                          <p:spTgt spid="5"/>
                                        </p:tgtEl>
                                        <p:attrNameLst>
                                          <p:attrName>ppt_x</p:attrName>
                                        </p:attrNameLst>
                                      </p:cBhvr>
                                      <p:tavLst>
                                        <p:tav tm="0">
                                          <p:val>
                                            <p:strVal val="ppt_x"/>
                                          </p:val>
                                        </p:tav>
                                        <p:tav tm="100000">
                                          <p:val>
                                            <p:strVal val="ppt_x"/>
                                          </p:val>
                                        </p:tav>
                                      </p:tavLst>
                                    </p:anim>
                                    <p:anim calcmode="lin" valueType="num">
                                      <p:cBhvr additive="base">
                                        <p:cTn id="11" dur="500"/>
                                        <p:tgtEl>
                                          <p:spTgt spid="5"/>
                                        </p:tgtEl>
                                        <p:attrNameLst>
                                          <p:attrName>ppt_y</p:attrName>
                                        </p:attrNameLst>
                                      </p:cBhvr>
                                      <p:tavLst>
                                        <p:tav tm="0">
                                          <p:val>
                                            <p:strVal val="ppt_y"/>
                                          </p:val>
                                        </p:tav>
                                        <p:tav tm="100000">
                                          <p:val>
                                            <p:strVal val="1+ppt_h/2"/>
                                          </p:val>
                                        </p:tav>
                                      </p:tavLst>
                                    </p:anim>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7"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dissolv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24" presetClass="exit" presetSubtype="0" fill="hold" grpId="1" nodeType="clickEffect">
                                  <p:stCondLst>
                                    <p:cond delay="0"/>
                                  </p:stCondLst>
                                  <p:childTnLst>
                                    <p:anim to="" calcmode="lin" valueType="num">
                                      <p:cBhvr>
                                        <p:cTn id="27" dur="1"/>
                                        <p:tgtEl>
                                          <p:spTgt spid="11"/>
                                        </p:tgtEl>
                                        <p:attrNameLst>
                                          <p:attrName/>
                                        </p:attrNameLst>
                                      </p:cBhvr>
                                    </p:anim>
                                    <p:set>
                                      <p:cBhvr>
                                        <p:cTn id="28" dur="1" fill="hold">
                                          <p:stCondLst>
                                            <p:cond delay="0"/>
                                          </p:stCondLst>
                                        </p:cTn>
                                        <p:tgtEl>
                                          <p:spTgt spid="11"/>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down)">
                                      <p:cBhvr>
                                        <p:cTn id="33" dur="580">
                                          <p:stCondLst>
                                            <p:cond delay="0"/>
                                          </p:stCondLst>
                                        </p:cTn>
                                        <p:tgtEl>
                                          <p:spTgt spid="7"/>
                                        </p:tgtEl>
                                      </p:cBhvr>
                                    </p:animEffect>
                                    <p:anim calcmode="lin" valueType="num">
                                      <p:cBhvr>
                                        <p:cTn id="3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9" dur="26">
                                          <p:stCondLst>
                                            <p:cond delay="650"/>
                                          </p:stCondLst>
                                        </p:cTn>
                                        <p:tgtEl>
                                          <p:spTgt spid="7"/>
                                        </p:tgtEl>
                                      </p:cBhvr>
                                      <p:to x="100000" y="60000"/>
                                    </p:animScale>
                                    <p:animScale>
                                      <p:cBhvr>
                                        <p:cTn id="40" dur="166" decel="50000">
                                          <p:stCondLst>
                                            <p:cond delay="676"/>
                                          </p:stCondLst>
                                        </p:cTn>
                                        <p:tgtEl>
                                          <p:spTgt spid="7"/>
                                        </p:tgtEl>
                                      </p:cBhvr>
                                      <p:to x="100000" y="100000"/>
                                    </p:animScale>
                                    <p:animScale>
                                      <p:cBhvr>
                                        <p:cTn id="41" dur="26">
                                          <p:stCondLst>
                                            <p:cond delay="1312"/>
                                          </p:stCondLst>
                                        </p:cTn>
                                        <p:tgtEl>
                                          <p:spTgt spid="7"/>
                                        </p:tgtEl>
                                      </p:cBhvr>
                                      <p:to x="100000" y="80000"/>
                                    </p:animScale>
                                    <p:animScale>
                                      <p:cBhvr>
                                        <p:cTn id="42" dur="166" decel="50000">
                                          <p:stCondLst>
                                            <p:cond delay="1338"/>
                                          </p:stCondLst>
                                        </p:cTn>
                                        <p:tgtEl>
                                          <p:spTgt spid="7"/>
                                        </p:tgtEl>
                                      </p:cBhvr>
                                      <p:to x="100000" y="100000"/>
                                    </p:animScale>
                                    <p:animScale>
                                      <p:cBhvr>
                                        <p:cTn id="43" dur="26">
                                          <p:stCondLst>
                                            <p:cond delay="1642"/>
                                          </p:stCondLst>
                                        </p:cTn>
                                        <p:tgtEl>
                                          <p:spTgt spid="7"/>
                                        </p:tgtEl>
                                      </p:cBhvr>
                                      <p:to x="100000" y="90000"/>
                                    </p:animScale>
                                    <p:animScale>
                                      <p:cBhvr>
                                        <p:cTn id="44" dur="166" decel="50000">
                                          <p:stCondLst>
                                            <p:cond delay="1668"/>
                                          </p:stCondLst>
                                        </p:cTn>
                                        <p:tgtEl>
                                          <p:spTgt spid="7"/>
                                        </p:tgtEl>
                                      </p:cBhvr>
                                      <p:to x="100000" y="100000"/>
                                    </p:animScale>
                                    <p:animScale>
                                      <p:cBhvr>
                                        <p:cTn id="45" dur="26">
                                          <p:stCondLst>
                                            <p:cond delay="1808"/>
                                          </p:stCondLst>
                                        </p:cTn>
                                        <p:tgtEl>
                                          <p:spTgt spid="7"/>
                                        </p:tgtEl>
                                      </p:cBhvr>
                                      <p:to x="100000" y="95000"/>
                                    </p:animScale>
                                    <p:animScale>
                                      <p:cBhvr>
                                        <p:cTn id="46" dur="166" decel="50000">
                                          <p:stCondLst>
                                            <p:cond delay="1834"/>
                                          </p:stCondLst>
                                        </p:cTn>
                                        <p:tgtEl>
                                          <p:spTgt spid="7"/>
                                        </p:tgtEl>
                                      </p:cBhvr>
                                      <p:to x="100000" y="100000"/>
                                    </p:animScale>
                                  </p:childTnLst>
                                </p:cTn>
                              </p:par>
                            </p:childTnLst>
                          </p:cTn>
                        </p:par>
                      </p:childTnLst>
                    </p:cTn>
                  </p:par>
                  <p:par>
                    <p:cTn id="47" fill="hold">
                      <p:stCondLst>
                        <p:cond delay="indefinite"/>
                      </p:stCondLst>
                      <p:childTnLst>
                        <p:par>
                          <p:cTn id="48" fill="hold">
                            <p:stCondLst>
                              <p:cond delay="0"/>
                            </p:stCondLst>
                            <p:childTnLst>
                              <p:par>
                                <p:cTn id="49" presetID="23" presetClass="entr" presetSubtype="16"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500" fill="hold"/>
                                        <p:tgtEl>
                                          <p:spTgt spid="9"/>
                                        </p:tgtEl>
                                        <p:attrNameLst>
                                          <p:attrName>ppt_w</p:attrName>
                                        </p:attrNameLst>
                                      </p:cBhvr>
                                      <p:tavLst>
                                        <p:tav tm="0">
                                          <p:val>
                                            <p:fltVal val="0"/>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17" presetClass="entr" presetSubtype="10" fill="hold" grpId="0" nodeType="click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p:cTn id="57" dur="500" fill="hold"/>
                                        <p:tgtEl>
                                          <p:spTgt spid="6"/>
                                        </p:tgtEl>
                                        <p:attrNameLst>
                                          <p:attrName>ppt_w</p:attrName>
                                        </p:attrNameLst>
                                      </p:cBhvr>
                                      <p:tavLst>
                                        <p:tav tm="0">
                                          <p:val>
                                            <p:fltVal val="0"/>
                                          </p:val>
                                        </p:tav>
                                        <p:tav tm="100000">
                                          <p:val>
                                            <p:strVal val="#ppt_w"/>
                                          </p:val>
                                        </p:tav>
                                      </p:tavLst>
                                    </p:anim>
                                    <p:anim calcmode="lin" valueType="num">
                                      <p:cBhvr>
                                        <p:cTn id="58" dur="5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P spid="7" grpId="0" animBg="1"/>
      <p:bldP spid="9" grpId="0" animBg="1"/>
      <p:bldP spid="11" grpId="0"/>
      <p:bldP spid="11"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目前的流程程序图</a:t>
            </a:r>
            <a:endParaRPr lang="zh-CN" altLang="en-US" dirty="0"/>
          </a:p>
        </p:txBody>
      </p:sp>
      <p:pic>
        <p:nvPicPr>
          <p:cNvPr id="1026" name="Picture 2" descr="1"/>
          <p:cNvPicPr>
            <a:picLocks noChangeAspect="1" noChangeArrowheads="1"/>
          </p:cNvPicPr>
          <p:nvPr/>
        </p:nvPicPr>
        <p:blipFill>
          <a:blip r:embed="rId2"/>
          <a:srcRect/>
          <a:stretch>
            <a:fillRect/>
          </a:stretch>
        </p:blipFill>
        <p:spPr bwMode="auto">
          <a:xfrm>
            <a:off x="857224" y="1500174"/>
            <a:ext cx="7500990" cy="488388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Program Files\Microsoft Office\MEDIA\CAGCAT10\j0090070.wmf"/>
          <p:cNvPicPr>
            <a:picLocks noChangeAspect="1" noChangeArrowheads="1"/>
          </p:cNvPicPr>
          <p:nvPr/>
        </p:nvPicPr>
        <p:blipFill>
          <a:blip r:embed="rId2">
            <a:clrChange>
              <a:clrFrom>
                <a:srgbClr val="ABA863"/>
              </a:clrFrom>
              <a:clrTo>
                <a:srgbClr val="ABA863">
                  <a:alpha val="0"/>
                </a:srgbClr>
              </a:clrTo>
            </a:clrChange>
          </a:blip>
          <a:srcRect/>
          <a:stretch>
            <a:fillRect/>
          </a:stretch>
        </p:blipFill>
        <p:spPr bwMode="auto">
          <a:xfrm>
            <a:off x="0" y="0"/>
            <a:ext cx="2014538" cy="2500313"/>
          </a:xfrm>
          <a:prstGeom prst="rect">
            <a:avLst/>
          </a:prstGeom>
          <a:noFill/>
        </p:spPr>
      </p:pic>
      <p:sp>
        <p:nvSpPr>
          <p:cNvPr id="2" name="标题 1"/>
          <p:cNvSpPr>
            <a:spLocks noGrp="1"/>
          </p:cNvSpPr>
          <p:nvPr>
            <p:ph type="title"/>
          </p:nvPr>
        </p:nvSpPr>
        <p:spPr/>
        <p:txBody>
          <a:bodyPr/>
          <a:lstStyle/>
          <a:p>
            <a:r>
              <a:rPr lang="zh-CN" altLang="en-US" sz="3200" dirty="0" smtClean="0"/>
              <a:t>初步改善</a:t>
            </a:r>
            <a:r>
              <a:rPr lang="zh-CN" altLang="en-US" dirty="0" smtClean="0"/>
              <a:t>之流程分析</a:t>
            </a:r>
            <a:endParaRPr lang="zh-CN" altLang="en-US" dirty="0"/>
          </a:p>
        </p:txBody>
      </p:sp>
      <p:sp>
        <p:nvSpPr>
          <p:cNvPr id="3" name="内容占位符 2"/>
          <p:cNvSpPr>
            <a:spLocks noGrp="1"/>
          </p:cNvSpPr>
          <p:nvPr>
            <p:ph idx="1"/>
          </p:nvPr>
        </p:nvSpPr>
        <p:spPr/>
        <p:txBody>
          <a:bodyPr>
            <a:normAutofit fontScale="77500" lnSpcReduction="20000"/>
          </a:bodyPr>
          <a:lstStyle/>
          <a:p>
            <a:r>
              <a:rPr lang="zh-CN" altLang="en-US" dirty="0" smtClean="0"/>
              <a:t>（</a:t>
            </a:r>
            <a:r>
              <a:rPr lang="en-US" dirty="0" smtClean="0"/>
              <a:t>1</a:t>
            </a:r>
            <a:r>
              <a:rPr lang="zh-CN" altLang="en-US" dirty="0" smtClean="0"/>
              <a:t>）拿筷子时存在不必要的检查。</a:t>
            </a:r>
          </a:p>
          <a:p>
            <a:pPr>
              <a:buNone/>
            </a:pPr>
            <a:r>
              <a:rPr lang="zh-CN" altLang="en-US" dirty="0" smtClean="0"/>
              <a:t>               造成此问题的原因主要有两个方面，一方面是盛放筷子的工具不规范，食堂用来盛放筷子的工具是一个简单的塑料小筐，所有筷子不分种类都杂乱的放在里面，想要从里面直接拿出两支成双的筷子几乎是不可能的。另一方面是筷子的原因，食堂一楼的筷子不是一个种类，粗略估计的话至少有三种，而且这些筷子不分种类的全部放在一个容器中，这直接造成了拿筷子之后的检查。</a:t>
            </a:r>
          </a:p>
          <a:p>
            <a:r>
              <a:rPr lang="zh-CN" altLang="en-US" dirty="0" smtClean="0"/>
              <a:t>（</a:t>
            </a:r>
            <a:r>
              <a:rPr lang="en-US" dirty="0" smtClean="0"/>
              <a:t>2</a:t>
            </a:r>
            <a:r>
              <a:rPr lang="zh-CN" altLang="en-US" dirty="0" smtClean="0"/>
              <a:t>）在打菜和打饭的过程中都存在着一定的等待时间。</a:t>
            </a:r>
          </a:p>
          <a:p>
            <a:pPr>
              <a:buNone/>
            </a:pPr>
            <a:r>
              <a:rPr lang="zh-CN" altLang="en-US" dirty="0" smtClean="0"/>
              <a:t>               造成此问题的原因主要有两个方面，一方面是同学们到食堂吃饭的时间比较集中，导致排队的队伍比较长，另一方面是工作人员在工作过程中存在着一定的不科学性，该问题会在后面的内容中给予详细的描述。</a:t>
            </a:r>
          </a:p>
          <a:p>
            <a:endParaRPr lang="zh-CN" alt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57158" y="0"/>
            <a:ext cx="8229600" cy="1143000"/>
          </a:xfrm>
        </p:spPr>
        <p:txBody>
          <a:bodyPr/>
          <a:lstStyle/>
          <a:p>
            <a:r>
              <a:rPr lang="zh-CN" altLang="en-US" dirty="0" smtClean="0"/>
              <a:t>改善方法</a:t>
            </a:r>
            <a:endParaRPr lang="zh-CN" altLang="en-US" dirty="0"/>
          </a:p>
        </p:txBody>
      </p:sp>
      <p:sp>
        <p:nvSpPr>
          <p:cNvPr id="3" name="内容占位符 2"/>
          <p:cNvSpPr>
            <a:spLocks noGrp="1"/>
          </p:cNvSpPr>
          <p:nvPr>
            <p:ph idx="1"/>
          </p:nvPr>
        </p:nvSpPr>
        <p:spPr>
          <a:xfrm>
            <a:off x="285720" y="714356"/>
            <a:ext cx="8358246" cy="5572164"/>
          </a:xfrm>
        </p:spPr>
        <p:txBody>
          <a:bodyPr>
            <a:normAutofit fontScale="77500" lnSpcReduction="20000"/>
          </a:bodyPr>
          <a:lstStyle/>
          <a:p>
            <a:r>
              <a:rPr lang="zh-CN" altLang="en-US" sz="4500" dirty="0" smtClean="0"/>
              <a:t>通过对流程图的详细分析，运用“</a:t>
            </a:r>
            <a:r>
              <a:rPr lang="en-US" sz="4500" dirty="0" smtClean="0"/>
              <a:t>ECRS</a:t>
            </a:r>
            <a:r>
              <a:rPr lang="zh-CN" altLang="en-US" sz="4500" dirty="0" smtClean="0"/>
              <a:t>”四大原则对流程进行改善。</a:t>
            </a:r>
          </a:p>
          <a:p>
            <a:pPr>
              <a:buNone/>
            </a:pPr>
            <a:r>
              <a:rPr lang="zh-CN" altLang="en-US" sz="4500" dirty="0" smtClean="0"/>
              <a:t>   （</a:t>
            </a:r>
            <a:r>
              <a:rPr lang="en-US" sz="4500" dirty="0" smtClean="0"/>
              <a:t>1</a:t>
            </a:r>
            <a:r>
              <a:rPr lang="zh-CN" altLang="en-US" sz="4500" dirty="0" smtClean="0"/>
              <a:t>）工装制具的改善</a:t>
            </a:r>
          </a:p>
          <a:p>
            <a:pPr>
              <a:buNone/>
            </a:pPr>
            <a:r>
              <a:rPr lang="zh-CN" altLang="en-US" sz="4000" dirty="0" smtClean="0"/>
              <a:t>             关于装筷子的容器。可以采取消毒柜的方式，将筷子立起来插到容器中，方便拿取。也可以将消毒柜分出多个独立的容器，盛放不同种类的筷子。关于筷子，最直接的改进方式是重新购进一批筷子，要同一种类，这样就不存在检查筷子是否为一双的问题，从根本上解决了这一问题。另外建议购买塑料筷子，一方面塑料筷子相比竹筷来说成本较低，而且比较美观，另一方面塑料筷子寿命比较长，不容易出现各种问题。</a:t>
            </a:r>
          </a:p>
        </p:txBody>
      </p:sp>
      <p:pic>
        <p:nvPicPr>
          <p:cNvPr id="8194" name="Picture 2" descr="C:\Program Files\Microsoft Office\MEDIA\CAGCAT10\j0252349.wmf"/>
          <p:cNvPicPr>
            <a:picLocks noChangeAspect="1" noChangeArrowheads="1"/>
          </p:cNvPicPr>
          <p:nvPr/>
        </p:nvPicPr>
        <p:blipFill>
          <a:blip r:embed="rId2"/>
          <a:srcRect/>
          <a:stretch>
            <a:fillRect/>
          </a:stretch>
        </p:blipFill>
        <p:spPr bwMode="auto">
          <a:xfrm>
            <a:off x="5143504" y="1142984"/>
            <a:ext cx="1827213" cy="111125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Program Files\Microsoft Office\MEDIA\CAGCAT10\j0292020.wmf"/>
          <p:cNvPicPr>
            <a:picLocks noChangeAspect="1" noChangeArrowheads="1"/>
          </p:cNvPicPr>
          <p:nvPr/>
        </p:nvPicPr>
        <p:blipFill>
          <a:blip r:embed="rId2"/>
          <a:srcRect/>
          <a:stretch>
            <a:fillRect/>
          </a:stretch>
        </p:blipFill>
        <p:spPr bwMode="auto">
          <a:xfrm>
            <a:off x="0" y="5084762"/>
            <a:ext cx="1868488" cy="1773238"/>
          </a:xfrm>
          <a:prstGeom prst="rect">
            <a:avLst/>
          </a:prstGeom>
          <a:noFill/>
        </p:spPr>
      </p:pic>
      <p:sp>
        <p:nvSpPr>
          <p:cNvPr id="3" name="内容占位符 2"/>
          <p:cNvSpPr>
            <a:spLocks noGrp="1"/>
          </p:cNvSpPr>
          <p:nvPr>
            <p:ph idx="1"/>
          </p:nvPr>
        </p:nvSpPr>
        <p:spPr/>
        <p:txBody>
          <a:bodyPr>
            <a:normAutofit lnSpcReduction="10000"/>
          </a:bodyPr>
          <a:lstStyle/>
          <a:p>
            <a:pPr>
              <a:buNone/>
            </a:pPr>
            <a:r>
              <a:rPr lang="zh-CN" altLang="en-US" sz="3600" dirty="0" smtClean="0"/>
              <a:t>（</a:t>
            </a:r>
            <a:r>
              <a:rPr lang="en-US" sz="3600" dirty="0" smtClean="0"/>
              <a:t>2</a:t>
            </a:r>
            <a:r>
              <a:rPr lang="zh-CN" altLang="en-US" sz="3600" dirty="0" smtClean="0"/>
              <a:t>）缩短流程时间的改善</a:t>
            </a:r>
          </a:p>
          <a:p>
            <a:pPr>
              <a:buNone/>
            </a:pPr>
            <a:r>
              <a:rPr lang="zh-CN" altLang="en-US" dirty="0" smtClean="0"/>
              <a:t>           针对排队等待时间过长的问题，有两个改善建议：一是在高峰时段增设一个窗口，在非高峰时段没必要增设窗口，所以这个窗口是灵活的，根据情况而定，用以缓解一时的压力。另外一个是针对工作人员的操作问题的改进，由于打菜和打饭的操作过程是一样的，这部分内容会在后面双手操作的改善内容中给以详细叙述。</a:t>
            </a:r>
          </a:p>
          <a:p>
            <a:endParaRPr lang="zh-CN" alt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00034" y="274638"/>
            <a:ext cx="8186766" cy="1011222"/>
          </a:xfrm>
        </p:spPr>
        <p:txBody>
          <a:bodyPr/>
          <a:lstStyle/>
          <a:p>
            <a:r>
              <a:rPr lang="zh-CN" altLang="en-US" dirty="0" smtClean="0"/>
              <a:t>改善后流程图</a:t>
            </a:r>
            <a:endParaRPr lang="zh-CN" altLang="en-US" dirty="0"/>
          </a:p>
        </p:txBody>
      </p:sp>
      <p:pic>
        <p:nvPicPr>
          <p:cNvPr id="2050" name="Picture 2" descr="改善后1"/>
          <p:cNvPicPr>
            <a:picLocks noChangeAspect="1" noChangeArrowheads="1"/>
          </p:cNvPicPr>
          <p:nvPr/>
        </p:nvPicPr>
        <p:blipFill>
          <a:blip r:embed="rId2"/>
          <a:srcRect/>
          <a:stretch>
            <a:fillRect/>
          </a:stretch>
        </p:blipFill>
        <p:spPr bwMode="auto">
          <a:xfrm>
            <a:off x="928662" y="1214422"/>
            <a:ext cx="7143799" cy="5228729"/>
          </a:xfrm>
          <a:prstGeom prst="rect">
            <a:avLst/>
          </a:prstGeom>
          <a:noFill/>
          <a:ln w="9525">
            <a:noFill/>
            <a:miter lim="800000"/>
            <a:headEnd/>
            <a:tailEnd/>
          </a:ln>
        </p:spPr>
      </p:pic>
      <p:pic>
        <p:nvPicPr>
          <p:cNvPr id="10242" name="Picture 2" descr="C:\Program Files\Microsoft Office\MEDIA\CAGCAT10\j0158007.wmf"/>
          <p:cNvPicPr>
            <a:picLocks noChangeAspect="1" noChangeArrowheads="1"/>
          </p:cNvPicPr>
          <p:nvPr/>
        </p:nvPicPr>
        <p:blipFill>
          <a:blip r:embed="rId3"/>
          <a:srcRect/>
          <a:stretch>
            <a:fillRect/>
          </a:stretch>
        </p:blipFill>
        <p:spPr bwMode="auto">
          <a:xfrm>
            <a:off x="2071670" y="1000108"/>
            <a:ext cx="4568825" cy="538162"/>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dirty="0" smtClean="0"/>
              <a:t>改善效果评价</a:t>
            </a:r>
            <a:endParaRPr lang="zh-CN" altLang="en-US" dirty="0"/>
          </a:p>
        </p:txBody>
      </p:sp>
      <p:sp>
        <p:nvSpPr>
          <p:cNvPr id="3" name="内容占位符 2"/>
          <p:cNvSpPr>
            <a:spLocks noGrp="1"/>
          </p:cNvSpPr>
          <p:nvPr>
            <p:ph idx="1"/>
          </p:nvPr>
        </p:nvSpPr>
        <p:spPr>
          <a:xfrm>
            <a:off x="428596" y="1643050"/>
            <a:ext cx="8240749" cy="3613155"/>
          </a:xfrm>
        </p:spPr>
        <p:txBody>
          <a:bodyPr/>
          <a:lstStyle/>
          <a:p>
            <a:r>
              <a:rPr lang="zh-CN" altLang="en-US" dirty="0" smtClean="0"/>
              <a:t>通过工装制具的改善，取消了检查筷子是否成双的步骤。通过“灵活窗口”和工作人员双手操作的改善，缩短了等待的时间</a:t>
            </a:r>
            <a:endParaRPr lang="zh-CN" altLang="en-US" dirty="0"/>
          </a:p>
        </p:txBody>
      </p:sp>
      <p:pic>
        <p:nvPicPr>
          <p:cNvPr id="11266" name="Picture 2" descr="C:\Program Files\Microsoft Office\MEDIA\CAGCAT10\j0195384.wmf"/>
          <p:cNvPicPr>
            <a:picLocks noChangeAspect="1" noChangeArrowheads="1"/>
          </p:cNvPicPr>
          <p:nvPr/>
        </p:nvPicPr>
        <p:blipFill>
          <a:blip r:embed="rId2"/>
          <a:srcRect/>
          <a:stretch>
            <a:fillRect/>
          </a:stretch>
        </p:blipFill>
        <p:spPr bwMode="auto">
          <a:xfrm>
            <a:off x="6929454" y="4786322"/>
            <a:ext cx="1795462" cy="1833562"/>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双手作业改善</a:t>
            </a:r>
            <a:endParaRPr lang="zh-CN" altLang="en-US" dirty="0"/>
          </a:p>
        </p:txBody>
      </p:sp>
      <p:sp>
        <p:nvSpPr>
          <p:cNvPr id="3" name="内容占位符 2"/>
          <p:cNvSpPr>
            <a:spLocks noGrp="1"/>
          </p:cNvSpPr>
          <p:nvPr>
            <p:ph idx="1"/>
          </p:nvPr>
        </p:nvSpPr>
        <p:spPr/>
        <p:txBody>
          <a:bodyPr/>
          <a:lstStyle/>
          <a:p>
            <a:r>
              <a:rPr lang="zh-CN" altLang="en-US" dirty="0" smtClean="0"/>
              <a:t>我们选择打米饭阿姨为研究对象：</a:t>
            </a:r>
            <a:endParaRPr lang="en-US" altLang="zh-CN" dirty="0" smtClean="0"/>
          </a:p>
          <a:p>
            <a:r>
              <a:rPr lang="zh-CN" altLang="en-US" dirty="0" smtClean="0"/>
              <a:t>下面我们看一段视频：</a:t>
            </a:r>
            <a:endParaRPr lang="zh-CN" altLang="en-US" dirty="0"/>
          </a:p>
        </p:txBody>
      </p:sp>
      <p:pic>
        <p:nvPicPr>
          <p:cNvPr id="5" name="食堂.wmv">
            <a:hlinkClick r:id="" action="ppaction://media"/>
          </p:cNvPr>
          <p:cNvPicPr>
            <a:picLocks noRot="1" noChangeAspect="1"/>
          </p:cNvPicPr>
          <p:nvPr>
            <a:videoFile r:link="rId1"/>
          </p:nvPr>
        </p:nvPicPr>
        <p:blipFill>
          <a:blip r:embed="rId3"/>
          <a:stretch>
            <a:fillRect/>
          </a:stretch>
        </p:blipFill>
        <p:spPr>
          <a:xfrm>
            <a:off x="238096" y="285728"/>
            <a:ext cx="8477308" cy="635798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video>
              <p:cMediaNode>
                <p:cTn id="13"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经观察，作出双手作业图如下：</a:t>
            </a:r>
            <a:endParaRPr lang="zh-CN" altLang="en-US" dirty="0"/>
          </a:p>
        </p:txBody>
      </p:sp>
      <p:pic>
        <p:nvPicPr>
          <p:cNvPr id="3074" name="Picture 2" descr="2"/>
          <p:cNvPicPr>
            <a:picLocks noChangeAspect="1" noChangeArrowheads="1"/>
          </p:cNvPicPr>
          <p:nvPr/>
        </p:nvPicPr>
        <p:blipFill>
          <a:blip r:embed="rId2"/>
          <a:srcRect/>
          <a:stretch>
            <a:fillRect/>
          </a:stretch>
        </p:blipFill>
        <p:spPr bwMode="auto">
          <a:xfrm>
            <a:off x="928662" y="1295928"/>
            <a:ext cx="7215238" cy="515720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C:\Program Files\Microsoft Office\MEDIA\CAGCAT10\j0233018.wmf"/>
          <p:cNvPicPr>
            <a:picLocks noChangeAspect="1" noChangeArrowheads="1"/>
          </p:cNvPicPr>
          <p:nvPr/>
        </p:nvPicPr>
        <p:blipFill>
          <a:blip r:embed="rId2"/>
          <a:srcRect/>
          <a:stretch>
            <a:fillRect/>
          </a:stretch>
        </p:blipFill>
        <p:spPr bwMode="auto">
          <a:xfrm>
            <a:off x="5286380" y="3786190"/>
            <a:ext cx="3714745" cy="2900364"/>
          </a:xfrm>
          <a:prstGeom prst="rect">
            <a:avLst/>
          </a:prstGeom>
          <a:noFill/>
        </p:spPr>
      </p:pic>
      <p:sp>
        <p:nvSpPr>
          <p:cNvPr id="2" name="标题 1"/>
          <p:cNvSpPr>
            <a:spLocks noGrp="1"/>
          </p:cNvSpPr>
          <p:nvPr>
            <p:ph type="title"/>
          </p:nvPr>
        </p:nvSpPr>
        <p:spPr>
          <a:xfrm>
            <a:off x="285720" y="0"/>
            <a:ext cx="8229600" cy="1143000"/>
          </a:xfrm>
        </p:spPr>
        <p:txBody>
          <a:bodyPr/>
          <a:lstStyle/>
          <a:p>
            <a:r>
              <a:rPr lang="zh-CN" altLang="en-US" dirty="0" smtClean="0"/>
              <a:t>作业分析</a:t>
            </a:r>
            <a:endParaRPr lang="zh-CN" altLang="en-US" dirty="0"/>
          </a:p>
        </p:txBody>
      </p:sp>
      <p:sp>
        <p:nvSpPr>
          <p:cNvPr id="3" name="内容占位符 2"/>
          <p:cNvSpPr>
            <a:spLocks noGrp="1"/>
          </p:cNvSpPr>
          <p:nvPr>
            <p:ph idx="1"/>
          </p:nvPr>
        </p:nvSpPr>
        <p:spPr>
          <a:xfrm>
            <a:off x="285720" y="1142984"/>
            <a:ext cx="8501122" cy="5143536"/>
          </a:xfrm>
        </p:spPr>
        <p:txBody>
          <a:bodyPr>
            <a:noAutofit/>
          </a:bodyPr>
          <a:lstStyle/>
          <a:p>
            <a:r>
              <a:rPr lang="zh-CN" altLang="en-US" sz="2800" dirty="0" smtClean="0"/>
              <a:t>根据记录现状，运用“</a:t>
            </a:r>
            <a:r>
              <a:rPr lang="en-US" sz="2800" dirty="0" smtClean="0"/>
              <a:t>5W1H</a:t>
            </a:r>
            <a:r>
              <a:rPr lang="zh-CN" altLang="en-US" sz="2800" dirty="0" smtClean="0"/>
              <a:t>”提问，分别从操作、等待及搬运三个方面逐一进行分析，发现现行流程中存在如下问题：</a:t>
            </a:r>
          </a:p>
          <a:p>
            <a:pPr lvl="0">
              <a:buNone/>
            </a:pPr>
            <a:r>
              <a:rPr lang="zh-CN" altLang="en-US" sz="2800" dirty="0" smtClean="0"/>
              <a:t>     一、左手等待时间过多。</a:t>
            </a:r>
          </a:p>
          <a:p>
            <a:pPr>
              <a:buNone/>
            </a:pPr>
            <a:r>
              <a:rPr lang="en-US" sz="2800" dirty="0" smtClean="0"/>
              <a:t>          </a:t>
            </a:r>
            <a:r>
              <a:rPr lang="zh-CN" altLang="en-US" sz="2400" dirty="0" smtClean="0"/>
              <a:t>通过双手作业图可以发现，在左手等待的过程中，右手频繁的工作，包括操作和搬运，这违背动作经济性原则，需要做进一步的改进。</a:t>
            </a:r>
          </a:p>
          <a:p>
            <a:pPr lvl="0"/>
            <a:r>
              <a:rPr lang="zh-CN" altLang="en-US" sz="2800" dirty="0" smtClean="0"/>
              <a:t>二、右手搬运过多。</a:t>
            </a:r>
            <a:endParaRPr lang="en-US" altLang="zh-CN" sz="2800" dirty="0" smtClean="0"/>
          </a:p>
          <a:p>
            <a:pPr lvl="0">
              <a:buNone/>
            </a:pPr>
            <a:r>
              <a:rPr lang="zh-CN" altLang="en-US" sz="2400" dirty="0" smtClean="0"/>
              <a:t>            右手在打卡机、米饭（包括铲）</a:t>
            </a:r>
            <a:endParaRPr lang="en-US" altLang="zh-CN" sz="2400" dirty="0" smtClean="0"/>
          </a:p>
          <a:p>
            <a:pPr lvl="0">
              <a:buNone/>
            </a:pPr>
            <a:r>
              <a:rPr lang="zh-CN" altLang="en-US" sz="2400" dirty="0" smtClean="0"/>
              <a:t>这个不大的空间内多次移动，这不仅</a:t>
            </a:r>
            <a:endParaRPr lang="en-US" altLang="zh-CN" sz="2400" dirty="0" smtClean="0"/>
          </a:p>
          <a:p>
            <a:pPr lvl="0">
              <a:buNone/>
            </a:pPr>
            <a:r>
              <a:rPr lang="zh-CN" altLang="en-US" sz="2400" dirty="0" smtClean="0"/>
              <a:t>浪费时间，还大大加大了工作量</a:t>
            </a:r>
            <a:r>
              <a:rPr lang="zh-CN" altLang="en-US" sz="2800" dirty="0" smtClean="0"/>
              <a:t>。</a:t>
            </a:r>
          </a:p>
          <a:p>
            <a:endParaRPr lang="zh-CN" altLang="en-US" sz="2800"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作业分析</a:t>
            </a:r>
            <a:endParaRPr lang="zh-CN" altLang="en-US" dirty="0"/>
          </a:p>
        </p:txBody>
      </p:sp>
      <p:sp>
        <p:nvSpPr>
          <p:cNvPr id="3" name="内容占位符 2"/>
          <p:cNvSpPr>
            <a:spLocks noGrp="1"/>
          </p:cNvSpPr>
          <p:nvPr>
            <p:ph idx="1"/>
          </p:nvPr>
        </p:nvSpPr>
        <p:spPr/>
        <p:txBody>
          <a:bodyPr/>
          <a:lstStyle/>
          <a:p>
            <a:pPr lvl="0"/>
            <a:r>
              <a:rPr lang="zh-CN" altLang="en-US" dirty="0" smtClean="0"/>
              <a:t>三、右手工作步骤问题。</a:t>
            </a:r>
          </a:p>
          <a:p>
            <a:pPr>
              <a:buNone/>
            </a:pPr>
            <a:r>
              <a:rPr lang="zh-CN" altLang="en-US" dirty="0" smtClean="0"/>
              <a:t>    如图中所示，工作人员是先打饭再移动右手到打卡机点出价钱，这一方面增加了工人自己的工作量和右手移动次数，另一方面增加了打饭同学的等待时间，间接增加了整个流程的时间。此问题会在后面的内容中给予详细的叙述。</a:t>
            </a:r>
          </a:p>
          <a:p>
            <a:pPr>
              <a:buNone/>
            </a:pPr>
            <a:endParaRPr lang="zh-CN" alt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71472" y="357166"/>
            <a:ext cx="8229600" cy="1143000"/>
          </a:xfrm>
        </p:spPr>
        <p:txBody>
          <a:bodyPr/>
          <a:lstStyle/>
          <a:p>
            <a:r>
              <a:rPr lang="zh-CN" altLang="en-US" dirty="0" smtClean="0"/>
              <a:t>改善分析</a:t>
            </a:r>
            <a:endParaRPr lang="zh-CN" altLang="en-US" dirty="0"/>
          </a:p>
        </p:txBody>
      </p:sp>
      <p:sp>
        <p:nvSpPr>
          <p:cNvPr id="3" name="内容占位符 2"/>
          <p:cNvSpPr>
            <a:spLocks noGrp="1"/>
          </p:cNvSpPr>
          <p:nvPr>
            <p:ph idx="1"/>
          </p:nvPr>
        </p:nvSpPr>
        <p:spPr/>
        <p:txBody>
          <a:bodyPr>
            <a:normAutofit fontScale="85000" lnSpcReduction="20000"/>
          </a:bodyPr>
          <a:lstStyle/>
          <a:p>
            <a:r>
              <a:rPr lang="zh-CN" altLang="en-US" dirty="0" smtClean="0"/>
              <a:t>（</a:t>
            </a:r>
            <a:r>
              <a:rPr lang="en-US" dirty="0" smtClean="0"/>
              <a:t>1</a:t>
            </a:r>
            <a:r>
              <a:rPr lang="zh-CN" altLang="en-US" dirty="0" smtClean="0"/>
              <a:t>）工作步骤的改善</a:t>
            </a:r>
          </a:p>
          <a:p>
            <a:r>
              <a:rPr lang="zh-CN" altLang="en-US" dirty="0" smtClean="0"/>
              <a:t>打饭的基本流程是同学报价</a:t>
            </a:r>
            <a:r>
              <a:rPr lang="en-US" altLang="zh-CN" dirty="0" smtClean="0"/>
              <a:t>—</a:t>
            </a:r>
            <a:r>
              <a:rPr lang="zh-CN" altLang="en-US" dirty="0" smtClean="0"/>
              <a:t>工作人员打饭</a:t>
            </a:r>
            <a:r>
              <a:rPr lang="en-US" altLang="zh-CN" dirty="0" smtClean="0"/>
              <a:t>——</a:t>
            </a:r>
            <a:r>
              <a:rPr lang="zh-CN" altLang="en-US" dirty="0" smtClean="0"/>
              <a:t>同学带饭离开。在这个过程中涉及到工作人员打卡与同学刷卡的过程，改善前的作业图中，在同学报价之后工作人员即进行打饭的过程，然后打卡，在这个过程中同学一直都处于等待的状态，然而在工作人员打卡之后同学要刷卡、拿饭到盘中、整理好之后才能离开，这又造成了一部分时间的浪费，增加了下一位同学的等待。我们给出的改善方案是，同学报价之后，工作人员先打卡，然后同学刷卡、整理东西和工作人员打饭是同步进行的，之后同学只要带着饭离开就可以了，这大大节省了双方的时间。</a:t>
            </a:r>
          </a:p>
          <a:p>
            <a:endParaRPr lang="zh-CN" alt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改善分析</a:t>
            </a:r>
            <a:endParaRPr lang="zh-CN" altLang="en-US" dirty="0"/>
          </a:p>
        </p:txBody>
      </p:sp>
      <p:sp>
        <p:nvSpPr>
          <p:cNvPr id="3" name="内容占位符 2"/>
          <p:cNvSpPr>
            <a:spLocks noGrp="1"/>
          </p:cNvSpPr>
          <p:nvPr>
            <p:ph idx="1"/>
          </p:nvPr>
        </p:nvSpPr>
        <p:spPr/>
        <p:txBody>
          <a:bodyPr>
            <a:normAutofit fontScale="92500" lnSpcReduction="20000"/>
          </a:bodyPr>
          <a:lstStyle/>
          <a:p>
            <a:r>
              <a:rPr lang="zh-CN" altLang="en-US" dirty="0" smtClean="0"/>
              <a:t>（</a:t>
            </a:r>
            <a:r>
              <a:rPr lang="en-US" dirty="0" smtClean="0"/>
              <a:t>2</a:t>
            </a:r>
            <a:r>
              <a:rPr lang="zh-CN" altLang="en-US" dirty="0" smtClean="0"/>
              <a:t>）工装制具的改善</a:t>
            </a:r>
          </a:p>
          <a:p>
            <a:r>
              <a:rPr lang="zh-CN" altLang="en-US" dirty="0" smtClean="0"/>
              <a:t>小组经过讨论，认为有必要对现在的打卡机和同学手中的饭卡进行改善。目前的打卡机需要同学将饭卡插入到打卡机中，相对于此，目前市场上的另外一种感应打卡机只需将饭卡在打卡机的感应前晃动一下即可，如果引入这种打卡机无疑将大大节省双方的</a:t>
            </a:r>
            <a:r>
              <a:rPr lang="zh-CN" altLang="en-US" dirty="0" smtClean="0"/>
              <a:t>时间（</a:t>
            </a:r>
            <a:r>
              <a:rPr lang="en-US" altLang="zh-CN" dirty="0" smtClean="0"/>
              <a:t>P2M3M3—P0</a:t>
            </a:r>
            <a:r>
              <a:rPr lang="zh-CN" altLang="en-US" dirty="0" smtClean="0"/>
              <a:t>）。</a:t>
            </a:r>
            <a:r>
              <a:rPr lang="zh-CN" altLang="en-US" dirty="0" smtClean="0"/>
              <a:t>另外，目前我校采用的是“南开红太阳”的打卡机与饭卡，而小组成员在平时的生活中发现其他学校同样用“南开红太阳”的打卡机，但是是感应式的，以此来证明该建议的可行性。</a:t>
            </a:r>
          </a:p>
          <a:p>
            <a:endParaRPr lang="zh-CN" altLang="en-US" dirty="0"/>
          </a:p>
        </p:txBody>
      </p:sp>
      <p:sp>
        <p:nvSpPr>
          <p:cNvPr id="5123" name="Gear"/>
          <p:cNvSpPr>
            <a:spLocks noEditPoints="1" noChangeArrowheads="1"/>
          </p:cNvSpPr>
          <p:nvPr/>
        </p:nvSpPr>
        <p:spPr bwMode="auto">
          <a:xfrm>
            <a:off x="357158" y="571480"/>
            <a:ext cx="1143008" cy="982124"/>
          </a:xfrm>
          <a:custGeom>
            <a:avLst/>
            <a:gdLst>
              <a:gd name="T0" fmla="*/ 10800 w 21600"/>
              <a:gd name="T1" fmla="*/ 0 h 21600"/>
              <a:gd name="T2" fmla="*/ 21600 w 21600"/>
              <a:gd name="T3" fmla="*/ 10800 h 21600"/>
              <a:gd name="T4" fmla="*/ 10800 w 21600"/>
              <a:gd name="T5" fmla="*/ 21600 h 21600"/>
              <a:gd name="T6" fmla="*/ 0 w 21600"/>
              <a:gd name="T7" fmla="*/ 10800 h 21600"/>
              <a:gd name="T8" fmla="*/ 4374 w 21600"/>
              <a:gd name="T9" fmla="*/ 3964 h 21600"/>
              <a:gd name="T10" fmla="*/ 17841 w 21600"/>
              <a:gd name="T11" fmla="*/ 17635 h 21600"/>
            </a:gdLst>
            <a:ahLst/>
            <a:cxnLst>
              <a:cxn ang="0">
                <a:pos x="T0" y="T1"/>
              </a:cxn>
              <a:cxn ang="0">
                <a:pos x="T2" y="T3"/>
              </a:cxn>
              <a:cxn ang="0">
                <a:pos x="T4" y="T5"/>
              </a:cxn>
              <a:cxn ang="0">
                <a:pos x="T6" y="T7"/>
              </a:cxn>
            </a:cxnLst>
            <a:rect l="T8" t="T9" r="T10" b="T11"/>
            <a:pathLst>
              <a:path w="21600" h="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solidFill>
            <a:srgbClr val="C0C0C0"/>
          </a:solidFill>
          <a:ln w="9525">
            <a:miter lim="800000"/>
            <a:headEnd/>
            <a:tailEnd/>
          </a:ln>
          <a:effectLst/>
          <a:scene3d>
            <a:camera prst="legacyPerspectiveFront">
              <a:rot lat="20099999" lon="1500000" rev="0"/>
            </a:camera>
            <a:lightRig rig="legacyFlat4" dir="b"/>
          </a:scene3d>
          <a:sp3d extrusionH="430200" prstMaterial="legacyMatte">
            <a:bevelT w="13500" h="13500" prst="angle"/>
            <a:bevelB w="13500" h="13500" prst="angle"/>
            <a:extrusionClr>
              <a:srgbClr val="C0C0C0"/>
            </a:extrusionClr>
          </a:sp3d>
        </p:spPr>
        <p:txBody>
          <a:bodyPr vert="horz" wrap="square" lIns="91440" tIns="45720" rIns="91440" bIns="45720" numCol="1" anchor="t" anchorCtr="0" compatLnSpc="1">
            <a:prstTxWarp prst="textNoShape">
              <a:avLst/>
            </a:prstTxWarp>
            <a:flatTx/>
          </a:bodyPr>
          <a:lstStyle/>
          <a:p>
            <a:endParaRPr lang="zh-CN" alt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改善后作业图</a:t>
            </a:r>
            <a:endParaRPr lang="zh-CN" altLang="en-US" dirty="0"/>
          </a:p>
        </p:txBody>
      </p:sp>
      <p:pic>
        <p:nvPicPr>
          <p:cNvPr id="4098" name="Picture 2" descr="改善后2"/>
          <p:cNvPicPr>
            <a:picLocks noChangeAspect="1" noChangeArrowheads="1"/>
          </p:cNvPicPr>
          <p:nvPr/>
        </p:nvPicPr>
        <p:blipFill>
          <a:blip r:embed="rId2"/>
          <a:srcRect/>
          <a:stretch>
            <a:fillRect/>
          </a:stretch>
        </p:blipFill>
        <p:spPr bwMode="auto">
          <a:xfrm>
            <a:off x="1500166" y="1571612"/>
            <a:ext cx="5429288" cy="4589190"/>
          </a:xfrm>
          <a:prstGeom prst="rect">
            <a:avLst/>
          </a:prstGeom>
          <a:noFill/>
          <a:ln w="9525">
            <a:noFill/>
            <a:miter lim="800000"/>
            <a:headEnd/>
            <a:tailEnd/>
          </a:ln>
        </p:spPr>
      </p:pic>
      <p:pic>
        <p:nvPicPr>
          <p:cNvPr id="4099" name="Picture 3" descr="C:\Program Files\Microsoft Office\MEDIA\CAGCAT10\j0299125.wmf"/>
          <p:cNvPicPr>
            <a:picLocks noChangeAspect="1" noChangeArrowheads="1"/>
          </p:cNvPicPr>
          <p:nvPr/>
        </p:nvPicPr>
        <p:blipFill>
          <a:blip r:embed="rId3"/>
          <a:srcRect/>
          <a:stretch>
            <a:fillRect/>
          </a:stretch>
        </p:blipFill>
        <p:spPr bwMode="auto">
          <a:xfrm>
            <a:off x="357158" y="4643446"/>
            <a:ext cx="1100138" cy="1804987"/>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效果评价</a:t>
            </a:r>
            <a:endParaRPr lang="zh-CN" altLang="en-US" dirty="0"/>
          </a:p>
        </p:txBody>
      </p:sp>
      <p:sp>
        <p:nvSpPr>
          <p:cNvPr id="3" name="内容占位符 2"/>
          <p:cNvSpPr>
            <a:spLocks noGrp="1"/>
          </p:cNvSpPr>
          <p:nvPr>
            <p:ph idx="1"/>
          </p:nvPr>
        </p:nvSpPr>
        <p:spPr/>
        <p:txBody>
          <a:bodyPr/>
          <a:lstStyle/>
          <a:p>
            <a:r>
              <a:rPr lang="zh-CN" altLang="en-US" b="1" dirty="0" smtClean="0"/>
              <a:t>双手作业图的改善效果</a:t>
            </a:r>
            <a:endParaRPr lang="zh-CN" altLang="en-US" dirty="0" smtClean="0"/>
          </a:p>
          <a:p>
            <a:r>
              <a:rPr lang="zh-CN" altLang="en-US" dirty="0" smtClean="0"/>
              <a:t>通过工作步骤的改善，缩短了双方的等待时间，并对工作人员相应的双手作业进行调整，使双手作业更符合经济性原则。通过工装制具的改善，进一步缩短了同学的等待时间，简化工作人员的双手作业过程。</a:t>
            </a:r>
            <a:endParaRPr lang="zh-CN" altLang="en-US" dirty="0"/>
          </a:p>
        </p:txBody>
      </p:sp>
      <p:pic>
        <p:nvPicPr>
          <p:cNvPr id="7170" name="Picture 2" descr="C:\Program Files\Microsoft Office\MEDIA\CAGCAT10\j0301252.wmf"/>
          <p:cNvPicPr>
            <a:picLocks noChangeAspect="1" noChangeArrowheads="1"/>
          </p:cNvPicPr>
          <p:nvPr/>
        </p:nvPicPr>
        <p:blipFill>
          <a:blip r:embed="rId2"/>
          <a:srcRect/>
          <a:stretch>
            <a:fillRect/>
          </a:stretch>
        </p:blipFill>
        <p:spPr bwMode="auto">
          <a:xfrm>
            <a:off x="7000892" y="5072074"/>
            <a:ext cx="1830387" cy="1565275"/>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Program Files\Microsoft Office\MEDIA\CAGCAT10\j0230876.wmf"/>
          <p:cNvPicPr>
            <a:picLocks noChangeAspect="1" noChangeArrowheads="1"/>
          </p:cNvPicPr>
          <p:nvPr/>
        </p:nvPicPr>
        <p:blipFill>
          <a:blip r:embed="rId2"/>
          <a:srcRect/>
          <a:stretch>
            <a:fillRect/>
          </a:stretch>
        </p:blipFill>
        <p:spPr bwMode="auto">
          <a:xfrm>
            <a:off x="0" y="0"/>
            <a:ext cx="9144000" cy="6905773"/>
          </a:xfrm>
          <a:prstGeom prst="rect">
            <a:avLst/>
          </a:prstGeom>
          <a:noFill/>
        </p:spPr>
      </p:pic>
      <p:sp>
        <p:nvSpPr>
          <p:cNvPr id="4" name="矩形 3"/>
          <p:cNvSpPr/>
          <p:nvPr/>
        </p:nvSpPr>
        <p:spPr>
          <a:xfrm>
            <a:off x="1714480" y="2071678"/>
            <a:ext cx="6000792" cy="1200329"/>
          </a:xfrm>
          <a:prstGeom prst="rect">
            <a:avLst/>
          </a:prstGeom>
          <a:noFill/>
        </p:spPr>
        <p:txBody>
          <a:bodyPr wrap="square" lIns="91440" tIns="45720" rIns="91440" bIns="45720">
            <a:spAutoFit/>
          </a:bodyPr>
          <a:lstStyle/>
          <a:p>
            <a:pPr algn="ctr"/>
            <a:r>
              <a:rPr lang="en-US" altLang="zh-CN" sz="7200" b="1" cap="none" spc="0" dirty="0" smtClean="0">
                <a:ln w="10541" cmpd="sng">
                  <a:solidFill>
                    <a:srgbClr val="FF0000"/>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Thanks </a:t>
            </a:r>
            <a:r>
              <a:rPr lang="en-US" altLang="zh-CN" sz="7200" b="1" dirty="0" smtClean="0">
                <a:ln w="10541" cmpd="sng">
                  <a:solidFill>
                    <a:srgbClr val="FF0000"/>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you</a:t>
            </a:r>
            <a:r>
              <a:rPr lang="zh-CN" altLang="en-US" sz="7200" b="1" dirty="0" smtClean="0">
                <a:ln w="10541" cmpd="sng">
                  <a:solidFill>
                    <a:srgbClr val="FF0000"/>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endParaRPr lang="zh-CN" altLang="en-US" sz="7200" b="1" cap="none" spc="0" dirty="0">
              <a:ln w="10541" cmpd="sng">
                <a:solidFill>
                  <a:srgbClr val="FF0000"/>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龙腾四海">
  <a:themeElements>
    <a:clrScheme name="龙腾四海">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龙腾四海">
      <a:majorFont>
        <a:latin typeface="Maiandra GD"/>
        <a:ea typeface=""/>
        <a:cs typeface=""/>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ambria"/>
        <a:ea typeface=""/>
        <a:cs typeface=""/>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龙腾四海">
      <a:fillStyleLst>
        <a:solidFill>
          <a:schemeClr val="phClr">
            <a:tint val="100000"/>
            <a:shade val="100000"/>
            <a:hueMod val="100000"/>
            <a:satMod val="100000"/>
          </a:schemeClr>
        </a:solidFill>
        <a:gradFill rotWithShape="1">
          <a:gsLst>
            <a:gs pos="0">
              <a:schemeClr val="phClr">
                <a:tint val="100000"/>
                <a:shade val="50000"/>
                <a:hueMod val="100000"/>
                <a:satMod val="250000"/>
              </a:schemeClr>
            </a:gs>
            <a:gs pos="75000">
              <a:schemeClr val="phClr">
                <a:tint val="80000"/>
                <a:shade val="100000"/>
                <a:hueMod val="100000"/>
                <a:satMod val="375000"/>
              </a:schemeClr>
            </a:gs>
            <a:gs pos="100000">
              <a:schemeClr val="phClr">
                <a:tint val="50000"/>
                <a:shade val="100000"/>
                <a:hueMod val="100000"/>
                <a:satMod val="500000"/>
              </a:schemeClr>
            </a:gs>
          </a:gsLst>
          <a:lin ang="16200000" scaled="1"/>
        </a:gradFill>
        <a:blipFill>
          <a:blip xmlns:r="http://schemas.openxmlformats.org/officeDocument/2006/relationships" r:embed="rId1">
            <a:duotone>
              <a:schemeClr val="phClr">
                <a:tint val="100000"/>
                <a:shade val="50000"/>
                <a:hueMod val="100000"/>
                <a:satMod val="100000"/>
              </a:schemeClr>
              <a:schemeClr val="phClr">
                <a:tint val="100000"/>
                <a:shade val="75000"/>
                <a:hueMod val="100000"/>
                <a:satMod val="100000"/>
              </a:schemeClr>
            </a:duotone>
          </a:blip>
          <a:tile tx="0" ty="0" sx="50000" sy="50000" flip="none" algn="ctr"/>
        </a:blip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glow>
              <a:schemeClr val="phClr">
                <a:tint val="100000"/>
                <a:shade val="100000"/>
                <a:hueMod val="100000"/>
                <a:satMod val="100000"/>
              </a:schemeClr>
            </a:glow>
          </a:effectLst>
          <a:scene3d>
            <a:camera prst="orthographicFront" fov="0">
              <a:rot lat="0" lon="0" rev="0"/>
            </a:camera>
            <a:lightRig rig="threePt" dir="tl">
              <a:rot lat="0" lon="0" rev="0"/>
            </a:lightRig>
          </a:scene3d>
          <a:sp3d prstMaterial="metal">
            <a:bevelT w="12700" h="12700" prst="relaxedInset"/>
            <a:contourClr>
              <a:schemeClr val="phClr">
                <a:tint val="100000"/>
                <a:shade val="100000"/>
                <a:hueMod val="100000"/>
                <a:satMod val="100000"/>
              </a:schemeClr>
            </a:contourClr>
          </a:sp3d>
        </a:effectStyle>
        <a:effectStyle>
          <a:effectLst>
            <a:glow>
              <a:schemeClr val="phClr">
                <a:tint val="100000"/>
                <a:shade val="100000"/>
                <a:hueMod val="100000"/>
                <a:satMod val="100000"/>
              </a:schemeClr>
            </a:glow>
            <a:outerShdw blurRad="44450" dist="50800" dir="3300000" sx="99000" sy="99000" algn="tl" rotWithShape="0">
              <a:srgbClr val="000000">
                <a:alpha val="55000"/>
              </a:srgbClr>
            </a:outerShdw>
          </a:effectLst>
          <a:scene3d>
            <a:camera prst="orthographicFront">
              <a:rot lat="0" lon="0" rev="0"/>
            </a:camera>
            <a:lightRig rig="contrasting" dir="tl">
              <a:rot lat="0" lon="0" rev="14220000"/>
            </a:lightRig>
          </a:scene3d>
          <a:sp3d prstMaterial="dkEdge">
            <a:bevelT w="63500" h="63500"/>
            <a:bevelB w="0" h="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xmlns:r="http://schemas.openxmlformats.org/officeDocument/2006/relationships" r:embed="rId2">
            <a:duotone>
              <a:schemeClr val="phClr">
                <a:shade val="30000"/>
                <a:satMod val="555000"/>
              </a:schemeClr>
              <a:schemeClr val="phClr">
                <a:tint val="96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Dragon</Template>
  <TotalTime>178</TotalTime>
  <Words>1203</Words>
  <Application>Microsoft Office PowerPoint</Application>
  <PresentationFormat>全屏显示(4:3)</PresentationFormat>
  <Paragraphs>53</Paragraphs>
  <Slides>17</Slides>
  <Notes>0</Notes>
  <HiddenSlides>0</HiddenSlides>
  <MMClips>1</MMClips>
  <ScaleCrop>false</ScaleCrop>
  <HeadingPairs>
    <vt:vector size="4" baseType="variant">
      <vt:variant>
        <vt:lpstr>主题</vt:lpstr>
      </vt:variant>
      <vt:variant>
        <vt:i4>1</vt:i4>
      </vt:variant>
      <vt:variant>
        <vt:lpstr>幻灯片标题</vt:lpstr>
      </vt:variant>
      <vt:variant>
        <vt:i4>17</vt:i4>
      </vt:variant>
    </vt:vector>
  </HeadingPairs>
  <TitlesOfParts>
    <vt:vector size="18" baseType="lpstr">
      <vt:lpstr>龙腾四海</vt:lpstr>
      <vt:lpstr>幻灯片 1</vt:lpstr>
      <vt:lpstr>幻灯片 2</vt:lpstr>
      <vt:lpstr>目前的流程程序图</vt:lpstr>
      <vt:lpstr>初步改善之流程分析</vt:lpstr>
      <vt:lpstr>改善方法</vt:lpstr>
      <vt:lpstr>幻灯片 6</vt:lpstr>
      <vt:lpstr>改善后流程图</vt:lpstr>
      <vt:lpstr>改善效果评价</vt:lpstr>
      <vt:lpstr>双手作业改善</vt:lpstr>
      <vt:lpstr>经观察，作出双手作业图如下：</vt:lpstr>
      <vt:lpstr>作业分析</vt:lpstr>
      <vt:lpstr>作业分析</vt:lpstr>
      <vt:lpstr>改善分析</vt:lpstr>
      <vt:lpstr>改善分析</vt:lpstr>
      <vt:lpstr>改善后作业图</vt:lpstr>
      <vt:lpstr>效果评价</vt:lpstr>
      <vt:lpstr>幻灯片 17</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闫文凯</dc:creator>
  <cp:lastModifiedBy>dd</cp:lastModifiedBy>
  <cp:revision>21</cp:revision>
  <dcterms:created xsi:type="dcterms:W3CDTF">2008-12-20T01:55:10Z</dcterms:created>
  <dcterms:modified xsi:type="dcterms:W3CDTF">2008-12-23T16:26:32Z</dcterms:modified>
</cp:coreProperties>
</file>