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</p:sldIdLst>
  <p:sldSz cx="10693400" cy="75565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 ?>
<Relationships xmlns="http://schemas.openxmlformats.org/package/2006/relationships">
	<Relationship Id="rId3" Type="http://schemas.openxmlformats.org/officeDocument/2006/relationships/presProps" Target="presProps.xml" />
	<Relationship Id="rId2" Type="http://schemas.openxmlformats.org/officeDocument/2006/relationships/slide" Target="slides/slide1.xml" />
	<Relationship Id="rId1" Type="http://schemas.openxmlformats.org/officeDocument/2006/relationships/slideMaster" Target="slideMasters/slideMaster1.xml" />
	<Relationship Id="rId6" Type="http://schemas.openxmlformats.org/officeDocument/2006/relationships/tableStyles" Target="tableStyles.xml" />
	<Relationship Id="rId5" Type="http://schemas.openxmlformats.org/officeDocument/2006/relationships/theme" Target="theme/theme1.xml" />
	<Relationship Id="rId4" Type="http://schemas.openxmlformats.org/officeDocument/2006/relationships/viewProps" Target="viewProps.xml" />
	<Relationship Id="rId7" Type="http://schemas.openxmlformats.org/officeDocument/2006/relationships/slide" Target="slides/slide2.xml" />
	<Relationship Id="rId8" Type="http://schemas.openxmlformats.org/officeDocument/2006/relationships/slide" Target="slides/slide3.xml" />
	<Relationship Id="rId9" Type="http://schemas.openxmlformats.org/officeDocument/2006/relationships/slide" Target="slides/slide4.xml" />
	<Relationship Id="rId10" Type="http://schemas.openxmlformats.org/officeDocument/2006/relationships/slide" Target="slides/slide5.xml" />
	<Relationship Id="rId11" Type="http://schemas.openxmlformats.org/officeDocument/2006/relationships/slide" Target="slides/slide6.xml" />
	<Relationship Id="rId12" Type="http://schemas.openxmlformats.org/officeDocument/2006/relationships/slide" Target="slides/slide7.xml" />
	<Relationship Id="rId13" Type="http://schemas.openxmlformats.org/officeDocument/2006/relationships/slide" Target="slides/slide8.xml" />
	<Relationship Id="rId14" Type="http://schemas.openxmlformats.org/officeDocument/2006/relationships/slide" Target="slides/slide9.xml" />
	<Relationship Id="rId15" Type="http://schemas.openxmlformats.org/officeDocument/2006/relationships/slide" Target="slides/slide10.xml" />
	<Relationship Id="rId16" Type="http://schemas.openxmlformats.org/officeDocument/2006/relationships/slide" Target="slides/slide11.xml" />
	<Relationship Id="rId17" Type="http://schemas.openxmlformats.org/officeDocument/2006/relationships/slide" Target="slides/slide12.xml" />
	<Relationship Id="rId18" Type="http://schemas.openxmlformats.org/officeDocument/2006/relationships/slide" Target="slides/slide13.xml" />
	<Relationship Id="rId19" Type="http://schemas.openxmlformats.org/officeDocument/2006/relationships/slide" Target="slides/slide14.xml" />
	<Relationship Id="rId20" Type="http://schemas.openxmlformats.org/officeDocument/2006/relationships/slide" Target="slides/slide15.xml" />
	<Relationship Id="rId21" Type="http://schemas.openxmlformats.org/officeDocument/2006/relationships/slide" Target="slides/slide16.xml" />
	<Relationship Id="rId22" Type="http://schemas.openxmlformats.org/officeDocument/2006/relationships/slide" Target="slides/slide17.xml" />
	<Relationship Id="rId23" Type="http://schemas.openxmlformats.org/officeDocument/2006/relationships/slide" Target="slides/slide18.xml" />
	<Relationship Id="rId24" Type="http://schemas.openxmlformats.org/officeDocument/2006/relationships/slide" Target="slides/slide19.xml" />
	<Relationship Id="rId25" Type="http://schemas.openxmlformats.org/officeDocument/2006/relationships/slide" Target="slides/slide20.xml" />
	<Relationship Id="rId26" Type="http://schemas.openxmlformats.org/officeDocument/2006/relationships/slide" Target="slides/slide21.xml" />
	<Relationship Id="rId27" Type="http://schemas.openxmlformats.org/officeDocument/2006/relationships/slide" Target="slides/slide22.xml" />
	<Relationship Id="rId28" Type="http://schemas.openxmlformats.org/officeDocument/2006/relationships/slide" Target="slides/slide23.xml" />
	<Relationship Id="rId29" Type="http://schemas.openxmlformats.org/officeDocument/2006/relationships/slide" Target="slides/slide24.xml" />
	<Relationship Id="rId30" Type="http://schemas.openxmlformats.org/officeDocument/2006/relationships/slide" Target="slides/slide25.xml" />
	<Relationship Id="rId31" Type="http://schemas.openxmlformats.org/officeDocument/2006/relationships/slide" Target="slides/slide26.xml" />
	<Relationship Id="rId32" Type="http://schemas.openxmlformats.org/officeDocument/2006/relationships/slide" Target="slides/slide27.xml" />
	<Relationship Id="rId33" Type="http://schemas.openxmlformats.org/officeDocument/2006/relationships/slide" Target="slides/slide28.xml" />
	<Relationship Id="rId34" Type="http://schemas.openxmlformats.org/officeDocument/2006/relationships/slide" Target="slides/slide29.xml" />
	<Relationship Id="rId35" Type="http://schemas.openxmlformats.org/officeDocument/2006/relationships/slide" Target="slides/slide30.xml" />
	<Relationship Id="rId36" Type="http://schemas.openxmlformats.org/officeDocument/2006/relationships/slide" Target="slides/slide31.xml" />
	<Relationship Id="rId37" Type="http://schemas.openxmlformats.org/officeDocument/2006/relationships/slide" Target="slides/slide32.xml" />
	<Relationship Id="rId38" Type="http://schemas.openxmlformats.org/officeDocument/2006/relationships/slide" Target="slides/slide33.xml" />
	<Relationship Id="rId39" Type="http://schemas.openxmlformats.org/officeDocument/2006/relationships/slide" Target="slides/slide34.xml" />
	<Relationship Id="rId40" Type="http://schemas.openxmlformats.org/officeDocument/2006/relationships/slide" Target="slides/slide35.xml" />
	<Relationship Id="rId41" Type="http://schemas.openxmlformats.org/officeDocument/2006/relationships/slide" Target="slides/slide36.xml" />
	<Relationship Id="rId42" Type="http://schemas.openxmlformats.org/officeDocument/2006/relationships/slide" Target="slides/slide37.xml" />
	<Relationship Id="rId43" Type="http://schemas.openxmlformats.org/officeDocument/2006/relationships/slide" Target="slides/slide38.xml" />
	<Relationship Id="rId44" Type="http://schemas.openxmlformats.org/officeDocument/2006/relationships/slide" Target="slides/slide39.xml" />
	<Relationship Id="rId45" Type="http://schemas.openxmlformats.org/officeDocument/2006/relationships/slide" Target="slides/slide40.xml" />
	<Relationship Id="rId46" Type="http://schemas.openxmlformats.org/officeDocument/2006/relationships/slide" Target="slides/slide41.xml" />
	<Relationship Id="rId47" Type="http://schemas.openxmlformats.org/officeDocument/2006/relationships/slide" Target="slides/slide42.xml" />
	<Relationship Id="rId48" Type="http://schemas.openxmlformats.org/officeDocument/2006/relationships/slide" Target="slides/slide43.xml" />
	<Relationship Id="rId49" Type="http://schemas.openxmlformats.org/officeDocument/2006/relationships/slide" Target="slides/slide44.xml" />
	<Relationship Id="rId50" Type="http://schemas.openxmlformats.org/officeDocument/2006/relationships/slide" Target="slides/slide45.xml" />
	<Relationship Id="rId51" Type="http://schemas.openxmlformats.org/officeDocument/2006/relationships/slide" Target="slides/slide46.xml" />
	<Relationship Id="rId52" Type="http://schemas.openxmlformats.org/officeDocument/2006/relationships/slide" Target="slides/slide47.xml" />
	<Relationship Id="rId53" Type="http://schemas.openxmlformats.org/officeDocument/2006/relationships/slide" Target="slides/slide48.xml" />
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1.jpeg" />
</Relationships>
</file>

<file path=ppt/slides/_rels/slide2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2.jpeg" />
	<Relationship Id="rId3" Type="http://schemas.openxmlformats.org/officeDocument/2006/relationships/image" Target="../media/image3.jpeg" />
	<Relationship Id="rId4" Type="http://schemas.openxmlformats.org/officeDocument/2006/relationships/image" Target="../media/image4.jpeg" />
</Relationships>
</file>

<file path=ppt/slides/_rels/slide3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5.jpeg" />
</Relationships>
</file>

<file path=ppt/slides/_rels/slide4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6.jpeg" />
</Relationships>
</file>

<file path=ppt/slides/_rels/slide5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7.jpeg" />
</Relationships>
</file>

<file path=ppt/slides/_rels/slide6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8.jpeg" />
</Relationships>
</file>

<file path=ppt/slides/_rels/slide7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9.jpeg" />
	<Relationship Id="rId3" Type="http://schemas.openxmlformats.org/officeDocument/2006/relationships/image" Target="../media/image10.jpeg" />
</Relationships>
</file>

<file path=ppt/slides/_rels/slide8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11.jpeg" />
</Relationships>
</file>

<file path=ppt/slides/_rels/slide9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12.jpeg" />
	<Relationship Id="rId3" Type="http://schemas.openxmlformats.org/officeDocument/2006/relationships/image" Target="../media/image13.jpeg" />
</Relationships>
</file>

<file path=ppt/slides/_rels/slide10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14.jpeg" />
</Relationships>
</file>

<file path=ppt/slides/_rels/slide11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15.jpeg" />
	<Relationship Id="rId3" Type="http://schemas.openxmlformats.org/officeDocument/2006/relationships/image" Target="../media/image16.jpeg" />
</Relationships>
</file>

<file path=ppt/slides/_rels/slide12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17.jpeg" />
</Relationships>
</file>

<file path=ppt/slides/_rels/slide13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18.jpeg" />
	<Relationship Id="rId3" Type="http://schemas.openxmlformats.org/officeDocument/2006/relationships/image" Target="../media/image19.jpeg" />
	<Relationship Id="rId4" Type="http://schemas.openxmlformats.org/officeDocument/2006/relationships/image" Target="../media/image20.jpeg" />
	<Relationship Id="rId5" Type="http://schemas.openxmlformats.org/officeDocument/2006/relationships/image" Target="../media/image21.jpeg" />
	<Relationship Id="rId6" Type="http://schemas.openxmlformats.org/officeDocument/2006/relationships/image" Target="../media/image22.jpeg" />
	<Relationship Id="rId7" Type="http://schemas.openxmlformats.org/officeDocument/2006/relationships/image" Target="../media/image23.jpeg" />
	<Relationship Id="rId8" Type="http://schemas.openxmlformats.org/officeDocument/2006/relationships/image" Target="../media/image24.jpeg" />
	<Relationship Id="rId9" Type="http://schemas.openxmlformats.org/officeDocument/2006/relationships/image" Target="../media/image25.jpeg" />
	<Relationship Id="rId10" Type="http://schemas.openxmlformats.org/officeDocument/2006/relationships/image" Target="../media/image26.jpeg" />
	<Relationship Id="rId11" Type="http://schemas.openxmlformats.org/officeDocument/2006/relationships/image" Target="../media/image27.jpeg" />
	<Relationship Id="rId12" Type="http://schemas.openxmlformats.org/officeDocument/2006/relationships/image" Target="../media/image28.jpeg" />
	<Relationship Id="rId13" Type="http://schemas.openxmlformats.org/officeDocument/2006/relationships/image" Target="../media/image29.jpeg" />
	<Relationship Id="rId14" Type="http://schemas.openxmlformats.org/officeDocument/2006/relationships/image" Target="../media/image30.jpeg" />
	<Relationship Id="rId15" Type="http://schemas.openxmlformats.org/officeDocument/2006/relationships/image" Target="../media/image31.jpeg" />
	<Relationship Id="rId16" Type="http://schemas.openxmlformats.org/officeDocument/2006/relationships/image" Target="../media/image32.jpeg" />
</Relationships>
</file>

<file path=ppt/slides/_rels/slide14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33.jpeg" />
</Relationships>
</file>

<file path=ppt/slides/_rels/slide15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34.jpeg" />
	<Relationship Id="rId3" Type="http://schemas.openxmlformats.org/officeDocument/2006/relationships/image" Target="../media/image35.jpeg" />
</Relationships>
</file>

<file path=ppt/slides/_rels/slide16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36.jpeg" />
</Relationships>
</file>

<file path=ppt/slides/_rels/slide17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37.jpeg" />
</Relationships>
</file>

<file path=ppt/slides/_rels/slide18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38.jpeg" />
</Relationships>
</file>

<file path=ppt/slides/_rels/slide19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39.jpeg" />
</Relationships>
</file>

<file path=ppt/slides/_rels/slide20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40.jpeg" />
</Relationships>
</file>

<file path=ppt/slides/_rels/slide21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41.jpeg" />
</Relationships>
</file>

<file path=ppt/slides/_rels/slide22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42.jpeg" />
</Relationships>
</file>

<file path=ppt/slides/_rels/slide23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43.jpeg" />
</Relationships>
</file>

<file path=ppt/slides/_rels/slide24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44.jpeg" />
</Relationships>
</file>

<file path=ppt/slides/_rels/slide25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45.jpeg" />
</Relationships>
</file>

<file path=ppt/slides/_rels/slide26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46.jpeg" />
</Relationships>
</file>

<file path=ppt/slides/_rels/slide27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47.jpeg" />
</Relationships>
</file>

<file path=ppt/slides/_rels/slide28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48.jpeg" />
</Relationships>
</file>

<file path=ppt/slides/_rels/slide29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49.jpeg" />
</Relationships>
</file>

<file path=ppt/slides/_rels/slide30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50.jpeg" />
	<Relationship Id="rId3" Type="http://schemas.openxmlformats.org/officeDocument/2006/relationships/image" Target="../media/image51.jpeg" />
</Relationships>
</file>

<file path=ppt/slides/_rels/slide31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52.jpeg" />
</Relationships>
</file>

<file path=ppt/slides/_rels/slide32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53.jpeg" />
	<Relationship Id="rId3" Type="http://schemas.openxmlformats.org/officeDocument/2006/relationships/image" Target="../media/image54.jpeg" />
</Relationships>
</file>

<file path=ppt/slides/_rels/slide33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55.jpeg" />
	<Relationship Id="rId3" Type="http://schemas.openxmlformats.org/officeDocument/2006/relationships/image" Target="../media/image56.jpeg" />
</Relationships>
</file>

<file path=ppt/slides/_rels/slide34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57.jpeg" />
	<Relationship Id="rId3" Type="http://schemas.openxmlformats.org/officeDocument/2006/relationships/image" Target="../media/image58.jpeg" />
</Relationships>
</file>

<file path=ppt/slides/_rels/slide35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59.jpeg" />
	<Relationship Id="rId3" Type="http://schemas.openxmlformats.org/officeDocument/2006/relationships/image" Target="../media/image60.jpeg" />
</Relationships>
</file>

<file path=ppt/slides/_rels/slide36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61.jpeg" />
	<Relationship Id="rId3" Type="http://schemas.openxmlformats.org/officeDocument/2006/relationships/image" Target="../media/image62.jpeg" />
</Relationships>
</file>

<file path=ppt/slides/_rels/slide37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63.jpeg" />
	<Relationship Id="rId3" Type="http://schemas.openxmlformats.org/officeDocument/2006/relationships/image" Target="../media/image64.jpeg" />
	<Relationship Id="rId4" Type="http://schemas.openxmlformats.org/officeDocument/2006/relationships/image" Target="../media/image65.jpeg" />
	<Relationship Id="rId5" Type="http://schemas.openxmlformats.org/officeDocument/2006/relationships/image" Target="../media/image66.jpeg" />
</Relationships>
</file>

<file path=ppt/slides/_rels/slide38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67.jpeg" />
	<Relationship Id="rId3" Type="http://schemas.openxmlformats.org/officeDocument/2006/relationships/image" Target="../media/image68.jpeg" />
</Relationships>
</file>

<file path=ppt/slides/_rels/slide39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69.jpeg" />
	<Relationship Id="rId3" Type="http://schemas.openxmlformats.org/officeDocument/2006/relationships/image" Target="../media/image70.jpeg" />
</Relationships>
</file>

<file path=ppt/slides/_rels/slide40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71.jpeg" />
	<Relationship Id="rId3" Type="http://schemas.openxmlformats.org/officeDocument/2006/relationships/image" Target="../media/image72.jpeg" />
	<Relationship Id="rId4" Type="http://schemas.openxmlformats.org/officeDocument/2006/relationships/image" Target="../media/image73.jpeg" />
	<Relationship Id="rId5" Type="http://schemas.openxmlformats.org/officeDocument/2006/relationships/image" Target="../media/image74.jpeg" />
</Relationships>
</file>

<file path=ppt/slides/_rels/slide41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75.jpeg" />
	<Relationship Id="rId3" Type="http://schemas.openxmlformats.org/officeDocument/2006/relationships/image" Target="../media/image76.jpeg" />
</Relationships>
</file>

<file path=ppt/slides/_rels/slide42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77.jpeg" />
	<Relationship Id="rId3" Type="http://schemas.openxmlformats.org/officeDocument/2006/relationships/image" Target="../media/image78.jpeg" />
</Relationships>
</file>

<file path=ppt/slides/_rels/slide43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79.jpeg" />
	<Relationship Id="rId3" Type="http://schemas.openxmlformats.org/officeDocument/2006/relationships/image" Target="../media/image80.jpeg" />
</Relationships>
</file>

<file path=ppt/slides/_rels/slide44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81.jpeg" />
	<Relationship Id="rId3" Type="http://schemas.openxmlformats.org/officeDocument/2006/relationships/image" Target="../media/image82.jpeg" />
	<Relationship Id="rId4" Type="http://schemas.openxmlformats.org/officeDocument/2006/relationships/image" Target="../media/image83.jpeg" />
	<Relationship Id="rId5" Type="http://schemas.openxmlformats.org/officeDocument/2006/relationships/image" Target="../media/image84.jpeg" />
</Relationships>
</file>

<file path=ppt/slides/_rels/slide45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85.jpeg" />
	<Relationship Id="rId3" Type="http://schemas.openxmlformats.org/officeDocument/2006/relationships/image" Target="../media/image86.jpeg" />
</Relationships>
</file>

<file path=ppt/slides/_rels/slide46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87.jpeg" />
	<Relationship Id="rId3" Type="http://schemas.openxmlformats.org/officeDocument/2006/relationships/image" Target="../media/image88.jpeg" />
</Relationships>
</file>

<file path=ppt/slides/_rels/slide47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89.jpeg" />
	<Relationship Id="rId3" Type="http://schemas.openxmlformats.org/officeDocument/2006/relationships/image" Target="../media/image90.jpeg" />
</Relationships>
</file>

<file path=ppt/slides/_rels/slide48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	<Relationship Id="rId2" Type="http://schemas.openxmlformats.org/officeDocument/2006/relationships/image" Target="../media/image91.jpeg" />
	<Relationship Id="rId3" Type="http://schemas.openxmlformats.org/officeDocument/2006/relationships/image" Target="../media/image92.jpeg" />
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31400" cy="72136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321300" y="635000"/>
            <a:ext cx="23622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6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66700" algn="l"/>
              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838700" y="1892300"/>
            <a:ext cx="7112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>
							</a:tabLst>
            </a:pPr>
            <a:r>
              <a:rPr lang="en-US" altLang="zh-CN" sz="285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实效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213600" y="1930400"/>
            <a:ext cx="14224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>
							</a:tabLst>
            </a:pPr>
            <a:r>
              <a:rPr lang="en-US" altLang="zh-CN" sz="285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功力提升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197100" y="1879600"/>
            <a:ext cx="7112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>
							</a:tabLst>
            </a:pPr>
            <a:r>
              <a:rPr lang="en-US" altLang="zh-CN" sz="285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新知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794000" y="3695700"/>
            <a:ext cx="6515100" cy="3378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500"/>
              </a:lnSpc>
              <a:tabLst>
                <a:tab pos="139700" algn="l"/>
                <a:tab pos="6184900" algn="l"/>
              </a:tabLst>
            </a:pP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附加内容一：</a:t>
            </a:r>
            <a:r>
              <a:rPr lang="en-US" altLang="zh-CN" sz="3204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3204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</a:t>
            </a:r>
          </a:p>
          <a:p>
            <a:pPr>
              <a:lnSpc>
                <a:spcPts val="3800"/>
              </a:lnSpc>
              <a:tabLst>
                <a:tab pos="139700" algn="l"/>
                <a:tab pos="6184900" algn="l"/>
              </a:tabLst>
            </a:pPr>
            <a:r>
              <a:rPr lang="en-US" altLang="zh-CN" dirty="0" smtClean="0"/>
              <a:t>	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3204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New</a:t>
            </a:r>
            <a:r>
              <a:rPr lang="en-US" altLang="zh-CN" sz="32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4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product</a:t>
            </a:r>
            <a:r>
              <a:rPr lang="en-US" altLang="zh-CN" sz="32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4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introduction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200"/>
              </a:lnSpc>
              <a:tabLst>
                <a:tab pos="139700" algn="l"/>
                <a:tab pos="6184900" algn="l"/>
              </a:tabLst>
            </a:pPr>
            <a:r>
              <a:rPr lang="en-US" altLang="zh-CN" dirty="0" smtClean="0"/>
              <a:t>		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15211" y="610108"/>
            <a:ext cx="2622804" cy="490727"/>
          </a:xfrm>
          <a:custGeom>
            <a:avLst/>
            <a:gdLst>
              <a:gd name="connsiteX0" fmla="*/ 0 w 2622804"/>
              <a:gd name="connsiteY0" fmla="*/ 490727 h 490727"/>
              <a:gd name="connsiteX1" fmla="*/ 2622803 w 2622804"/>
              <a:gd name="connsiteY1" fmla="*/ 490727 h 490727"/>
              <a:gd name="connsiteX2" fmla="*/ 2622803 w 2622804"/>
              <a:gd name="connsiteY2" fmla="*/ 0 h 490727"/>
              <a:gd name="connsiteX3" fmla="*/ 0 w 2622804"/>
              <a:gd name="connsiteY3" fmla="*/ 0 h 490727"/>
              <a:gd name="connsiteX4" fmla="*/ 0 w 2622804"/>
              <a:gd name="connsiteY4" fmla="*/ 490727 h 4907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622804" h="490727">
                <a:moveTo>
                  <a:pt x="0" y="490727"/>
                </a:moveTo>
                <a:lnTo>
                  <a:pt x="2622803" y="490727"/>
                </a:lnTo>
                <a:lnTo>
                  <a:pt x="2622803" y="0"/>
                </a:lnTo>
                <a:lnTo>
                  <a:pt x="0" y="0"/>
                </a:lnTo>
                <a:lnTo>
                  <a:pt x="0" y="49072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249680" y="1445260"/>
            <a:ext cx="8116823" cy="492251"/>
          </a:xfrm>
          <a:custGeom>
            <a:avLst/>
            <a:gdLst>
              <a:gd name="connsiteX0" fmla="*/ 0 w 8116823"/>
              <a:gd name="connsiteY0" fmla="*/ 492251 h 492251"/>
              <a:gd name="connsiteX1" fmla="*/ 8116824 w 8116823"/>
              <a:gd name="connsiteY1" fmla="*/ 492251 h 492251"/>
              <a:gd name="connsiteX2" fmla="*/ 8116824 w 8116823"/>
              <a:gd name="connsiteY2" fmla="*/ 0 h 492251"/>
              <a:gd name="connsiteX3" fmla="*/ 0 w 8116823"/>
              <a:gd name="connsiteY3" fmla="*/ 0 h 492251"/>
              <a:gd name="connsiteX4" fmla="*/ 0 w 8116823"/>
              <a:gd name="connsiteY4" fmla="*/ 492251 h 49225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116823" h="492251">
                <a:moveTo>
                  <a:pt x="0" y="492251"/>
                </a:moveTo>
                <a:lnTo>
                  <a:pt x="8116824" y="492251"/>
                </a:lnTo>
                <a:lnTo>
                  <a:pt x="8116824" y="0"/>
                </a:lnTo>
                <a:lnTo>
                  <a:pt x="0" y="0"/>
                </a:lnTo>
                <a:lnTo>
                  <a:pt x="0" y="492251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242060" y="2425192"/>
            <a:ext cx="5003292" cy="490727"/>
          </a:xfrm>
          <a:custGeom>
            <a:avLst/>
            <a:gdLst>
              <a:gd name="connsiteX0" fmla="*/ 0 w 5003292"/>
              <a:gd name="connsiteY0" fmla="*/ 490727 h 490727"/>
              <a:gd name="connsiteX1" fmla="*/ 5003292 w 5003292"/>
              <a:gd name="connsiteY1" fmla="*/ 490727 h 490727"/>
              <a:gd name="connsiteX2" fmla="*/ 5003292 w 5003292"/>
              <a:gd name="connsiteY2" fmla="*/ 0 h 490727"/>
              <a:gd name="connsiteX3" fmla="*/ 0 w 5003292"/>
              <a:gd name="connsiteY3" fmla="*/ 0 h 490727"/>
              <a:gd name="connsiteX4" fmla="*/ 0 w 5003292"/>
              <a:gd name="connsiteY4" fmla="*/ 490727 h 4907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5003292" h="490727">
                <a:moveTo>
                  <a:pt x="0" y="490727"/>
                </a:moveTo>
                <a:lnTo>
                  <a:pt x="5003292" y="490727"/>
                </a:lnTo>
                <a:lnTo>
                  <a:pt x="5003292" y="0"/>
                </a:lnTo>
                <a:lnTo>
                  <a:pt x="0" y="0"/>
                </a:lnTo>
                <a:lnTo>
                  <a:pt x="0" y="49072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264919" y="2911348"/>
            <a:ext cx="4907279" cy="490727"/>
          </a:xfrm>
          <a:custGeom>
            <a:avLst/>
            <a:gdLst>
              <a:gd name="connsiteX0" fmla="*/ 0 w 4907279"/>
              <a:gd name="connsiteY0" fmla="*/ 490727 h 490727"/>
              <a:gd name="connsiteX1" fmla="*/ 4907280 w 4907279"/>
              <a:gd name="connsiteY1" fmla="*/ 490727 h 490727"/>
              <a:gd name="connsiteX2" fmla="*/ 4907280 w 4907279"/>
              <a:gd name="connsiteY2" fmla="*/ 0 h 490727"/>
              <a:gd name="connsiteX3" fmla="*/ 0 w 4907279"/>
              <a:gd name="connsiteY3" fmla="*/ 0 h 490727"/>
              <a:gd name="connsiteX4" fmla="*/ 0 w 4907279"/>
              <a:gd name="connsiteY4" fmla="*/ 490727 h 4907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07279" h="490727">
                <a:moveTo>
                  <a:pt x="0" y="490727"/>
                </a:moveTo>
                <a:lnTo>
                  <a:pt x="4907280" y="490727"/>
                </a:lnTo>
                <a:lnTo>
                  <a:pt x="4907280" y="0"/>
                </a:lnTo>
                <a:lnTo>
                  <a:pt x="0" y="0"/>
                </a:lnTo>
                <a:lnTo>
                  <a:pt x="0" y="49072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112519" y="1974088"/>
            <a:ext cx="8115300" cy="492251"/>
          </a:xfrm>
          <a:custGeom>
            <a:avLst/>
            <a:gdLst>
              <a:gd name="connsiteX0" fmla="*/ 0 w 8115300"/>
              <a:gd name="connsiteY0" fmla="*/ 492251 h 492251"/>
              <a:gd name="connsiteX1" fmla="*/ 8115299 w 8115300"/>
              <a:gd name="connsiteY1" fmla="*/ 492251 h 492251"/>
              <a:gd name="connsiteX2" fmla="*/ 8115299 w 8115300"/>
              <a:gd name="connsiteY2" fmla="*/ 0 h 492251"/>
              <a:gd name="connsiteX3" fmla="*/ 0 w 8115300"/>
              <a:gd name="connsiteY3" fmla="*/ 0 h 492251"/>
              <a:gd name="connsiteX4" fmla="*/ 0 w 8115300"/>
              <a:gd name="connsiteY4" fmla="*/ 492251 h 49225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115300" h="492251">
                <a:moveTo>
                  <a:pt x="0" y="492251"/>
                </a:moveTo>
                <a:lnTo>
                  <a:pt x="8115299" y="492251"/>
                </a:lnTo>
                <a:lnTo>
                  <a:pt x="8115299" y="0"/>
                </a:lnTo>
                <a:lnTo>
                  <a:pt x="0" y="0"/>
                </a:lnTo>
                <a:lnTo>
                  <a:pt x="0" y="492251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01496" y="3382264"/>
            <a:ext cx="4907279" cy="393191"/>
          </a:xfrm>
          <a:custGeom>
            <a:avLst/>
            <a:gdLst>
              <a:gd name="connsiteX0" fmla="*/ 0 w 4907279"/>
              <a:gd name="connsiteY0" fmla="*/ 393191 h 393191"/>
              <a:gd name="connsiteX1" fmla="*/ 4907280 w 4907279"/>
              <a:gd name="connsiteY1" fmla="*/ 393191 h 393191"/>
              <a:gd name="connsiteX2" fmla="*/ 4907280 w 4907279"/>
              <a:gd name="connsiteY2" fmla="*/ 0 h 393191"/>
              <a:gd name="connsiteX3" fmla="*/ 0 w 4907279"/>
              <a:gd name="connsiteY3" fmla="*/ 0 h 393191"/>
              <a:gd name="connsiteX4" fmla="*/ 0 w 4907279"/>
              <a:gd name="connsiteY4" fmla="*/ 393191 h 393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07279" h="393191">
                <a:moveTo>
                  <a:pt x="0" y="393191"/>
                </a:moveTo>
                <a:lnTo>
                  <a:pt x="4907280" y="393191"/>
                </a:lnTo>
                <a:lnTo>
                  <a:pt x="4907280" y="0"/>
                </a:lnTo>
                <a:lnTo>
                  <a:pt x="0" y="0"/>
                </a:lnTo>
                <a:lnTo>
                  <a:pt x="0" y="393191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01496" y="4804155"/>
            <a:ext cx="5096255" cy="492252"/>
          </a:xfrm>
          <a:custGeom>
            <a:avLst/>
            <a:gdLst>
              <a:gd name="connsiteX0" fmla="*/ 0 w 5096255"/>
              <a:gd name="connsiteY0" fmla="*/ 492252 h 492252"/>
              <a:gd name="connsiteX1" fmla="*/ 5096256 w 5096255"/>
              <a:gd name="connsiteY1" fmla="*/ 492252 h 492252"/>
              <a:gd name="connsiteX2" fmla="*/ 5096256 w 5096255"/>
              <a:gd name="connsiteY2" fmla="*/ 0 h 492252"/>
              <a:gd name="connsiteX3" fmla="*/ 0 w 5096255"/>
              <a:gd name="connsiteY3" fmla="*/ 0 h 492252"/>
              <a:gd name="connsiteX4" fmla="*/ 0 w 5096255"/>
              <a:gd name="connsiteY4" fmla="*/ 492252 h 49225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5096255" h="492252">
                <a:moveTo>
                  <a:pt x="0" y="492252"/>
                </a:moveTo>
                <a:lnTo>
                  <a:pt x="5096256" y="492252"/>
                </a:lnTo>
                <a:lnTo>
                  <a:pt x="5096256" y="0"/>
                </a:lnTo>
                <a:lnTo>
                  <a:pt x="0" y="0"/>
                </a:lnTo>
                <a:lnTo>
                  <a:pt x="0" y="492252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09116" y="5307076"/>
            <a:ext cx="4696968" cy="490728"/>
          </a:xfrm>
          <a:custGeom>
            <a:avLst/>
            <a:gdLst>
              <a:gd name="connsiteX0" fmla="*/ 0 w 4696968"/>
              <a:gd name="connsiteY0" fmla="*/ 490727 h 490728"/>
              <a:gd name="connsiteX1" fmla="*/ 4696968 w 4696968"/>
              <a:gd name="connsiteY1" fmla="*/ 490727 h 490728"/>
              <a:gd name="connsiteX2" fmla="*/ 4696968 w 4696968"/>
              <a:gd name="connsiteY2" fmla="*/ 0 h 490728"/>
              <a:gd name="connsiteX3" fmla="*/ 0 w 4696968"/>
              <a:gd name="connsiteY3" fmla="*/ 0 h 490728"/>
              <a:gd name="connsiteX4" fmla="*/ 0 w 4696968"/>
              <a:gd name="connsiteY4" fmla="*/ 490727 h 49072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696968" h="490728">
                <a:moveTo>
                  <a:pt x="0" y="490727"/>
                </a:moveTo>
                <a:lnTo>
                  <a:pt x="4696968" y="490727"/>
                </a:lnTo>
                <a:lnTo>
                  <a:pt x="4696968" y="0"/>
                </a:lnTo>
                <a:lnTo>
                  <a:pt x="0" y="0"/>
                </a:lnTo>
                <a:lnTo>
                  <a:pt x="0" y="49072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15211" y="6387591"/>
            <a:ext cx="5946647" cy="490727"/>
          </a:xfrm>
          <a:custGeom>
            <a:avLst/>
            <a:gdLst>
              <a:gd name="connsiteX0" fmla="*/ 0 w 5946647"/>
              <a:gd name="connsiteY0" fmla="*/ 490727 h 490727"/>
              <a:gd name="connsiteX1" fmla="*/ 5946647 w 5946647"/>
              <a:gd name="connsiteY1" fmla="*/ 490727 h 490727"/>
              <a:gd name="connsiteX2" fmla="*/ 5946647 w 5946647"/>
              <a:gd name="connsiteY2" fmla="*/ 0 h 490727"/>
              <a:gd name="connsiteX3" fmla="*/ 0 w 5946647"/>
              <a:gd name="connsiteY3" fmla="*/ 0 h 490727"/>
              <a:gd name="connsiteX4" fmla="*/ 0 w 5946647"/>
              <a:gd name="connsiteY4" fmla="*/ 490727 h 4907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5946647" h="490727">
                <a:moveTo>
                  <a:pt x="0" y="490727"/>
                </a:moveTo>
                <a:lnTo>
                  <a:pt x="5946647" y="490727"/>
                </a:lnTo>
                <a:lnTo>
                  <a:pt x="5946647" y="0"/>
                </a:lnTo>
                <a:lnTo>
                  <a:pt x="0" y="0"/>
                </a:lnTo>
                <a:lnTo>
                  <a:pt x="0" y="49072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162811" y="4319523"/>
            <a:ext cx="3384803" cy="490728"/>
          </a:xfrm>
          <a:custGeom>
            <a:avLst/>
            <a:gdLst>
              <a:gd name="connsiteX0" fmla="*/ 0 w 3384803"/>
              <a:gd name="connsiteY0" fmla="*/ 490728 h 490728"/>
              <a:gd name="connsiteX1" fmla="*/ 3384803 w 3384803"/>
              <a:gd name="connsiteY1" fmla="*/ 490728 h 490728"/>
              <a:gd name="connsiteX2" fmla="*/ 3384803 w 3384803"/>
              <a:gd name="connsiteY2" fmla="*/ 0 h 490728"/>
              <a:gd name="connsiteX3" fmla="*/ 0 w 3384803"/>
              <a:gd name="connsiteY3" fmla="*/ 0 h 490728"/>
              <a:gd name="connsiteX4" fmla="*/ 0 w 3384803"/>
              <a:gd name="connsiteY4" fmla="*/ 490728 h 49072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384803" h="490728">
                <a:moveTo>
                  <a:pt x="0" y="490728"/>
                </a:moveTo>
                <a:lnTo>
                  <a:pt x="3384803" y="490728"/>
                </a:lnTo>
                <a:lnTo>
                  <a:pt x="3384803" y="0"/>
                </a:lnTo>
                <a:lnTo>
                  <a:pt x="0" y="0"/>
                </a:lnTo>
                <a:lnTo>
                  <a:pt x="0" y="49072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15211" y="5851144"/>
            <a:ext cx="4696967" cy="490727"/>
          </a:xfrm>
          <a:custGeom>
            <a:avLst/>
            <a:gdLst>
              <a:gd name="connsiteX0" fmla="*/ 0 w 4696967"/>
              <a:gd name="connsiteY0" fmla="*/ 490727 h 490727"/>
              <a:gd name="connsiteX1" fmla="*/ 4696967 w 4696967"/>
              <a:gd name="connsiteY1" fmla="*/ 490727 h 490727"/>
              <a:gd name="connsiteX2" fmla="*/ 4696967 w 4696967"/>
              <a:gd name="connsiteY2" fmla="*/ 0 h 490727"/>
              <a:gd name="connsiteX3" fmla="*/ 0 w 4696967"/>
              <a:gd name="connsiteY3" fmla="*/ 0 h 490727"/>
              <a:gd name="connsiteX4" fmla="*/ 0 w 4696967"/>
              <a:gd name="connsiteY4" fmla="*/ 490727 h 4907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696967" h="490727">
                <a:moveTo>
                  <a:pt x="0" y="490727"/>
                </a:moveTo>
                <a:lnTo>
                  <a:pt x="4696967" y="490727"/>
                </a:lnTo>
                <a:lnTo>
                  <a:pt x="4696967" y="0"/>
                </a:lnTo>
                <a:lnTo>
                  <a:pt x="0" y="0"/>
                </a:lnTo>
                <a:lnTo>
                  <a:pt x="0" y="49072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01496" y="3775455"/>
            <a:ext cx="4907279" cy="345947"/>
          </a:xfrm>
          <a:custGeom>
            <a:avLst/>
            <a:gdLst>
              <a:gd name="connsiteX0" fmla="*/ 0 w 4907279"/>
              <a:gd name="connsiteY0" fmla="*/ 345947 h 345947"/>
              <a:gd name="connsiteX1" fmla="*/ 4907280 w 4907279"/>
              <a:gd name="connsiteY1" fmla="*/ 345947 h 345947"/>
              <a:gd name="connsiteX2" fmla="*/ 4907280 w 4907279"/>
              <a:gd name="connsiteY2" fmla="*/ 0 h 345947"/>
              <a:gd name="connsiteX3" fmla="*/ 0 w 4907279"/>
              <a:gd name="connsiteY3" fmla="*/ 0 h 345947"/>
              <a:gd name="connsiteX4" fmla="*/ 0 w 4907279"/>
              <a:gd name="connsiteY4" fmla="*/ 345947 h 34594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907279" h="345947">
                <a:moveTo>
                  <a:pt x="0" y="345947"/>
                </a:moveTo>
                <a:lnTo>
                  <a:pt x="4907280" y="345947"/>
                </a:lnTo>
                <a:lnTo>
                  <a:pt x="4907280" y="0"/>
                </a:lnTo>
                <a:lnTo>
                  <a:pt x="0" y="0"/>
                </a:lnTo>
                <a:lnTo>
                  <a:pt x="0" y="34594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2590800"/>
            <a:ext cx="3136900" cy="15875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0000" y="4267200"/>
            <a:ext cx="3124200" cy="16002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321300" y="635000"/>
            <a:ext cx="23622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6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66700" algn="l"/>
              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97000" y="711200"/>
            <a:ext cx="1676400" cy="38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0"/>
              </a:lnSpc>
              <a:tabLst>
							</a:tabLst>
            </a:pPr>
            <a:r>
              <a:rPr lang="en-US" altLang="zh-CN" sz="2795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的由来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193800" y="1549400"/>
            <a:ext cx="7556500" cy="1320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>
                <a:tab pos="139700" algn="l"/>
              </a:tabLst>
            </a:pPr>
            <a:r>
              <a:rPr lang="en-US" altLang="zh-CN" dirty="0" smtClean="0"/>
              <a:t>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特定客户已提供设计方案的产品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(OEM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--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制造类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100"/>
              </a:lnSpc>
              <a:tabLst>
                <a:tab pos="139700" algn="l"/>
              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（“客户”有可能是公司总部研发中心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作为桥梁）</a:t>
            </a:r>
          </a:p>
          <a:p>
            <a:pPr>
              <a:lnSpc>
                <a:spcPts val="3500"/>
              </a:lnSpc>
              <a:tabLst>
                <a:tab pos="139700" algn="l"/>
              </a:tabLst>
            </a:pPr>
            <a:r>
              <a:rPr lang="en-US" altLang="zh-CN" dirty="0" smtClean="0"/>
              <a:t>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业内已经成型的产品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研发类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97000" y="5943600"/>
            <a:ext cx="7912100" cy="1054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>
                <a:tab pos="7581900" algn="l"/>
              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成本限定性较强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200"/>
              </a:lnSpc>
              <a:tabLst>
                <a:tab pos="7581900" algn="l"/>
              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产品项目的开展可能遵循客户规定的路径</a:t>
            </a:r>
          </a:p>
          <a:p>
            <a:pPr>
              <a:lnSpc>
                <a:spcPts val="1300"/>
              </a:lnSpc>
              <a:tabLst>
                <a:tab pos="7581900" algn="l"/>
              </a:tabLst>
            </a:pPr>
            <a:r>
              <a:rPr lang="en-US" altLang="zh-CN" dirty="0" smtClean="0"/>
              <a:t>	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426200" y="3009900"/>
            <a:ext cx="3060700" cy="265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100"/>
              </a:lnSpc>
              <a:tabLst>
                <a:tab pos="25400" algn="l"/>
              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NPI---new</a:t>
            </a:r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product</a:t>
            </a:r>
          </a:p>
          <a:p>
            <a:pPr>
              <a:lnSpc>
                <a:spcPts val="2900"/>
              </a:lnSpc>
              <a:tabLst>
                <a:tab pos="25400" algn="l"/>
              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introduction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</a:t>
            </a:r>
          </a:p>
          <a:p>
            <a:pPr>
              <a:lnSpc>
                <a:spcPts val="2600"/>
              </a:lnSpc>
              <a:tabLst>
                <a:tab pos="25400" algn="l"/>
              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入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                <a:tab pos="25400" algn="l"/>
              </a:tabLst>
            </a:pPr>
            <a:r>
              <a:rPr lang="en-US" altLang="zh-CN" dirty="0" smtClean="0"/>
              <a:t>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是相对于完全自</a:t>
            </a:r>
          </a:p>
          <a:p>
            <a:pPr>
              <a:lnSpc>
                <a:spcPts val="2800"/>
              </a:lnSpc>
              <a:tabLst>
                <a:tab pos="25400" algn="l"/>
              </a:tabLst>
            </a:pPr>
            <a:r>
              <a:rPr lang="en-US" altLang="zh-CN" dirty="0" smtClean="0"/>
              <a:t>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主研制、概念型研发、</a:t>
            </a:r>
          </a:p>
          <a:p>
            <a:pPr>
              <a:lnSpc>
                <a:spcPts val="2700"/>
              </a:lnSpc>
              <a:tabLst>
                <a:tab pos="25400" algn="l"/>
              </a:tabLst>
            </a:pPr>
            <a:r>
              <a:rPr lang="en-US" altLang="zh-CN" dirty="0" smtClean="0"/>
              <a:t>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发明创新开发而言的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244600" y="3073400"/>
            <a:ext cx="4826000" cy="273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>
                <a:tab pos="101600" algn="l"/>
                <a:tab pos="139700" algn="l"/>
                <a:tab pos="152400" algn="l"/>
              </a:tabLst>
            </a:pPr>
            <a:r>
              <a:rPr lang="en-US" altLang="zh-CN" dirty="0" smtClean="0"/>
              <a:t>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平台化产品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---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研发类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800"/>
              </a:lnSpc>
              <a:tabLst>
                <a:tab pos="101600" algn="l"/>
                <a:tab pos="139700" algn="l"/>
                <a:tab pos="152400" algn="l"/>
              </a:tabLst>
            </a:pPr>
            <a:r>
              <a:rPr lang="en-US" altLang="zh-CN" dirty="0" smtClean="0"/>
              <a:t>	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特定客户提供了初始方案，公司代</a:t>
            </a:r>
          </a:p>
          <a:p>
            <a:pPr>
              <a:lnSpc>
                <a:spcPts val="2700"/>
              </a:lnSpc>
              <a:tabLst>
                <a:tab pos="101600" algn="l"/>
                <a:tab pos="139700" algn="l"/>
                <a:tab pos="152400" algn="l"/>
              </a:tabLst>
            </a:pPr>
            <a:r>
              <a:rPr lang="en-US" altLang="zh-CN" dirty="0" smtClean="0"/>
              <a:t>	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为设计并实现（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ODM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900"/>
              </a:lnSpc>
              <a:tabLst>
                <a:tab pos="101600" algn="l"/>
                <a:tab pos="139700" algn="l"/>
                <a:tab pos="152400" algn="l"/>
              </a:tabLst>
            </a:pPr>
            <a:r>
              <a:rPr lang="en-US" altLang="zh-CN" sz="2795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的产品项目特点</a:t>
            </a:r>
          </a:p>
          <a:p>
            <a:pPr>
              <a:lnSpc>
                <a:spcPts val="3300"/>
              </a:lnSpc>
              <a:tabLst>
                <a:tab pos="101600" algn="l"/>
                <a:tab pos="139700" algn="l"/>
                <a:tab pos="152400" algn="l"/>
              </a:tabLst>
            </a:pPr>
            <a:r>
              <a:rPr lang="en-US" altLang="zh-CN" dirty="0" smtClean="0"/>
              <a:t>	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项目时限性较强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900"/>
              </a:lnSpc>
              <a:tabLst>
                <a:tab pos="101600" algn="l"/>
                <a:tab pos="139700" algn="l"/>
                <a:tab pos="152400" algn="l"/>
              </a:tabLst>
            </a:pPr>
            <a:r>
              <a:rPr lang="en-US" altLang="zh-CN" dirty="0" smtClean="0"/>
              <a:t>		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已经具备一定的要求或标准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097280" y="698500"/>
            <a:ext cx="3784091" cy="489204"/>
          </a:xfrm>
          <a:custGeom>
            <a:avLst/>
            <a:gdLst>
              <a:gd name="connsiteX0" fmla="*/ 0 w 3784091"/>
              <a:gd name="connsiteY0" fmla="*/ 489203 h 489204"/>
              <a:gd name="connsiteX1" fmla="*/ 3784091 w 3784091"/>
              <a:gd name="connsiteY1" fmla="*/ 489203 h 489204"/>
              <a:gd name="connsiteX2" fmla="*/ 3784091 w 3784091"/>
              <a:gd name="connsiteY2" fmla="*/ 0 h 489204"/>
              <a:gd name="connsiteX3" fmla="*/ 0 w 3784091"/>
              <a:gd name="connsiteY3" fmla="*/ 0 h 489204"/>
              <a:gd name="connsiteX4" fmla="*/ 0 w 3784091"/>
              <a:gd name="connsiteY4" fmla="*/ 489203 h 4892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784091" h="489204">
                <a:moveTo>
                  <a:pt x="0" y="489203"/>
                </a:moveTo>
                <a:lnTo>
                  <a:pt x="3784091" y="489203"/>
                </a:lnTo>
                <a:lnTo>
                  <a:pt x="3784091" y="0"/>
                </a:lnTo>
                <a:lnTo>
                  <a:pt x="0" y="0"/>
                </a:lnTo>
                <a:lnTo>
                  <a:pt x="0" y="489203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452372" y="3418840"/>
            <a:ext cx="7499604" cy="356615"/>
          </a:xfrm>
          <a:custGeom>
            <a:avLst/>
            <a:gdLst>
              <a:gd name="connsiteX0" fmla="*/ 0 w 7499604"/>
              <a:gd name="connsiteY0" fmla="*/ 356615 h 356615"/>
              <a:gd name="connsiteX1" fmla="*/ 7499604 w 7499604"/>
              <a:gd name="connsiteY1" fmla="*/ 356615 h 356615"/>
              <a:gd name="connsiteX2" fmla="*/ 7499604 w 7499604"/>
              <a:gd name="connsiteY2" fmla="*/ 0 h 356615"/>
              <a:gd name="connsiteX3" fmla="*/ 0 w 7499604"/>
              <a:gd name="connsiteY3" fmla="*/ 0 h 356615"/>
              <a:gd name="connsiteX4" fmla="*/ 0 w 7499604"/>
              <a:gd name="connsiteY4" fmla="*/ 356615 h 35661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7499604" h="356615">
                <a:moveTo>
                  <a:pt x="0" y="356615"/>
                </a:moveTo>
                <a:lnTo>
                  <a:pt x="7499604" y="356615"/>
                </a:lnTo>
                <a:lnTo>
                  <a:pt x="7499604" y="0"/>
                </a:lnTo>
                <a:lnTo>
                  <a:pt x="0" y="0"/>
                </a:lnTo>
                <a:lnTo>
                  <a:pt x="0" y="356615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86839" y="1524508"/>
            <a:ext cx="7499604" cy="490727"/>
          </a:xfrm>
          <a:custGeom>
            <a:avLst/>
            <a:gdLst>
              <a:gd name="connsiteX0" fmla="*/ 0 w 7499604"/>
              <a:gd name="connsiteY0" fmla="*/ 490727 h 490727"/>
              <a:gd name="connsiteX1" fmla="*/ 7499603 w 7499604"/>
              <a:gd name="connsiteY1" fmla="*/ 490727 h 490727"/>
              <a:gd name="connsiteX2" fmla="*/ 7499603 w 7499604"/>
              <a:gd name="connsiteY2" fmla="*/ 0 h 490727"/>
              <a:gd name="connsiteX3" fmla="*/ 0 w 7499604"/>
              <a:gd name="connsiteY3" fmla="*/ 0 h 490727"/>
              <a:gd name="connsiteX4" fmla="*/ 0 w 7499604"/>
              <a:gd name="connsiteY4" fmla="*/ 490727 h 4907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7499604" h="490727">
                <a:moveTo>
                  <a:pt x="0" y="490727"/>
                </a:moveTo>
                <a:lnTo>
                  <a:pt x="7499603" y="490727"/>
                </a:lnTo>
                <a:lnTo>
                  <a:pt x="7499603" y="0"/>
                </a:lnTo>
                <a:lnTo>
                  <a:pt x="0" y="0"/>
                </a:lnTo>
                <a:lnTo>
                  <a:pt x="0" y="49072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438655" y="2257551"/>
            <a:ext cx="7499604" cy="490727"/>
          </a:xfrm>
          <a:custGeom>
            <a:avLst/>
            <a:gdLst>
              <a:gd name="connsiteX0" fmla="*/ 0 w 7499604"/>
              <a:gd name="connsiteY0" fmla="*/ 490727 h 490727"/>
              <a:gd name="connsiteX1" fmla="*/ 7499603 w 7499604"/>
              <a:gd name="connsiteY1" fmla="*/ 490727 h 490727"/>
              <a:gd name="connsiteX2" fmla="*/ 7499603 w 7499604"/>
              <a:gd name="connsiteY2" fmla="*/ 0 h 490727"/>
              <a:gd name="connsiteX3" fmla="*/ 0 w 7499604"/>
              <a:gd name="connsiteY3" fmla="*/ 0 h 490727"/>
              <a:gd name="connsiteX4" fmla="*/ 0 w 7499604"/>
              <a:gd name="connsiteY4" fmla="*/ 490727 h 4907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7499604" h="490727">
                <a:moveTo>
                  <a:pt x="0" y="490727"/>
                </a:moveTo>
                <a:lnTo>
                  <a:pt x="7499603" y="490727"/>
                </a:lnTo>
                <a:lnTo>
                  <a:pt x="7499603" y="0"/>
                </a:lnTo>
                <a:lnTo>
                  <a:pt x="0" y="0"/>
                </a:lnTo>
                <a:lnTo>
                  <a:pt x="0" y="49072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452372" y="3775455"/>
            <a:ext cx="7499604" cy="664464"/>
          </a:xfrm>
          <a:custGeom>
            <a:avLst/>
            <a:gdLst>
              <a:gd name="connsiteX0" fmla="*/ 0 w 7499604"/>
              <a:gd name="connsiteY0" fmla="*/ 664464 h 664464"/>
              <a:gd name="connsiteX1" fmla="*/ 7499604 w 7499604"/>
              <a:gd name="connsiteY1" fmla="*/ 664464 h 664464"/>
              <a:gd name="connsiteX2" fmla="*/ 7499604 w 7499604"/>
              <a:gd name="connsiteY2" fmla="*/ 0 h 664464"/>
              <a:gd name="connsiteX3" fmla="*/ 0 w 7499604"/>
              <a:gd name="connsiteY3" fmla="*/ 0 h 664464"/>
              <a:gd name="connsiteX4" fmla="*/ 0 w 7499604"/>
              <a:gd name="connsiteY4" fmla="*/ 664464 h 66446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7499604" h="664464">
                <a:moveTo>
                  <a:pt x="0" y="664464"/>
                </a:moveTo>
                <a:lnTo>
                  <a:pt x="7499604" y="664464"/>
                </a:lnTo>
                <a:lnTo>
                  <a:pt x="7499604" y="0"/>
                </a:lnTo>
                <a:lnTo>
                  <a:pt x="0" y="0"/>
                </a:lnTo>
                <a:lnTo>
                  <a:pt x="0" y="664464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444752" y="4517644"/>
            <a:ext cx="7499604" cy="1359408"/>
          </a:xfrm>
          <a:custGeom>
            <a:avLst/>
            <a:gdLst>
              <a:gd name="connsiteX0" fmla="*/ 0 w 7499604"/>
              <a:gd name="connsiteY0" fmla="*/ 1359408 h 1359408"/>
              <a:gd name="connsiteX1" fmla="*/ 7499604 w 7499604"/>
              <a:gd name="connsiteY1" fmla="*/ 1359408 h 1359408"/>
              <a:gd name="connsiteX2" fmla="*/ 7499604 w 7499604"/>
              <a:gd name="connsiteY2" fmla="*/ 0 h 1359408"/>
              <a:gd name="connsiteX3" fmla="*/ 0 w 7499604"/>
              <a:gd name="connsiteY3" fmla="*/ 0 h 1359408"/>
              <a:gd name="connsiteX4" fmla="*/ 0 w 7499604"/>
              <a:gd name="connsiteY4" fmla="*/ 1359408 h 13594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7499604" h="1359408">
                <a:moveTo>
                  <a:pt x="0" y="1359408"/>
                </a:moveTo>
                <a:lnTo>
                  <a:pt x="7499604" y="1359408"/>
                </a:lnTo>
                <a:lnTo>
                  <a:pt x="7499604" y="0"/>
                </a:lnTo>
                <a:lnTo>
                  <a:pt x="0" y="0"/>
                </a:lnTo>
                <a:lnTo>
                  <a:pt x="0" y="135940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467611" y="5930391"/>
            <a:ext cx="7499604" cy="490728"/>
          </a:xfrm>
          <a:custGeom>
            <a:avLst/>
            <a:gdLst>
              <a:gd name="connsiteX0" fmla="*/ 0 w 7499604"/>
              <a:gd name="connsiteY0" fmla="*/ 490728 h 490728"/>
              <a:gd name="connsiteX1" fmla="*/ 7499604 w 7499604"/>
              <a:gd name="connsiteY1" fmla="*/ 490728 h 490728"/>
              <a:gd name="connsiteX2" fmla="*/ 7499604 w 7499604"/>
              <a:gd name="connsiteY2" fmla="*/ 0 h 490728"/>
              <a:gd name="connsiteX3" fmla="*/ 0 w 7499604"/>
              <a:gd name="connsiteY3" fmla="*/ 0 h 490728"/>
              <a:gd name="connsiteX4" fmla="*/ 0 w 7499604"/>
              <a:gd name="connsiteY4" fmla="*/ 490728 h 49072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7499604" h="490728">
                <a:moveTo>
                  <a:pt x="0" y="490728"/>
                </a:moveTo>
                <a:lnTo>
                  <a:pt x="7499604" y="490728"/>
                </a:lnTo>
                <a:lnTo>
                  <a:pt x="7499604" y="0"/>
                </a:lnTo>
                <a:lnTo>
                  <a:pt x="0" y="0"/>
                </a:lnTo>
                <a:lnTo>
                  <a:pt x="0" y="49072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321300" y="635000"/>
            <a:ext cx="23622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6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66700" algn="l"/>
              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181100" y="787400"/>
            <a:ext cx="3454400" cy="38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0"/>
              </a:lnSpc>
              <a:tabLst>
							</a:tabLst>
            </a:pPr>
            <a:r>
              <a:rPr lang="en-US" altLang="zh-CN" sz="2795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项目定义的目的：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473200" y="1778000"/>
            <a:ext cx="7835900" cy="537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>
                <a:tab pos="50800" algn="l"/>
                <a:tab pos="63500" algn="l"/>
                <a:tab pos="76200" algn="l"/>
                <a:tab pos="7505700" algn="l"/>
              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传统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的项目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管理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以称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为“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基于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链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的项目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管理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”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800"/>
              </a:lnSpc>
              <a:tabLst>
                <a:tab pos="50800" algn="l"/>
                <a:tab pos="63500" algn="l"/>
                <a:tab pos="76200" algn="l"/>
                <a:tab pos="7505700" algn="l"/>
              </a:tabLst>
            </a:pPr>
            <a:r>
              <a:rPr lang="en-US" altLang="zh-CN" dirty="0" smtClean="0"/>
              <a:t>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制造业产品项目特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征不仅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有一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次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性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和独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特性，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还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有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高</a:t>
            </a:r>
          </a:p>
          <a:p>
            <a:pPr>
              <a:lnSpc>
                <a:spcPts val="2500"/>
              </a:lnSpc>
              <a:tabLst>
                <a:tab pos="50800" algn="l"/>
                <a:tab pos="63500" algn="l"/>
                <a:tab pos="76200" algn="l"/>
                <a:tab pos="7505700" algn="l"/>
              </a:tabLst>
            </a:pPr>
            <a:r>
              <a:rPr lang="en-US" altLang="zh-CN" dirty="0" smtClean="0"/>
              <a:t>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效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复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制性的要求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400"/>
              </a:lnSpc>
              <a:tabLst>
                <a:tab pos="50800" algn="l"/>
                <a:tab pos="63500" algn="l"/>
                <a:tab pos="76200" algn="l"/>
                <a:tab pos="7505700" algn="l"/>
              </a:tabLst>
            </a:pPr>
            <a:r>
              <a:rPr lang="en-US" altLang="zh-CN" dirty="0" smtClean="0"/>
              <a:t>	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如果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说传统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管理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纵向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流程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就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横向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</a:p>
          <a:p>
            <a:pPr>
              <a:lnSpc>
                <a:spcPts val="2800"/>
              </a:lnSpc>
              <a:tabLst>
                <a:tab pos="50800" algn="l"/>
                <a:tab pos="63500" algn="l"/>
                <a:tab pos="76200" algn="l"/>
                <a:tab pos="7505700" algn="l"/>
              </a:tabLst>
            </a:pPr>
            <a:r>
              <a:rPr lang="en-US" altLang="zh-CN" dirty="0" smtClean="0"/>
              <a:t>	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扩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展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---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扩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展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类或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延伸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满足更多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顾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订单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700"/>
              </a:lnSpc>
              <a:tabLst>
                <a:tab pos="50800" algn="l"/>
                <a:tab pos="63500" algn="l"/>
                <a:tab pos="76200" algn="l"/>
                <a:tab pos="7505700" algn="l"/>
              </a:tabLst>
            </a:pPr>
            <a:r>
              <a:rPr lang="en-US" altLang="zh-CN" dirty="0" smtClean="0"/>
              <a:t>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使得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“产品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诞生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这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一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过程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有具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体和明确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行动指引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</a:p>
          <a:p>
            <a:pPr>
              <a:lnSpc>
                <a:spcPts val="2800"/>
              </a:lnSpc>
              <a:tabLst>
                <a:tab pos="50800" algn="l"/>
                <a:tab pos="63500" algn="l"/>
                <a:tab pos="76200" algn="l"/>
                <a:tab pos="7505700" algn="l"/>
              </a:tabLst>
            </a:pPr>
            <a:r>
              <a:rPr lang="en-US" altLang="zh-CN" dirty="0" smtClean="0"/>
              <a:t>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成为产品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团队共同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的可遵循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行动指南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时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它也尊重</a:t>
            </a:r>
          </a:p>
          <a:p>
            <a:pPr>
              <a:lnSpc>
                <a:spcPts val="2700"/>
              </a:lnSpc>
              <a:tabLst>
                <a:tab pos="50800" algn="l"/>
                <a:tab pos="63500" algn="l"/>
                <a:tab pos="76200" algn="l"/>
                <a:tab pos="7505700" algn="l"/>
              </a:tabLst>
            </a:pPr>
            <a:r>
              <a:rPr lang="en-US" altLang="zh-CN" dirty="0" smtClean="0"/>
              <a:t>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了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跨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门职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能的“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自然行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为”并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将其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范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化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下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来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500"/>
              </a:lnSpc>
              <a:tabLst>
                <a:tab pos="50800" algn="l"/>
                <a:tab pos="63500" algn="l"/>
                <a:tab pos="76200" algn="l"/>
                <a:tab pos="7505700" algn="l"/>
              </a:tabLst>
            </a:pPr>
            <a:r>
              <a:rPr lang="en-US" altLang="zh-CN" dirty="0" smtClean="0"/>
              <a:t>		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以扩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展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到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有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共同行动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则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企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业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间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合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50800" algn="l"/>
                <a:tab pos="63500" algn="l"/>
                <a:tab pos="76200" algn="l"/>
                <a:tab pos="7505700" algn="l"/>
              </a:tabLst>
            </a:pPr>
            <a:r>
              <a:rPr lang="en-US" altLang="zh-CN" dirty="0" smtClean="0"/>
              <a:t>				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73124" y="1350772"/>
            <a:ext cx="7499604" cy="490727"/>
          </a:xfrm>
          <a:custGeom>
            <a:avLst/>
            <a:gdLst>
              <a:gd name="connsiteX0" fmla="*/ 0 w 7499604"/>
              <a:gd name="connsiteY0" fmla="*/ 490727 h 490727"/>
              <a:gd name="connsiteX1" fmla="*/ 7499604 w 7499604"/>
              <a:gd name="connsiteY1" fmla="*/ 490727 h 490727"/>
              <a:gd name="connsiteX2" fmla="*/ 7499604 w 7499604"/>
              <a:gd name="connsiteY2" fmla="*/ 0 h 490727"/>
              <a:gd name="connsiteX3" fmla="*/ 0 w 7499604"/>
              <a:gd name="connsiteY3" fmla="*/ 0 h 490727"/>
              <a:gd name="connsiteX4" fmla="*/ 0 w 7499604"/>
              <a:gd name="connsiteY4" fmla="*/ 490727 h 4907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7499604" h="490727">
                <a:moveTo>
                  <a:pt x="0" y="490727"/>
                </a:moveTo>
                <a:lnTo>
                  <a:pt x="7499604" y="490727"/>
                </a:lnTo>
                <a:lnTo>
                  <a:pt x="7499604" y="0"/>
                </a:lnTo>
                <a:lnTo>
                  <a:pt x="0" y="0"/>
                </a:lnTo>
                <a:lnTo>
                  <a:pt x="0" y="49072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510283" y="3505708"/>
            <a:ext cx="7499604" cy="269747"/>
          </a:xfrm>
          <a:custGeom>
            <a:avLst/>
            <a:gdLst>
              <a:gd name="connsiteX0" fmla="*/ 0 w 7499604"/>
              <a:gd name="connsiteY0" fmla="*/ 269747 h 269747"/>
              <a:gd name="connsiteX1" fmla="*/ 7499604 w 7499604"/>
              <a:gd name="connsiteY1" fmla="*/ 269747 h 269747"/>
              <a:gd name="connsiteX2" fmla="*/ 7499604 w 7499604"/>
              <a:gd name="connsiteY2" fmla="*/ 0 h 269747"/>
              <a:gd name="connsiteX3" fmla="*/ 0 w 7499604"/>
              <a:gd name="connsiteY3" fmla="*/ 0 h 269747"/>
              <a:gd name="connsiteX4" fmla="*/ 0 w 7499604"/>
              <a:gd name="connsiteY4" fmla="*/ 269747 h 26974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7499604" h="269747">
                <a:moveTo>
                  <a:pt x="0" y="269747"/>
                </a:moveTo>
                <a:lnTo>
                  <a:pt x="7499604" y="269747"/>
                </a:lnTo>
                <a:lnTo>
                  <a:pt x="7499604" y="0"/>
                </a:lnTo>
                <a:lnTo>
                  <a:pt x="0" y="0"/>
                </a:lnTo>
                <a:lnTo>
                  <a:pt x="0" y="26974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415796" y="2004567"/>
            <a:ext cx="7499604" cy="490727"/>
          </a:xfrm>
          <a:custGeom>
            <a:avLst/>
            <a:gdLst>
              <a:gd name="connsiteX0" fmla="*/ 0 w 7499604"/>
              <a:gd name="connsiteY0" fmla="*/ 490727 h 490727"/>
              <a:gd name="connsiteX1" fmla="*/ 7499603 w 7499604"/>
              <a:gd name="connsiteY1" fmla="*/ 490727 h 490727"/>
              <a:gd name="connsiteX2" fmla="*/ 7499603 w 7499604"/>
              <a:gd name="connsiteY2" fmla="*/ 0 h 490727"/>
              <a:gd name="connsiteX3" fmla="*/ 0 w 7499604"/>
              <a:gd name="connsiteY3" fmla="*/ 0 h 490727"/>
              <a:gd name="connsiteX4" fmla="*/ 0 w 7499604"/>
              <a:gd name="connsiteY4" fmla="*/ 490727 h 4907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7499604" h="490727">
                <a:moveTo>
                  <a:pt x="0" y="490727"/>
                </a:moveTo>
                <a:lnTo>
                  <a:pt x="7499603" y="490727"/>
                </a:lnTo>
                <a:lnTo>
                  <a:pt x="7499603" y="0"/>
                </a:lnTo>
                <a:lnTo>
                  <a:pt x="0" y="0"/>
                </a:lnTo>
                <a:lnTo>
                  <a:pt x="0" y="49072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467611" y="2737611"/>
            <a:ext cx="7499604" cy="490727"/>
          </a:xfrm>
          <a:custGeom>
            <a:avLst/>
            <a:gdLst>
              <a:gd name="connsiteX0" fmla="*/ 0 w 7499604"/>
              <a:gd name="connsiteY0" fmla="*/ 490727 h 490727"/>
              <a:gd name="connsiteX1" fmla="*/ 7499604 w 7499604"/>
              <a:gd name="connsiteY1" fmla="*/ 490727 h 490727"/>
              <a:gd name="connsiteX2" fmla="*/ 7499604 w 7499604"/>
              <a:gd name="connsiteY2" fmla="*/ 0 h 490727"/>
              <a:gd name="connsiteX3" fmla="*/ 0 w 7499604"/>
              <a:gd name="connsiteY3" fmla="*/ 0 h 490727"/>
              <a:gd name="connsiteX4" fmla="*/ 0 w 7499604"/>
              <a:gd name="connsiteY4" fmla="*/ 490727 h 4907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7499604" h="490727">
                <a:moveTo>
                  <a:pt x="0" y="490727"/>
                </a:moveTo>
                <a:lnTo>
                  <a:pt x="7499604" y="490727"/>
                </a:lnTo>
                <a:lnTo>
                  <a:pt x="7499604" y="0"/>
                </a:lnTo>
                <a:lnTo>
                  <a:pt x="0" y="0"/>
                </a:lnTo>
                <a:lnTo>
                  <a:pt x="0" y="49072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510283" y="3775455"/>
            <a:ext cx="7499604" cy="220979"/>
          </a:xfrm>
          <a:custGeom>
            <a:avLst/>
            <a:gdLst>
              <a:gd name="connsiteX0" fmla="*/ 0 w 7499604"/>
              <a:gd name="connsiteY0" fmla="*/ 220979 h 220979"/>
              <a:gd name="connsiteX1" fmla="*/ 7499604 w 7499604"/>
              <a:gd name="connsiteY1" fmla="*/ 220979 h 220979"/>
              <a:gd name="connsiteX2" fmla="*/ 7499604 w 7499604"/>
              <a:gd name="connsiteY2" fmla="*/ 0 h 220979"/>
              <a:gd name="connsiteX3" fmla="*/ 0 w 7499604"/>
              <a:gd name="connsiteY3" fmla="*/ 0 h 220979"/>
              <a:gd name="connsiteX4" fmla="*/ 0 w 7499604"/>
              <a:gd name="connsiteY4" fmla="*/ 220979 h 2209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7499604" h="220979">
                <a:moveTo>
                  <a:pt x="0" y="220979"/>
                </a:moveTo>
                <a:lnTo>
                  <a:pt x="7499604" y="220979"/>
                </a:lnTo>
                <a:lnTo>
                  <a:pt x="7499604" y="0"/>
                </a:lnTo>
                <a:lnTo>
                  <a:pt x="0" y="0"/>
                </a:lnTo>
                <a:lnTo>
                  <a:pt x="0" y="220979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473708" y="4225035"/>
            <a:ext cx="7499604" cy="490728"/>
          </a:xfrm>
          <a:custGeom>
            <a:avLst/>
            <a:gdLst>
              <a:gd name="connsiteX0" fmla="*/ 0 w 7499604"/>
              <a:gd name="connsiteY0" fmla="*/ 490728 h 490728"/>
              <a:gd name="connsiteX1" fmla="*/ 7499603 w 7499604"/>
              <a:gd name="connsiteY1" fmla="*/ 490728 h 490728"/>
              <a:gd name="connsiteX2" fmla="*/ 7499603 w 7499604"/>
              <a:gd name="connsiteY2" fmla="*/ 0 h 490728"/>
              <a:gd name="connsiteX3" fmla="*/ 0 w 7499604"/>
              <a:gd name="connsiteY3" fmla="*/ 0 h 490728"/>
              <a:gd name="connsiteX4" fmla="*/ 0 w 7499604"/>
              <a:gd name="connsiteY4" fmla="*/ 490728 h 49072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7499604" h="490728">
                <a:moveTo>
                  <a:pt x="0" y="490728"/>
                </a:moveTo>
                <a:lnTo>
                  <a:pt x="7499603" y="490728"/>
                </a:lnTo>
                <a:lnTo>
                  <a:pt x="7499603" y="0"/>
                </a:lnTo>
                <a:lnTo>
                  <a:pt x="0" y="0"/>
                </a:lnTo>
                <a:lnTo>
                  <a:pt x="0" y="49072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467611" y="4971796"/>
            <a:ext cx="8130540" cy="490727"/>
          </a:xfrm>
          <a:custGeom>
            <a:avLst/>
            <a:gdLst>
              <a:gd name="connsiteX0" fmla="*/ 0 w 8130540"/>
              <a:gd name="connsiteY0" fmla="*/ 490727 h 490727"/>
              <a:gd name="connsiteX1" fmla="*/ 8130540 w 8130540"/>
              <a:gd name="connsiteY1" fmla="*/ 490727 h 490727"/>
              <a:gd name="connsiteX2" fmla="*/ 8130540 w 8130540"/>
              <a:gd name="connsiteY2" fmla="*/ 0 h 490727"/>
              <a:gd name="connsiteX3" fmla="*/ 0 w 8130540"/>
              <a:gd name="connsiteY3" fmla="*/ 0 h 490727"/>
              <a:gd name="connsiteX4" fmla="*/ 0 w 8130540"/>
              <a:gd name="connsiteY4" fmla="*/ 490727 h 4907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130540" h="490727">
                <a:moveTo>
                  <a:pt x="0" y="490727"/>
                </a:moveTo>
                <a:lnTo>
                  <a:pt x="8130540" y="490727"/>
                </a:lnTo>
                <a:lnTo>
                  <a:pt x="8130540" y="0"/>
                </a:lnTo>
                <a:lnTo>
                  <a:pt x="0" y="0"/>
                </a:lnTo>
                <a:lnTo>
                  <a:pt x="0" y="49072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459991" y="5704840"/>
            <a:ext cx="8130540" cy="810768"/>
          </a:xfrm>
          <a:custGeom>
            <a:avLst/>
            <a:gdLst>
              <a:gd name="connsiteX0" fmla="*/ 0 w 8130540"/>
              <a:gd name="connsiteY0" fmla="*/ 810767 h 810768"/>
              <a:gd name="connsiteX1" fmla="*/ 8130539 w 8130540"/>
              <a:gd name="connsiteY1" fmla="*/ 810767 h 810768"/>
              <a:gd name="connsiteX2" fmla="*/ 8130539 w 8130540"/>
              <a:gd name="connsiteY2" fmla="*/ 0 h 810768"/>
              <a:gd name="connsiteX3" fmla="*/ 0 w 8130540"/>
              <a:gd name="connsiteY3" fmla="*/ 0 h 810768"/>
              <a:gd name="connsiteX4" fmla="*/ 0 w 8130540"/>
              <a:gd name="connsiteY4" fmla="*/ 810767 h 81076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130540" h="810768">
                <a:moveTo>
                  <a:pt x="0" y="810767"/>
                </a:moveTo>
                <a:lnTo>
                  <a:pt x="8130539" y="810767"/>
                </a:lnTo>
                <a:lnTo>
                  <a:pt x="8130539" y="0"/>
                </a:lnTo>
                <a:lnTo>
                  <a:pt x="0" y="0"/>
                </a:lnTo>
                <a:lnTo>
                  <a:pt x="0" y="81076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460500" y="1447800"/>
            <a:ext cx="6667500" cy="38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0"/>
              </a:lnSpc>
              <a:tabLst>
							</a:tabLst>
            </a:pPr>
            <a:r>
              <a:rPr lang="en-US" altLang="zh-CN" sz="2795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管理与通用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管理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区别与联系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600200" y="3581400"/>
            <a:ext cx="4914900" cy="330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管理追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求的是“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高效复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制”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498600" y="2082800"/>
            <a:ext cx="4699000" cy="330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它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整体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管理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横向扩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展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分支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49400" y="2806700"/>
            <a:ext cx="4381500" cy="330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同样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要遵循项目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管理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通用原则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78900" y="6858000"/>
            <a:ext cx="3302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62100" y="4292600"/>
            <a:ext cx="3771900" cy="330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面向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的产品项目有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范围界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49400" y="5041900"/>
            <a:ext cx="6223000" cy="330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它不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能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仅依靠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流程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还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结合既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定的路径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49400" y="5778500"/>
            <a:ext cx="7848600" cy="330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它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要求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流程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技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路径的具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体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化，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成代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表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性的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企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业产品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诞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49400" y="6159500"/>
            <a:ext cx="76454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模式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使团队行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为有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完全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依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据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以复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到同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类产品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30200"/>
            <a:ext cx="9169400" cy="68834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321300" y="635000"/>
            <a:ext cx="23622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6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66700" algn="l"/>
              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400300" y="1524000"/>
            <a:ext cx="711200" cy="17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方案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审批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140200" y="1587500"/>
            <a:ext cx="355600" cy="17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样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600700" y="1562100"/>
            <a:ext cx="533400" cy="17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小批量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454900" y="1574800"/>
            <a:ext cx="355600" cy="17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量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242300" y="2590800"/>
            <a:ext cx="355600" cy="17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策划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447800" y="2616200"/>
            <a:ext cx="393700" cy="17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策划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49400" y="2082800"/>
            <a:ext cx="355600" cy="17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方案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000500" y="1270000"/>
            <a:ext cx="2540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CC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162300" y="1295400"/>
            <a:ext cx="2413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CS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95900" y="1295400"/>
            <a:ext cx="2159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FA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68500" y="1295400"/>
            <a:ext cx="1651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CI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435100" y="1282700"/>
            <a:ext cx="2540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DC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454900" y="1270000"/>
            <a:ext cx="2159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PA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016000" y="1295400"/>
            <a:ext cx="215900" cy="139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100"/>
              </a:lnSpc>
              <a:tabLst>
							</a:tabLst>
            </a:pPr>
            <a:r>
              <a:rPr lang="en-US" altLang="zh-CN" sz="1200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KO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43100" y="660400"/>
            <a:ext cx="2120900" cy="342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700"/>
              </a:lnSpc>
              <a:tabLst>
							</a:tabLst>
            </a:pPr>
            <a:r>
              <a:rPr lang="en-US" altLang="zh-CN" sz="2795" dirty="0" smtClean="0">
                <a:solidFill>
                  <a:srgbClr val="000000"/>
                </a:solidFill>
                <a:latin typeface="新宋体" pitchFamily="18" charset="0"/>
                <a:cs typeface="新宋体" pitchFamily="18" charset="0"/>
              </a:rPr>
              <a:t>NBPI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路径例子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016000" y="1473200"/>
            <a:ext cx="762000" cy="393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产品定义</a:t>
            </a:r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403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形</a:t>
            </a:r>
            <a:r>
              <a:rPr lang="en-US" altLang="zh-CN" sz="1403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成</a:t>
            </a:r>
            <a:r>
              <a:rPr lang="en-US" altLang="zh-CN" sz="1403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altLang="zh-CN" sz="1403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审批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78900" y="6858000"/>
            <a:ext cx="3302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213100" y="5372100"/>
            <a:ext cx="711200" cy="38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                <a:tab pos="88900" algn="l"/>
              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产品设计</a:t>
            </a:r>
          </a:p>
          <a:p>
            <a:pPr>
              <a:lnSpc>
                <a:spcPts val="1600"/>
              </a:lnSpc>
              <a:tabLst>
                <a:tab pos="88900" algn="l"/>
              </a:tabLst>
            </a:pPr>
            <a:r>
              <a:rPr lang="en-US" altLang="zh-CN" dirty="0" smtClean="0"/>
              <a:t>	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开发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800600" y="5372100"/>
            <a:ext cx="711200" cy="38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                <a:tab pos="88900" algn="l"/>
              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工艺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设计</a:t>
            </a:r>
          </a:p>
          <a:p>
            <a:pPr>
              <a:lnSpc>
                <a:spcPts val="1600"/>
              </a:lnSpc>
              <a:tabLst>
                <a:tab pos="88900" algn="l"/>
              </a:tabLst>
            </a:pPr>
            <a:r>
              <a:rPr lang="en-US" altLang="zh-CN" dirty="0" smtClean="0"/>
              <a:t>	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开发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950200" y="4495800"/>
            <a:ext cx="355600" cy="17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量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625600" y="5372100"/>
            <a:ext cx="889000" cy="38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计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划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与确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定</a:t>
            </a:r>
          </a:p>
          <a:p>
            <a:pPr>
              <a:lnSpc>
                <a:spcPts val="16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350000" y="5372100"/>
            <a:ext cx="711200" cy="38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                <a:tab pos="88900" algn="l"/>
              </a:tabLst>
            </a:pPr>
            <a:r>
              <a:rPr lang="en-US" altLang="zh-CN" dirty="0" smtClean="0"/>
              <a:t>	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及</a:t>
            </a:r>
          </a:p>
          <a:p>
            <a:pPr>
              <a:lnSpc>
                <a:spcPts val="1600"/>
              </a:lnSpc>
              <a:tabLst>
                <a:tab pos="88900" algn="l"/>
              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工艺认证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204200" y="5372100"/>
            <a:ext cx="927100" cy="38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114300" algn="l"/>
              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反馈</a:t>
            </a:r>
            <a:r>
              <a:rPr lang="en-US" altLang="zh-CN" sz="1403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评估及</a:t>
            </a:r>
          </a:p>
          <a:p>
            <a:pPr>
              <a:lnSpc>
                <a:spcPts val="1500"/>
              </a:lnSpc>
              <a:tabLst>
                <a:tab pos="114300" algn="l"/>
              </a:tabLst>
            </a:pPr>
            <a:r>
              <a:rPr lang="en-US" altLang="zh-CN" dirty="0" smtClean="0"/>
              <a:t>	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整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改措施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159000" y="2819400"/>
            <a:ext cx="5245100" cy="162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                <a:tab pos="152400" algn="l"/>
                <a:tab pos="1270000" algn="l"/>
                <a:tab pos="1828800" algn="l"/>
                <a:tab pos="2514600" algn="l"/>
                <a:tab pos="2806700" algn="l"/>
              </a:tabLst>
            </a:pPr>
            <a:r>
              <a:rPr lang="en-US" altLang="zh-CN" dirty="0" smtClean="0"/>
              <a:t>	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产品开发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验证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                <a:tab pos="152400" algn="l"/>
                <a:tab pos="1270000" algn="l"/>
                <a:tab pos="1828800" algn="l"/>
                <a:tab pos="2514600" algn="l"/>
                <a:tab pos="2806700" algn="l"/>
              </a:tabLst>
            </a:pPr>
            <a:r>
              <a:rPr lang="en-US" altLang="zh-CN" dirty="0" smtClean="0"/>
              <a:t>		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产品设计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开发</a:t>
            </a:r>
          </a:p>
          <a:p>
            <a:pPr>
              <a:lnSpc>
                <a:spcPts val="2300"/>
              </a:lnSpc>
              <a:tabLst>
                <a:tab pos="152400" algn="l"/>
                <a:tab pos="1270000" algn="l"/>
                <a:tab pos="1828800" algn="l"/>
                <a:tab pos="2514600" algn="l"/>
                <a:tab pos="2806700" algn="l"/>
              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生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过程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策划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验证</a:t>
            </a:r>
          </a:p>
          <a:p>
            <a:pPr>
              <a:lnSpc>
                <a:spcPts val="2400"/>
              </a:lnSpc>
              <a:tabLst>
                <a:tab pos="152400" algn="l"/>
                <a:tab pos="1270000" algn="l"/>
                <a:tab pos="1828800" algn="l"/>
                <a:tab pos="2514600" algn="l"/>
                <a:tab pos="2806700" algn="l"/>
              </a:tabLst>
            </a:pPr>
            <a:r>
              <a:rPr lang="en-US" altLang="zh-CN" dirty="0" smtClean="0"/>
              <a:t>			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工艺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设计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开发</a:t>
            </a:r>
          </a:p>
          <a:p>
            <a:pPr>
              <a:lnSpc>
                <a:spcPts val="1900"/>
              </a:lnSpc>
              <a:tabLst>
                <a:tab pos="152400" algn="l"/>
                <a:tab pos="1270000" algn="l"/>
                <a:tab pos="1828800" algn="l"/>
                <a:tab pos="2514600" algn="l"/>
                <a:tab pos="2806700" algn="l"/>
              </a:tabLst>
            </a:pPr>
            <a:r>
              <a:rPr lang="en-US" altLang="zh-CN" dirty="0" smtClean="0"/>
              <a:t>					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质量控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--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以顾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客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角度验收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</a:p>
          <a:p>
            <a:pPr>
              <a:lnSpc>
                <a:spcPts val="2200"/>
              </a:lnSpc>
              <a:tabLst>
                <a:tab pos="152400" algn="l"/>
                <a:tab pos="1270000" algn="l"/>
                <a:tab pos="1828800" algn="l"/>
                <a:tab pos="2514600" algn="l"/>
                <a:tab pos="2806700" algn="l"/>
              </a:tabLst>
            </a:pPr>
            <a:r>
              <a:rPr lang="en-US" altLang="zh-CN" dirty="0" smtClean="0"/>
              <a:t>				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及工艺认证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483600" y="4749800"/>
            <a:ext cx="355600" cy="17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量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97000" y="6070600"/>
            <a:ext cx="495300" cy="50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A.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委托</a:t>
            </a:r>
            <a:r>
              <a:rPr lang="en-US" altLang="zh-CN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询</a:t>
            </a:r>
          </a:p>
          <a:p>
            <a:pPr>
              <a:lnSpc>
                <a:spcPts val="1300"/>
              </a:lnSpc>
              <a:tabLst>
							</a:tabLst>
            </a:pP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价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854200" y="4508500"/>
            <a:ext cx="457200" cy="698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B.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和过程</a:t>
            </a:r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初开发</a:t>
            </a:r>
          </a:p>
          <a:p>
            <a:pPr>
              <a:lnSpc>
                <a:spcPts val="1300"/>
              </a:lnSpc>
              <a:tabLst>
							</a:tabLst>
            </a:pP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认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可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073400" y="5969000"/>
            <a:ext cx="482600" cy="698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C..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具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体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开</a:t>
            </a:r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发的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认</a:t>
            </a:r>
          </a:p>
          <a:p>
            <a:pPr>
              <a:lnSpc>
                <a:spcPts val="1300"/>
              </a:lnSpc>
              <a:tabLst>
							</a:tabLst>
            </a:pP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可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924300" y="5981700"/>
            <a:ext cx="482600" cy="698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D..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生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</a:t>
            </a:r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过程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具</a:t>
            </a:r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体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策划</a:t>
            </a:r>
          </a:p>
          <a:p>
            <a:pPr>
              <a:lnSpc>
                <a:spcPts val="1300"/>
              </a:lnSpc>
              <a:tabLst>
							</a:tabLst>
            </a:pP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认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可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673600" y="5981700"/>
            <a:ext cx="482600" cy="698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E..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生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</a:t>
            </a:r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资源采</a:t>
            </a:r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购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制</a:t>
            </a:r>
          </a:p>
          <a:p>
            <a:pPr>
              <a:lnSpc>
                <a:spcPts val="1300"/>
              </a:lnSpc>
              <a:tabLst>
							</a:tabLst>
            </a:pP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造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认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可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178300" y="4546600"/>
            <a:ext cx="2819400" cy="558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                <a:tab pos="673100" algn="l"/>
              </a:tabLst>
            </a:pPr>
            <a:r>
              <a:rPr lang="en-US" altLang="zh-CN" dirty="0" smtClean="0"/>
              <a:t>	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生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资源采购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供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应商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管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                <a:tab pos="673100" algn="l"/>
              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反馈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评估及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整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改措施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277100" y="6197600"/>
            <a:ext cx="609600" cy="330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F..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批量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生</a:t>
            </a:r>
          </a:p>
          <a:p>
            <a:pPr>
              <a:lnSpc>
                <a:spcPts val="1300"/>
              </a:lnSpc>
              <a:tabLst>
							</a:tabLst>
            </a:pP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认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可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394700" y="6273800"/>
            <a:ext cx="7620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G.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项目总</a:t>
            </a:r>
            <a:r>
              <a:rPr lang="en-US" altLang="zh-CN" sz="12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结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30200"/>
            <a:ext cx="9169400" cy="68834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5400000">
            <a:off x="8318500" y="2628900"/>
            <a:ext cx="3556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NPI</a:t>
            </a:r>
          </a:p>
        </p:txBody>
      </p:sp>
      <p:sp>
        <p:nvSpPr>
          <p:cNvPr id="2" name="TextBox 1"/>
          <p:cNvSpPr txBox="1"/>
          <p:nvPr/>
        </p:nvSpPr>
        <p:spPr>
          <a:xfrm rot="5400000">
            <a:off x="7607300" y="3683000"/>
            <a:ext cx="228600" cy="228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（</a:t>
            </a:r>
          </a:p>
        </p:txBody>
      </p:sp>
      <p:sp>
        <p:nvSpPr>
          <p:cNvPr id="2" name="TextBox 1"/>
          <p:cNvSpPr txBox="1"/>
          <p:nvPr/>
        </p:nvSpPr>
        <p:spPr>
          <a:xfrm rot="5400000">
            <a:off x="7226300" y="4038600"/>
            <a:ext cx="952500" cy="241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OEM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）</a:t>
            </a:r>
          </a:p>
        </p:txBody>
      </p:sp>
      <p:sp>
        <p:nvSpPr>
          <p:cNvPr id="2" name="TextBox 1"/>
          <p:cNvSpPr txBox="1"/>
          <p:nvPr/>
        </p:nvSpPr>
        <p:spPr>
          <a:xfrm rot="5400000">
            <a:off x="7112000" y="4381500"/>
            <a:ext cx="3556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NPI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635000"/>
            <a:ext cx="23622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6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66700" algn="l"/>
              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765300" y="1701800"/>
            <a:ext cx="2755900" cy="9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P1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：开发可行性评估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P2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：开发规划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921500" y="1841500"/>
            <a:ext cx="228600" cy="914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研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发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阶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段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420100" y="1892300"/>
            <a:ext cx="228600" cy="685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研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发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054100" y="736600"/>
            <a:ext cx="38100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典型的</a:t>
            </a:r>
            <a:r>
              <a:rPr lang="en-US" altLang="zh-CN" sz="2400" dirty="0" smtClean="0">
                <a:solidFill>
                  <a:srgbClr val="000000"/>
                </a:solidFill>
                <a:latin typeface="新宋体" pitchFamily="18" charset="0"/>
                <a:cs typeface="新宋体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七阶段与三大验证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997700" y="2895600"/>
            <a:ext cx="914400" cy="144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                <a:tab pos="215900" algn="l"/>
              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产品评审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                <a:tab pos="215900" algn="l"/>
              </a:tabLst>
            </a:pPr>
            <a:r>
              <a:rPr lang="en-US" altLang="zh-CN" dirty="0" smtClean="0"/>
              <a:t>	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生</a:t>
            </a:r>
          </a:p>
          <a:p>
            <a:pPr>
              <a:lnSpc>
                <a:spcPts val="1800"/>
              </a:lnSpc>
              <a:tabLst>
                <a:tab pos="215900" algn="l"/>
              </a:tabLst>
            </a:pPr>
            <a:r>
              <a:rPr lang="en-US" altLang="zh-CN" dirty="0" smtClean="0"/>
              <a:t>	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</a:t>
            </a:r>
          </a:p>
          <a:p>
            <a:pPr>
              <a:lnSpc>
                <a:spcPts val="1800"/>
              </a:lnSpc>
              <a:tabLst>
                <a:tab pos="215900" algn="l"/>
              </a:tabLst>
            </a:pPr>
            <a:r>
              <a:rPr lang="en-US" altLang="zh-CN" dirty="0" smtClean="0"/>
              <a:t>	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765300" y="4876800"/>
            <a:ext cx="3022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P6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：量产验证（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PVT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765300" y="3009900"/>
            <a:ext cx="3073400" cy="1600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P3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：开发设计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P4</a:t>
            </a:r>
            <a:r>
              <a:rPr lang="en-US" altLang="zh-CN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：工程评估验证（</a:t>
            </a:r>
            <a:r>
              <a:rPr lang="en-US" altLang="zh-CN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EVT)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3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P5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：设计验证（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DVT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473700" y="2806700"/>
            <a:ext cx="1143000" cy="1968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                <a:tab pos="76200" algn="l"/>
              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ODM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                <a:tab pos="76200" algn="l"/>
              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研发转生产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400"/>
              </a:lnSpc>
              <a:tabLst>
                <a:tab pos="76200" algn="l"/>
              </a:tabLst>
            </a:pPr>
            <a:r>
              <a:rPr lang="en-US" altLang="zh-CN" dirty="0" smtClean="0"/>
              <a:t>	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生</a:t>
            </a:r>
          </a:p>
          <a:p>
            <a:pPr>
              <a:lnSpc>
                <a:spcPts val="1800"/>
              </a:lnSpc>
              <a:tabLst>
                <a:tab pos="76200" algn="l"/>
              </a:tabLst>
            </a:pPr>
            <a:r>
              <a:rPr lang="en-US" altLang="zh-CN" dirty="0" smtClean="0"/>
              <a:t>	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49900" y="4737100"/>
            <a:ext cx="2286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阶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段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97600" y="5080000"/>
            <a:ext cx="1371600" cy="228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产品生产导入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5562600"/>
            <a:ext cx="7734300" cy="144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                <a:tab pos="190500" algn="l"/>
                <a:tab pos="7391400" algn="l"/>
              </a:tabLst>
            </a:pPr>
            <a:r>
              <a:rPr lang="en-US" altLang="zh-CN" dirty="0" smtClean="0"/>
              <a:t>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P7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：批量生产（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MP)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                <a:tab pos="190500" algn="l"/>
                <a:tab pos="7391400" algn="l"/>
              </a:tabLst>
            </a:pPr>
            <a:r>
              <a:rPr lang="en-US" altLang="zh-CN" sz="24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由于ODM关系随业务模式会有很多差异，所以另行定义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200"/>
              </a:lnSpc>
              <a:tabLst>
                <a:tab pos="190500" algn="l"/>
                <a:tab pos="7391400" algn="l"/>
              </a:tabLst>
            </a:pPr>
            <a:r>
              <a:rPr lang="en-US" altLang="zh-CN" dirty="0" smtClean="0"/>
              <a:t>		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063752" y="610108"/>
            <a:ext cx="3817620" cy="490727"/>
          </a:xfrm>
          <a:custGeom>
            <a:avLst/>
            <a:gdLst>
              <a:gd name="connsiteX0" fmla="*/ 0 w 3817620"/>
              <a:gd name="connsiteY0" fmla="*/ 490727 h 490727"/>
              <a:gd name="connsiteX1" fmla="*/ 3817619 w 3817620"/>
              <a:gd name="connsiteY1" fmla="*/ 490727 h 490727"/>
              <a:gd name="connsiteX2" fmla="*/ 3817619 w 3817620"/>
              <a:gd name="connsiteY2" fmla="*/ 0 h 490727"/>
              <a:gd name="connsiteX3" fmla="*/ 0 w 3817620"/>
              <a:gd name="connsiteY3" fmla="*/ 0 h 490727"/>
              <a:gd name="connsiteX4" fmla="*/ 0 w 3817620"/>
              <a:gd name="connsiteY4" fmla="*/ 490727 h 49072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817620" h="490727">
                <a:moveTo>
                  <a:pt x="0" y="490727"/>
                </a:moveTo>
                <a:lnTo>
                  <a:pt x="3817619" y="490727"/>
                </a:lnTo>
                <a:lnTo>
                  <a:pt x="3817619" y="0"/>
                </a:lnTo>
                <a:lnTo>
                  <a:pt x="0" y="0"/>
                </a:lnTo>
                <a:lnTo>
                  <a:pt x="0" y="49072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25600" y="1714500"/>
            <a:ext cx="7670800" cy="46228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321300" y="635000"/>
            <a:ext cx="23622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6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66700" algn="l"/>
              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143000" y="698500"/>
            <a:ext cx="3556000" cy="342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700"/>
              </a:lnSpc>
              <a:tabLst>
							</a:tabLst>
            </a:pP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三个验证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的定义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内容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727200" y="2032000"/>
            <a:ext cx="7581900" cy="5118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                <a:tab pos="342900" algn="l"/>
                <a:tab pos="698500" algn="l"/>
                <a:tab pos="749300" algn="l"/>
                <a:tab pos="787400" algn="l"/>
                <a:tab pos="72517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EVT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Engineering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Verification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Test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工程验证测试阶段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                <a:tab pos="342900" algn="l"/>
                <a:tab pos="698500" algn="l"/>
                <a:tab pos="749300" algn="l"/>
                <a:tab pos="787400" algn="l"/>
                <a:tab pos="7251700" algn="l"/>
              </a:tabLst>
            </a:pPr>
            <a:r>
              <a:rPr lang="en-US" altLang="zh-CN" dirty="0" smtClean="0"/>
              <a:t>				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一般这个阶段是工程样品，是给研发工程师做除错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(debug)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及验证用的。许多东西刚设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                <a:tab pos="342900" algn="l"/>
                <a:tab pos="698500" algn="l"/>
                <a:tab pos="749300" algn="l"/>
                <a:tab pos="787400" algn="l"/>
                <a:tab pos="7251700" algn="l"/>
              </a:tabLst>
            </a:pPr>
            <a:r>
              <a:rPr lang="en-US" altLang="zh-CN" dirty="0" smtClean="0"/>
              <a:t>	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计出来，问题还很多，有些甚至是实验性质，研发工程师可能还在测试可行的设计方案，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342900" algn="l"/>
                <a:tab pos="698500" algn="l"/>
                <a:tab pos="749300" algn="l"/>
                <a:tab pos="787400" algn="l"/>
                <a:tab pos="7251700" algn="l"/>
              </a:tabLst>
            </a:pPr>
            <a:r>
              <a:rPr lang="en-US" altLang="zh-CN" dirty="0" smtClean="0"/>
              <a:t>	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所有可能的设计问题都必须提出来一一修正，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所以重点在考虑设计完整度，是否有遗漏任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342900" algn="l"/>
                <a:tab pos="698500" algn="l"/>
                <a:tab pos="749300" algn="l"/>
                <a:tab pos="787400" algn="l"/>
                <a:tab pos="7251700" algn="l"/>
              </a:tabLst>
            </a:pPr>
            <a:r>
              <a:rPr lang="en-US" altLang="zh-CN" dirty="0" smtClean="0"/>
              <a:t>	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何产品规格性能。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                <a:tab pos="342900" algn="l"/>
                <a:tab pos="698500" algn="l"/>
                <a:tab pos="749300" algn="l"/>
                <a:tab pos="787400" algn="l"/>
                <a:tab pos="72517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DVT: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Design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Verification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Test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设计验证测试阶段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700"/>
              </a:lnSpc>
              <a:tabLst>
                <a:tab pos="342900" algn="l"/>
                <a:tab pos="698500" algn="l"/>
                <a:tab pos="749300" algn="l"/>
                <a:tab pos="787400" algn="l"/>
                <a:tab pos="7251700" algn="l"/>
              </a:tabLst>
            </a:pPr>
            <a:r>
              <a:rPr lang="en-US" altLang="zh-CN" dirty="0" smtClean="0"/>
              <a:t>		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这是研发的第二阶段，所有设计应该都完成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。重点是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设计及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制造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问题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找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出来，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确保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342900" algn="l"/>
                <a:tab pos="698500" algn="l"/>
                <a:tab pos="749300" algn="l"/>
                <a:tab pos="787400" algn="l"/>
                <a:tab pos="7251700" algn="l"/>
              </a:tabLst>
            </a:pPr>
            <a:r>
              <a:rPr lang="en-US" altLang="zh-CN" dirty="0" smtClean="0"/>
              <a:t>	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所有的设计都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符合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规格，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而且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可生产。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                <a:tab pos="342900" algn="l"/>
                <a:tab pos="698500" algn="l"/>
                <a:tab pos="749300" algn="l"/>
                <a:tab pos="787400" algn="l"/>
                <a:tab pos="72517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PVT: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Production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Verification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Test(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生产验证测试阶段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700"/>
              </a:lnSpc>
              <a:tabLst>
                <a:tab pos="342900" algn="l"/>
                <a:tab pos="698500" algn="l"/>
                <a:tab pos="749300" algn="l"/>
                <a:tab pos="787400" algn="l"/>
                <a:tab pos="7251700" algn="l"/>
              </a:tabLst>
            </a:pPr>
            <a:r>
              <a:rPr lang="en-US" altLang="zh-CN" dirty="0" smtClean="0"/>
              <a:t>			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这个阶段的产品设计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已经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完成，所有设计的验证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也告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一段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落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。试产的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量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342900" algn="l"/>
                <a:tab pos="698500" algn="l"/>
                <a:tab pos="749300" algn="l"/>
                <a:tab pos="787400" algn="l"/>
                <a:tab pos="7251700" algn="l"/>
              </a:tabLst>
            </a:pPr>
            <a:r>
              <a:rPr lang="en-US" altLang="zh-CN" dirty="0" smtClean="0"/>
              <a:t>	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前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制造流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程测试，所以必须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量的产品，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而且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所有的生产程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都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要符合制造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342900" algn="l"/>
                <a:tab pos="698500" algn="l"/>
                <a:tab pos="749300" algn="l"/>
                <a:tab pos="787400" algn="l"/>
                <a:tab pos="7251700" algn="l"/>
              </a:tabLst>
            </a:pPr>
            <a:r>
              <a:rPr lang="en-US" altLang="zh-CN" dirty="0" smtClean="0"/>
              <a:t>	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标准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342900" algn="l"/>
                <a:tab pos="698500" algn="l"/>
                <a:tab pos="749300" algn="l"/>
                <a:tab pos="787400" algn="l"/>
                <a:tab pos="7251700" algn="l"/>
              </a:tabLst>
            </a:pPr>
            <a:r>
              <a:rPr lang="en-US" altLang="zh-CN" dirty="0" smtClean="0"/>
              <a:t>					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1481836"/>
            <a:ext cx="5081015" cy="490728"/>
          </a:xfrm>
          <a:custGeom>
            <a:avLst/>
            <a:gdLst>
              <a:gd name="connsiteX0" fmla="*/ 0 w 5081015"/>
              <a:gd name="connsiteY0" fmla="*/ 490728 h 490728"/>
              <a:gd name="connsiteX1" fmla="*/ 5081015 w 5081015"/>
              <a:gd name="connsiteY1" fmla="*/ 490728 h 490728"/>
              <a:gd name="connsiteX2" fmla="*/ 5081015 w 5081015"/>
              <a:gd name="connsiteY2" fmla="*/ 0 h 490728"/>
              <a:gd name="connsiteX3" fmla="*/ 0 w 5081015"/>
              <a:gd name="connsiteY3" fmla="*/ 0 h 490728"/>
              <a:gd name="connsiteX4" fmla="*/ 0 w 5081015"/>
              <a:gd name="connsiteY4" fmla="*/ 490728 h 49072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5081015" h="490728">
                <a:moveTo>
                  <a:pt x="0" y="490728"/>
                </a:moveTo>
                <a:lnTo>
                  <a:pt x="5081015" y="490728"/>
                </a:lnTo>
                <a:lnTo>
                  <a:pt x="5081015" y="0"/>
                </a:lnTo>
                <a:lnTo>
                  <a:pt x="0" y="0"/>
                </a:lnTo>
                <a:lnTo>
                  <a:pt x="0" y="49072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03019" y="2099055"/>
            <a:ext cx="7772400" cy="932688"/>
          </a:xfrm>
          <a:custGeom>
            <a:avLst/>
            <a:gdLst>
              <a:gd name="connsiteX0" fmla="*/ 0 w 7772400"/>
              <a:gd name="connsiteY0" fmla="*/ 932688 h 932688"/>
              <a:gd name="connsiteX1" fmla="*/ 7772399 w 7772400"/>
              <a:gd name="connsiteY1" fmla="*/ 932688 h 932688"/>
              <a:gd name="connsiteX2" fmla="*/ 7772399 w 7772400"/>
              <a:gd name="connsiteY2" fmla="*/ 0 h 932688"/>
              <a:gd name="connsiteX3" fmla="*/ 0 w 7772400"/>
              <a:gd name="connsiteY3" fmla="*/ 0 h 932688"/>
              <a:gd name="connsiteX4" fmla="*/ 0 w 7772400"/>
              <a:gd name="connsiteY4" fmla="*/ 932688 h 9326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7772400" h="932688">
                <a:moveTo>
                  <a:pt x="0" y="932688"/>
                </a:moveTo>
                <a:lnTo>
                  <a:pt x="7772399" y="932688"/>
                </a:lnTo>
                <a:lnTo>
                  <a:pt x="7772399" y="0"/>
                </a:lnTo>
                <a:lnTo>
                  <a:pt x="0" y="0"/>
                </a:lnTo>
                <a:lnTo>
                  <a:pt x="0" y="93268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39596" y="3136900"/>
            <a:ext cx="7772400" cy="638555"/>
          </a:xfrm>
          <a:custGeom>
            <a:avLst/>
            <a:gdLst>
              <a:gd name="connsiteX0" fmla="*/ 0 w 7772400"/>
              <a:gd name="connsiteY0" fmla="*/ 638555 h 638555"/>
              <a:gd name="connsiteX1" fmla="*/ 7772399 w 7772400"/>
              <a:gd name="connsiteY1" fmla="*/ 638555 h 638555"/>
              <a:gd name="connsiteX2" fmla="*/ 7772399 w 7772400"/>
              <a:gd name="connsiteY2" fmla="*/ 0 h 638555"/>
              <a:gd name="connsiteX3" fmla="*/ 0 w 7772400"/>
              <a:gd name="connsiteY3" fmla="*/ 0 h 638555"/>
              <a:gd name="connsiteX4" fmla="*/ 0 w 7772400"/>
              <a:gd name="connsiteY4" fmla="*/ 638555 h 6385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7772400" h="638555">
                <a:moveTo>
                  <a:pt x="0" y="638555"/>
                </a:moveTo>
                <a:lnTo>
                  <a:pt x="7772399" y="638555"/>
                </a:lnTo>
                <a:lnTo>
                  <a:pt x="7772399" y="0"/>
                </a:lnTo>
                <a:lnTo>
                  <a:pt x="0" y="0"/>
                </a:lnTo>
                <a:lnTo>
                  <a:pt x="0" y="638555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39596" y="3775455"/>
            <a:ext cx="7772400" cy="294132"/>
          </a:xfrm>
          <a:custGeom>
            <a:avLst/>
            <a:gdLst>
              <a:gd name="connsiteX0" fmla="*/ 0 w 7772400"/>
              <a:gd name="connsiteY0" fmla="*/ 294132 h 294132"/>
              <a:gd name="connsiteX1" fmla="*/ 7772399 w 7772400"/>
              <a:gd name="connsiteY1" fmla="*/ 294132 h 294132"/>
              <a:gd name="connsiteX2" fmla="*/ 7772399 w 7772400"/>
              <a:gd name="connsiteY2" fmla="*/ 0 h 294132"/>
              <a:gd name="connsiteX3" fmla="*/ 0 w 7772400"/>
              <a:gd name="connsiteY3" fmla="*/ 0 h 294132"/>
              <a:gd name="connsiteX4" fmla="*/ 0 w 7772400"/>
              <a:gd name="connsiteY4" fmla="*/ 294132 h 2941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7772400" h="294132">
                <a:moveTo>
                  <a:pt x="0" y="294132"/>
                </a:moveTo>
                <a:lnTo>
                  <a:pt x="7772399" y="294132"/>
                </a:lnTo>
                <a:lnTo>
                  <a:pt x="7772399" y="0"/>
                </a:lnTo>
                <a:lnTo>
                  <a:pt x="0" y="0"/>
                </a:lnTo>
                <a:lnTo>
                  <a:pt x="0" y="294132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53311" y="4253991"/>
            <a:ext cx="7772400" cy="934211"/>
          </a:xfrm>
          <a:custGeom>
            <a:avLst/>
            <a:gdLst>
              <a:gd name="connsiteX0" fmla="*/ 0 w 7772400"/>
              <a:gd name="connsiteY0" fmla="*/ 934211 h 934211"/>
              <a:gd name="connsiteX1" fmla="*/ 7772400 w 7772400"/>
              <a:gd name="connsiteY1" fmla="*/ 934211 h 934211"/>
              <a:gd name="connsiteX2" fmla="*/ 7772400 w 7772400"/>
              <a:gd name="connsiteY2" fmla="*/ 0 h 934211"/>
              <a:gd name="connsiteX3" fmla="*/ 0 w 7772400"/>
              <a:gd name="connsiteY3" fmla="*/ 0 h 934211"/>
              <a:gd name="connsiteX4" fmla="*/ 0 w 7772400"/>
              <a:gd name="connsiteY4" fmla="*/ 934211 h 93421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7772400" h="934211">
                <a:moveTo>
                  <a:pt x="0" y="934211"/>
                </a:moveTo>
                <a:lnTo>
                  <a:pt x="7772400" y="934211"/>
                </a:lnTo>
                <a:lnTo>
                  <a:pt x="7772400" y="0"/>
                </a:lnTo>
                <a:lnTo>
                  <a:pt x="0" y="0"/>
                </a:lnTo>
                <a:lnTo>
                  <a:pt x="0" y="934211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409700" y="1562100"/>
            <a:ext cx="4800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							</a:tabLst>
            </a:pPr>
            <a:r>
              <a:rPr lang="en-US" altLang="zh-CN" sz="2400" b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24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sz="24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研发项目的</a:t>
            </a:r>
            <a:r>
              <a:rPr lang="en-US" altLang="zh-CN" sz="24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区别与联系</a:t>
            </a:r>
            <a:r>
              <a:rPr lang="en-US" altLang="zh-CN" sz="24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84300" y="2197100"/>
            <a:ext cx="7556500" cy="660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							</a:tabLst>
            </a:pP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一定是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以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输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批量交付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的产品为目标的（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不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论批量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有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多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大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但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研发项目可能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只输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设计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果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422400" y="3238500"/>
            <a:ext cx="7556500" cy="660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从某种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度上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讲，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服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务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于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研发项目的（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帮助改进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计，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帮助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设计成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熟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帮助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设计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制造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之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间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协调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一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致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78900" y="6858000"/>
            <a:ext cx="3302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435100" y="4356100"/>
            <a:ext cx="7556500" cy="685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							</a:tabLst>
            </a:pP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以扩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展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到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制造方的研发初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期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但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是产品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最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初的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诞生</a:t>
            </a:r>
          </a:p>
          <a:p>
            <a:pPr>
              <a:lnSpc>
                <a:spcPts val="28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策划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一定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另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有发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起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方，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他们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就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项目的“客户”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121663" y="1321816"/>
            <a:ext cx="3817620" cy="583692"/>
          </a:xfrm>
          <a:custGeom>
            <a:avLst/>
            <a:gdLst>
              <a:gd name="connsiteX0" fmla="*/ 0 w 3817620"/>
              <a:gd name="connsiteY0" fmla="*/ 583691 h 583692"/>
              <a:gd name="connsiteX1" fmla="*/ 3817620 w 3817620"/>
              <a:gd name="connsiteY1" fmla="*/ 583691 h 583692"/>
              <a:gd name="connsiteX2" fmla="*/ 3817620 w 3817620"/>
              <a:gd name="connsiteY2" fmla="*/ 0 h 583692"/>
              <a:gd name="connsiteX3" fmla="*/ 0 w 3817620"/>
              <a:gd name="connsiteY3" fmla="*/ 0 h 583692"/>
              <a:gd name="connsiteX4" fmla="*/ 0 w 3817620"/>
              <a:gd name="connsiteY4" fmla="*/ 583691 h 5836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817620" h="583692">
                <a:moveTo>
                  <a:pt x="0" y="583691"/>
                </a:moveTo>
                <a:lnTo>
                  <a:pt x="3817620" y="583691"/>
                </a:lnTo>
                <a:lnTo>
                  <a:pt x="3817620" y="0"/>
                </a:lnTo>
                <a:lnTo>
                  <a:pt x="0" y="0"/>
                </a:lnTo>
                <a:lnTo>
                  <a:pt x="0" y="583691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158239" y="1981707"/>
            <a:ext cx="8119871" cy="1303020"/>
          </a:xfrm>
          <a:custGeom>
            <a:avLst/>
            <a:gdLst>
              <a:gd name="connsiteX0" fmla="*/ 0 w 8119871"/>
              <a:gd name="connsiteY0" fmla="*/ 1303020 h 1303020"/>
              <a:gd name="connsiteX1" fmla="*/ 8119872 w 8119871"/>
              <a:gd name="connsiteY1" fmla="*/ 1303020 h 1303020"/>
              <a:gd name="connsiteX2" fmla="*/ 8119872 w 8119871"/>
              <a:gd name="connsiteY2" fmla="*/ 0 h 1303020"/>
              <a:gd name="connsiteX3" fmla="*/ 0 w 8119871"/>
              <a:gd name="connsiteY3" fmla="*/ 0 h 1303020"/>
              <a:gd name="connsiteX4" fmla="*/ 0 w 8119871"/>
              <a:gd name="connsiteY4" fmla="*/ 1303020 h 130302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119871" h="1303020">
                <a:moveTo>
                  <a:pt x="0" y="1303020"/>
                </a:moveTo>
                <a:lnTo>
                  <a:pt x="8119872" y="1303020"/>
                </a:lnTo>
                <a:lnTo>
                  <a:pt x="8119872" y="0"/>
                </a:lnTo>
                <a:lnTo>
                  <a:pt x="0" y="0"/>
                </a:lnTo>
                <a:lnTo>
                  <a:pt x="0" y="130302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150619" y="3179572"/>
            <a:ext cx="8121396" cy="595883"/>
          </a:xfrm>
          <a:custGeom>
            <a:avLst/>
            <a:gdLst>
              <a:gd name="connsiteX0" fmla="*/ 0 w 8121396"/>
              <a:gd name="connsiteY0" fmla="*/ 595883 h 595883"/>
              <a:gd name="connsiteX1" fmla="*/ 8121396 w 8121396"/>
              <a:gd name="connsiteY1" fmla="*/ 595883 h 595883"/>
              <a:gd name="connsiteX2" fmla="*/ 8121396 w 8121396"/>
              <a:gd name="connsiteY2" fmla="*/ 0 h 595883"/>
              <a:gd name="connsiteX3" fmla="*/ 0 w 8121396"/>
              <a:gd name="connsiteY3" fmla="*/ 0 h 595883"/>
              <a:gd name="connsiteX4" fmla="*/ 0 w 8121396"/>
              <a:gd name="connsiteY4" fmla="*/ 595883 h 59588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121396" h="595883">
                <a:moveTo>
                  <a:pt x="0" y="595883"/>
                </a:moveTo>
                <a:lnTo>
                  <a:pt x="8121396" y="595883"/>
                </a:lnTo>
                <a:lnTo>
                  <a:pt x="8121396" y="0"/>
                </a:lnTo>
                <a:lnTo>
                  <a:pt x="0" y="0"/>
                </a:lnTo>
                <a:lnTo>
                  <a:pt x="0" y="595883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150619" y="3775455"/>
            <a:ext cx="8121396" cy="1216152"/>
          </a:xfrm>
          <a:custGeom>
            <a:avLst/>
            <a:gdLst>
              <a:gd name="connsiteX0" fmla="*/ 0 w 8121396"/>
              <a:gd name="connsiteY0" fmla="*/ 1216152 h 1216152"/>
              <a:gd name="connsiteX1" fmla="*/ 8121396 w 8121396"/>
              <a:gd name="connsiteY1" fmla="*/ 1216152 h 1216152"/>
              <a:gd name="connsiteX2" fmla="*/ 8121396 w 8121396"/>
              <a:gd name="connsiteY2" fmla="*/ 0 h 1216152"/>
              <a:gd name="connsiteX3" fmla="*/ 0 w 8121396"/>
              <a:gd name="connsiteY3" fmla="*/ 0 h 1216152"/>
              <a:gd name="connsiteX4" fmla="*/ 0 w 8121396"/>
              <a:gd name="connsiteY4" fmla="*/ 1216152 h 121615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121396" h="1216152">
                <a:moveTo>
                  <a:pt x="0" y="1216152"/>
                </a:moveTo>
                <a:lnTo>
                  <a:pt x="8121396" y="1216152"/>
                </a:lnTo>
                <a:lnTo>
                  <a:pt x="8121396" y="0"/>
                </a:lnTo>
                <a:lnTo>
                  <a:pt x="0" y="0"/>
                </a:lnTo>
                <a:lnTo>
                  <a:pt x="0" y="1216152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165860" y="4718811"/>
            <a:ext cx="8119871" cy="1812035"/>
          </a:xfrm>
          <a:custGeom>
            <a:avLst/>
            <a:gdLst>
              <a:gd name="connsiteX0" fmla="*/ 0 w 8119871"/>
              <a:gd name="connsiteY0" fmla="*/ 1812035 h 1812035"/>
              <a:gd name="connsiteX1" fmla="*/ 8119871 w 8119871"/>
              <a:gd name="connsiteY1" fmla="*/ 1812035 h 1812035"/>
              <a:gd name="connsiteX2" fmla="*/ 8119871 w 8119871"/>
              <a:gd name="connsiteY2" fmla="*/ 0 h 1812035"/>
              <a:gd name="connsiteX3" fmla="*/ 0 w 8119871"/>
              <a:gd name="connsiteY3" fmla="*/ 0 h 1812035"/>
              <a:gd name="connsiteX4" fmla="*/ 0 w 8119871"/>
              <a:gd name="connsiteY4" fmla="*/ 1812035 h 181203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119871" h="1812035">
                <a:moveTo>
                  <a:pt x="0" y="1812035"/>
                </a:moveTo>
                <a:lnTo>
                  <a:pt x="8119871" y="1812035"/>
                </a:lnTo>
                <a:lnTo>
                  <a:pt x="8119871" y="0"/>
                </a:lnTo>
                <a:lnTo>
                  <a:pt x="0" y="0"/>
                </a:lnTo>
                <a:lnTo>
                  <a:pt x="0" y="1812035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4699000"/>
            <a:ext cx="8166100" cy="18542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206500" y="1422400"/>
            <a:ext cx="3822700" cy="38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0"/>
              </a:lnSpc>
              <a:tabLst>
							</a:tabLst>
            </a:pPr>
            <a:r>
              <a:rPr lang="en-US" altLang="zh-CN" sz="2795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项目的要求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障碍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244600" y="2108200"/>
            <a:ext cx="7848600" cy="762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700"/>
              </a:lnSpc>
              <a:tabLst>
							</a:tabLst>
            </a:pP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制造方要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组织各种资源包括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人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力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物料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产设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施</a:t>
            </a:r>
          </a:p>
          <a:p>
            <a:pPr>
              <a:lnSpc>
                <a:spcPts val="3200"/>
              </a:lnSpc>
              <a:tabLst>
							</a:tabLst>
            </a:pP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设备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等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，实现产品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交付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，并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反馈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设计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问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题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78900" y="6858000"/>
            <a:ext cx="3302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231900" y="3327400"/>
            <a:ext cx="7848600" cy="1206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700"/>
              </a:lnSpc>
              <a:tabLst>
							</a:tabLst>
            </a:pP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频繁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的设计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更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改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初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期物料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获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取难度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很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大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障</a:t>
            </a:r>
          </a:p>
          <a:p>
            <a:pPr>
              <a:lnSpc>
                <a:spcPts val="3300"/>
              </a:lnSpc>
              <a:tabLst>
							</a:tabLst>
            </a:pP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碍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尤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其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很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多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物料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也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属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于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新设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计的一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分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但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</a:t>
            </a:r>
          </a:p>
          <a:p>
            <a:pPr>
              <a:lnSpc>
                <a:spcPts val="3400"/>
              </a:lnSpc>
              <a:tabLst>
							</a:tabLst>
            </a:pP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物料组织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责任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往往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都落在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了</a:t>
            </a:r>
            <a:r>
              <a:rPr lang="en-US" altLang="zh-CN" sz="2795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的制造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承担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方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244600" y="4813300"/>
            <a:ext cx="7874000" cy="660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							</a:tabLst>
            </a:pP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要求制造方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快速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反应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高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度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的内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外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协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向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前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跨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段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技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能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力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向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后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组织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外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资源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商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务能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力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244600" y="5562600"/>
            <a:ext cx="7874000" cy="1054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如果是公司内部的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同样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要求设计方有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向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后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跨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段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</a:p>
          <a:p>
            <a:pPr>
              <a:lnSpc>
                <a:spcPts val="28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技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能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力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就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所谓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步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几乎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就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没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有研发</a:t>
            </a:r>
          </a:p>
          <a:p>
            <a:pPr>
              <a:lnSpc>
                <a:spcPts val="28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段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艺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段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造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段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采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购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段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之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间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依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次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关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系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1481836"/>
            <a:ext cx="5081015" cy="490728"/>
          </a:xfrm>
          <a:custGeom>
            <a:avLst/>
            <a:gdLst>
              <a:gd name="connsiteX0" fmla="*/ 0 w 5081015"/>
              <a:gd name="connsiteY0" fmla="*/ 490728 h 490728"/>
              <a:gd name="connsiteX1" fmla="*/ 5081015 w 5081015"/>
              <a:gd name="connsiteY1" fmla="*/ 490728 h 490728"/>
              <a:gd name="connsiteX2" fmla="*/ 5081015 w 5081015"/>
              <a:gd name="connsiteY2" fmla="*/ 0 h 490728"/>
              <a:gd name="connsiteX3" fmla="*/ 0 w 5081015"/>
              <a:gd name="connsiteY3" fmla="*/ 0 h 490728"/>
              <a:gd name="connsiteX4" fmla="*/ 0 w 5081015"/>
              <a:gd name="connsiteY4" fmla="*/ 490728 h 49072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5081015" h="490728">
                <a:moveTo>
                  <a:pt x="0" y="490728"/>
                </a:moveTo>
                <a:lnTo>
                  <a:pt x="5081015" y="490728"/>
                </a:lnTo>
                <a:lnTo>
                  <a:pt x="5081015" y="0"/>
                </a:lnTo>
                <a:lnTo>
                  <a:pt x="0" y="0"/>
                </a:lnTo>
                <a:lnTo>
                  <a:pt x="0" y="49072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76172" y="2170683"/>
            <a:ext cx="6800088" cy="1370075"/>
          </a:xfrm>
          <a:custGeom>
            <a:avLst/>
            <a:gdLst>
              <a:gd name="connsiteX0" fmla="*/ 0 w 6800088"/>
              <a:gd name="connsiteY0" fmla="*/ 1370075 h 1370075"/>
              <a:gd name="connsiteX1" fmla="*/ 6800087 w 6800088"/>
              <a:gd name="connsiteY1" fmla="*/ 1370075 h 1370075"/>
              <a:gd name="connsiteX2" fmla="*/ 6800087 w 6800088"/>
              <a:gd name="connsiteY2" fmla="*/ 0 h 1370075"/>
              <a:gd name="connsiteX3" fmla="*/ 0 w 6800088"/>
              <a:gd name="connsiteY3" fmla="*/ 0 h 1370075"/>
              <a:gd name="connsiteX4" fmla="*/ 0 w 6800088"/>
              <a:gd name="connsiteY4" fmla="*/ 1370075 h 13700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800088" h="1370075">
                <a:moveTo>
                  <a:pt x="0" y="1370075"/>
                </a:moveTo>
                <a:lnTo>
                  <a:pt x="6800087" y="1370075"/>
                </a:lnTo>
                <a:lnTo>
                  <a:pt x="6800087" y="0"/>
                </a:lnTo>
                <a:lnTo>
                  <a:pt x="0" y="0"/>
                </a:lnTo>
                <a:lnTo>
                  <a:pt x="0" y="1370075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97508" y="3673347"/>
            <a:ext cx="6800088" cy="102108"/>
          </a:xfrm>
          <a:custGeom>
            <a:avLst/>
            <a:gdLst>
              <a:gd name="connsiteX0" fmla="*/ 0 w 6800088"/>
              <a:gd name="connsiteY0" fmla="*/ 102108 h 102108"/>
              <a:gd name="connsiteX1" fmla="*/ 6800087 w 6800088"/>
              <a:gd name="connsiteY1" fmla="*/ 102108 h 102108"/>
              <a:gd name="connsiteX2" fmla="*/ 6800087 w 6800088"/>
              <a:gd name="connsiteY2" fmla="*/ 0 h 102108"/>
              <a:gd name="connsiteX3" fmla="*/ 0 w 6800088"/>
              <a:gd name="connsiteY3" fmla="*/ 0 h 102108"/>
              <a:gd name="connsiteX4" fmla="*/ 0 w 6800088"/>
              <a:gd name="connsiteY4" fmla="*/ 102108 h 1021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800088" h="102108">
                <a:moveTo>
                  <a:pt x="0" y="102108"/>
                </a:moveTo>
                <a:lnTo>
                  <a:pt x="6800087" y="102108"/>
                </a:lnTo>
                <a:lnTo>
                  <a:pt x="6800087" y="0"/>
                </a:lnTo>
                <a:lnTo>
                  <a:pt x="0" y="0"/>
                </a:lnTo>
                <a:lnTo>
                  <a:pt x="0" y="10210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97508" y="3775455"/>
            <a:ext cx="6800088" cy="795528"/>
          </a:xfrm>
          <a:custGeom>
            <a:avLst/>
            <a:gdLst>
              <a:gd name="connsiteX0" fmla="*/ 0 w 6800088"/>
              <a:gd name="connsiteY0" fmla="*/ 795528 h 795528"/>
              <a:gd name="connsiteX1" fmla="*/ 6800087 w 6800088"/>
              <a:gd name="connsiteY1" fmla="*/ 795528 h 795528"/>
              <a:gd name="connsiteX2" fmla="*/ 6800087 w 6800088"/>
              <a:gd name="connsiteY2" fmla="*/ 0 h 795528"/>
              <a:gd name="connsiteX3" fmla="*/ 0 w 6800088"/>
              <a:gd name="connsiteY3" fmla="*/ 0 h 795528"/>
              <a:gd name="connsiteX4" fmla="*/ 0 w 6800088"/>
              <a:gd name="connsiteY4" fmla="*/ 795528 h 79552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800088" h="795528">
                <a:moveTo>
                  <a:pt x="0" y="795528"/>
                </a:moveTo>
                <a:lnTo>
                  <a:pt x="6800087" y="795528"/>
                </a:lnTo>
                <a:lnTo>
                  <a:pt x="6800087" y="0"/>
                </a:lnTo>
                <a:lnTo>
                  <a:pt x="0" y="0"/>
                </a:lnTo>
                <a:lnTo>
                  <a:pt x="0" y="79552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405127" y="4740147"/>
            <a:ext cx="6800088" cy="897636"/>
          </a:xfrm>
          <a:custGeom>
            <a:avLst/>
            <a:gdLst>
              <a:gd name="connsiteX0" fmla="*/ 0 w 6800088"/>
              <a:gd name="connsiteY0" fmla="*/ 897636 h 897636"/>
              <a:gd name="connsiteX1" fmla="*/ 6800088 w 6800088"/>
              <a:gd name="connsiteY1" fmla="*/ 897636 h 897636"/>
              <a:gd name="connsiteX2" fmla="*/ 6800088 w 6800088"/>
              <a:gd name="connsiteY2" fmla="*/ 0 h 897636"/>
              <a:gd name="connsiteX3" fmla="*/ 0 w 6800088"/>
              <a:gd name="connsiteY3" fmla="*/ 0 h 897636"/>
              <a:gd name="connsiteX4" fmla="*/ 0 w 6800088"/>
              <a:gd name="connsiteY4" fmla="*/ 897636 h 89763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800088" h="897636">
                <a:moveTo>
                  <a:pt x="0" y="897636"/>
                </a:moveTo>
                <a:lnTo>
                  <a:pt x="6800088" y="897636"/>
                </a:lnTo>
                <a:lnTo>
                  <a:pt x="6800088" y="0"/>
                </a:lnTo>
                <a:lnTo>
                  <a:pt x="0" y="0"/>
                </a:lnTo>
                <a:lnTo>
                  <a:pt x="0" y="897636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409700" y="1562100"/>
            <a:ext cx="35814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							</a:tabLst>
            </a:pPr>
            <a:r>
              <a:rPr lang="en-US" altLang="zh-CN" sz="2400" b="1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项目的</a:t>
            </a:r>
            <a:r>
              <a:rPr lang="en-US" altLang="zh-CN" sz="24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协</a:t>
            </a:r>
            <a:r>
              <a:rPr lang="en-US" altLang="zh-CN" sz="24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同</a:t>
            </a:r>
            <a:r>
              <a:rPr lang="en-US" altLang="zh-CN" sz="24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组织</a:t>
            </a:r>
            <a:r>
              <a:rPr lang="en-US" altLang="zh-CN" sz="24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关</a:t>
            </a:r>
            <a:r>
              <a:rPr lang="en-US" altLang="zh-CN" sz="24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系</a:t>
            </a:r>
            <a:r>
              <a:rPr lang="en-US" altLang="zh-CN" sz="24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460500" y="2298700"/>
            <a:ext cx="6426200" cy="1041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设计方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制造方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分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属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于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两家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公司，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于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是设计方成</a:t>
            </a:r>
          </a:p>
          <a:p>
            <a:pPr>
              <a:lnSpc>
                <a:spcPts val="29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为制造方的客户，客户方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指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派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专员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，制造方</a:t>
            </a:r>
          </a:p>
          <a:p>
            <a:pPr>
              <a:lnSpc>
                <a:spcPts val="28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也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有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小组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客户方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成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对口关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系。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485900" y="3771900"/>
            <a:ext cx="6337300" cy="660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设计方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制造方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属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于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一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家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公司，成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立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一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个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目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485900" y="4851400"/>
            <a:ext cx="6426200" cy="673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两家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公司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仍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然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采购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供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应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外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关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系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但</a:t>
            </a:r>
          </a:p>
          <a:p>
            <a:pPr>
              <a:lnSpc>
                <a:spcPts val="29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是内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在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合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3492500"/>
            <a:ext cx="9169400" cy="37211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184400" y="3606800"/>
            <a:ext cx="6819900" cy="431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400"/>
              </a:lnSpc>
              <a:tabLst>
							</a:tabLst>
            </a:pP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以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电子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制造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业为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例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的：</a:t>
            </a:r>
            <a:r>
              <a:rPr lang="en-US" altLang="zh-CN" sz="3204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流程和分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991100" y="4089400"/>
            <a:ext cx="1219200" cy="406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200"/>
              </a:lnSpc>
              <a:tabLst>
							</a:tabLst>
            </a:pP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步关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联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30200"/>
            <a:ext cx="9169400" cy="68834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5400000">
            <a:off x="8318500" y="2628900"/>
            <a:ext cx="3556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NPI</a:t>
            </a:r>
          </a:p>
        </p:txBody>
      </p:sp>
      <p:sp>
        <p:nvSpPr>
          <p:cNvPr id="2" name="TextBox 1"/>
          <p:cNvSpPr txBox="1"/>
          <p:nvPr/>
        </p:nvSpPr>
        <p:spPr>
          <a:xfrm rot="5400000">
            <a:off x="7607300" y="3683000"/>
            <a:ext cx="228600" cy="228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（</a:t>
            </a:r>
          </a:p>
        </p:txBody>
      </p:sp>
      <p:sp>
        <p:nvSpPr>
          <p:cNvPr id="2" name="TextBox 1"/>
          <p:cNvSpPr txBox="1"/>
          <p:nvPr/>
        </p:nvSpPr>
        <p:spPr>
          <a:xfrm rot="5400000">
            <a:off x="7226300" y="4038600"/>
            <a:ext cx="952500" cy="241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OEM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）</a:t>
            </a:r>
          </a:p>
        </p:txBody>
      </p:sp>
      <p:sp>
        <p:nvSpPr>
          <p:cNvPr id="2" name="TextBox 1"/>
          <p:cNvSpPr txBox="1"/>
          <p:nvPr/>
        </p:nvSpPr>
        <p:spPr>
          <a:xfrm rot="5400000">
            <a:off x="7112000" y="4381500"/>
            <a:ext cx="3556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6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NPI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635000"/>
            <a:ext cx="23622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6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66700" algn="l"/>
              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765300" y="1727200"/>
            <a:ext cx="2755900" cy="1600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P1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：开发可行性评估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P2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：开发规划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P3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：开发设计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420100" y="1892300"/>
            <a:ext cx="228600" cy="685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研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发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921500" y="1854200"/>
            <a:ext cx="990600" cy="1257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                <a:tab pos="76200" algn="l"/>
              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研</a:t>
            </a:r>
          </a:p>
          <a:p>
            <a:pPr>
              <a:lnSpc>
                <a:spcPts val="1800"/>
              </a:lnSpc>
              <a:tabLst>
                <a:tab pos="76200" algn="l"/>
              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发</a:t>
            </a:r>
          </a:p>
          <a:p>
            <a:pPr>
              <a:lnSpc>
                <a:spcPts val="1800"/>
              </a:lnSpc>
              <a:tabLst>
                <a:tab pos="76200" algn="l"/>
              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阶</a:t>
            </a:r>
          </a:p>
          <a:p>
            <a:pPr>
              <a:lnSpc>
                <a:spcPts val="1800"/>
              </a:lnSpc>
              <a:tabLst>
                <a:tab pos="76200" algn="l"/>
              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段</a:t>
            </a:r>
          </a:p>
          <a:p>
            <a:pPr>
              <a:lnSpc>
                <a:spcPts val="2700"/>
              </a:lnSpc>
              <a:tabLst>
                <a:tab pos="76200" algn="l"/>
              </a:tabLst>
            </a:pPr>
            <a:r>
              <a:rPr lang="en-US" altLang="zh-CN" dirty="0" smtClean="0"/>
              <a:t>	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产品评审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054100" y="736600"/>
            <a:ext cx="38100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典型的</a:t>
            </a:r>
            <a:r>
              <a:rPr lang="en-US" altLang="zh-CN" sz="2400" dirty="0" smtClean="0">
                <a:solidFill>
                  <a:srgbClr val="000000"/>
                </a:solidFill>
                <a:latin typeface="新宋体" pitchFamily="18" charset="0"/>
                <a:cs typeface="新宋体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七阶段与三大验证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213600" y="3644900"/>
            <a:ext cx="228600" cy="685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生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765300" y="4876800"/>
            <a:ext cx="3022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P6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：量产验证（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PVT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765300" y="3657600"/>
            <a:ext cx="3073400" cy="927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>
							</a:tabLst>
            </a:pPr>
            <a:r>
              <a:rPr lang="en-US" altLang="zh-CN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P4</a:t>
            </a:r>
            <a:r>
              <a:rPr lang="en-US" altLang="zh-CN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：工程评估验证（</a:t>
            </a:r>
            <a:r>
              <a:rPr lang="en-US" altLang="zh-CN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EVT)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3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P5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：设计验证（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DVT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473700" y="3606800"/>
            <a:ext cx="1143000" cy="1143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                <a:tab pos="76200" algn="l"/>
              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研发转生产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400"/>
              </a:lnSpc>
              <a:tabLst>
                <a:tab pos="76200" algn="l"/>
              </a:tabLst>
            </a:pPr>
            <a:r>
              <a:rPr lang="en-US" altLang="zh-CN" dirty="0" smtClean="0"/>
              <a:t>	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生</a:t>
            </a:r>
          </a:p>
          <a:p>
            <a:pPr>
              <a:lnSpc>
                <a:spcPts val="1800"/>
              </a:lnSpc>
              <a:tabLst>
                <a:tab pos="76200" algn="l"/>
              </a:tabLst>
            </a:pPr>
            <a:r>
              <a:rPr lang="en-US" altLang="zh-CN" dirty="0" smtClean="0"/>
              <a:t>	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49900" y="4737100"/>
            <a:ext cx="2286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阶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段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97600" y="5080000"/>
            <a:ext cx="1371600" cy="228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产品生产导入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87500" y="5562600"/>
            <a:ext cx="7734300" cy="144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                <a:tab pos="190500" algn="l"/>
                <a:tab pos="7327900" algn="l"/>
              </a:tabLst>
            </a:pPr>
            <a:r>
              <a:rPr lang="en-US" altLang="zh-CN" dirty="0" smtClean="0"/>
              <a:t>	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P7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：批量生产（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MP)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                <a:tab pos="190500" algn="l"/>
                <a:tab pos="7327900" algn="l"/>
              </a:tabLst>
            </a:pPr>
            <a:r>
              <a:rPr lang="en-US" altLang="zh-CN" sz="2400" u="sng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由于ODM关系随业务模式会有很多差异，所以另行定义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200"/>
              </a:lnSpc>
              <a:tabLst>
                <a:tab pos="190500" algn="l"/>
                <a:tab pos="7327900" algn="l"/>
              </a:tabLst>
            </a:pPr>
            <a:r>
              <a:rPr lang="en-US" altLang="zh-CN" dirty="0" smtClean="0"/>
              <a:t>		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408932" y="2192020"/>
            <a:ext cx="367284" cy="146304"/>
          </a:xfrm>
          <a:custGeom>
            <a:avLst/>
            <a:gdLst>
              <a:gd name="connsiteX0" fmla="*/ 0 w 367284"/>
              <a:gd name="connsiteY0" fmla="*/ 36575 h 146304"/>
              <a:gd name="connsiteX1" fmla="*/ 294132 w 367284"/>
              <a:gd name="connsiteY1" fmla="*/ 36575 h 146304"/>
              <a:gd name="connsiteX2" fmla="*/ 294132 w 367284"/>
              <a:gd name="connsiteY2" fmla="*/ 0 h 146304"/>
              <a:gd name="connsiteX3" fmla="*/ 367283 w 367284"/>
              <a:gd name="connsiteY3" fmla="*/ 73151 h 146304"/>
              <a:gd name="connsiteX4" fmla="*/ 294132 w 367284"/>
              <a:gd name="connsiteY4" fmla="*/ 146303 h 146304"/>
              <a:gd name="connsiteX5" fmla="*/ 294132 w 367284"/>
              <a:gd name="connsiteY5" fmla="*/ 109727 h 146304"/>
              <a:gd name="connsiteX6" fmla="*/ 0 w 367284"/>
              <a:gd name="connsiteY6" fmla="*/ 109727 h 146304"/>
              <a:gd name="connsiteX7" fmla="*/ 0 w 367284"/>
              <a:gd name="connsiteY7" fmla="*/ 36575 h 1463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367284" h="146304">
                <a:moveTo>
                  <a:pt x="0" y="36575"/>
                </a:moveTo>
                <a:lnTo>
                  <a:pt x="294132" y="36575"/>
                </a:lnTo>
                <a:lnTo>
                  <a:pt x="294132" y="0"/>
                </a:lnTo>
                <a:lnTo>
                  <a:pt x="367283" y="73151"/>
                </a:lnTo>
                <a:lnTo>
                  <a:pt x="294132" y="146303"/>
                </a:lnTo>
                <a:lnTo>
                  <a:pt x="294132" y="109727"/>
                </a:lnTo>
                <a:lnTo>
                  <a:pt x="0" y="109727"/>
                </a:lnTo>
                <a:lnTo>
                  <a:pt x="0" y="36575"/>
                </a:lnTo>
              </a:path>
            </a:pathLst>
          </a:custGeom>
          <a:solidFill>
            <a:srgbClr val="00cc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408932" y="2835148"/>
            <a:ext cx="367284" cy="143255"/>
          </a:xfrm>
          <a:custGeom>
            <a:avLst/>
            <a:gdLst>
              <a:gd name="connsiteX0" fmla="*/ 0 w 367284"/>
              <a:gd name="connsiteY0" fmla="*/ 35051 h 143255"/>
              <a:gd name="connsiteX1" fmla="*/ 295655 w 367284"/>
              <a:gd name="connsiteY1" fmla="*/ 35051 h 143255"/>
              <a:gd name="connsiteX2" fmla="*/ 295655 w 367284"/>
              <a:gd name="connsiteY2" fmla="*/ 0 h 143255"/>
              <a:gd name="connsiteX3" fmla="*/ 367283 w 367284"/>
              <a:gd name="connsiteY3" fmla="*/ 71627 h 143255"/>
              <a:gd name="connsiteX4" fmla="*/ 295655 w 367284"/>
              <a:gd name="connsiteY4" fmla="*/ 143255 h 143255"/>
              <a:gd name="connsiteX5" fmla="*/ 295655 w 367284"/>
              <a:gd name="connsiteY5" fmla="*/ 106679 h 143255"/>
              <a:gd name="connsiteX6" fmla="*/ 0 w 367284"/>
              <a:gd name="connsiteY6" fmla="*/ 106679 h 143255"/>
              <a:gd name="connsiteX7" fmla="*/ 0 w 367284"/>
              <a:gd name="connsiteY7" fmla="*/ 35051 h 1432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367284" h="143255">
                <a:moveTo>
                  <a:pt x="0" y="35051"/>
                </a:moveTo>
                <a:lnTo>
                  <a:pt x="295655" y="35051"/>
                </a:lnTo>
                <a:lnTo>
                  <a:pt x="295655" y="0"/>
                </a:lnTo>
                <a:lnTo>
                  <a:pt x="367283" y="71627"/>
                </a:lnTo>
                <a:lnTo>
                  <a:pt x="295655" y="143255"/>
                </a:lnTo>
                <a:lnTo>
                  <a:pt x="295655" y="106679"/>
                </a:lnTo>
                <a:lnTo>
                  <a:pt x="0" y="106679"/>
                </a:lnTo>
                <a:lnTo>
                  <a:pt x="0" y="35051"/>
                </a:lnTo>
              </a:path>
            </a:pathLst>
          </a:custGeom>
          <a:solidFill>
            <a:srgbClr val="00cc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408932" y="3475228"/>
            <a:ext cx="367284" cy="143255"/>
          </a:xfrm>
          <a:custGeom>
            <a:avLst/>
            <a:gdLst>
              <a:gd name="connsiteX0" fmla="*/ 0 w 367284"/>
              <a:gd name="connsiteY0" fmla="*/ 35051 h 143255"/>
              <a:gd name="connsiteX1" fmla="*/ 294132 w 367284"/>
              <a:gd name="connsiteY1" fmla="*/ 35051 h 143255"/>
              <a:gd name="connsiteX2" fmla="*/ 294132 w 367284"/>
              <a:gd name="connsiteY2" fmla="*/ 0 h 143255"/>
              <a:gd name="connsiteX3" fmla="*/ 367283 w 367284"/>
              <a:gd name="connsiteY3" fmla="*/ 71627 h 143255"/>
              <a:gd name="connsiteX4" fmla="*/ 294132 w 367284"/>
              <a:gd name="connsiteY4" fmla="*/ 143255 h 143255"/>
              <a:gd name="connsiteX5" fmla="*/ 294132 w 367284"/>
              <a:gd name="connsiteY5" fmla="*/ 108203 h 143255"/>
              <a:gd name="connsiteX6" fmla="*/ 0 w 367284"/>
              <a:gd name="connsiteY6" fmla="*/ 108203 h 143255"/>
              <a:gd name="connsiteX7" fmla="*/ 0 w 367284"/>
              <a:gd name="connsiteY7" fmla="*/ 35051 h 1432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367284" h="143255">
                <a:moveTo>
                  <a:pt x="0" y="35051"/>
                </a:moveTo>
                <a:lnTo>
                  <a:pt x="294132" y="35051"/>
                </a:lnTo>
                <a:lnTo>
                  <a:pt x="294132" y="0"/>
                </a:lnTo>
                <a:lnTo>
                  <a:pt x="367283" y="71627"/>
                </a:lnTo>
                <a:lnTo>
                  <a:pt x="294132" y="143255"/>
                </a:lnTo>
                <a:lnTo>
                  <a:pt x="294132" y="108203"/>
                </a:lnTo>
                <a:lnTo>
                  <a:pt x="0" y="108203"/>
                </a:lnTo>
                <a:lnTo>
                  <a:pt x="0" y="35051"/>
                </a:lnTo>
              </a:path>
            </a:pathLst>
          </a:custGeom>
          <a:solidFill>
            <a:srgbClr val="00cc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408932" y="4113784"/>
            <a:ext cx="367284" cy="144779"/>
          </a:xfrm>
          <a:custGeom>
            <a:avLst/>
            <a:gdLst>
              <a:gd name="connsiteX0" fmla="*/ 0 w 367284"/>
              <a:gd name="connsiteY0" fmla="*/ 36575 h 144779"/>
              <a:gd name="connsiteX1" fmla="*/ 294132 w 367284"/>
              <a:gd name="connsiteY1" fmla="*/ 36575 h 144779"/>
              <a:gd name="connsiteX2" fmla="*/ 294132 w 367284"/>
              <a:gd name="connsiteY2" fmla="*/ 0 h 144779"/>
              <a:gd name="connsiteX3" fmla="*/ 367283 w 367284"/>
              <a:gd name="connsiteY3" fmla="*/ 73151 h 144779"/>
              <a:gd name="connsiteX4" fmla="*/ 294132 w 367284"/>
              <a:gd name="connsiteY4" fmla="*/ 144779 h 144779"/>
              <a:gd name="connsiteX5" fmla="*/ 294132 w 367284"/>
              <a:gd name="connsiteY5" fmla="*/ 108203 h 144779"/>
              <a:gd name="connsiteX6" fmla="*/ 0 w 367284"/>
              <a:gd name="connsiteY6" fmla="*/ 108203 h 144779"/>
              <a:gd name="connsiteX7" fmla="*/ 0 w 367284"/>
              <a:gd name="connsiteY7" fmla="*/ 36575 h 1447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367284" h="144779">
                <a:moveTo>
                  <a:pt x="0" y="36575"/>
                </a:moveTo>
                <a:lnTo>
                  <a:pt x="294132" y="36575"/>
                </a:lnTo>
                <a:lnTo>
                  <a:pt x="294132" y="0"/>
                </a:lnTo>
                <a:lnTo>
                  <a:pt x="367283" y="73151"/>
                </a:lnTo>
                <a:lnTo>
                  <a:pt x="294132" y="144779"/>
                </a:lnTo>
                <a:lnTo>
                  <a:pt x="294132" y="108203"/>
                </a:lnTo>
                <a:lnTo>
                  <a:pt x="0" y="108203"/>
                </a:lnTo>
                <a:lnTo>
                  <a:pt x="0" y="36575"/>
                </a:lnTo>
              </a:path>
            </a:pathLst>
          </a:custGeom>
          <a:solidFill>
            <a:srgbClr val="00cc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411979" y="4753864"/>
            <a:ext cx="367284" cy="146303"/>
          </a:xfrm>
          <a:custGeom>
            <a:avLst/>
            <a:gdLst>
              <a:gd name="connsiteX0" fmla="*/ 0 w 367284"/>
              <a:gd name="connsiteY0" fmla="*/ 36576 h 146303"/>
              <a:gd name="connsiteX1" fmla="*/ 294132 w 367284"/>
              <a:gd name="connsiteY1" fmla="*/ 36576 h 146303"/>
              <a:gd name="connsiteX2" fmla="*/ 294132 w 367284"/>
              <a:gd name="connsiteY2" fmla="*/ 0 h 146303"/>
              <a:gd name="connsiteX3" fmla="*/ 367284 w 367284"/>
              <a:gd name="connsiteY3" fmla="*/ 73151 h 146303"/>
              <a:gd name="connsiteX4" fmla="*/ 294132 w 367284"/>
              <a:gd name="connsiteY4" fmla="*/ 146303 h 146303"/>
              <a:gd name="connsiteX5" fmla="*/ 294132 w 367284"/>
              <a:gd name="connsiteY5" fmla="*/ 109727 h 146303"/>
              <a:gd name="connsiteX6" fmla="*/ 0 w 367284"/>
              <a:gd name="connsiteY6" fmla="*/ 109727 h 146303"/>
              <a:gd name="connsiteX7" fmla="*/ 0 w 367284"/>
              <a:gd name="connsiteY7" fmla="*/ 36576 h 1463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367284" h="146303">
                <a:moveTo>
                  <a:pt x="0" y="36576"/>
                </a:moveTo>
                <a:lnTo>
                  <a:pt x="294132" y="36576"/>
                </a:lnTo>
                <a:lnTo>
                  <a:pt x="294132" y="0"/>
                </a:lnTo>
                <a:lnTo>
                  <a:pt x="367284" y="73151"/>
                </a:lnTo>
                <a:lnTo>
                  <a:pt x="294132" y="146303"/>
                </a:lnTo>
                <a:lnTo>
                  <a:pt x="294132" y="109727"/>
                </a:lnTo>
                <a:lnTo>
                  <a:pt x="0" y="109727"/>
                </a:lnTo>
                <a:lnTo>
                  <a:pt x="0" y="36576"/>
                </a:lnTo>
              </a:path>
            </a:pathLst>
          </a:custGeom>
          <a:solidFill>
            <a:srgbClr val="00cc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411979" y="5395467"/>
            <a:ext cx="367284" cy="146304"/>
          </a:xfrm>
          <a:custGeom>
            <a:avLst/>
            <a:gdLst>
              <a:gd name="connsiteX0" fmla="*/ 0 w 367284"/>
              <a:gd name="connsiteY0" fmla="*/ 36576 h 146304"/>
              <a:gd name="connsiteX1" fmla="*/ 294132 w 367284"/>
              <a:gd name="connsiteY1" fmla="*/ 36576 h 146304"/>
              <a:gd name="connsiteX2" fmla="*/ 294132 w 367284"/>
              <a:gd name="connsiteY2" fmla="*/ 0 h 146304"/>
              <a:gd name="connsiteX3" fmla="*/ 367284 w 367284"/>
              <a:gd name="connsiteY3" fmla="*/ 73152 h 146304"/>
              <a:gd name="connsiteX4" fmla="*/ 294132 w 367284"/>
              <a:gd name="connsiteY4" fmla="*/ 146303 h 146304"/>
              <a:gd name="connsiteX5" fmla="*/ 294132 w 367284"/>
              <a:gd name="connsiteY5" fmla="*/ 109728 h 146304"/>
              <a:gd name="connsiteX6" fmla="*/ 0 w 367284"/>
              <a:gd name="connsiteY6" fmla="*/ 109728 h 146304"/>
              <a:gd name="connsiteX7" fmla="*/ 0 w 367284"/>
              <a:gd name="connsiteY7" fmla="*/ 36576 h 14630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367284" h="146304">
                <a:moveTo>
                  <a:pt x="0" y="36576"/>
                </a:moveTo>
                <a:lnTo>
                  <a:pt x="294132" y="36576"/>
                </a:lnTo>
                <a:lnTo>
                  <a:pt x="294132" y="0"/>
                </a:lnTo>
                <a:lnTo>
                  <a:pt x="367284" y="73152"/>
                </a:lnTo>
                <a:lnTo>
                  <a:pt x="294132" y="146303"/>
                </a:lnTo>
                <a:lnTo>
                  <a:pt x="294132" y="109728"/>
                </a:lnTo>
                <a:lnTo>
                  <a:pt x="0" y="109728"/>
                </a:lnTo>
                <a:lnTo>
                  <a:pt x="0" y="36576"/>
                </a:lnTo>
              </a:path>
            </a:pathLst>
          </a:custGeom>
          <a:solidFill>
            <a:srgbClr val="00cc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408932" y="6125464"/>
            <a:ext cx="367284" cy="146303"/>
          </a:xfrm>
          <a:custGeom>
            <a:avLst/>
            <a:gdLst>
              <a:gd name="connsiteX0" fmla="*/ 0 w 367284"/>
              <a:gd name="connsiteY0" fmla="*/ 36576 h 146303"/>
              <a:gd name="connsiteX1" fmla="*/ 294132 w 367284"/>
              <a:gd name="connsiteY1" fmla="*/ 36576 h 146303"/>
              <a:gd name="connsiteX2" fmla="*/ 294132 w 367284"/>
              <a:gd name="connsiteY2" fmla="*/ 0 h 146303"/>
              <a:gd name="connsiteX3" fmla="*/ 367283 w 367284"/>
              <a:gd name="connsiteY3" fmla="*/ 73151 h 146303"/>
              <a:gd name="connsiteX4" fmla="*/ 294132 w 367284"/>
              <a:gd name="connsiteY4" fmla="*/ 146303 h 146303"/>
              <a:gd name="connsiteX5" fmla="*/ 294132 w 367284"/>
              <a:gd name="connsiteY5" fmla="*/ 109727 h 146303"/>
              <a:gd name="connsiteX6" fmla="*/ 0 w 367284"/>
              <a:gd name="connsiteY6" fmla="*/ 109727 h 146303"/>
              <a:gd name="connsiteX7" fmla="*/ 0 w 367284"/>
              <a:gd name="connsiteY7" fmla="*/ 36576 h 14630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367284" h="146303">
                <a:moveTo>
                  <a:pt x="0" y="36576"/>
                </a:moveTo>
                <a:lnTo>
                  <a:pt x="294132" y="36576"/>
                </a:lnTo>
                <a:lnTo>
                  <a:pt x="294132" y="0"/>
                </a:lnTo>
                <a:lnTo>
                  <a:pt x="367283" y="73151"/>
                </a:lnTo>
                <a:lnTo>
                  <a:pt x="294132" y="146303"/>
                </a:lnTo>
                <a:lnTo>
                  <a:pt x="294132" y="109727"/>
                </a:lnTo>
                <a:lnTo>
                  <a:pt x="0" y="109727"/>
                </a:lnTo>
                <a:lnTo>
                  <a:pt x="0" y="36576"/>
                </a:lnTo>
              </a:path>
            </a:pathLst>
          </a:custGeom>
          <a:solidFill>
            <a:srgbClr val="00cc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5100" y="1981200"/>
            <a:ext cx="2946400" cy="5334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35100" y="2616200"/>
            <a:ext cx="2946400" cy="5334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81500" y="2146300"/>
            <a:ext cx="419100" cy="2413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81500" y="2794000"/>
            <a:ext cx="419100" cy="2286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35100" y="3251200"/>
            <a:ext cx="2946400" cy="5334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35100" y="3898900"/>
            <a:ext cx="2946400" cy="5334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435100" y="4533900"/>
            <a:ext cx="2946400" cy="5334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435100" y="5181600"/>
            <a:ext cx="2946400" cy="5334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435100" y="5816600"/>
            <a:ext cx="2946400" cy="5334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381500" y="3429000"/>
            <a:ext cx="419100" cy="2286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381500" y="4076700"/>
            <a:ext cx="419100" cy="2286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381500" y="4711700"/>
            <a:ext cx="431800" cy="2286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381500" y="5346700"/>
            <a:ext cx="431800" cy="2413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4381500" y="6083300"/>
            <a:ext cx="419100" cy="2286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1320800" y="660400"/>
            <a:ext cx="6362700" cy="1092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4000500" algn="l"/>
                <a:tab pos="4267200" algn="l"/>
              </a:tabLst>
            </a:pPr>
            <a:r>
              <a:rPr lang="en-US" altLang="zh-CN" dirty="0" smtClean="0"/>
              <a:t>	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4000500" algn="l"/>
                <a:tab pos="42672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0"/>
              </a:lnSpc>
              <a:tabLst>
                <a:tab pos="4000500" algn="l"/>
                <a:tab pos="4267200" algn="l"/>
              </a:tabLst>
            </a:pP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研发型</a:t>
            </a:r>
            <a:r>
              <a:rPr lang="en-US" altLang="zh-CN" sz="2004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七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大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阶段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目的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62100" y="2298700"/>
            <a:ext cx="2400300" cy="402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P1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：开发可行性评估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Feasibility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P2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：开发规划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Planning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P3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：开发设计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Design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P4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：工程评估验证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EVT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P5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：设计验证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DVT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P6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：量产验证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PVT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P7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量生产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MP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927600" y="2247900"/>
            <a:ext cx="3556000" cy="410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对新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技术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价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格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和市场进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行可行性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分析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定义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产品的规格及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功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能，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行研发规划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7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将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规格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变为各项图纸参数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将图纸参数变为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样品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验证产品的设计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效果和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可量产性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产品的性能一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致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性，产品是否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达到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量产的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标准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顺利进</a:t>
            </a:r>
            <a:r>
              <a:rPr lang="en-US" altLang="zh-CN" sz="1403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入量产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30200"/>
            <a:ext cx="9169400" cy="68834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863600" y="660400"/>
            <a:ext cx="7912100" cy="1155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4457700" algn="l"/>
                <a:tab pos="4724400" algn="l"/>
                <a:tab pos="6654800" algn="l"/>
              </a:tabLst>
            </a:pPr>
            <a:r>
              <a:rPr lang="en-US" altLang="zh-CN" dirty="0" smtClean="0"/>
              <a:t>	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4457700" algn="l"/>
                <a:tab pos="4724400" algn="l"/>
                <a:tab pos="66548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  <a:p>
            <a:pPr>
              <a:lnSpc>
                <a:spcPts val="1500"/>
              </a:lnSpc>
              <a:tabLst>
                <a:tab pos="4457700" algn="l"/>
                <a:tab pos="4724400" algn="l"/>
                <a:tab pos="6654800" algn="l"/>
              </a:tabLst>
            </a:pPr>
            <a:r>
              <a:rPr lang="en-US" altLang="zh-CN" dirty="0" smtClean="0"/>
              <a:t>			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EVT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Flow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Chart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                <a:tab pos="4457700" algn="l"/>
                <a:tab pos="4724400" algn="l"/>
                <a:tab pos="66548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EVT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Flow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Chart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08100" y="2895600"/>
            <a:ext cx="342900" cy="368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508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Kick</a:t>
            </a:r>
          </a:p>
          <a:p>
            <a:pPr>
              <a:lnSpc>
                <a:spcPts val="1600"/>
              </a:lnSpc>
              <a:tabLst>
                <a:tab pos="50800" algn="l"/>
              </a:tabLst>
            </a:pPr>
            <a:r>
              <a:rPr lang="en-US" altLang="zh-CN" dirty="0" smtClean="0"/>
              <a:t>	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Off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527300" y="2755900"/>
            <a:ext cx="304800" cy="647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立</a:t>
            </a:r>
          </a:p>
          <a:p>
            <a:pPr>
              <a:lnSpc>
                <a:spcPts val="27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501900" y="1981200"/>
            <a:ext cx="355600" cy="38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</a:p>
          <a:p>
            <a:pPr>
              <a:lnSpc>
                <a:spcPts val="16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背景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94100" y="2832100"/>
            <a:ext cx="457200" cy="482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规格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724400" y="2921000"/>
            <a:ext cx="4953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                <a:tab pos="254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Review</a:t>
            </a:r>
          </a:p>
          <a:p>
            <a:pPr>
              <a:lnSpc>
                <a:spcPts val="1400"/>
              </a:lnSpc>
              <a:tabLst>
                <a:tab pos="254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Meeting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800600" y="2070100"/>
            <a:ext cx="355600" cy="17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结构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96000" y="2070100"/>
            <a:ext cx="355600" cy="17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打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样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81700" y="3606800"/>
            <a:ext cx="6223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元件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规格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书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69000" y="29845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打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样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跟进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200900" y="2921000"/>
            <a:ext cx="457200" cy="266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                <a:tab pos="165100" algn="l"/>
              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PCBA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</a:p>
          <a:p>
            <a:pPr>
              <a:lnSpc>
                <a:spcPts val="1100"/>
              </a:lnSpc>
              <a:tabLst>
                <a:tab pos="165100" algn="l"/>
              </a:tabLst>
            </a:pPr>
            <a:r>
              <a:rPr lang="en-US" altLang="zh-CN" dirty="0" smtClean="0"/>
              <a:t>	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样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255000" y="2997200"/>
            <a:ext cx="4953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样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机组装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501900" y="3784600"/>
            <a:ext cx="355600" cy="38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开发</a:t>
            </a:r>
          </a:p>
          <a:p>
            <a:pPr>
              <a:lnSpc>
                <a:spcPts val="16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计划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800600" y="3873500"/>
            <a:ext cx="355600" cy="17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硬件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94400" y="3898900"/>
            <a:ext cx="622300" cy="393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114300" algn="l"/>
              </a:tabLst>
            </a:pPr>
            <a:r>
              <a:rPr lang="en-US" altLang="zh-CN" dirty="0" smtClean="0"/>
              <a:t>	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原理图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                <a:tab pos="114300" algn="l"/>
              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PCB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Layout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692900" y="4813300"/>
            <a:ext cx="495300" cy="1193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问题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分析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改进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方案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115300" y="4254500"/>
            <a:ext cx="635000" cy="1193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>
                <a:tab pos="139700" algn="l"/>
              </a:tabLst>
            </a:pPr>
            <a:r>
              <a:rPr lang="en-US" altLang="zh-CN" dirty="0" smtClean="0"/>
              <a:t>	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功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能实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现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                <a:tab pos="139700" algn="l"/>
              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阶段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总结会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0" y="1905000"/>
            <a:ext cx="7594600" cy="48006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3987800" y="660400"/>
            <a:ext cx="3695700" cy="1155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1333500" algn="l"/>
                <a:tab pos="1600200" algn="l"/>
              </a:tabLst>
            </a:pPr>
            <a:r>
              <a:rPr lang="en-US" altLang="zh-CN" dirty="0" smtClean="0"/>
              <a:t>	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1333500" algn="l"/>
                <a:tab pos="16002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400"/>
              </a:lnSpc>
              <a:tabLst>
                <a:tab pos="1333500" algn="l"/>
                <a:tab pos="1600200" algn="l"/>
              </a:tabLst>
            </a:pPr>
            <a:r>
              <a:rPr lang="en-US" altLang="zh-CN" sz="2795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EVT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2795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181100" y="2032000"/>
            <a:ext cx="508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24000" y="2057400"/>
            <a:ext cx="889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403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816100" y="2032000"/>
            <a:ext cx="1104900" cy="17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EVT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导入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15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181100" y="2501900"/>
            <a:ext cx="50800" cy="3378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24000" y="2514600"/>
            <a:ext cx="6934200" cy="3365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开的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Kick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off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Meeting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了解项目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背景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，产品的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主要特征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，实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能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参与立项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全面了解项目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命名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客户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要达到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效果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清楚项目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的开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发计划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1.3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参与包括结构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MD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研发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Review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Meeting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，提出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合理化建议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使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更具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1.4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参与结构件打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样审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核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PCB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打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样审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核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参与元件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选型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保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证设计的可量产性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1.5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PCBA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样，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全面了解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PCBA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元件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排布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初步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确定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PCBA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生产的工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1.6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组装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列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Bug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List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提出有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善措施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1.7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计样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所实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能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没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有实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能，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测试，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了解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1.8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阶段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总结会议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列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出产品问题点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问题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分析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提出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合理化建议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30200"/>
            <a:ext cx="9169400" cy="68834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863600" y="660400"/>
            <a:ext cx="7912100" cy="1155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4457700" algn="l"/>
                <a:tab pos="4724400" algn="l"/>
                <a:tab pos="6642100" algn="l"/>
              </a:tabLst>
            </a:pPr>
            <a:r>
              <a:rPr lang="en-US" altLang="zh-CN" dirty="0" smtClean="0"/>
              <a:t>	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4457700" algn="l"/>
                <a:tab pos="4724400" algn="l"/>
                <a:tab pos="66421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  <a:p>
            <a:pPr>
              <a:lnSpc>
                <a:spcPts val="1500"/>
              </a:lnSpc>
              <a:tabLst>
                <a:tab pos="4457700" algn="l"/>
                <a:tab pos="4724400" algn="l"/>
                <a:tab pos="6642100" algn="l"/>
              </a:tabLst>
            </a:pPr>
            <a:r>
              <a:rPr lang="en-US" altLang="zh-CN" dirty="0" smtClean="0"/>
              <a:t>			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DVT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Flow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Chart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                <a:tab pos="4457700" algn="l"/>
                <a:tab pos="4724400" algn="l"/>
                <a:tab pos="66421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DVT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Flow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Chart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08100" y="2895600"/>
            <a:ext cx="342900" cy="368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508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Kick</a:t>
            </a:r>
          </a:p>
          <a:p>
            <a:pPr>
              <a:lnSpc>
                <a:spcPts val="1600"/>
              </a:lnSpc>
              <a:tabLst>
                <a:tab pos="50800" algn="l"/>
              </a:tabLst>
            </a:pPr>
            <a:r>
              <a:rPr lang="en-US" altLang="zh-CN" dirty="0" smtClean="0"/>
              <a:t>	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Off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746500" y="2908300"/>
            <a:ext cx="4572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762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试产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准</a:t>
            </a:r>
          </a:p>
          <a:p>
            <a:pPr>
              <a:lnSpc>
                <a:spcPts val="1300"/>
              </a:lnSpc>
              <a:tabLst>
                <a:tab pos="762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备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813300" y="33401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物料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准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备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08700" y="29845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准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备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264400" y="29845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试产生产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813300" y="1930400"/>
            <a:ext cx="609600" cy="863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技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转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资料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6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测试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准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备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438400" y="1930400"/>
            <a:ext cx="609600" cy="863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辅料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确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认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6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夹具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501900" y="3340100"/>
            <a:ext cx="4953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WI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340600" y="2082800"/>
            <a:ext cx="4572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现场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问</a:t>
            </a:r>
          </a:p>
          <a:p>
            <a:pPr>
              <a:lnSpc>
                <a:spcPts val="13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题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处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理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051800" y="35941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试产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总结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16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813300" y="40640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试产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信息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467600" y="5448300"/>
            <a:ext cx="4953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Review</a:t>
            </a:r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Meeting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08700" y="4787900"/>
            <a:ext cx="5969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部门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改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善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08700" y="5524500"/>
            <a:ext cx="609600" cy="876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381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夹具调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整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700"/>
              </a:lnSpc>
              <a:tabLst>
                <a:tab pos="381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WI</a:t>
            </a:r>
            <a:r>
              <a:rPr lang="en-US" altLang="zh-CN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修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改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889500" y="5422900"/>
            <a:ext cx="609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完整的试</a:t>
            </a:r>
          </a:p>
          <a:p>
            <a:pPr>
              <a:lnSpc>
                <a:spcPts val="13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报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告书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051800" y="45212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不良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分析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204200" y="4686300"/>
            <a:ext cx="3048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报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告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438400" y="40640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材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54400" y="4991100"/>
            <a:ext cx="609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1524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部门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改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善</a:t>
            </a:r>
          </a:p>
          <a:p>
            <a:pPr>
              <a:lnSpc>
                <a:spcPts val="1300"/>
              </a:lnSpc>
              <a:tabLst>
                <a:tab pos="1524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追踪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54400" y="5842000"/>
            <a:ext cx="609600" cy="50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产品可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靠</a:t>
            </a:r>
          </a:p>
          <a:p>
            <a:pPr>
              <a:lnSpc>
                <a:spcPts val="1400"/>
              </a:lnSpc>
              <a:tabLst>
                <a:tab pos="2286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性测试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追</a:t>
            </a:r>
          </a:p>
          <a:p>
            <a:pPr>
              <a:lnSpc>
                <a:spcPts val="13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踪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4127500" y="660400"/>
            <a:ext cx="3556000" cy="1066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1193800" algn="l"/>
                <a:tab pos="1460500" algn="l"/>
              </a:tabLst>
            </a:pPr>
            <a:r>
              <a:rPr lang="en-US" altLang="zh-CN" dirty="0" smtClean="0"/>
              <a:t>	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1193800" algn="l"/>
                <a:tab pos="14605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700"/>
              </a:lnSpc>
              <a:tabLst>
                <a:tab pos="1193800" algn="l"/>
                <a:tab pos="146050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DVT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181100" y="2032000"/>
            <a:ext cx="508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24000" y="2057400"/>
            <a:ext cx="889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403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816100" y="2032000"/>
            <a:ext cx="1117600" cy="17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DVT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导入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17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181100" y="2501900"/>
            <a:ext cx="50800" cy="3327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24000" y="2514600"/>
            <a:ext cx="7010400" cy="3632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2.1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开的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Kick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off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Meeting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了解项目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的阶段，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客户要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有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没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有发生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变化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2.2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计产品在生产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中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辅料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作辅料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辅料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Check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List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2.3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产品在生产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中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夹具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作夹具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夹具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Check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List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2.4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WI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Working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Instruction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PCBA,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测试，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组装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等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WI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需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列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Check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List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2.5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根据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客户要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，设计产品的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材料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BOM(Bills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Material)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和包装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Check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List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2.6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组装召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开试产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详细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了解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产品试产的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信息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认上次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问题点的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决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结果和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处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措施；同时向相关部门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提出试产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资料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和技术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支持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2.7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向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OEM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发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放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资料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BOM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Gerber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File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坐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元件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位置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图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，生产工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艺文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等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321300" y="635000"/>
            <a:ext cx="23622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6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66700" algn="l"/>
              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18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1981200"/>
            <a:ext cx="50800" cy="433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676400" y="1993900"/>
            <a:ext cx="7010400" cy="431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2.8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TE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Test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Engineer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认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产品的测试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状况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产品的测试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仪器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夹具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清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同时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OEM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厂进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沟通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认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前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仪器齐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Check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List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2.9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向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生产计划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认物料交期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同时向代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提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高辅料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自购辅料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2.10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产品的生产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通知单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面包括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详细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的产品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信息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含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版本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交期等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另外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还有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相互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负责人联系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签并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发行生产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通知单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OEM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厂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2.11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织代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厂召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开生产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列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注意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工段的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负责人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生产计划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2.12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环节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记录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环节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的问题点，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现场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Trouble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Shooting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初步统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计工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时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2.13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行试产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总结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采集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计的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不良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记录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告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2.14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踪不良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维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状况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计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维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列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出可能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会对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量产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造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成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隐患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不良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点，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作不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维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告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2.15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Review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Meeting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列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出生产问题点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问题点的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任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，以及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决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方案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措施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321300" y="635000"/>
            <a:ext cx="23622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6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66700" algn="l"/>
              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485900" y="1841500"/>
            <a:ext cx="50800" cy="2006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19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828800" y="1866900"/>
            <a:ext cx="6819900" cy="2311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2.16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根据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产品的问题点，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向责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任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提出问题，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并追踪责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任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决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问题的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记录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2.17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根据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善夹具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2.18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根据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优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化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WI(Working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Instruction)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2.19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总结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完整的产品生产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告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2.20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续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的问题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决追踪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2.21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产品的可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靠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性测试，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靠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性测试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告和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质量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FMEA(Failure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Mode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Effective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Analysis)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8D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8-Disciplines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Problem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Solving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等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30200"/>
            <a:ext cx="9169400" cy="68834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863600" y="660400"/>
            <a:ext cx="7912100" cy="1231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4457700" algn="l"/>
                <a:tab pos="4724400" algn="l"/>
                <a:tab pos="6654800" algn="l"/>
              </a:tabLst>
            </a:pPr>
            <a:r>
              <a:rPr lang="en-US" altLang="zh-CN" dirty="0" smtClean="0"/>
              <a:t>	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4457700" algn="l"/>
                <a:tab pos="4724400" algn="l"/>
                <a:tab pos="66548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  <a:p>
            <a:pPr>
              <a:lnSpc>
                <a:spcPts val="1500"/>
              </a:lnSpc>
              <a:tabLst>
                <a:tab pos="4457700" algn="l"/>
                <a:tab pos="4724400" algn="l"/>
                <a:tab pos="6654800" algn="l"/>
              </a:tabLst>
            </a:pPr>
            <a:r>
              <a:rPr lang="en-US" altLang="zh-CN" dirty="0" smtClean="0"/>
              <a:t>			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PVT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Flow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Chart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4457700" algn="l"/>
                <a:tab pos="4724400" algn="l"/>
                <a:tab pos="66548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PVT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Flow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Chart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08100" y="2971800"/>
            <a:ext cx="342900" cy="368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508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Kick</a:t>
            </a:r>
          </a:p>
          <a:p>
            <a:pPr>
              <a:lnSpc>
                <a:spcPts val="1600"/>
              </a:lnSpc>
              <a:tabLst>
                <a:tab pos="50800" algn="l"/>
              </a:tabLst>
            </a:pPr>
            <a:r>
              <a:rPr lang="en-US" altLang="zh-CN" dirty="0" smtClean="0"/>
              <a:t>	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Off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298700" y="2971800"/>
            <a:ext cx="609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准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备</a:t>
            </a:r>
          </a:p>
          <a:p>
            <a:pPr>
              <a:lnSpc>
                <a:spcPts val="13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813300" y="30480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物料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计划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048500" y="30480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准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备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128000" y="30480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量试生产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892800" y="2971800"/>
            <a:ext cx="609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量产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通知</a:t>
            </a:r>
          </a:p>
          <a:p>
            <a:pPr>
              <a:lnSpc>
                <a:spcPts val="13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17900" y="1917700"/>
            <a:ext cx="609600" cy="9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381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质量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</a:t>
            </a:r>
          </a:p>
          <a:p>
            <a:pPr>
              <a:lnSpc>
                <a:spcPts val="1300"/>
              </a:lnSpc>
              <a:tabLst>
                <a:tab pos="381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标准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发行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                <a:tab pos="381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WI</a:t>
            </a:r>
            <a:r>
              <a:rPr lang="en-US" altLang="zh-CN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发行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17900" y="3429000"/>
            <a:ext cx="5207000" cy="469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46101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软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发行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46101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量产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数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据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048500" y="2006600"/>
            <a:ext cx="609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来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料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质量</a:t>
            </a:r>
          </a:p>
          <a:p>
            <a:pPr>
              <a:lnSpc>
                <a:spcPts val="13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报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告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128000" y="2006600"/>
            <a:ext cx="609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程质量</a:t>
            </a:r>
          </a:p>
          <a:p>
            <a:pPr>
              <a:lnSpc>
                <a:spcPts val="13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报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告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75500" y="4940300"/>
            <a:ext cx="4953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                <a:tab pos="254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Review</a:t>
            </a:r>
          </a:p>
          <a:p>
            <a:pPr>
              <a:lnSpc>
                <a:spcPts val="1400"/>
              </a:lnSpc>
              <a:tabLst>
                <a:tab pos="254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Meeting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128000" y="4826000"/>
            <a:ext cx="609600" cy="50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38100" algn="l"/>
                <a:tab pos="1524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Top</a:t>
            </a:r>
            <a:r>
              <a:rPr lang="en-US" altLang="zh-CN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zh-CN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不</a:t>
            </a:r>
          </a:p>
          <a:p>
            <a:pPr>
              <a:lnSpc>
                <a:spcPts val="1400"/>
              </a:lnSpc>
              <a:tabLst>
                <a:tab pos="38100" algn="l"/>
                <a:tab pos="1524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良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分析和</a:t>
            </a:r>
          </a:p>
          <a:p>
            <a:pPr>
              <a:lnSpc>
                <a:spcPts val="1300"/>
              </a:lnSpc>
              <a:tabLst>
                <a:tab pos="38100" algn="l"/>
                <a:tab pos="152400" algn="l"/>
              </a:tabLst>
            </a:pPr>
            <a:r>
              <a:rPr lang="en-US" altLang="zh-CN" dirty="0" smtClean="0"/>
              <a:t>	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措施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128000" y="3937000"/>
            <a:ext cx="609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统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计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收</a:t>
            </a:r>
          </a:p>
          <a:p>
            <a:pPr>
              <a:lnSpc>
                <a:spcPts val="13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集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892800" y="53467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问题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解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决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45200" y="5524500"/>
            <a:ext cx="3048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方案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892800" y="46355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客户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反馈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892800" y="39116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总结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17900" y="4051300"/>
            <a:ext cx="609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1524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技术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资料</a:t>
            </a:r>
          </a:p>
          <a:p>
            <a:pPr>
              <a:lnSpc>
                <a:spcPts val="1300"/>
              </a:lnSpc>
              <a:tabLst>
                <a:tab pos="1524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发行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048500" y="39116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产能评估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128000" y="56642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成品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32500" y="5880100"/>
            <a:ext cx="3276600" cy="1117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25400" algn="l"/>
                <a:tab pos="2247900" algn="l"/>
                <a:tab pos="2882900" algn="l"/>
              </a:tabLst>
            </a:pPr>
            <a:r>
              <a:rPr lang="en-US" altLang="zh-CN" dirty="0" smtClean="0"/>
              <a:t>	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报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告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300"/>
              </a:lnSpc>
              <a:tabLst>
                <a:tab pos="25400" algn="l"/>
                <a:tab pos="2247900" algn="l"/>
                <a:tab pos="28829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Yield</a:t>
            </a:r>
          </a:p>
          <a:p>
            <a:pPr>
              <a:lnSpc>
                <a:spcPts val="1400"/>
              </a:lnSpc>
              <a:tabLst>
                <a:tab pos="25400" algn="l"/>
                <a:tab pos="2247900" algn="l"/>
                <a:tab pos="28829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Rate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25400" algn="l"/>
                <a:tab pos="2247900" algn="l"/>
                <a:tab pos="2882900" algn="l"/>
              </a:tabLst>
            </a:pPr>
            <a:r>
              <a:rPr lang="en-US" altLang="zh-CN" dirty="0" smtClean="0"/>
              <a:t>			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20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597400" y="4914900"/>
            <a:ext cx="609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762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完整的量</a:t>
            </a:r>
          </a:p>
          <a:p>
            <a:pPr>
              <a:lnSpc>
                <a:spcPts val="1300"/>
              </a:lnSpc>
              <a:tabLst>
                <a:tab pos="762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报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告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276600" y="50038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量产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跟进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019300" y="4914900"/>
            <a:ext cx="4572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1524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持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续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改</a:t>
            </a:r>
          </a:p>
          <a:p>
            <a:pPr>
              <a:lnSpc>
                <a:spcPts val="1300"/>
              </a:lnSpc>
              <a:tabLst>
                <a:tab pos="1524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善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4140200" y="660400"/>
            <a:ext cx="3543300" cy="1079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1181100" algn="l"/>
                <a:tab pos="1447800" algn="l"/>
              </a:tabLst>
            </a:pPr>
            <a:r>
              <a:rPr lang="en-US" altLang="zh-CN" dirty="0" smtClean="0"/>
              <a:t>	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1181100" algn="l"/>
                <a:tab pos="14478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800"/>
              </a:lnSpc>
              <a:tabLst>
                <a:tab pos="1181100" algn="l"/>
                <a:tab pos="144780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PVT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181100" y="2032000"/>
            <a:ext cx="508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24000" y="2057400"/>
            <a:ext cx="889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403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816100" y="2032000"/>
            <a:ext cx="1104900" cy="17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PVT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导入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181100" y="2527300"/>
            <a:ext cx="50800" cy="3975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24000" y="2527300"/>
            <a:ext cx="6997700" cy="396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3.1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开的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Kick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off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Meeting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全面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产品生产是否有遗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留未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决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的问题点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增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加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序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3.2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开生产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会议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认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备状况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同时向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提出生产所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需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资料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Check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List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3.3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通知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质量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部门向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发行质量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标准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标准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,PCBA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标准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，成品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标准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3.4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向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发行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个工段的正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WI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Working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Instruction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SMT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Surface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Mounted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Technology)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贴片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THT(Through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Hole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Technology)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插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组装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，测试，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3.5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向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发行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烧录下载软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3.6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向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发行生产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资料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BOM(Bills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Material)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Gerber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Files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元件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位置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图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元件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坐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承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认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书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线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结构件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等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），工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艺文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信息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辅料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单等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3.7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PMC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沟通物料状况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生产计划，以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便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好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备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321300" y="635000"/>
            <a:ext cx="23622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6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66700" algn="l"/>
              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22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460500" y="1892300"/>
            <a:ext cx="50800" cy="4508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803400" y="1892300"/>
            <a:ext cx="6794500" cy="4495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3.8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量产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通知单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通知单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含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详细信息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关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联系人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3.9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OEM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厂召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开生产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会议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安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排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好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个工段的生产计划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相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应的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负责人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3.10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防止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品质问题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影响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3.11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按照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Flow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Chart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的产品工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行生产，及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时处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中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的问题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3.12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在生产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中关注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生产的工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品质，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防止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不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格生产方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协助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QC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Quality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Check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好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现场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质量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告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3.13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各项数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收集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品质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以及产量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据等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3.14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根据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个生产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骤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时核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算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出产品的产能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3.15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中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不良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分析原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因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配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任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后续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决措施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决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结果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3.16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关注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防止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问题点遗漏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3.17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Review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Meeting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总结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中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的所有问题，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提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交相关部门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3.18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关注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货后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客户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反馈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并根据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反馈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相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应的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策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3.19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追踪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设计方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面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的问题点，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直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得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彻底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决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方案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决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结果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321300" y="635000"/>
            <a:ext cx="23622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6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66700" algn="l"/>
              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62100" y="1701800"/>
            <a:ext cx="50800" cy="1244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1714500"/>
            <a:ext cx="6972300" cy="1231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3.20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分析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尤其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是产品的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直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，评估是否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达到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量产的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求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3.21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完整的生产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得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，产品设计是否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达到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量产的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水平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或者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些工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才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能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达到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量产的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水平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3.22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面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中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续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的问题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追踪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直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量产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23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30200"/>
            <a:ext cx="9169400" cy="68834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321300" y="635000"/>
            <a:ext cx="23622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6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66700" algn="l"/>
              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257300" y="2971800"/>
            <a:ext cx="4572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接收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</a:t>
            </a:r>
          </a:p>
          <a:p>
            <a:pPr>
              <a:lnSpc>
                <a:spcPts val="13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资料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298700" y="2895600"/>
            <a:ext cx="609600" cy="50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制定流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</a:t>
            </a:r>
          </a:p>
          <a:p>
            <a:pPr>
              <a:lnSpc>
                <a:spcPts val="1400"/>
              </a:lnSpc>
              <a:tabLst>
                <a:tab pos="2286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发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放资</a:t>
            </a:r>
          </a:p>
          <a:p>
            <a:pPr>
              <a:lnSpc>
                <a:spcPts val="13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料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670300" y="2781300"/>
            <a:ext cx="3048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813300" y="2895600"/>
            <a:ext cx="609600" cy="50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1524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来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料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预加</a:t>
            </a:r>
          </a:p>
          <a:p>
            <a:pPr>
              <a:lnSpc>
                <a:spcPts val="1400"/>
              </a:lnSpc>
              <a:tabLst>
                <a:tab pos="1524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条码</a:t>
            </a:r>
          </a:p>
          <a:p>
            <a:pPr>
              <a:lnSpc>
                <a:spcPts val="1300"/>
              </a:lnSpc>
              <a:tabLst>
                <a:tab pos="1524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打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印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048500" y="2971800"/>
            <a:ext cx="609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贴片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机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调</a:t>
            </a:r>
          </a:p>
          <a:p>
            <a:pPr>
              <a:lnSpc>
                <a:spcPts val="13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128000" y="2971800"/>
            <a:ext cx="609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1524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回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温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度</a:t>
            </a:r>
          </a:p>
          <a:p>
            <a:pPr>
              <a:lnSpc>
                <a:spcPts val="1300"/>
              </a:lnSpc>
              <a:tabLst>
                <a:tab pos="1524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调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892800" y="2971800"/>
            <a:ext cx="609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1524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印刷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点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胶</a:t>
            </a:r>
          </a:p>
          <a:p>
            <a:pPr>
              <a:lnSpc>
                <a:spcPts val="1300"/>
              </a:lnSpc>
              <a:tabLst>
                <a:tab pos="1524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调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63600" y="889000"/>
            <a:ext cx="3263900" cy="1930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                <a:tab pos="762000" algn="l"/>
                <a:tab pos="26543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产型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Flow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Chart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                <a:tab pos="762000" algn="l"/>
                <a:tab pos="26543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Flow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Chart</a:t>
            </a:r>
          </a:p>
          <a:p>
            <a:pPr>
              <a:lnSpc>
                <a:spcPts val="1400"/>
              </a:lnSpc>
              <a:tabLst>
                <a:tab pos="762000" algn="l"/>
                <a:tab pos="2654300" algn="l"/>
              </a:tabLst>
            </a:pPr>
            <a:r>
              <a:rPr lang="en-US" altLang="zh-CN" dirty="0" smtClean="0"/>
              <a:t>	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序制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                <a:tab pos="762000" algn="l"/>
                <a:tab pos="2654300" algn="l"/>
              </a:tabLst>
            </a:pPr>
            <a:r>
              <a:rPr lang="en-US" altLang="zh-CN" dirty="0" smtClean="0"/>
              <a:t>	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钢板治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具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30600" y="3416300"/>
            <a:ext cx="5842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SOP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311900" y="3632200"/>
            <a:ext cx="190500" cy="800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通</a:t>
            </a:r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知</a:t>
            </a:r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生</a:t>
            </a:r>
          </a:p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24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416800" y="6832600"/>
            <a:ext cx="304800" cy="266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100"/>
              </a:lnSpc>
              <a:tabLst>
							</a:tabLst>
            </a:pP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24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128000" y="4953000"/>
            <a:ext cx="609600" cy="133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1524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首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极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性</a:t>
            </a:r>
          </a:p>
          <a:p>
            <a:pPr>
              <a:lnSpc>
                <a:spcPts val="1300"/>
              </a:lnSpc>
              <a:tabLst>
                <a:tab pos="1524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确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认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1524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首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</a:t>
            </a:r>
          </a:p>
          <a:p>
            <a:pPr>
              <a:lnSpc>
                <a:spcPts val="1300"/>
              </a:lnSpc>
              <a:tabLst>
                <a:tab pos="1524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炉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128000" y="3835400"/>
            <a:ext cx="609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1524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双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面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胶板</a:t>
            </a:r>
          </a:p>
          <a:p>
            <a:pPr>
              <a:lnSpc>
                <a:spcPts val="1300"/>
              </a:lnSpc>
              <a:tabLst>
                <a:tab pos="1524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确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认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17900" y="4051300"/>
            <a:ext cx="6096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1524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仪器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耗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材</a:t>
            </a:r>
          </a:p>
          <a:p>
            <a:pPr>
              <a:lnSpc>
                <a:spcPts val="1300"/>
              </a:lnSpc>
              <a:tabLst>
                <a:tab pos="1524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准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备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435100" y="5041900"/>
            <a:ext cx="673100" cy="133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63500" algn="l"/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波峰焊接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63500" algn="l"/>
                <a:tab pos="2286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插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岗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位</a:t>
            </a:r>
          </a:p>
          <a:p>
            <a:pPr>
              <a:lnSpc>
                <a:spcPts val="1400"/>
              </a:lnSpc>
              <a:tabLst>
                <a:tab pos="63500" algn="l"/>
                <a:tab pos="2286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排布并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插</a:t>
            </a:r>
          </a:p>
          <a:p>
            <a:pPr>
              <a:lnSpc>
                <a:spcPts val="1300"/>
              </a:lnSpc>
              <a:tabLst>
                <a:tab pos="63500" algn="l"/>
                <a:tab pos="228600" algn="l"/>
              </a:tabLst>
            </a:pPr>
            <a:r>
              <a:rPr lang="en-US" altLang="zh-CN" dirty="0" smtClean="0"/>
              <a:t>	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590800" y="5067300"/>
            <a:ext cx="635000" cy="1219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000"/>
              </a:lnSpc>
              <a:tabLst>
                <a:tab pos="38100" algn="l"/>
                <a:tab pos="762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Touch</a:t>
            </a:r>
            <a:r>
              <a:rPr lang="en-US" altLang="zh-CN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Up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100"/>
              </a:lnSpc>
              <a:tabLst>
                <a:tab pos="38100" algn="l"/>
                <a:tab pos="762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波峰焊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夹</a:t>
            </a:r>
          </a:p>
          <a:p>
            <a:pPr>
              <a:lnSpc>
                <a:spcPts val="1300"/>
              </a:lnSpc>
              <a:tabLst>
                <a:tab pos="38100" algn="l"/>
                <a:tab pos="76200" algn="l"/>
              </a:tabLst>
            </a:pPr>
            <a:r>
              <a:rPr lang="en-US" altLang="zh-CN" dirty="0" smtClean="0"/>
              <a:t>	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具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733800" y="5041900"/>
            <a:ext cx="609600" cy="1244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烧录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测试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200"/>
              </a:lnSpc>
              <a:tabLst>
                <a:tab pos="2286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波峰焊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调</a:t>
            </a:r>
          </a:p>
          <a:p>
            <a:pPr>
              <a:lnSpc>
                <a:spcPts val="1300"/>
              </a:lnSpc>
              <a:tabLst>
                <a:tab pos="2286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851400" y="5041900"/>
            <a:ext cx="609600" cy="1244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762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组装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200"/>
              </a:lnSpc>
              <a:tabLst>
                <a:tab pos="762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割板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机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调</a:t>
            </a:r>
          </a:p>
          <a:p>
            <a:pPr>
              <a:lnSpc>
                <a:spcPts val="1300"/>
              </a:lnSpc>
              <a:tabLst>
                <a:tab pos="762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试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割板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45200" y="5029200"/>
            <a:ext cx="368300" cy="1155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762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终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                <a:tab pos="762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目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791200" y="3987800"/>
            <a:ext cx="431800" cy="266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100"/>
              </a:lnSpc>
              <a:tabLst>
							</a:tabLst>
            </a:pPr>
            <a:r>
              <a:rPr lang="en-US" altLang="zh-CN" sz="2400" dirty="0" smtClean="0">
                <a:solidFill>
                  <a:srgbClr val="262699"/>
                </a:solidFill>
                <a:latin typeface="Times New Roman" pitchFamily="18" charset="0"/>
                <a:cs typeface="Times New Roman" pitchFamily="18" charset="0"/>
              </a:rPr>
              <a:t>OK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048500" y="5029200"/>
            <a:ext cx="609600" cy="1168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包装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AOT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934200" y="4191000"/>
            <a:ext cx="838200" cy="139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100"/>
              </a:lnSpc>
              <a:tabLst>
							</a:tabLst>
            </a:pPr>
            <a:r>
              <a:rPr lang="en-US" altLang="zh-CN" sz="1103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生产</a:t>
            </a:r>
            <a:r>
              <a:rPr lang="en-US" altLang="zh-CN" sz="1103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报</a:t>
            </a:r>
            <a:r>
              <a:rPr lang="en-US" altLang="zh-CN" sz="1103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告总结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3721100" y="660400"/>
            <a:ext cx="3962400" cy="1066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1600200" algn="l"/>
                <a:tab pos="1866900" algn="l"/>
              </a:tabLst>
            </a:pPr>
            <a:r>
              <a:rPr lang="en-US" altLang="zh-CN" dirty="0" smtClean="0"/>
              <a:t>	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1600200" algn="l"/>
                <a:tab pos="18669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700"/>
              </a:lnSpc>
              <a:tabLst>
                <a:tab pos="1600200" algn="l"/>
                <a:tab pos="1866900" algn="l"/>
              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产型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181100" y="2032000"/>
            <a:ext cx="508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24000" y="2057400"/>
            <a:ext cx="889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403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816100" y="2032000"/>
            <a:ext cx="1638300" cy="177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产类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导入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25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181100" y="2514600"/>
            <a:ext cx="50800" cy="3695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524000" y="2527300"/>
            <a:ext cx="6921500" cy="3683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接收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到客户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资料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，审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核资料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全面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性，完整性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4.2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根据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客户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资料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产品的工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安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排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Flow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Chart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同时通知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DCC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向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相关部门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发行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资料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4.3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根据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个工段的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SOP(Standard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Operation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Procedure)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4.4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根据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客户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提出的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仪器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耗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材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有的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仪器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耗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材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没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有的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提出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申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购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或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与客户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协商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，是否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由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客户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带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4.5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列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钢板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夹具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设计的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注意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通知相关部门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工程师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钢板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夹具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4.6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通知相关部门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好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序制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贴片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序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AOI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Automatic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Optic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Inspection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印刷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4.7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通知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线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提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前进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预加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验，有问题及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反馈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客户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打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印条码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4.8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客户参与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印刷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贴片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回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调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试，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记录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调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结果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321300" y="635000"/>
            <a:ext cx="23622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6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66700" algn="l"/>
              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26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460500" y="1943100"/>
            <a:ext cx="50800" cy="4457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803400" y="1955800"/>
            <a:ext cx="6997700" cy="4445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4.9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面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胶板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贴片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认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元件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性，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QC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元件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值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4.10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首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的生产，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协助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认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首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检查首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中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的问题点，及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决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4.11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首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过回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了解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首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状况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记录首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炉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间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4.12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首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AOI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Automatic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Optic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Inspection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结果和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炉后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捡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不良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点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提出及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防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范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策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维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修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4.13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各项数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收集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品质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以及产量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数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据等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4.14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格的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首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割板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割好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PCBA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是否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达到标准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无损伤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4.15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波峰焊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调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试，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记录炉温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曲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线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4.16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割好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PCBA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放置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波峰焊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夹具上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行验证，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认夹具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作没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有问题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4.17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关注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插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的整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形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效果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插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岗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位排布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是否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合理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首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插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件结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束后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认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4.18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波峰焊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波峰焊后检查波峰焊接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效果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，有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异常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时处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理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4.19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波峰焊后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首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不良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加焊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软线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材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焊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321300" y="635000"/>
            <a:ext cx="23622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6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66700" algn="l"/>
              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651000" y="1955800"/>
            <a:ext cx="50800" cy="292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93900" y="2032000"/>
            <a:ext cx="7327900" cy="510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400"/>
              </a:lnSpc>
              <a:tabLst>
                <a:tab pos="69215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4.20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焊接好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首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检查烧录软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版本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了解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测试的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                <a:tab pos="69215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目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                <a:tab pos="69215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4.21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参与组装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每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环节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改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SOP(Standard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Operation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Procedure)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不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合理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分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，及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                <a:tab pos="69215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时调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整工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位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                <a:tab pos="69215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4.22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组装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好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的产品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跟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结果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了解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测试的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，测试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通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时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                <a:tab pos="69215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通知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长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线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行生产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                <a:tab pos="69215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4.23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先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根据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客户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包装要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求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和包装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信息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以及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BOM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列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Check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List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                <a:tab pos="69215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亲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自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包装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样品的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作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900"/>
              </a:lnSpc>
              <a:tabLst>
                <a:tab pos="6921500" algn="l"/>
              </a:tabLst>
            </a:pP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4.24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总结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生产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报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告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签核并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发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送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给</a:t>
            </a:r>
            <a:r>
              <a:rPr lang="en-US" altLang="zh-CN" sz="1403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客户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200"/>
              </a:lnSpc>
              <a:tabLst>
                <a:tab pos="6921500" algn="l"/>
              </a:tabLst>
            </a:pPr>
            <a:r>
              <a:rPr lang="en-US" altLang="zh-CN" dirty="0" smtClean="0"/>
              <a:t>	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27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31400" cy="72136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321300" y="635000"/>
            <a:ext cx="23622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6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66700" algn="l"/>
              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838700" y="1892300"/>
            <a:ext cx="7112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>
							</a:tabLst>
            </a:pPr>
            <a:r>
              <a:rPr lang="en-US" altLang="zh-CN" sz="285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实效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213600" y="1930400"/>
            <a:ext cx="14224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>
							</a:tabLst>
            </a:pPr>
            <a:r>
              <a:rPr lang="en-US" altLang="zh-CN" sz="285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功力提升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197100" y="1879600"/>
            <a:ext cx="711200" cy="355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800"/>
              </a:lnSpc>
              <a:tabLst>
							</a:tabLst>
            </a:pPr>
            <a:r>
              <a:rPr lang="en-US" altLang="zh-CN" sz="285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新知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892300" y="2857500"/>
            <a:ext cx="7429500" cy="4254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400"/>
              </a:lnSpc>
              <a:tabLst>
                <a:tab pos="7023100" algn="l"/>
              </a:tabLst>
            </a:pP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附加内容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二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r>
              <a:rPr lang="en-US" altLang="zh-CN" sz="3204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APQP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路径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指引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700"/>
              </a:lnSpc>
              <a:tabLst>
                <a:tab pos="702310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APQP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本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质上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是始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于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汽车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业的，由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体系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规定</a:t>
            </a:r>
          </a:p>
          <a:p>
            <a:pPr>
              <a:lnSpc>
                <a:spcPts val="2800"/>
              </a:lnSpc>
              <a:tabLst>
                <a:tab pos="7023100" algn="l"/>
              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的一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条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NPI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技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路径，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它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概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要化了，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但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并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不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说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对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实</a:t>
            </a:r>
          </a:p>
          <a:p>
            <a:pPr>
              <a:lnSpc>
                <a:spcPts val="2800"/>
              </a:lnSpc>
              <a:tabLst>
                <a:tab pos="7023100" algn="l"/>
              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际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产品来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说就足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够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了</a:t>
            </a:r>
            <a:r>
              <a:rPr lang="en-US" altLang="zh-CN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---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它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没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有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到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达执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层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600"/>
              </a:lnSpc>
              <a:tabLst>
                <a:tab pos="7023100" algn="l"/>
              </a:tabLst>
            </a:pPr>
            <a:r>
              <a:rPr lang="en-US" altLang="zh-CN" dirty="0" smtClean="0"/>
              <a:t>	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28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31400" cy="72136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321300" y="635000"/>
            <a:ext cx="23622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6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66700" algn="l"/>
              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146300" y="2844800"/>
            <a:ext cx="7620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概念形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成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146300" y="3022600"/>
            <a:ext cx="3048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批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准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251200" y="28448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设计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确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认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686300" y="2844800"/>
            <a:ext cx="3048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样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210300" y="2844800"/>
            <a:ext cx="3048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量产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235200" y="3517900"/>
            <a:ext cx="6096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规划阶段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718300" y="3479800"/>
            <a:ext cx="3048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规划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651500" y="2844800"/>
            <a:ext cx="304800" cy="152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							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试产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298700" y="3937000"/>
            <a:ext cx="7010400" cy="3124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200"/>
              </a:lnSpc>
              <a:tabLst>
                <a:tab pos="698500" algn="l"/>
                <a:tab pos="1460500" algn="l"/>
                <a:tab pos="2133600" algn="l"/>
                <a:tab pos="4406900" algn="l"/>
                <a:tab pos="6616700" algn="l"/>
              </a:tabLst>
            </a:pPr>
            <a:r>
              <a:rPr lang="en-US" altLang="zh-CN" dirty="0" smtClean="0"/>
              <a:t>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产品开发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设计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698500" algn="l"/>
                <a:tab pos="1460500" algn="l"/>
                <a:tab pos="2133600" algn="l"/>
                <a:tab pos="4406900" algn="l"/>
                <a:tab pos="6616700" algn="l"/>
              </a:tabLst>
            </a:pPr>
            <a:r>
              <a:rPr lang="en-US" altLang="zh-CN" dirty="0" smtClean="0"/>
              <a:t>	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程开发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设计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                <a:tab pos="698500" algn="l"/>
                <a:tab pos="1460500" algn="l"/>
                <a:tab pos="2133600" algn="l"/>
                <a:tab pos="4406900" algn="l"/>
                <a:tab pos="6616700" algn="l"/>
              </a:tabLst>
            </a:pPr>
            <a:r>
              <a:rPr lang="en-US" altLang="zh-CN" dirty="0" smtClean="0"/>
              <a:t>		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程验证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698500" algn="l"/>
                <a:tab pos="1460500" algn="l"/>
                <a:tab pos="2133600" algn="l"/>
                <a:tab pos="4406900" algn="l"/>
                <a:tab pos="6616700" algn="l"/>
              </a:tabLst>
            </a:pPr>
            <a:r>
              <a:rPr lang="en-US" altLang="zh-CN" dirty="0" smtClean="0"/>
              <a:t>				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Production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500"/>
              </a:lnSpc>
              <a:tabLst>
                <a:tab pos="698500" algn="l"/>
                <a:tab pos="1460500" algn="l"/>
                <a:tab pos="2133600" algn="l"/>
                <a:tab pos="4406900" algn="l"/>
                <a:tab pos="6616700" algn="l"/>
              </a:tabLst>
            </a:pP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评估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反馈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和改</a:t>
            </a:r>
            <a:r>
              <a:rPr lang="en-US" altLang="zh-CN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善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400"/>
              </a:lnSpc>
              <a:tabLst>
                <a:tab pos="698500" algn="l"/>
                <a:tab pos="1460500" algn="l"/>
                <a:tab pos="2133600" algn="l"/>
                <a:tab pos="4406900" algn="l"/>
                <a:tab pos="6616700" algn="l"/>
              </a:tabLst>
            </a:pPr>
            <a:r>
              <a:rPr lang="en-US" altLang="zh-CN" dirty="0" smtClean="0"/>
              <a:t>					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29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5698235" y="3024123"/>
            <a:ext cx="3733800" cy="751332"/>
          </a:xfrm>
          <a:custGeom>
            <a:avLst/>
            <a:gdLst>
              <a:gd name="connsiteX0" fmla="*/ 0 w 3733800"/>
              <a:gd name="connsiteY0" fmla="*/ 751332 h 751332"/>
              <a:gd name="connsiteX1" fmla="*/ 3733800 w 3733800"/>
              <a:gd name="connsiteY1" fmla="*/ 751332 h 751332"/>
              <a:gd name="connsiteX2" fmla="*/ 3733800 w 3733800"/>
              <a:gd name="connsiteY2" fmla="*/ 0 h 751332"/>
              <a:gd name="connsiteX3" fmla="*/ 0 w 3733800"/>
              <a:gd name="connsiteY3" fmla="*/ 0 h 751332"/>
              <a:gd name="connsiteX4" fmla="*/ 0 w 3733800"/>
              <a:gd name="connsiteY4" fmla="*/ 751332 h 75133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733800" h="751332">
                <a:moveTo>
                  <a:pt x="0" y="751332"/>
                </a:moveTo>
                <a:lnTo>
                  <a:pt x="3733800" y="751332"/>
                </a:lnTo>
                <a:lnTo>
                  <a:pt x="3733800" y="0"/>
                </a:lnTo>
                <a:lnTo>
                  <a:pt x="0" y="0"/>
                </a:lnTo>
                <a:lnTo>
                  <a:pt x="0" y="751332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516380" y="3075939"/>
            <a:ext cx="3352800" cy="699516"/>
          </a:xfrm>
          <a:custGeom>
            <a:avLst/>
            <a:gdLst>
              <a:gd name="connsiteX0" fmla="*/ 0 w 3352800"/>
              <a:gd name="connsiteY0" fmla="*/ 699516 h 699516"/>
              <a:gd name="connsiteX1" fmla="*/ 3352799 w 3352800"/>
              <a:gd name="connsiteY1" fmla="*/ 699516 h 699516"/>
              <a:gd name="connsiteX2" fmla="*/ 3352799 w 3352800"/>
              <a:gd name="connsiteY2" fmla="*/ 0 h 699516"/>
              <a:gd name="connsiteX3" fmla="*/ 0 w 3352800"/>
              <a:gd name="connsiteY3" fmla="*/ 0 h 699516"/>
              <a:gd name="connsiteX4" fmla="*/ 0 w 3352800"/>
              <a:gd name="connsiteY4" fmla="*/ 699516 h 69951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352800" h="699516">
                <a:moveTo>
                  <a:pt x="0" y="699516"/>
                </a:moveTo>
                <a:lnTo>
                  <a:pt x="3352799" y="699516"/>
                </a:lnTo>
                <a:lnTo>
                  <a:pt x="3352799" y="0"/>
                </a:lnTo>
                <a:lnTo>
                  <a:pt x="0" y="0"/>
                </a:lnTo>
                <a:lnTo>
                  <a:pt x="0" y="699516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698235" y="3775455"/>
            <a:ext cx="3733800" cy="2854451"/>
          </a:xfrm>
          <a:custGeom>
            <a:avLst/>
            <a:gdLst>
              <a:gd name="connsiteX0" fmla="*/ 0 w 3733800"/>
              <a:gd name="connsiteY0" fmla="*/ 2854451 h 2854451"/>
              <a:gd name="connsiteX1" fmla="*/ 3733800 w 3733800"/>
              <a:gd name="connsiteY1" fmla="*/ 2854451 h 2854451"/>
              <a:gd name="connsiteX2" fmla="*/ 3733800 w 3733800"/>
              <a:gd name="connsiteY2" fmla="*/ 0 h 2854451"/>
              <a:gd name="connsiteX3" fmla="*/ 0 w 3733800"/>
              <a:gd name="connsiteY3" fmla="*/ 0 h 2854451"/>
              <a:gd name="connsiteX4" fmla="*/ 0 w 3733800"/>
              <a:gd name="connsiteY4" fmla="*/ 2854451 h 285445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733800" h="2854451">
                <a:moveTo>
                  <a:pt x="0" y="2854451"/>
                </a:moveTo>
                <a:lnTo>
                  <a:pt x="3733800" y="2854451"/>
                </a:lnTo>
                <a:lnTo>
                  <a:pt x="3733800" y="0"/>
                </a:lnTo>
                <a:lnTo>
                  <a:pt x="0" y="0"/>
                </a:lnTo>
                <a:lnTo>
                  <a:pt x="0" y="2854451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516380" y="3775455"/>
            <a:ext cx="3352800" cy="2450591"/>
          </a:xfrm>
          <a:custGeom>
            <a:avLst/>
            <a:gdLst>
              <a:gd name="connsiteX0" fmla="*/ 0 w 3352800"/>
              <a:gd name="connsiteY0" fmla="*/ 2450591 h 2450591"/>
              <a:gd name="connsiteX1" fmla="*/ 3352799 w 3352800"/>
              <a:gd name="connsiteY1" fmla="*/ 2450591 h 2450591"/>
              <a:gd name="connsiteX2" fmla="*/ 3352799 w 3352800"/>
              <a:gd name="connsiteY2" fmla="*/ 0 h 2450591"/>
              <a:gd name="connsiteX3" fmla="*/ 0 w 3352800"/>
              <a:gd name="connsiteY3" fmla="*/ 0 h 2450591"/>
              <a:gd name="connsiteX4" fmla="*/ 0 w 3352800"/>
              <a:gd name="connsiteY4" fmla="*/ 2450591 h 24505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352800" h="2450591">
                <a:moveTo>
                  <a:pt x="0" y="2450591"/>
                </a:moveTo>
                <a:lnTo>
                  <a:pt x="3352799" y="2450591"/>
                </a:lnTo>
                <a:lnTo>
                  <a:pt x="3352799" y="0"/>
                </a:lnTo>
                <a:lnTo>
                  <a:pt x="0" y="0"/>
                </a:lnTo>
                <a:lnTo>
                  <a:pt x="0" y="2450591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849367" y="4485640"/>
            <a:ext cx="896112" cy="762000"/>
          </a:xfrm>
          <a:custGeom>
            <a:avLst/>
            <a:gdLst>
              <a:gd name="connsiteX0" fmla="*/ 0 w 896112"/>
              <a:gd name="connsiteY0" fmla="*/ 190500 h 762000"/>
              <a:gd name="connsiteX1" fmla="*/ 672084 w 896112"/>
              <a:gd name="connsiteY1" fmla="*/ 190500 h 762000"/>
              <a:gd name="connsiteX2" fmla="*/ 672084 w 896112"/>
              <a:gd name="connsiteY2" fmla="*/ 0 h 762000"/>
              <a:gd name="connsiteX3" fmla="*/ 896111 w 896112"/>
              <a:gd name="connsiteY3" fmla="*/ 381000 h 762000"/>
              <a:gd name="connsiteX4" fmla="*/ 672084 w 896112"/>
              <a:gd name="connsiteY4" fmla="*/ 762000 h 762000"/>
              <a:gd name="connsiteX5" fmla="*/ 672084 w 896112"/>
              <a:gd name="connsiteY5" fmla="*/ 571500 h 762000"/>
              <a:gd name="connsiteX6" fmla="*/ 0 w 896112"/>
              <a:gd name="connsiteY6" fmla="*/ 571500 h 762000"/>
              <a:gd name="connsiteX7" fmla="*/ 0 w 896112"/>
              <a:gd name="connsiteY7" fmla="*/ 190500 h 762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96112" h="762000">
                <a:moveTo>
                  <a:pt x="0" y="190500"/>
                </a:moveTo>
                <a:lnTo>
                  <a:pt x="672084" y="190500"/>
                </a:lnTo>
                <a:lnTo>
                  <a:pt x="672084" y="0"/>
                </a:lnTo>
                <a:lnTo>
                  <a:pt x="896111" y="381000"/>
                </a:lnTo>
                <a:lnTo>
                  <a:pt x="672084" y="762000"/>
                </a:lnTo>
                <a:lnTo>
                  <a:pt x="672084" y="571500"/>
                </a:lnTo>
                <a:lnTo>
                  <a:pt x="0" y="571500"/>
                </a:lnTo>
                <a:lnTo>
                  <a:pt x="0" y="190500"/>
                </a:lnTo>
              </a:path>
            </a:pathLst>
          </a:custGeom>
          <a:solidFill>
            <a:srgbClr val="00cc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0300" y="330200"/>
            <a:ext cx="8801100" cy="23876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8600" y="3022600"/>
            <a:ext cx="7950200" cy="36195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2489200" y="698500"/>
            <a:ext cx="5194300" cy="2057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139700" algn="l"/>
                <a:tab pos="2832100" algn="l"/>
                <a:tab pos="3098800" algn="l"/>
              </a:tabLst>
            </a:pPr>
            <a:r>
              <a:rPr lang="en-US" altLang="zh-CN" dirty="0" smtClean="0"/>
              <a:t>		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139700" algn="l"/>
                <a:tab pos="2832100" algn="l"/>
                <a:tab pos="3098800" algn="l"/>
              </a:tabLst>
            </a:pPr>
            <a:r>
              <a:rPr lang="en-US" altLang="zh-CN" dirty="0" smtClean="0"/>
              <a:t>		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500"/>
              </a:lnSpc>
              <a:tabLst>
                <a:tab pos="139700" algn="l"/>
                <a:tab pos="2832100" algn="l"/>
                <a:tab pos="3098800" algn="l"/>
              </a:tabLst>
            </a:pPr>
            <a:r>
              <a:rPr lang="en-US" altLang="zh-CN" dirty="0" smtClean="0"/>
              <a:t>	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APQP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五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个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程（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4000"/>
              </a:lnSpc>
              <a:tabLst>
                <a:tab pos="139700" algn="l"/>
                <a:tab pos="2832100" algn="l"/>
                <a:tab pos="3098800" algn="l"/>
              </a:tabLst>
            </a:pP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计划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与项目确定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778500" y="3238500"/>
            <a:ext cx="3530600" cy="3860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输出的内容</a:t>
            </a: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: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1.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设计目标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2.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可靠性和质量目标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3.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初始材料清单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4.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初始过程流程图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5.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/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过程特殊特性初始清单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6.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产品保证计划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4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7.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管理者支持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300"/>
              </a:lnSpc>
              <a:tabLst>
                <a:tab pos="3136900" algn="l"/>
              </a:tabLst>
            </a:pPr>
            <a:r>
              <a:rPr lang="en-US" altLang="zh-CN" dirty="0" smtClean="0"/>
              <a:t>	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30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600200" y="3263900"/>
            <a:ext cx="2413000" cy="299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输入的内容</a:t>
            </a: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: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1.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顾客的呼声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2.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业务计划</a:t>
            </a: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/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营销策略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3.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/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过程标竿资料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4.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/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过程设想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5.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产品可靠性研究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6.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顾客输入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30200"/>
            <a:ext cx="9169400" cy="68834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2171700" y="698500"/>
            <a:ext cx="5511800" cy="2209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3149600" algn="l"/>
                <a:tab pos="3416300" algn="l"/>
                <a:tab pos="3606800" algn="l"/>
              </a:tabLst>
            </a:pPr>
            <a:r>
              <a:rPr lang="en-US" altLang="zh-CN" dirty="0" smtClean="0"/>
              <a:t>	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3149600" algn="l"/>
                <a:tab pos="3416300" algn="l"/>
                <a:tab pos="36068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500"/>
              </a:lnSpc>
              <a:tabLst>
                <a:tab pos="3149600" algn="l"/>
                <a:tab pos="3416300" algn="l"/>
                <a:tab pos="3606800" algn="l"/>
              </a:tabLst>
            </a:pP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APQP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五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个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程（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700"/>
              </a:lnSpc>
              <a:tabLst>
                <a:tab pos="3149600" algn="l"/>
                <a:tab pos="3416300" algn="l"/>
                <a:tab pos="3606800" algn="l"/>
              </a:tabLst>
            </a:pPr>
            <a:r>
              <a:rPr lang="en-US" altLang="zh-CN" dirty="0" smtClean="0"/>
              <a:t>			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输出的内容</a:t>
            </a: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:</a:t>
            </a:r>
          </a:p>
          <a:p>
            <a:pPr>
              <a:lnSpc>
                <a:spcPts val="2500"/>
              </a:lnSpc>
              <a:tabLst>
                <a:tab pos="3149600" algn="l"/>
                <a:tab pos="3416300" algn="l"/>
                <a:tab pos="3606800" algn="l"/>
              </a:tabLst>
            </a:pPr>
            <a:r>
              <a:rPr lang="en-US" altLang="zh-CN" dirty="0" smtClean="0"/>
              <a:t>			</a:t>
            </a: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1.DFMEA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778500" y="3048000"/>
            <a:ext cx="3683000" cy="4064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2.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可靠性和装配特性</a:t>
            </a:r>
          </a:p>
          <a:p>
            <a:pPr>
              <a:lnSpc>
                <a:spcPts val="25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3.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设计验证</a:t>
            </a:r>
          </a:p>
          <a:p>
            <a:pPr>
              <a:lnSpc>
                <a:spcPts val="25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4.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设计评审</a:t>
            </a:r>
          </a:p>
          <a:p>
            <a:pPr>
              <a:lnSpc>
                <a:spcPts val="25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5.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样件制造</a:t>
            </a: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--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控制计划</a:t>
            </a:r>
          </a:p>
          <a:p>
            <a:pPr>
              <a:lnSpc>
                <a:spcPts val="25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6.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工程图</a:t>
            </a: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(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包括数学数据</a:t>
            </a: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)</a:t>
            </a:r>
          </a:p>
          <a:p>
            <a:pPr>
              <a:lnSpc>
                <a:spcPts val="25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7.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工程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规范</a:t>
            </a:r>
          </a:p>
          <a:p>
            <a:pPr>
              <a:lnSpc>
                <a:spcPts val="25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8.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材料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规范</a:t>
            </a:r>
          </a:p>
          <a:p>
            <a:pPr>
              <a:lnSpc>
                <a:spcPts val="25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9.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图样和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规范更改</a:t>
            </a:r>
          </a:p>
          <a:p>
            <a:pPr>
              <a:lnSpc>
                <a:spcPts val="25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10.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新设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备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、工装和设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施要求</a:t>
            </a:r>
          </a:p>
          <a:p>
            <a:pPr>
              <a:lnSpc>
                <a:spcPts val="25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11.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/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过程特殊特性</a:t>
            </a:r>
          </a:p>
          <a:p>
            <a:pPr>
              <a:lnSpc>
                <a:spcPts val="25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12.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量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具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有关试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验设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备要求</a:t>
            </a:r>
          </a:p>
          <a:p>
            <a:pPr>
              <a:lnSpc>
                <a:spcPts val="2400"/>
              </a:lnSpc>
              <a:tabLst>
                <a:tab pos="3136900" algn="l"/>
              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13.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小组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可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性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承诺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和管理者支持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300"/>
              </a:lnSpc>
              <a:tabLst>
                <a:tab pos="3136900" algn="l"/>
              </a:tabLst>
            </a:pPr>
            <a:r>
              <a:rPr lang="en-US" altLang="zh-CN" dirty="0" smtClean="0"/>
              <a:t>	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282700" y="3060700"/>
            <a:ext cx="3302000" cy="3759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0"/>
              </a:lnSpc>
              <a:tabLst>
							</a:tabLst>
            </a:pP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输入的内容</a:t>
            </a: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: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1.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设计目标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2.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可靠性和质量目标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3.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初始材料清单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4.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初始过程流程图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5.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初始产品和过程特殊特性清</a:t>
            </a:r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单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6.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产品保证计划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3333cc"/>
                </a:solidFill>
                <a:latin typeface="新宋体" pitchFamily="18" charset="0"/>
                <a:cs typeface="新宋体" pitchFamily="18" charset="0"/>
              </a:rPr>
              <a:t>7.</a:t>
            </a:r>
            <a:r>
              <a:rPr lang="en-US" altLang="zh-CN" sz="2004" dirty="0" smtClean="0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管理者支持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682996" y="2330704"/>
            <a:ext cx="3733799" cy="1444751"/>
          </a:xfrm>
          <a:custGeom>
            <a:avLst/>
            <a:gdLst>
              <a:gd name="connsiteX0" fmla="*/ 0 w 3733799"/>
              <a:gd name="connsiteY0" fmla="*/ 1444751 h 1444751"/>
              <a:gd name="connsiteX1" fmla="*/ 3733799 w 3733799"/>
              <a:gd name="connsiteY1" fmla="*/ 1444751 h 1444751"/>
              <a:gd name="connsiteX2" fmla="*/ 3733799 w 3733799"/>
              <a:gd name="connsiteY2" fmla="*/ 0 h 1444751"/>
              <a:gd name="connsiteX3" fmla="*/ 0 w 3733799"/>
              <a:gd name="connsiteY3" fmla="*/ 0 h 1444751"/>
              <a:gd name="connsiteX4" fmla="*/ 0 w 3733799"/>
              <a:gd name="connsiteY4" fmla="*/ 1444751 h 144475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733799" h="1444751">
                <a:moveTo>
                  <a:pt x="0" y="1444751"/>
                </a:moveTo>
                <a:lnTo>
                  <a:pt x="3733799" y="1444751"/>
                </a:lnTo>
                <a:lnTo>
                  <a:pt x="3733799" y="0"/>
                </a:lnTo>
                <a:lnTo>
                  <a:pt x="0" y="0"/>
                </a:lnTo>
                <a:lnTo>
                  <a:pt x="0" y="1444751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101852" y="2192020"/>
            <a:ext cx="3924300" cy="1583435"/>
          </a:xfrm>
          <a:custGeom>
            <a:avLst/>
            <a:gdLst>
              <a:gd name="connsiteX0" fmla="*/ 0 w 3924300"/>
              <a:gd name="connsiteY0" fmla="*/ 1583435 h 1583435"/>
              <a:gd name="connsiteX1" fmla="*/ 3924300 w 3924300"/>
              <a:gd name="connsiteY1" fmla="*/ 1583435 h 1583435"/>
              <a:gd name="connsiteX2" fmla="*/ 3924300 w 3924300"/>
              <a:gd name="connsiteY2" fmla="*/ 0 h 1583435"/>
              <a:gd name="connsiteX3" fmla="*/ 0 w 3924300"/>
              <a:gd name="connsiteY3" fmla="*/ 0 h 1583435"/>
              <a:gd name="connsiteX4" fmla="*/ 0 w 3924300"/>
              <a:gd name="connsiteY4" fmla="*/ 1583435 h 158343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924300" h="1583435">
                <a:moveTo>
                  <a:pt x="0" y="1583435"/>
                </a:moveTo>
                <a:lnTo>
                  <a:pt x="3924300" y="1583435"/>
                </a:lnTo>
                <a:lnTo>
                  <a:pt x="3924300" y="0"/>
                </a:lnTo>
                <a:lnTo>
                  <a:pt x="0" y="0"/>
                </a:lnTo>
                <a:lnTo>
                  <a:pt x="0" y="1583435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682996" y="3775455"/>
            <a:ext cx="3733799" cy="2980944"/>
          </a:xfrm>
          <a:custGeom>
            <a:avLst/>
            <a:gdLst>
              <a:gd name="connsiteX0" fmla="*/ 0 w 3733799"/>
              <a:gd name="connsiteY0" fmla="*/ 2980944 h 2980944"/>
              <a:gd name="connsiteX1" fmla="*/ 3733799 w 3733799"/>
              <a:gd name="connsiteY1" fmla="*/ 2980944 h 2980944"/>
              <a:gd name="connsiteX2" fmla="*/ 3733799 w 3733799"/>
              <a:gd name="connsiteY2" fmla="*/ 0 h 2980944"/>
              <a:gd name="connsiteX3" fmla="*/ 0 w 3733799"/>
              <a:gd name="connsiteY3" fmla="*/ 0 h 2980944"/>
              <a:gd name="connsiteX4" fmla="*/ 0 w 3733799"/>
              <a:gd name="connsiteY4" fmla="*/ 2980944 h 29809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733799" h="2980944">
                <a:moveTo>
                  <a:pt x="0" y="2980944"/>
                </a:moveTo>
                <a:lnTo>
                  <a:pt x="3733799" y="2980944"/>
                </a:lnTo>
                <a:lnTo>
                  <a:pt x="3733799" y="0"/>
                </a:lnTo>
                <a:lnTo>
                  <a:pt x="0" y="0"/>
                </a:lnTo>
                <a:lnTo>
                  <a:pt x="0" y="2980944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101852" y="3775455"/>
            <a:ext cx="3924300" cy="2991612"/>
          </a:xfrm>
          <a:custGeom>
            <a:avLst/>
            <a:gdLst>
              <a:gd name="connsiteX0" fmla="*/ 0 w 3924300"/>
              <a:gd name="connsiteY0" fmla="*/ 2991612 h 2991612"/>
              <a:gd name="connsiteX1" fmla="*/ 3924300 w 3924300"/>
              <a:gd name="connsiteY1" fmla="*/ 2991612 h 2991612"/>
              <a:gd name="connsiteX2" fmla="*/ 3924300 w 3924300"/>
              <a:gd name="connsiteY2" fmla="*/ 0 h 2991612"/>
              <a:gd name="connsiteX3" fmla="*/ 0 w 3924300"/>
              <a:gd name="connsiteY3" fmla="*/ 0 h 2991612"/>
              <a:gd name="connsiteX4" fmla="*/ 0 w 3924300"/>
              <a:gd name="connsiteY4" fmla="*/ 2991612 h 299161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924300" h="2991612">
                <a:moveTo>
                  <a:pt x="0" y="2991612"/>
                </a:moveTo>
                <a:lnTo>
                  <a:pt x="3924300" y="2991612"/>
                </a:lnTo>
                <a:lnTo>
                  <a:pt x="3924300" y="0"/>
                </a:lnTo>
                <a:lnTo>
                  <a:pt x="0" y="0"/>
                </a:lnTo>
                <a:lnTo>
                  <a:pt x="0" y="2991612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945379" y="4442967"/>
            <a:ext cx="800100" cy="762000"/>
          </a:xfrm>
          <a:custGeom>
            <a:avLst/>
            <a:gdLst>
              <a:gd name="connsiteX0" fmla="*/ 0 w 800100"/>
              <a:gd name="connsiteY0" fmla="*/ 190500 h 762000"/>
              <a:gd name="connsiteX1" fmla="*/ 600455 w 800100"/>
              <a:gd name="connsiteY1" fmla="*/ 190500 h 762000"/>
              <a:gd name="connsiteX2" fmla="*/ 600455 w 800100"/>
              <a:gd name="connsiteY2" fmla="*/ 0 h 762000"/>
              <a:gd name="connsiteX3" fmla="*/ 800100 w 800100"/>
              <a:gd name="connsiteY3" fmla="*/ 381000 h 762000"/>
              <a:gd name="connsiteX4" fmla="*/ 600455 w 800100"/>
              <a:gd name="connsiteY4" fmla="*/ 762000 h 762000"/>
              <a:gd name="connsiteX5" fmla="*/ 600455 w 800100"/>
              <a:gd name="connsiteY5" fmla="*/ 571500 h 762000"/>
              <a:gd name="connsiteX6" fmla="*/ 0 w 800100"/>
              <a:gd name="connsiteY6" fmla="*/ 571500 h 762000"/>
              <a:gd name="connsiteX7" fmla="*/ 0 w 800100"/>
              <a:gd name="connsiteY7" fmla="*/ 190500 h 762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800100" h="762000">
                <a:moveTo>
                  <a:pt x="0" y="190500"/>
                </a:moveTo>
                <a:lnTo>
                  <a:pt x="600455" y="190500"/>
                </a:lnTo>
                <a:lnTo>
                  <a:pt x="600455" y="0"/>
                </a:lnTo>
                <a:lnTo>
                  <a:pt x="800100" y="381000"/>
                </a:lnTo>
                <a:lnTo>
                  <a:pt x="600455" y="762000"/>
                </a:lnTo>
                <a:lnTo>
                  <a:pt x="600455" y="571500"/>
                </a:lnTo>
                <a:lnTo>
                  <a:pt x="0" y="571500"/>
                </a:lnTo>
                <a:lnTo>
                  <a:pt x="0" y="190500"/>
                </a:lnTo>
              </a:path>
            </a:pathLst>
          </a:custGeom>
          <a:solidFill>
            <a:srgbClr val="00cc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0" y="2171700"/>
            <a:ext cx="8356600" cy="45974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1511300" y="660400"/>
            <a:ext cx="6184900" cy="1155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3810000" algn="l"/>
                <a:tab pos="4076700" algn="l"/>
              </a:tabLst>
            </a:pPr>
            <a:r>
              <a:rPr lang="en-US" altLang="zh-CN" dirty="0" smtClean="0"/>
              <a:t>	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3810000" algn="l"/>
                <a:tab pos="4076700" algn="l"/>
              </a:tabLst>
            </a:pPr>
            <a:r>
              <a:rPr lang="en-US" altLang="zh-CN" dirty="0" smtClean="0"/>
              <a:t>	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500"/>
              </a:lnSpc>
              <a:tabLst>
                <a:tab pos="3810000" algn="l"/>
                <a:tab pos="4076700" algn="l"/>
              </a:tabLst>
            </a:pP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APQP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五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个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程（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32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765800" y="2565400"/>
            <a:ext cx="2921000" cy="4254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输出的内容</a:t>
            </a: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: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1.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包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装标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准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2.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/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过程质量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体系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评审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3.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过程流程图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4.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场地平面布置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图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5.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特性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矩阵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图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6.PFMEA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7.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试生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产控制计划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8.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过程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指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导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书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9.MSA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计划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10.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初始过程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能力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计划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11.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包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装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规范</a:t>
            </a:r>
          </a:p>
          <a:p>
            <a:pPr>
              <a:lnSpc>
                <a:spcPts val="25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12.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管理者支持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181100" y="2425700"/>
            <a:ext cx="3683000" cy="4406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输入的内容</a:t>
            </a: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:</a:t>
            </a:r>
          </a:p>
          <a:p>
            <a:pPr>
              <a:lnSpc>
                <a:spcPts val="25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1.DFMEA</a:t>
            </a:r>
          </a:p>
          <a:p>
            <a:pPr>
              <a:lnSpc>
                <a:spcPts val="25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2.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可靠性和装配特性</a:t>
            </a:r>
          </a:p>
          <a:p>
            <a:pPr>
              <a:lnSpc>
                <a:spcPts val="25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3.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设计验证</a:t>
            </a:r>
          </a:p>
          <a:p>
            <a:pPr>
              <a:lnSpc>
                <a:spcPts val="25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4.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设计评审</a:t>
            </a:r>
          </a:p>
          <a:p>
            <a:pPr>
              <a:lnSpc>
                <a:spcPts val="25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5.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样件制造</a:t>
            </a: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--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控制计划</a:t>
            </a:r>
          </a:p>
          <a:p>
            <a:pPr>
              <a:lnSpc>
                <a:spcPts val="25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6.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工程图</a:t>
            </a: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(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包括数学数据</a:t>
            </a: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)</a:t>
            </a:r>
          </a:p>
          <a:p>
            <a:pPr>
              <a:lnSpc>
                <a:spcPts val="25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7.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工程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规范</a:t>
            </a:r>
          </a:p>
          <a:p>
            <a:pPr>
              <a:lnSpc>
                <a:spcPts val="25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8.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材料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规范</a:t>
            </a:r>
          </a:p>
          <a:p>
            <a:pPr>
              <a:lnSpc>
                <a:spcPts val="25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9.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图样和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规范更改</a:t>
            </a:r>
          </a:p>
          <a:p>
            <a:pPr>
              <a:lnSpc>
                <a:spcPts val="25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10.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新设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备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、工装和设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施要求</a:t>
            </a:r>
          </a:p>
          <a:p>
            <a:pPr>
              <a:lnSpc>
                <a:spcPts val="25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11.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/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过程特殊特性</a:t>
            </a:r>
          </a:p>
          <a:p>
            <a:pPr>
              <a:lnSpc>
                <a:spcPts val="25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12.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量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具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有关试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验设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备要求</a:t>
            </a:r>
          </a:p>
          <a:p>
            <a:pPr>
              <a:lnSpc>
                <a:spcPts val="25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13.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小组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可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行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性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承诺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和管理者支持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660135" y="3335020"/>
            <a:ext cx="3733800" cy="440435"/>
          </a:xfrm>
          <a:custGeom>
            <a:avLst/>
            <a:gdLst>
              <a:gd name="connsiteX0" fmla="*/ 0 w 3733800"/>
              <a:gd name="connsiteY0" fmla="*/ 440435 h 440435"/>
              <a:gd name="connsiteX1" fmla="*/ 3733800 w 3733800"/>
              <a:gd name="connsiteY1" fmla="*/ 440435 h 440435"/>
              <a:gd name="connsiteX2" fmla="*/ 3733800 w 3733800"/>
              <a:gd name="connsiteY2" fmla="*/ 0 h 440435"/>
              <a:gd name="connsiteX3" fmla="*/ 0 w 3733800"/>
              <a:gd name="connsiteY3" fmla="*/ 0 h 440435"/>
              <a:gd name="connsiteX4" fmla="*/ 0 w 3733800"/>
              <a:gd name="connsiteY4" fmla="*/ 440435 h 44043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733800" h="440435">
                <a:moveTo>
                  <a:pt x="0" y="440435"/>
                </a:moveTo>
                <a:lnTo>
                  <a:pt x="3733800" y="440435"/>
                </a:lnTo>
                <a:lnTo>
                  <a:pt x="3733800" y="0"/>
                </a:lnTo>
                <a:lnTo>
                  <a:pt x="0" y="0"/>
                </a:lnTo>
                <a:lnTo>
                  <a:pt x="0" y="440435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115567" y="2263648"/>
            <a:ext cx="3314700" cy="1511807"/>
          </a:xfrm>
          <a:custGeom>
            <a:avLst/>
            <a:gdLst>
              <a:gd name="connsiteX0" fmla="*/ 0 w 3314700"/>
              <a:gd name="connsiteY0" fmla="*/ 1511807 h 1511807"/>
              <a:gd name="connsiteX1" fmla="*/ 3314700 w 3314700"/>
              <a:gd name="connsiteY1" fmla="*/ 1511807 h 1511807"/>
              <a:gd name="connsiteX2" fmla="*/ 3314700 w 3314700"/>
              <a:gd name="connsiteY2" fmla="*/ 0 h 1511807"/>
              <a:gd name="connsiteX3" fmla="*/ 0 w 3314700"/>
              <a:gd name="connsiteY3" fmla="*/ 0 h 1511807"/>
              <a:gd name="connsiteX4" fmla="*/ 0 w 3314700"/>
              <a:gd name="connsiteY4" fmla="*/ 1511807 h 151180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314700" h="1511807">
                <a:moveTo>
                  <a:pt x="0" y="1511807"/>
                </a:moveTo>
                <a:lnTo>
                  <a:pt x="3314700" y="1511807"/>
                </a:lnTo>
                <a:lnTo>
                  <a:pt x="3314700" y="0"/>
                </a:lnTo>
                <a:lnTo>
                  <a:pt x="0" y="0"/>
                </a:lnTo>
                <a:lnTo>
                  <a:pt x="0" y="151180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660135" y="3775455"/>
            <a:ext cx="3733800" cy="2645664"/>
          </a:xfrm>
          <a:custGeom>
            <a:avLst/>
            <a:gdLst>
              <a:gd name="connsiteX0" fmla="*/ 0 w 3733800"/>
              <a:gd name="connsiteY0" fmla="*/ 2645664 h 2645664"/>
              <a:gd name="connsiteX1" fmla="*/ 3733800 w 3733800"/>
              <a:gd name="connsiteY1" fmla="*/ 2645664 h 2645664"/>
              <a:gd name="connsiteX2" fmla="*/ 3733800 w 3733800"/>
              <a:gd name="connsiteY2" fmla="*/ 0 h 2645664"/>
              <a:gd name="connsiteX3" fmla="*/ 0 w 3733800"/>
              <a:gd name="connsiteY3" fmla="*/ 0 h 2645664"/>
              <a:gd name="connsiteX4" fmla="*/ 0 w 3733800"/>
              <a:gd name="connsiteY4" fmla="*/ 2645664 h 264566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733800" h="2645664">
                <a:moveTo>
                  <a:pt x="0" y="2645664"/>
                </a:moveTo>
                <a:lnTo>
                  <a:pt x="3733800" y="2645664"/>
                </a:lnTo>
                <a:lnTo>
                  <a:pt x="3733800" y="0"/>
                </a:lnTo>
                <a:lnTo>
                  <a:pt x="0" y="0"/>
                </a:lnTo>
                <a:lnTo>
                  <a:pt x="0" y="2645664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115567" y="3775455"/>
            <a:ext cx="3314700" cy="2913887"/>
          </a:xfrm>
          <a:custGeom>
            <a:avLst/>
            <a:gdLst>
              <a:gd name="connsiteX0" fmla="*/ 0 w 3314700"/>
              <a:gd name="connsiteY0" fmla="*/ 2913887 h 2913887"/>
              <a:gd name="connsiteX1" fmla="*/ 3314700 w 3314700"/>
              <a:gd name="connsiteY1" fmla="*/ 2913887 h 2913887"/>
              <a:gd name="connsiteX2" fmla="*/ 3314700 w 3314700"/>
              <a:gd name="connsiteY2" fmla="*/ 0 h 2913887"/>
              <a:gd name="connsiteX3" fmla="*/ 0 w 3314700"/>
              <a:gd name="connsiteY3" fmla="*/ 0 h 2913887"/>
              <a:gd name="connsiteX4" fmla="*/ 0 w 3314700"/>
              <a:gd name="connsiteY4" fmla="*/ 2913887 h 291388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314700" h="2913887">
                <a:moveTo>
                  <a:pt x="0" y="2913887"/>
                </a:moveTo>
                <a:lnTo>
                  <a:pt x="3314700" y="2913887"/>
                </a:lnTo>
                <a:lnTo>
                  <a:pt x="3314700" y="0"/>
                </a:lnTo>
                <a:lnTo>
                  <a:pt x="0" y="0"/>
                </a:lnTo>
                <a:lnTo>
                  <a:pt x="0" y="2913887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392167" y="4442967"/>
            <a:ext cx="1353312" cy="762000"/>
          </a:xfrm>
          <a:custGeom>
            <a:avLst/>
            <a:gdLst>
              <a:gd name="connsiteX0" fmla="*/ 0 w 1353312"/>
              <a:gd name="connsiteY0" fmla="*/ 190500 h 762000"/>
              <a:gd name="connsiteX1" fmla="*/ 1014984 w 1353312"/>
              <a:gd name="connsiteY1" fmla="*/ 190500 h 762000"/>
              <a:gd name="connsiteX2" fmla="*/ 1014984 w 1353312"/>
              <a:gd name="connsiteY2" fmla="*/ 0 h 762000"/>
              <a:gd name="connsiteX3" fmla="*/ 1353311 w 1353312"/>
              <a:gd name="connsiteY3" fmla="*/ 381000 h 762000"/>
              <a:gd name="connsiteX4" fmla="*/ 1014984 w 1353312"/>
              <a:gd name="connsiteY4" fmla="*/ 762000 h 762000"/>
              <a:gd name="connsiteX5" fmla="*/ 1014984 w 1353312"/>
              <a:gd name="connsiteY5" fmla="*/ 571500 h 762000"/>
              <a:gd name="connsiteX6" fmla="*/ 0 w 1353312"/>
              <a:gd name="connsiteY6" fmla="*/ 571500 h 762000"/>
              <a:gd name="connsiteX7" fmla="*/ 0 w 1353312"/>
              <a:gd name="connsiteY7" fmla="*/ 190500 h 762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353312" h="762000">
                <a:moveTo>
                  <a:pt x="0" y="190500"/>
                </a:moveTo>
                <a:lnTo>
                  <a:pt x="1014984" y="190500"/>
                </a:lnTo>
                <a:lnTo>
                  <a:pt x="1014984" y="0"/>
                </a:lnTo>
                <a:lnTo>
                  <a:pt x="1353311" y="381000"/>
                </a:lnTo>
                <a:lnTo>
                  <a:pt x="1014984" y="762000"/>
                </a:lnTo>
                <a:lnTo>
                  <a:pt x="1014984" y="571500"/>
                </a:lnTo>
                <a:lnTo>
                  <a:pt x="0" y="571500"/>
                </a:lnTo>
                <a:lnTo>
                  <a:pt x="0" y="190500"/>
                </a:lnTo>
              </a:path>
            </a:pathLst>
          </a:custGeom>
          <a:solidFill>
            <a:srgbClr val="00cc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2200" y="2247900"/>
            <a:ext cx="8318500" cy="44577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1206500" y="711200"/>
            <a:ext cx="6489700" cy="264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2362200" algn="l"/>
                <a:tab pos="4114800" algn="l"/>
                <a:tab pos="4381500" algn="l"/>
              </a:tabLst>
            </a:pPr>
            <a:r>
              <a:rPr lang="en-US" altLang="zh-CN" dirty="0" smtClean="0"/>
              <a:t>		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2362200" algn="l"/>
                <a:tab pos="4114800" algn="l"/>
                <a:tab pos="4381500" algn="l"/>
              </a:tabLst>
            </a:pPr>
            <a:r>
              <a:rPr lang="en-US" altLang="zh-CN" dirty="0" smtClean="0"/>
              <a:t>		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500"/>
              </a:lnSpc>
              <a:tabLst>
                <a:tab pos="2362200" algn="l"/>
                <a:tab pos="4114800" algn="l"/>
                <a:tab pos="4381500" algn="l"/>
              </a:tabLst>
            </a:pPr>
            <a:r>
              <a:rPr lang="en-US" altLang="zh-CN" dirty="0" smtClean="0"/>
              <a:t>	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APQP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五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个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程（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                <a:tab pos="2362200" algn="l"/>
                <a:tab pos="4114800" algn="l"/>
                <a:tab pos="4381500" algn="l"/>
              </a:tabLst>
            </a:pP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输入的内容</a:t>
            </a: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:</a:t>
            </a:r>
          </a:p>
          <a:p>
            <a:pPr>
              <a:lnSpc>
                <a:spcPts val="2600"/>
              </a:lnSpc>
              <a:tabLst>
                <a:tab pos="2362200" algn="l"/>
                <a:tab pos="4114800" algn="l"/>
                <a:tab pos="4381500" algn="l"/>
              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1.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包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装标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准</a:t>
            </a:r>
          </a:p>
          <a:p>
            <a:pPr>
              <a:lnSpc>
                <a:spcPts val="2600"/>
              </a:lnSpc>
              <a:tabLst>
                <a:tab pos="2362200" algn="l"/>
                <a:tab pos="4114800" algn="l"/>
                <a:tab pos="4381500" algn="l"/>
              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2.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/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过程质量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体系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评审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740400" y="3517900"/>
            <a:ext cx="3302000" cy="2933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输出的内容</a:t>
            </a: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: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1.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试生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2.MSA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评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价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3.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初始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能力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研究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4.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生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产件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批准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5.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生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确认试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验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6.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包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装评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价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7.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生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产控制计划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8.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质量策划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认定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和管理者支持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206500" y="3454400"/>
            <a:ext cx="2413000" cy="2933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3.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过程流程图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4.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场地平面布置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图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5.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特性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矩阵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图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6.PFMEA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7.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试生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产控制计划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8.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过程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指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导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书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9.MSA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计划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10.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初始过程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能力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计划</a:t>
            </a:r>
          </a:p>
          <a:p>
            <a:pPr>
              <a:lnSpc>
                <a:spcPts val="26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11.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包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装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规范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206500" y="6388100"/>
            <a:ext cx="8115300" cy="596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0"/>
              </a:lnSpc>
              <a:tabLst>
                <a:tab pos="7708900" algn="l"/>
              </a:tabLst>
            </a:pPr>
            <a:r>
              <a:rPr lang="en-US" altLang="zh-CN" sz="2004" dirty="0" smtClean="0">
                <a:solidFill>
                  <a:srgbClr val="000099"/>
                </a:solidFill>
                <a:latin typeface="新宋体" pitchFamily="18" charset="0"/>
                <a:cs typeface="新宋体" pitchFamily="18" charset="0"/>
              </a:rPr>
              <a:t>12.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管理者支持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700"/>
              </a:lnSpc>
              <a:tabLst>
                <a:tab pos="7708900" algn="l"/>
              </a:tabLst>
            </a:pPr>
            <a:r>
              <a:rPr lang="en-US" altLang="zh-CN" dirty="0" smtClean="0"/>
              <a:t>	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33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660135" y="3495040"/>
            <a:ext cx="3733800" cy="280415"/>
          </a:xfrm>
          <a:custGeom>
            <a:avLst/>
            <a:gdLst>
              <a:gd name="connsiteX0" fmla="*/ 0 w 3733800"/>
              <a:gd name="connsiteY0" fmla="*/ 280415 h 280415"/>
              <a:gd name="connsiteX1" fmla="*/ 3733800 w 3733800"/>
              <a:gd name="connsiteY1" fmla="*/ 280415 h 280415"/>
              <a:gd name="connsiteX2" fmla="*/ 3733800 w 3733800"/>
              <a:gd name="connsiteY2" fmla="*/ 0 h 280415"/>
              <a:gd name="connsiteX3" fmla="*/ 0 w 3733800"/>
              <a:gd name="connsiteY3" fmla="*/ 0 h 280415"/>
              <a:gd name="connsiteX4" fmla="*/ 0 w 3733800"/>
              <a:gd name="connsiteY4" fmla="*/ 280415 h 28041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733800" h="280415">
                <a:moveTo>
                  <a:pt x="0" y="280415"/>
                </a:moveTo>
                <a:lnTo>
                  <a:pt x="3733800" y="280415"/>
                </a:lnTo>
                <a:lnTo>
                  <a:pt x="3733800" y="0"/>
                </a:lnTo>
                <a:lnTo>
                  <a:pt x="0" y="0"/>
                </a:lnTo>
                <a:lnTo>
                  <a:pt x="0" y="280415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115567" y="2423667"/>
            <a:ext cx="3505200" cy="1351788"/>
          </a:xfrm>
          <a:custGeom>
            <a:avLst/>
            <a:gdLst>
              <a:gd name="connsiteX0" fmla="*/ 0 w 3505200"/>
              <a:gd name="connsiteY0" fmla="*/ 1351788 h 1351788"/>
              <a:gd name="connsiteX1" fmla="*/ 3505200 w 3505200"/>
              <a:gd name="connsiteY1" fmla="*/ 1351788 h 1351788"/>
              <a:gd name="connsiteX2" fmla="*/ 3505200 w 3505200"/>
              <a:gd name="connsiteY2" fmla="*/ 0 h 1351788"/>
              <a:gd name="connsiteX3" fmla="*/ 0 w 3505200"/>
              <a:gd name="connsiteY3" fmla="*/ 0 h 1351788"/>
              <a:gd name="connsiteX4" fmla="*/ 0 w 3505200"/>
              <a:gd name="connsiteY4" fmla="*/ 1351788 h 13517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505200" h="1351788">
                <a:moveTo>
                  <a:pt x="0" y="1351788"/>
                </a:moveTo>
                <a:lnTo>
                  <a:pt x="3505200" y="1351788"/>
                </a:lnTo>
                <a:lnTo>
                  <a:pt x="3505200" y="0"/>
                </a:lnTo>
                <a:lnTo>
                  <a:pt x="0" y="0"/>
                </a:lnTo>
                <a:lnTo>
                  <a:pt x="0" y="135178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660135" y="3775455"/>
            <a:ext cx="3733800" cy="2549652"/>
          </a:xfrm>
          <a:custGeom>
            <a:avLst/>
            <a:gdLst>
              <a:gd name="connsiteX0" fmla="*/ 0 w 3733800"/>
              <a:gd name="connsiteY0" fmla="*/ 2549652 h 2549652"/>
              <a:gd name="connsiteX1" fmla="*/ 3733800 w 3733800"/>
              <a:gd name="connsiteY1" fmla="*/ 2549652 h 2549652"/>
              <a:gd name="connsiteX2" fmla="*/ 3733800 w 3733800"/>
              <a:gd name="connsiteY2" fmla="*/ 0 h 2549652"/>
              <a:gd name="connsiteX3" fmla="*/ 0 w 3733800"/>
              <a:gd name="connsiteY3" fmla="*/ 0 h 2549652"/>
              <a:gd name="connsiteX4" fmla="*/ 0 w 3733800"/>
              <a:gd name="connsiteY4" fmla="*/ 2549652 h 254965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733800" h="2549652">
                <a:moveTo>
                  <a:pt x="0" y="2549652"/>
                </a:moveTo>
                <a:lnTo>
                  <a:pt x="3733800" y="2549652"/>
                </a:lnTo>
                <a:lnTo>
                  <a:pt x="3733800" y="0"/>
                </a:lnTo>
                <a:lnTo>
                  <a:pt x="0" y="0"/>
                </a:lnTo>
                <a:lnTo>
                  <a:pt x="0" y="2549652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115567" y="3775455"/>
            <a:ext cx="3505200" cy="2881884"/>
          </a:xfrm>
          <a:custGeom>
            <a:avLst/>
            <a:gdLst>
              <a:gd name="connsiteX0" fmla="*/ 0 w 3505200"/>
              <a:gd name="connsiteY0" fmla="*/ 2881884 h 2881884"/>
              <a:gd name="connsiteX1" fmla="*/ 3505200 w 3505200"/>
              <a:gd name="connsiteY1" fmla="*/ 2881884 h 2881884"/>
              <a:gd name="connsiteX2" fmla="*/ 3505200 w 3505200"/>
              <a:gd name="connsiteY2" fmla="*/ 0 h 2881884"/>
              <a:gd name="connsiteX3" fmla="*/ 0 w 3505200"/>
              <a:gd name="connsiteY3" fmla="*/ 0 h 2881884"/>
              <a:gd name="connsiteX4" fmla="*/ 0 w 3505200"/>
              <a:gd name="connsiteY4" fmla="*/ 2881884 h 28818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505200" h="2881884">
                <a:moveTo>
                  <a:pt x="0" y="2881884"/>
                </a:moveTo>
                <a:lnTo>
                  <a:pt x="3505200" y="2881884"/>
                </a:lnTo>
                <a:lnTo>
                  <a:pt x="3505200" y="0"/>
                </a:lnTo>
                <a:lnTo>
                  <a:pt x="0" y="0"/>
                </a:lnTo>
                <a:lnTo>
                  <a:pt x="0" y="2881884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564379" y="4442967"/>
            <a:ext cx="1181100" cy="762000"/>
          </a:xfrm>
          <a:custGeom>
            <a:avLst/>
            <a:gdLst>
              <a:gd name="connsiteX0" fmla="*/ 0 w 1181100"/>
              <a:gd name="connsiteY0" fmla="*/ 190500 h 762000"/>
              <a:gd name="connsiteX1" fmla="*/ 885444 w 1181100"/>
              <a:gd name="connsiteY1" fmla="*/ 190500 h 762000"/>
              <a:gd name="connsiteX2" fmla="*/ 885444 w 1181100"/>
              <a:gd name="connsiteY2" fmla="*/ 0 h 762000"/>
              <a:gd name="connsiteX3" fmla="*/ 1181100 w 1181100"/>
              <a:gd name="connsiteY3" fmla="*/ 381000 h 762000"/>
              <a:gd name="connsiteX4" fmla="*/ 885444 w 1181100"/>
              <a:gd name="connsiteY4" fmla="*/ 762000 h 762000"/>
              <a:gd name="connsiteX5" fmla="*/ 885444 w 1181100"/>
              <a:gd name="connsiteY5" fmla="*/ 571500 h 762000"/>
              <a:gd name="connsiteX6" fmla="*/ 0 w 1181100"/>
              <a:gd name="connsiteY6" fmla="*/ 571500 h 762000"/>
              <a:gd name="connsiteX7" fmla="*/ 0 w 1181100"/>
              <a:gd name="connsiteY7" fmla="*/ 190500 h 762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</a:cxnLst>
            <a:rect l="l" t="t" r="r" b="b"/>
            <a:pathLst>
              <a:path w="1181100" h="762000">
                <a:moveTo>
                  <a:pt x="0" y="190500"/>
                </a:moveTo>
                <a:lnTo>
                  <a:pt x="885444" y="190500"/>
                </a:lnTo>
                <a:lnTo>
                  <a:pt x="885444" y="0"/>
                </a:lnTo>
                <a:lnTo>
                  <a:pt x="1181100" y="381000"/>
                </a:lnTo>
                <a:lnTo>
                  <a:pt x="885444" y="762000"/>
                </a:lnTo>
                <a:lnTo>
                  <a:pt x="885444" y="571500"/>
                </a:lnTo>
                <a:lnTo>
                  <a:pt x="0" y="571500"/>
                </a:lnTo>
                <a:lnTo>
                  <a:pt x="0" y="190500"/>
                </a:lnTo>
              </a:path>
            </a:pathLst>
          </a:custGeom>
          <a:solidFill>
            <a:srgbClr val="00cc99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2200" y="2400300"/>
            <a:ext cx="8318500" cy="42672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1206500" y="711200"/>
            <a:ext cx="6489700" cy="2552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                <a:tab pos="647700" algn="l"/>
                <a:tab pos="4114800" algn="l"/>
                <a:tab pos="4381500" algn="l"/>
              </a:tabLst>
            </a:pPr>
            <a:r>
              <a:rPr lang="en-US" altLang="zh-CN" dirty="0" smtClean="0"/>
              <a:t>			</a:t>
            </a: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  <a:p>
            <a:pPr>
              <a:lnSpc>
                <a:spcPts val="2000"/>
              </a:lnSpc>
              <a:tabLst>
                <a:tab pos="647700" algn="l"/>
                <a:tab pos="4114800" algn="l"/>
                <a:tab pos="4381500" algn="l"/>
              </a:tabLst>
            </a:pPr>
            <a:r>
              <a:rPr lang="en-US" altLang="zh-CN" dirty="0" smtClean="0"/>
              <a:t>		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4300"/>
              </a:lnSpc>
              <a:tabLst>
                <a:tab pos="647700" algn="l"/>
                <a:tab pos="4114800" algn="l"/>
                <a:tab pos="4381500" algn="l"/>
              </a:tabLst>
            </a:pPr>
            <a:r>
              <a:rPr lang="en-US" altLang="zh-CN" dirty="0" smtClean="0"/>
              <a:t>	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APQP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五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个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程（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altLang="zh-CN" sz="32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800"/>
              </a:lnSpc>
              <a:tabLst>
                <a:tab pos="647700" algn="l"/>
                <a:tab pos="4114800" algn="l"/>
                <a:tab pos="4381500" algn="l"/>
              </a:tabLst>
            </a:pP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输入的内容</a:t>
            </a:r>
            <a:r>
              <a:rPr lang="en-US" altLang="zh-CN" sz="2004" dirty="0" smtClean="0">
                <a:solidFill>
                  <a:srgbClr val="000000"/>
                </a:solidFill>
                <a:latin typeface="新宋体" pitchFamily="18" charset="0"/>
                <a:cs typeface="新宋体" pitchFamily="18" charset="0"/>
              </a:rPr>
              <a:t>: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                <a:tab pos="647700" algn="l"/>
                <a:tab pos="4114800" algn="l"/>
                <a:tab pos="4381500" algn="l"/>
              </a:tabLst>
            </a:pPr>
            <a:r>
              <a:rPr lang="en-US" altLang="zh-CN" sz="2004" dirty="0" smtClean="0">
                <a:solidFill>
                  <a:srgbClr val="000000"/>
                </a:solidFill>
                <a:latin typeface="新宋体" pitchFamily="18" charset="0"/>
                <a:cs typeface="新宋体" pitchFamily="18" charset="0"/>
              </a:rPr>
              <a:t>1.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试生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34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740400" y="3670300"/>
            <a:ext cx="1828800" cy="2324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输出的内容</a:t>
            </a:r>
            <a:r>
              <a:rPr lang="en-US" altLang="zh-CN" sz="2400" dirty="0" smtClean="0">
                <a:solidFill>
                  <a:srgbClr val="000000"/>
                </a:solidFill>
                <a:latin typeface="新宋体" pitchFamily="18" charset="0"/>
                <a:cs typeface="新宋体" pitchFamily="18" charset="0"/>
              </a:rPr>
              <a:t>: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3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新宋体" pitchFamily="18" charset="0"/>
                <a:cs typeface="新宋体" pitchFamily="18" charset="0"/>
              </a:rPr>
              <a:t>1.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减少变差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3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新宋体" pitchFamily="18" charset="0"/>
                <a:cs typeface="新宋体" pitchFamily="18" charset="0"/>
              </a:rPr>
              <a:t>2.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顾客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满意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300"/>
              </a:lnSpc>
              <a:tabLst>
							</a:tabLst>
            </a:pPr>
            <a:r>
              <a:rPr lang="en-US" altLang="zh-CN" sz="2400" dirty="0" smtClean="0">
                <a:solidFill>
                  <a:srgbClr val="000000"/>
                </a:solidFill>
                <a:latin typeface="新宋体" pitchFamily="18" charset="0"/>
                <a:cs typeface="新宋体" pitchFamily="18" charset="0"/>
              </a:rPr>
              <a:t>3.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交付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服</a:t>
            </a:r>
            <a:r>
              <a:rPr lang="en-US" altLang="zh-CN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206500" y="3454400"/>
            <a:ext cx="3302000" cy="2806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0"/>
              </a:lnSpc>
              <a:tabLst>
							</a:tabLst>
            </a:pPr>
            <a:r>
              <a:rPr lang="en-US" altLang="zh-CN" sz="2004" dirty="0" smtClean="0">
                <a:solidFill>
                  <a:srgbClr val="000000"/>
                </a:solidFill>
                <a:latin typeface="新宋体" pitchFamily="18" charset="0"/>
                <a:cs typeface="新宋体" pitchFamily="18" charset="0"/>
              </a:rPr>
              <a:t>2.MSA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评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价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2004" dirty="0" smtClean="0">
                <a:solidFill>
                  <a:srgbClr val="000000"/>
                </a:solidFill>
                <a:latin typeface="新宋体" pitchFamily="18" charset="0"/>
                <a:cs typeface="新宋体" pitchFamily="18" charset="0"/>
              </a:rPr>
              <a:t>3.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初始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能力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研究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2004" dirty="0" smtClean="0">
                <a:solidFill>
                  <a:srgbClr val="000000"/>
                </a:solidFill>
                <a:latin typeface="新宋体" pitchFamily="18" charset="0"/>
                <a:cs typeface="新宋体" pitchFamily="18" charset="0"/>
              </a:rPr>
              <a:t>4.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产件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批准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2004" dirty="0" smtClean="0">
                <a:solidFill>
                  <a:srgbClr val="000000"/>
                </a:solidFill>
                <a:latin typeface="新宋体" pitchFamily="18" charset="0"/>
                <a:cs typeface="新宋体" pitchFamily="18" charset="0"/>
              </a:rPr>
              <a:t>5.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确认试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验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2004" dirty="0" smtClean="0">
                <a:solidFill>
                  <a:srgbClr val="000000"/>
                </a:solidFill>
                <a:latin typeface="新宋体" pitchFamily="18" charset="0"/>
                <a:cs typeface="新宋体" pitchFamily="18" charset="0"/>
              </a:rPr>
              <a:t>6.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包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装评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价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2004" dirty="0" smtClean="0">
                <a:solidFill>
                  <a:srgbClr val="000000"/>
                </a:solidFill>
                <a:latin typeface="新宋体" pitchFamily="18" charset="0"/>
                <a:cs typeface="新宋体" pitchFamily="18" charset="0"/>
              </a:rPr>
              <a:t>7.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生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产控制计划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300"/>
              </a:lnSpc>
              <a:tabLst>
							</a:tabLst>
            </a:pPr>
            <a:r>
              <a:rPr lang="en-US" altLang="zh-CN" sz="2004" dirty="0" smtClean="0">
                <a:solidFill>
                  <a:srgbClr val="000000"/>
                </a:solidFill>
                <a:latin typeface="新宋体" pitchFamily="18" charset="0"/>
                <a:cs typeface="新宋体" pitchFamily="18" charset="0"/>
              </a:rPr>
              <a:t>8.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质量策划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认定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和管理者支持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89100" y="1346200"/>
            <a:ext cx="7454900" cy="39878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35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515100" y="4406900"/>
            <a:ext cx="2286000" cy="838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例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如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：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每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个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文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夹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是</a:t>
            </a:r>
          </a:p>
          <a:p>
            <a:pPr>
              <a:lnSpc>
                <a:spcPts val="24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一个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新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全</a:t>
            </a:r>
          </a:p>
          <a:p>
            <a:pPr>
              <a:lnSpc>
                <a:spcPts val="22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部资料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714500" y="5562600"/>
            <a:ext cx="7112000" cy="876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1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文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夹中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全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部资料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都是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根据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APQP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计划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书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schedule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由</a:t>
            </a:r>
          </a:p>
          <a:p>
            <a:pPr>
              <a:lnSpc>
                <a:spcPts val="22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不同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小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组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成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员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放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去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的，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放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进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去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顺序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根据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以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下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包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含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的</a:t>
            </a:r>
          </a:p>
          <a:p>
            <a:pPr>
              <a:lnSpc>
                <a:spcPts val="2500"/>
              </a:lnSpc>
              <a:tabLst>
							</a:tabLst>
            </a:pP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个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主要</a:t>
            </a:r>
            <a:r>
              <a:rPr lang="en-US" altLang="zh-CN" sz="2004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阶段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7500" y="2311400"/>
            <a:ext cx="7975600" cy="43688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828800" y="1498600"/>
            <a:ext cx="7112000" cy="838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0"/>
              </a:lnSpc>
              <a:tabLst>
							</a:tabLst>
            </a:pP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对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于</a:t>
            </a:r>
            <a:r>
              <a:rPr lang="en-US" altLang="zh-CN" sz="2004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规划阶段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各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公司情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况不同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，有些是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自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研发，有些是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客户</a:t>
            </a:r>
          </a:p>
          <a:p>
            <a:pPr>
              <a:lnSpc>
                <a:spcPts val="2400"/>
              </a:lnSpc>
              <a:tabLst>
							</a:tabLst>
            </a:pP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下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单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，所以这个阶段的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输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入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就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成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了客户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输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入，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也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可以来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自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于业务</a:t>
            </a:r>
          </a:p>
          <a:p>
            <a:pPr>
              <a:lnSpc>
                <a:spcPts val="2200"/>
              </a:lnSpc>
              <a:tabLst>
							</a:tabLst>
            </a:pP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部门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与客户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沟通</a:t>
            </a:r>
            <a:r>
              <a:rPr lang="en-US" altLang="zh-CN" sz="20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存档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051800" y="2857500"/>
            <a:ext cx="1143000" cy="482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包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含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规划阶</a:t>
            </a:r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段的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信息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36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620000" y="4076700"/>
            <a:ext cx="1143000" cy="482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包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含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规划阶</a:t>
            </a:r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段的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信息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302500" y="5930900"/>
            <a:ext cx="1714500" cy="774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APQP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计划，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包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含</a:t>
            </a:r>
          </a:p>
          <a:p>
            <a:pPr>
              <a:lnSpc>
                <a:spcPts val="21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小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组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成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员职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责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，</a:t>
            </a:r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阶段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时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间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设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315200" y="5016500"/>
            <a:ext cx="914400" cy="495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整个产品</a:t>
            </a:r>
          </a:p>
          <a:p>
            <a:pPr>
              <a:lnSpc>
                <a:spcPts val="21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计划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7900" y="3263900"/>
            <a:ext cx="2463800" cy="12192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19500" y="1689100"/>
            <a:ext cx="330200" cy="46482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52900" y="1282700"/>
            <a:ext cx="5181600" cy="54737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37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079500" y="3390900"/>
            <a:ext cx="2133600" cy="1028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>
							</a:tabLst>
            </a:pP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规划阶段的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输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出</a:t>
            </a:r>
          </a:p>
          <a:p>
            <a:pPr>
              <a:lnSpc>
                <a:spcPts val="2800"/>
              </a:lnSpc>
              <a:tabLst>
							</a:tabLst>
            </a:pP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素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为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产品设</a:t>
            </a:r>
          </a:p>
          <a:p>
            <a:pPr>
              <a:lnSpc>
                <a:spcPts val="2800"/>
              </a:lnSpc>
              <a:tabLst>
							</a:tabLst>
            </a:pP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计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开发的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输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入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16000" y="1651000"/>
            <a:ext cx="8623300" cy="43561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924800" y="3124200"/>
            <a:ext cx="1371600" cy="762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产品开发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设</a:t>
            </a:r>
          </a:p>
          <a:p>
            <a:pPr>
              <a:lnSpc>
                <a:spcPts val="21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计阶段的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文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件</a:t>
            </a:r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夹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38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46200" y="1371600"/>
            <a:ext cx="8305800" cy="56261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39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985000" y="3111500"/>
            <a:ext cx="2336800" cy="2387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参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照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上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一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页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APQP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开发阶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段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素框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图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不同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素</a:t>
            </a:r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在实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际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上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名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字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未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必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就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那</a:t>
            </a:r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样的，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根据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公司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具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体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命名</a:t>
            </a:r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产生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资料文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夹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APQP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素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应该可以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对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应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得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上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，</a:t>
            </a:r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有些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文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夹里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可以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包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含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多</a:t>
            </a:r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个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APQP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素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，可以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把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输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入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输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出都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放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在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里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面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素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完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616700" y="6261100"/>
            <a:ext cx="2286000" cy="482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例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如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可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靠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性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初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试</a:t>
            </a:r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性能测试计划在这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里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面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5700" y="3175000"/>
            <a:ext cx="2425700" cy="14859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95700" y="1663700"/>
            <a:ext cx="330200" cy="46482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6400" y="1282700"/>
            <a:ext cx="4889500" cy="53975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40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257300" y="3263900"/>
            <a:ext cx="2133600" cy="1397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>
							</a:tabLst>
            </a:pP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产品开发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设计</a:t>
            </a:r>
          </a:p>
          <a:p>
            <a:pPr>
              <a:lnSpc>
                <a:spcPts val="2800"/>
              </a:lnSpc>
              <a:tabLst>
							</a:tabLst>
            </a:pP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阶段的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输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作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为</a:t>
            </a:r>
          </a:p>
          <a:p>
            <a:pPr>
              <a:lnSpc>
                <a:spcPts val="2800"/>
              </a:lnSpc>
              <a:tabLst>
							</a:tabLst>
            </a:pP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程设计阶段的</a:t>
            </a:r>
          </a:p>
          <a:p>
            <a:pPr>
              <a:lnSpc>
                <a:spcPts val="2800"/>
              </a:lnSpc>
              <a:tabLst>
							</a:tabLst>
            </a:pP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输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入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7000" y="1676400"/>
            <a:ext cx="8178800" cy="43561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340600" y="3771900"/>
            <a:ext cx="2171700" cy="2146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参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照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上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一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页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APQP</a:t>
            </a:r>
          </a:p>
          <a:p>
            <a:pPr>
              <a:lnSpc>
                <a:spcPts val="21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程设计阶段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框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图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，</a:t>
            </a:r>
          </a:p>
          <a:p>
            <a:pPr>
              <a:lnSpc>
                <a:spcPts val="22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APQP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要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素间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有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交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叉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，</a:t>
            </a:r>
          </a:p>
          <a:p>
            <a:pPr>
              <a:lnSpc>
                <a:spcPts val="21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所以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只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要要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素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不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缺</a:t>
            </a:r>
          </a:p>
          <a:p>
            <a:pPr>
              <a:lnSpc>
                <a:spcPts val="21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少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归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在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输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入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端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文</a:t>
            </a:r>
          </a:p>
          <a:p>
            <a:pPr>
              <a:lnSpc>
                <a:spcPts val="21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夹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还是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输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出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端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文</a:t>
            </a:r>
          </a:p>
          <a:p>
            <a:pPr>
              <a:lnSpc>
                <a:spcPts val="21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夹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，有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时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候界限</a:t>
            </a:r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可以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不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那么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分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明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7900" y="1600200"/>
            <a:ext cx="2260600" cy="46482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41700" y="330200"/>
            <a:ext cx="6489700" cy="6350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079500" y="3733800"/>
            <a:ext cx="18288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>
							</a:tabLst>
            </a:pP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程设计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输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出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42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7000" y="1676400"/>
            <a:ext cx="7988300" cy="43561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43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315200" y="5143500"/>
            <a:ext cx="1600200" cy="228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程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确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认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302500" y="3683000"/>
            <a:ext cx="1892300" cy="495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PPAP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从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这一阶段开</a:t>
            </a:r>
          </a:p>
          <a:p>
            <a:pPr>
              <a:lnSpc>
                <a:spcPts val="2000"/>
              </a:lnSpc>
              <a:tabLst>
							</a:tabLst>
            </a:pP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始汇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总</a:t>
            </a:r>
            <a:r>
              <a:rPr lang="en-US" altLang="zh-CN" sz="18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内容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00" y="3263900"/>
            <a:ext cx="1562100" cy="12192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08300" y="1600200"/>
            <a:ext cx="330200" cy="46482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4600" y="1308100"/>
            <a:ext cx="5562600" cy="54102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71600" y="3543300"/>
            <a:ext cx="9144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>
							</a:tabLst>
            </a:pP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与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44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71600" y="3911600"/>
            <a:ext cx="12192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>
							</a:tabLst>
            </a:pP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程验证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7000" y="1485900"/>
            <a:ext cx="8534400" cy="48514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823200" y="3530600"/>
            <a:ext cx="1816100" cy="431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工程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更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改包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含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在这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里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632700" y="2857500"/>
            <a:ext cx="1816100" cy="431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客户参与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设计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更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改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信息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45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327900" y="5194300"/>
            <a:ext cx="1816100" cy="673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程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确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认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里</a:t>
            </a:r>
          </a:p>
          <a:p>
            <a:pPr>
              <a:lnSpc>
                <a:spcPts val="19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面也包括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一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部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分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的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反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馈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评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定和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纠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正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措施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874000" y="4191000"/>
            <a:ext cx="1612900" cy="431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设计评审，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项目</a:t>
            </a: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评</a:t>
            </a:r>
          </a:p>
          <a:p>
            <a:pPr>
              <a:lnSpc>
                <a:spcPts val="1800"/>
              </a:lnSpc>
              <a:tabLst>
							</a:tabLst>
            </a:pPr>
            <a:r>
              <a:rPr lang="en-US" altLang="zh-CN" sz="1596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审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82800" y="2311400"/>
            <a:ext cx="6197600" cy="38989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43100" y="1574800"/>
            <a:ext cx="70104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>
							</a:tabLst>
            </a:pP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设计评审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和项目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评审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文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夹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也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按照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五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个阶段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组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织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的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46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17700" y="2247900"/>
            <a:ext cx="6743700" cy="38481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324100" y="1587500"/>
            <a:ext cx="36576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>
							</a:tabLst>
            </a:pP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产品验证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过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程验证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文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件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夹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47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136903" y="1241044"/>
            <a:ext cx="8462771" cy="12191"/>
          </a:xfrm>
          <a:custGeom>
            <a:avLst/>
            <a:gdLst>
              <a:gd name="connsiteX0" fmla="*/ 0 w 8462771"/>
              <a:gd name="connsiteY0" fmla="*/ 6095 h 12191"/>
              <a:gd name="connsiteX1" fmla="*/ 8462772 w 8462771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2771" h="12191">
                <a:moveTo>
                  <a:pt x="0" y="6095"/>
                </a:moveTo>
                <a:lnTo>
                  <a:pt x="8462772" y="6095"/>
                </a:lnTo>
              </a:path>
            </a:pathLst>
          </a:custGeom>
          <a:ln w="0">
            <a:solidFill>
              <a:srgbClr val="0000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644395" y="1244091"/>
            <a:ext cx="4069080" cy="76200"/>
          </a:xfrm>
          <a:custGeom>
            <a:avLst/>
            <a:gdLst>
              <a:gd name="connsiteX0" fmla="*/ 0 w 4069080"/>
              <a:gd name="connsiteY0" fmla="*/ 0 h 76200"/>
              <a:gd name="connsiteX1" fmla="*/ 4069080 w 4069080"/>
              <a:gd name="connsiteY1" fmla="*/ 0 h 76200"/>
              <a:gd name="connsiteX2" fmla="*/ 4069080 w 4069080"/>
              <a:gd name="connsiteY2" fmla="*/ 76200 h 76200"/>
              <a:gd name="connsiteX3" fmla="*/ 0 w 4069080"/>
              <a:gd name="connsiteY3" fmla="*/ 76200 h 76200"/>
              <a:gd name="connsiteX4" fmla="*/ 0 w 4069080"/>
              <a:gd name="connsiteY4" fmla="*/ 0 h 76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4069080" h="76200">
                <a:moveTo>
                  <a:pt x="0" y="0"/>
                </a:moveTo>
                <a:lnTo>
                  <a:pt x="4069080" y="0"/>
                </a:lnTo>
                <a:lnTo>
                  <a:pt x="4069080" y="76200"/>
                </a:lnTo>
                <a:lnTo>
                  <a:pt x="0" y="76200"/>
                </a:lnTo>
                <a:lnTo>
                  <a:pt x="0" y="0"/>
                </a:lnTo>
              </a:path>
            </a:pathLst>
          </a:custGeom>
          <a:solidFill>
            <a:srgbClr val="0000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607295" y="346456"/>
            <a:ext cx="10668" cy="2362200"/>
          </a:xfrm>
          <a:custGeom>
            <a:avLst/>
            <a:gdLst>
              <a:gd name="connsiteX0" fmla="*/ 5334 w 10668"/>
              <a:gd name="connsiteY0" fmla="*/ 0 h 2362200"/>
              <a:gd name="connsiteX1" fmla="*/ 5334 w 10668"/>
              <a:gd name="connsiteY1" fmla="*/ 2362199 h 23622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0668" h="2362200">
                <a:moveTo>
                  <a:pt x="5334" y="0"/>
                </a:moveTo>
                <a:lnTo>
                  <a:pt x="5334" y="2362199"/>
                </a:lnTo>
              </a:path>
            </a:pathLst>
          </a:custGeom>
          <a:ln w="0">
            <a:solidFill>
              <a:srgbClr val="ccccff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72668" y="3775455"/>
            <a:ext cx="9144000" cy="3429000"/>
          </a:xfrm>
          <a:custGeom>
            <a:avLst/>
            <a:gdLst>
              <a:gd name="connsiteX0" fmla="*/ 0 w 9144000"/>
              <a:gd name="connsiteY0" fmla="*/ 3429000 h 3429000"/>
              <a:gd name="connsiteX1" fmla="*/ 9144000 w 9144000"/>
              <a:gd name="connsiteY1" fmla="*/ 3429000 h 3429000"/>
              <a:gd name="connsiteX2" fmla="*/ 9144000 w 9144000"/>
              <a:gd name="connsiteY2" fmla="*/ 0 h 3429000"/>
              <a:gd name="connsiteX3" fmla="*/ 0 w 9144000"/>
              <a:gd name="connsiteY3" fmla="*/ 0 h 3429000"/>
              <a:gd name="connsiteX4" fmla="*/ 0 w 9144000"/>
              <a:gd name="connsiteY4" fmla="*/ 3429000 h 34290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144000" h="3429000">
                <a:moveTo>
                  <a:pt x="0" y="3429000"/>
                </a:moveTo>
                <a:lnTo>
                  <a:pt x="9144000" y="3429000"/>
                </a:lnTo>
                <a:lnTo>
                  <a:pt x="9144000" y="0"/>
                </a:lnTo>
                <a:lnTo>
                  <a:pt x="0" y="0"/>
                </a:lnTo>
                <a:lnTo>
                  <a:pt x="0" y="34290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996696" y="6733540"/>
            <a:ext cx="8538972" cy="12192"/>
          </a:xfrm>
          <a:custGeom>
            <a:avLst/>
            <a:gdLst>
              <a:gd name="connsiteX0" fmla="*/ 0 w 8538972"/>
              <a:gd name="connsiteY0" fmla="*/ 6096 h 12192"/>
              <a:gd name="connsiteX1" fmla="*/ 8538972 w 853897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538972" h="12192">
                <a:moveTo>
                  <a:pt x="0" y="6096"/>
                </a:moveTo>
                <a:lnTo>
                  <a:pt x="853897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2900" y="330200"/>
            <a:ext cx="1968500" cy="901700"/>
          </a:xfrm>
          <a:prstGeom prst="rect">
            <a:avLst/>
          </a:prstGeom>
          <a:noFill/>
        </p:spPr>
      </p:pic>
      <p:pic>
        <p:nvPicPr>
          <p:cNvPr id="1027" name="Picture 3" descr="">
					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85900" y="1816100"/>
            <a:ext cx="7696200" cy="48133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 rot="0">
            <a:off x="5588000" y="635000"/>
            <a:ext cx="1841500" cy="190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500"/>
              </a:lnSpc>
              <a:tabLst>
							</a:tabLst>
            </a:pPr>
            <a:r>
              <a:rPr lang="en-US" altLang="zh-CN" sz="1596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NPI-</a:t>
            </a: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新产品导入实务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21300" y="876300"/>
            <a:ext cx="2362200" cy="215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700"/>
              </a:lnSpc>
              <a:tabLst>
							</a:tabLst>
            </a:pPr>
            <a:r>
              <a:rPr lang="en-US" altLang="zh-CN" sz="15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主讲人：丁远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Steven</a:t>
            </a:r>
            <a:r>
              <a:rPr lang="en-US" altLang="zh-CN" sz="15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6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Ding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070100" y="1397000"/>
            <a:ext cx="24384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>
							</a:tabLst>
            </a:pP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例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如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材料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验证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部</a:t>
            </a:r>
            <a:r>
              <a:rPr lang="en-US" altLang="zh-CN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分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915400" y="6858000"/>
            <a:ext cx="393700" cy="101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800"/>
              </a:lnSpc>
              <a:tabLst>
							</a:tabLst>
            </a:pP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en-US" altLang="zh-CN" sz="996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996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48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雨林木风</cp:lastModifiedBy>
  <cp:revision>3</cp:revision>
  <dcterms:created xsi:type="dcterms:W3CDTF">2006-08-16T00:00:00Z</dcterms:created>
  <dcterms:modified xsi:type="dcterms:W3CDTF">2010-04-24T16:48:41Z</dcterms:modified>
</cp:coreProperties>
</file>