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4"/>
  </p:notesMasterIdLst>
  <p:handoutMasterIdLst>
    <p:handoutMasterId r:id="rId15"/>
  </p:handoutMasterIdLst>
  <p:sldIdLst>
    <p:sldId id="270" r:id="rId3"/>
    <p:sldId id="272" r:id="rId4"/>
    <p:sldId id="273" r:id="rId5"/>
    <p:sldId id="274" r:id="rId6"/>
    <p:sldId id="275" r:id="rId7"/>
    <p:sldId id="271" r:id="rId8"/>
    <p:sldId id="264" r:id="rId9"/>
    <p:sldId id="276" r:id="rId10"/>
    <p:sldId id="277" r:id="rId11"/>
    <p:sldId id="278" r:id="rId12"/>
    <p:sldId id="279" r:id="rId13"/>
  </p:sldIdLst>
  <p:sldSz cx="6858000" cy="9144000" type="screen4x3"/>
  <p:notesSz cx="6858000" cy="9945688"/>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2707E9"/>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9535" autoAdjust="0"/>
  </p:normalViewPr>
  <p:slideViewPr>
    <p:cSldViewPr>
      <p:cViewPr varScale="1">
        <p:scale>
          <a:sx n="86" d="100"/>
          <a:sy n="86" d="100"/>
        </p:scale>
        <p:origin x="-3138" y="-78"/>
      </p:cViewPr>
      <p:guideLst>
        <p:guide orient="horz" pos="2880"/>
        <p:guide pos="216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3" d="100"/>
          <a:sy n="83" d="100"/>
        </p:scale>
        <p:origin x="-3912" y="-78"/>
      </p:cViewPr>
      <p:guideLst>
        <p:guide orient="horz" pos="3132"/>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97284"/>
          </a:xfrm>
          <a:prstGeom prst="rect">
            <a:avLst/>
          </a:prstGeom>
        </p:spPr>
        <p:txBody>
          <a:bodyPr vert="horz" lIns="91440" tIns="45720" rIns="91440" bIns="45720" rtlCol="0"/>
          <a:lstStyle>
            <a:lvl1pPr algn="r">
              <a:defRPr sz="1200"/>
            </a:lvl1pPr>
          </a:lstStyle>
          <a:p>
            <a:fld id="{630D7582-6DF4-4FA9-8B80-FA7CE5B99BF5}" type="datetimeFigureOut">
              <a:rPr lang="zh-CN" altLang="en-US" smtClean="0"/>
              <a:t>2015-6-16</a:t>
            </a:fld>
            <a:endParaRPr lang="zh-CN" altLang="en-US"/>
          </a:p>
        </p:txBody>
      </p:sp>
      <p:sp>
        <p:nvSpPr>
          <p:cNvPr id="4" name="页脚占位符 3"/>
          <p:cNvSpPr>
            <a:spLocks noGrp="1"/>
          </p:cNvSpPr>
          <p:nvPr>
            <p:ph type="ftr" sz="quarter" idx="2"/>
          </p:nvPr>
        </p:nvSpPr>
        <p:spPr>
          <a:xfrm>
            <a:off x="0" y="9446678"/>
            <a:ext cx="2971800" cy="497284"/>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9446678"/>
            <a:ext cx="2971800" cy="497284"/>
          </a:xfrm>
          <a:prstGeom prst="rect">
            <a:avLst/>
          </a:prstGeom>
        </p:spPr>
        <p:txBody>
          <a:bodyPr vert="horz" lIns="91440" tIns="45720" rIns="91440" bIns="45720" rtlCol="0" anchor="b"/>
          <a:lstStyle>
            <a:lvl1pPr algn="r">
              <a:defRPr sz="1200"/>
            </a:lvl1pPr>
          </a:lstStyle>
          <a:p>
            <a:fld id="{39A6CCF7-711D-4530-8B33-AF3930470FD9}" type="slidenum">
              <a:rPr lang="zh-CN" altLang="en-US" smtClean="0"/>
              <a:t>‹#›</a:t>
            </a:fld>
            <a:endParaRPr lang="zh-CN" altLang="en-US"/>
          </a:p>
        </p:txBody>
      </p:sp>
    </p:spTree>
    <p:extLst>
      <p:ext uri="{BB962C8B-B14F-4D97-AF65-F5344CB8AC3E}">
        <p14:creationId xmlns:p14="http://schemas.microsoft.com/office/powerpoint/2010/main" val="178671685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97284"/>
          </a:xfrm>
          <a:prstGeom prst="rect">
            <a:avLst/>
          </a:prstGeom>
        </p:spPr>
        <p:txBody>
          <a:bodyPr vert="horz" lIns="91440" tIns="45720" rIns="91440" bIns="45720" rtlCol="0"/>
          <a:lstStyle>
            <a:lvl1pPr algn="r">
              <a:defRPr sz="1200"/>
            </a:lvl1pPr>
          </a:lstStyle>
          <a:p>
            <a:fld id="{6EB02430-A3EE-453E-AA3B-3F741179BA05}" type="datetimeFigureOut">
              <a:rPr lang="zh-CN" altLang="en-US" smtClean="0"/>
              <a:t>2015-6-16</a:t>
            </a:fld>
            <a:endParaRPr lang="zh-CN" altLang="en-US"/>
          </a:p>
        </p:txBody>
      </p:sp>
      <p:sp>
        <p:nvSpPr>
          <p:cNvPr id="4" name="幻灯片图像占位符 3"/>
          <p:cNvSpPr>
            <a:spLocks noGrp="1" noRot="1" noChangeAspect="1"/>
          </p:cNvSpPr>
          <p:nvPr>
            <p:ph type="sldImg" idx="2"/>
          </p:nvPr>
        </p:nvSpPr>
        <p:spPr>
          <a:xfrm>
            <a:off x="2030413" y="746125"/>
            <a:ext cx="2797175" cy="372903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724202"/>
            <a:ext cx="5486400" cy="447556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a:defRPr sz="1200"/>
            </a:lvl1pPr>
          </a:lstStyle>
          <a:p>
            <a:fld id="{1C73852C-5E4B-4B0A-947E-6485E0D4F76E}" type="slidenum">
              <a:rPr lang="zh-CN" altLang="en-US" smtClean="0"/>
              <a:t>‹#›</a:t>
            </a:fld>
            <a:endParaRPr lang="zh-CN" altLang="en-US"/>
          </a:p>
        </p:txBody>
      </p:sp>
    </p:spTree>
    <p:extLst>
      <p:ext uri="{BB962C8B-B14F-4D97-AF65-F5344CB8AC3E}">
        <p14:creationId xmlns:p14="http://schemas.microsoft.com/office/powerpoint/2010/main" val="20923749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cxnSp>
        <p:nvCxnSpPr>
          <p:cNvPr id="8" name="直接连接符 7"/>
          <p:cNvCxnSpPr/>
          <p:nvPr userDrawn="1"/>
        </p:nvCxnSpPr>
        <p:spPr>
          <a:xfrm>
            <a:off x="0" y="683568"/>
            <a:ext cx="6858000" cy="0"/>
          </a:xfrm>
          <a:prstGeom prst="line">
            <a:avLst/>
          </a:prstGeom>
          <a:ln w="31750" cmpd="thickThin">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tileRect l="-100000" t="-100000"/>
            </a:gradFill>
          </a:ln>
        </p:spPr>
        <p:style>
          <a:lnRef idx="1">
            <a:schemeClr val="accent1"/>
          </a:lnRef>
          <a:fillRef idx="0">
            <a:schemeClr val="accent1"/>
          </a:fillRef>
          <a:effectRef idx="0">
            <a:schemeClr val="accent1"/>
          </a:effectRef>
          <a:fontRef idx="minor">
            <a:schemeClr val="tx1"/>
          </a:fontRef>
        </p:style>
      </p:cxnSp>
      <p:sp>
        <p:nvSpPr>
          <p:cNvPr id="2" name="TextBox 1"/>
          <p:cNvSpPr txBox="1"/>
          <p:nvPr userDrawn="1"/>
        </p:nvSpPr>
        <p:spPr>
          <a:xfrm>
            <a:off x="4418523" y="8775450"/>
            <a:ext cx="2232248" cy="246221"/>
          </a:xfrm>
          <a:prstGeom prst="rect">
            <a:avLst/>
          </a:prstGeom>
          <a:noFill/>
        </p:spPr>
        <p:txBody>
          <a:bodyPr wrap="square" rtlCol="0">
            <a:spAutoFit/>
          </a:bodyPr>
          <a:lstStyle/>
          <a:p>
            <a:r>
              <a:rPr lang="zh-CN" altLang="en-US" sz="1000" dirty="0" smtClean="0"/>
              <a:t>文件编号：</a:t>
            </a:r>
            <a:endParaRPr lang="zh-CN" altLang="en-US" sz="1000" dirty="0"/>
          </a:p>
        </p:txBody>
      </p:sp>
    </p:spTree>
    <p:extLst>
      <p:ext uri="{BB962C8B-B14F-4D97-AF65-F5344CB8AC3E}">
        <p14:creationId xmlns:p14="http://schemas.microsoft.com/office/powerpoint/2010/main" val="357250385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graphicFrame>
        <p:nvGraphicFramePr>
          <p:cNvPr id="12" name="Group 17"/>
          <p:cNvGraphicFramePr>
            <a:graphicFrameLocks noGrp="1"/>
          </p:cNvGraphicFramePr>
          <p:nvPr userDrawn="1">
            <p:extLst>
              <p:ext uri="{D42A27DB-BD31-4B8C-83A1-F6EECF244321}">
                <p14:modId xmlns:p14="http://schemas.microsoft.com/office/powerpoint/2010/main" val="3590164743"/>
              </p:ext>
            </p:extLst>
          </p:nvPr>
        </p:nvGraphicFramePr>
        <p:xfrm>
          <a:off x="80628" y="59499"/>
          <a:ext cx="6696745" cy="624069"/>
        </p:xfrm>
        <a:graphic>
          <a:graphicData uri="http://schemas.openxmlformats.org/drawingml/2006/table">
            <a:tbl>
              <a:tblPr/>
              <a:tblGrid>
                <a:gridCol w="1188132"/>
                <a:gridCol w="432048"/>
                <a:gridCol w="720080"/>
                <a:gridCol w="1872208"/>
                <a:gridCol w="864096"/>
                <a:gridCol w="792088"/>
                <a:gridCol w="828093"/>
              </a:tblGrid>
              <a:tr h="1920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文件编号</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版本</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生效日期</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适用材料</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w="12700" cap="flat" cmpd="sng" algn="ctr">
                      <a:noFill/>
                      <a:prstDash val="solid"/>
                      <a:round/>
                      <a:headEnd type="none" w="med" len="med"/>
                      <a:tailEnd type="none" w="med" len="med"/>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制定</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审核</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批准</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r>
              <a:tr h="3316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b="1"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w="12700" cap="flat" cmpd="sng" algn="ctr">
                      <a:noFill/>
                      <a:prstDash val="solid"/>
                      <a:round/>
                      <a:headEnd type="none" w="med" len="med"/>
                      <a:tailEnd type="none" w="med" len="med"/>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3" name="Group 46"/>
          <p:cNvGraphicFramePr>
            <a:graphicFrameLocks noGrp="1"/>
          </p:cNvGraphicFramePr>
          <p:nvPr userDrawn="1">
            <p:extLst>
              <p:ext uri="{D42A27DB-BD31-4B8C-83A1-F6EECF244321}">
                <p14:modId xmlns:p14="http://schemas.microsoft.com/office/powerpoint/2010/main" val="3748484195"/>
              </p:ext>
            </p:extLst>
          </p:nvPr>
        </p:nvGraphicFramePr>
        <p:xfrm>
          <a:off x="80628" y="827584"/>
          <a:ext cx="6696744" cy="7920878"/>
        </p:xfrm>
        <a:graphic>
          <a:graphicData uri="http://schemas.openxmlformats.org/drawingml/2006/table">
            <a:tbl>
              <a:tblPr/>
              <a:tblGrid>
                <a:gridCol w="6696744"/>
              </a:tblGrid>
              <a:tr h="79208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300" b="0" i="0" u="none" strike="noStrike" cap="none" normalizeH="0" baseline="0" dirty="0" smtClean="0">
                        <a:ln>
                          <a:noFill/>
                        </a:ln>
                        <a:solidFill>
                          <a:schemeClr val="tx1"/>
                        </a:solidFill>
                        <a:effectLst/>
                        <a:latin typeface="Arial" charset="0"/>
                        <a:ea typeface="宋体" pitchFamily="2" charset="-122"/>
                      </a:endParaRPr>
                    </a:p>
                  </a:txBody>
                  <a:tcPr marL="27000" marR="27000" marT="48000" marB="48000" horzOverflow="overflow">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7533921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aphicFrame>
        <p:nvGraphicFramePr>
          <p:cNvPr id="7" name="Group 17"/>
          <p:cNvGraphicFramePr>
            <a:graphicFrameLocks noGrp="1"/>
          </p:cNvGraphicFramePr>
          <p:nvPr userDrawn="1">
            <p:extLst>
              <p:ext uri="{D42A27DB-BD31-4B8C-83A1-F6EECF244321}">
                <p14:modId xmlns:p14="http://schemas.microsoft.com/office/powerpoint/2010/main" val="1735968784"/>
              </p:ext>
            </p:extLst>
          </p:nvPr>
        </p:nvGraphicFramePr>
        <p:xfrm>
          <a:off x="80628" y="59499"/>
          <a:ext cx="6696745" cy="624069"/>
        </p:xfrm>
        <a:graphic>
          <a:graphicData uri="http://schemas.openxmlformats.org/drawingml/2006/table">
            <a:tbl>
              <a:tblPr/>
              <a:tblGrid>
                <a:gridCol w="1188132"/>
                <a:gridCol w="432048"/>
                <a:gridCol w="720080"/>
                <a:gridCol w="1872208"/>
                <a:gridCol w="864096"/>
                <a:gridCol w="792088"/>
                <a:gridCol w="828093"/>
              </a:tblGrid>
              <a:tr h="1920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文件编号</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版本</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生效日期</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适用材料</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w="12700" cap="flat" cmpd="sng" algn="ctr">
                      <a:noFill/>
                      <a:prstDash val="solid"/>
                      <a:round/>
                      <a:headEnd type="none" w="med" len="med"/>
                      <a:tailEnd type="none" w="med" len="med"/>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制定</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审核</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批准</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r>
              <a:tr h="3316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b="1"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w="12700" cap="flat" cmpd="sng" algn="ctr">
                      <a:noFill/>
                      <a:prstDash val="solid"/>
                      <a:round/>
                      <a:headEnd type="none" w="med" len="med"/>
                      <a:tailEnd type="none" w="med" len="med"/>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0" name="Group 46"/>
          <p:cNvGraphicFramePr>
            <a:graphicFrameLocks noGrp="1"/>
          </p:cNvGraphicFramePr>
          <p:nvPr userDrawn="1">
            <p:extLst>
              <p:ext uri="{D42A27DB-BD31-4B8C-83A1-F6EECF244321}">
                <p14:modId xmlns:p14="http://schemas.microsoft.com/office/powerpoint/2010/main" val="1855977757"/>
              </p:ext>
            </p:extLst>
          </p:nvPr>
        </p:nvGraphicFramePr>
        <p:xfrm>
          <a:off x="80628" y="1187624"/>
          <a:ext cx="6696744" cy="7560840"/>
        </p:xfrm>
        <a:graphic>
          <a:graphicData uri="http://schemas.openxmlformats.org/drawingml/2006/table">
            <a:tbl>
              <a:tblPr/>
              <a:tblGrid>
                <a:gridCol w="828092"/>
                <a:gridCol w="5868652"/>
              </a:tblGrid>
              <a:tr h="30675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300" b="1" i="0" u="none" strike="noStrike" kern="1200" cap="none" normalizeH="0" baseline="0" dirty="0" smtClean="0">
                          <a:ln>
                            <a:noFill/>
                          </a:ln>
                          <a:solidFill>
                            <a:srgbClr val="000000"/>
                          </a:solidFill>
                          <a:effectLst/>
                          <a:latin typeface="Arial" charset="0"/>
                          <a:ea typeface="宋体" pitchFamily="2" charset="-122"/>
                          <a:cs typeface="+mn-cs"/>
                        </a:rPr>
                        <a:t>检验流程</a:t>
                      </a:r>
                      <a:endParaRPr kumimoji="0" lang="en-US" altLang="zh-CN" sz="1300" b="1" i="0" u="none" strike="noStrike" kern="1200" cap="none" normalizeH="0" baseline="0" dirty="0" smtClean="0">
                        <a:ln>
                          <a:noFill/>
                        </a:ln>
                        <a:solidFill>
                          <a:srgbClr val="000000"/>
                        </a:solidFill>
                        <a:effectLst/>
                        <a:latin typeface="Arial" charset="0"/>
                        <a:ea typeface="宋体" pitchFamily="2" charset="-122"/>
                        <a:cs typeface="+mn-cs"/>
                      </a:endParaRPr>
                    </a:p>
                  </a:txBody>
                  <a:tcPr marL="27000" marR="27000" marT="48000" marB="48000" anchor="ctr" horzOverflow="overflow">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300" b="1" i="0" u="none" strike="noStrike" kern="1200" cap="none" normalizeH="0" baseline="0" dirty="0" smtClean="0">
                          <a:ln>
                            <a:noFill/>
                          </a:ln>
                          <a:solidFill>
                            <a:srgbClr val="000000"/>
                          </a:solidFill>
                          <a:effectLst/>
                          <a:latin typeface="Arial" charset="0"/>
                          <a:ea typeface="宋体" pitchFamily="2" charset="-122"/>
                          <a:cs typeface="+mn-cs"/>
                        </a:rPr>
                        <a:t>检验项目、规格、注意事项</a:t>
                      </a:r>
                      <a:endParaRPr kumimoji="0" lang="en-US" altLang="zh-CN" sz="1300" b="1" i="0" u="none" strike="noStrike" kern="1200" cap="none" normalizeH="0" baseline="0" dirty="0" smtClean="0">
                        <a:ln>
                          <a:noFill/>
                        </a:ln>
                        <a:solidFill>
                          <a:srgbClr val="000000"/>
                        </a:solidFill>
                        <a:effectLst/>
                        <a:latin typeface="Arial" charset="0"/>
                        <a:ea typeface="宋体" pitchFamily="2" charset="-122"/>
                        <a:cs typeface="+mn-cs"/>
                      </a:endParaRPr>
                    </a:p>
                  </a:txBody>
                  <a:tcPr marL="27000" marR="27000" marT="48000" marB="48000" anchor="ctr" horzOverflow="overflow">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r h="7254082">
                <a:tc>
                  <a:txBody>
                    <a:bodyPr/>
                    <a:lstStyle/>
                    <a:p>
                      <a:pPr marL="0" marR="0" lvl="0" indent="0" algn="l" defTabSz="914400" rtl="0" eaLnBrk="1" fontAlgn="base" latinLnBrk="0" hangingPunct="1">
                        <a:lnSpc>
                          <a:spcPct val="140000"/>
                        </a:lnSpc>
                        <a:spcBef>
                          <a:spcPct val="50000"/>
                        </a:spcBef>
                        <a:spcAft>
                          <a:spcPct val="0"/>
                        </a:spcAft>
                        <a:buClrTx/>
                        <a:buSzTx/>
                        <a:buFont typeface="Wingdings" pitchFamily="2" charset="2"/>
                        <a:buNone/>
                        <a:tabLst/>
                      </a:pPr>
                      <a:endParaRPr kumimoji="1" lang="en-US" altLang="zh-CN" sz="1300" b="0" i="0" u="none" strike="noStrike" cap="none" normalizeH="0" baseline="0" dirty="0" smtClean="0">
                        <a:ln>
                          <a:noFill/>
                        </a:ln>
                        <a:solidFill>
                          <a:schemeClr val="tx1"/>
                        </a:solidFill>
                        <a:effectLst/>
                        <a:latin typeface="Arial" charset="0"/>
                        <a:ea typeface="Arial Unicode MS" pitchFamily="34" charset="-122"/>
                        <a:cs typeface="Arial Unicode MS" pitchFamily="34" charset="-122"/>
                      </a:endParaRPr>
                    </a:p>
                  </a:txBody>
                  <a:tcPr marL="27000" marR="27000" marT="48000" marB="48000" horzOverflow="overflow">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300" b="0" i="0" u="none" strike="noStrike" cap="none" normalizeH="0" baseline="0" dirty="0" smtClean="0">
                        <a:ln>
                          <a:noFill/>
                        </a:ln>
                        <a:solidFill>
                          <a:schemeClr val="tx1"/>
                        </a:solidFill>
                        <a:effectLst/>
                        <a:latin typeface="Arial" charset="0"/>
                        <a:ea typeface="宋体" pitchFamily="2" charset="-122"/>
                      </a:endParaRPr>
                    </a:p>
                  </a:txBody>
                  <a:tcPr marL="27000" marR="27000" marT="48000" marB="48000" horzOverflow="overflow">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aphicFrame>
        <p:nvGraphicFramePr>
          <p:cNvPr id="17" name="Group 46"/>
          <p:cNvGraphicFramePr>
            <a:graphicFrameLocks noGrp="1"/>
          </p:cNvGraphicFramePr>
          <p:nvPr userDrawn="1">
            <p:extLst>
              <p:ext uri="{D42A27DB-BD31-4B8C-83A1-F6EECF244321}">
                <p14:modId xmlns:p14="http://schemas.microsoft.com/office/powerpoint/2010/main" val="271403490"/>
              </p:ext>
            </p:extLst>
          </p:nvPr>
        </p:nvGraphicFramePr>
        <p:xfrm>
          <a:off x="80628" y="827584"/>
          <a:ext cx="6696744" cy="7920880"/>
        </p:xfrm>
        <a:graphic>
          <a:graphicData uri="http://schemas.openxmlformats.org/drawingml/2006/table">
            <a:tbl>
              <a:tblPr/>
              <a:tblGrid>
                <a:gridCol w="828092"/>
                <a:gridCol w="5868652"/>
              </a:tblGrid>
              <a:tr h="30675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300" b="1" i="0" u="none" strike="noStrike" kern="1200" cap="none" normalizeH="0" baseline="0" dirty="0" smtClean="0">
                          <a:ln>
                            <a:noFill/>
                          </a:ln>
                          <a:solidFill>
                            <a:srgbClr val="000000"/>
                          </a:solidFill>
                          <a:effectLst/>
                          <a:latin typeface="Arial" charset="0"/>
                          <a:ea typeface="宋体" pitchFamily="2" charset="-122"/>
                          <a:cs typeface="+mn-cs"/>
                        </a:rPr>
                        <a:t>检验流程</a:t>
                      </a:r>
                      <a:endParaRPr kumimoji="0" lang="en-US" altLang="zh-CN" sz="1300" b="1" i="0" u="none" strike="noStrike" kern="1200" cap="none" normalizeH="0" baseline="0" dirty="0" smtClean="0">
                        <a:ln>
                          <a:noFill/>
                        </a:ln>
                        <a:solidFill>
                          <a:srgbClr val="000000"/>
                        </a:solidFill>
                        <a:effectLst/>
                        <a:latin typeface="Arial" charset="0"/>
                        <a:ea typeface="宋体" pitchFamily="2" charset="-122"/>
                        <a:cs typeface="+mn-cs"/>
                      </a:endParaRPr>
                    </a:p>
                  </a:txBody>
                  <a:tcPr marL="27000" marR="27000" marT="48000" marB="48000" anchor="ctr" horzOverflow="overflow">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300" b="1" i="0" u="none" strike="noStrike" kern="1200" cap="none" normalizeH="0" baseline="0" dirty="0" smtClean="0">
                          <a:ln>
                            <a:noFill/>
                          </a:ln>
                          <a:solidFill>
                            <a:srgbClr val="000000"/>
                          </a:solidFill>
                          <a:effectLst/>
                          <a:latin typeface="Arial" charset="0"/>
                          <a:ea typeface="宋体" pitchFamily="2" charset="-122"/>
                          <a:cs typeface="+mn-cs"/>
                        </a:rPr>
                        <a:t>检验项目、规格、注意事项</a:t>
                      </a:r>
                      <a:endParaRPr kumimoji="0" lang="en-US" altLang="zh-CN" sz="1300" b="1" i="0" u="none" strike="noStrike" kern="1200" cap="none" normalizeH="0" baseline="0" dirty="0" smtClean="0">
                        <a:ln>
                          <a:noFill/>
                        </a:ln>
                        <a:solidFill>
                          <a:srgbClr val="000000"/>
                        </a:solidFill>
                        <a:effectLst/>
                        <a:latin typeface="Arial" charset="0"/>
                        <a:ea typeface="宋体" pitchFamily="2" charset="-122"/>
                        <a:cs typeface="+mn-cs"/>
                      </a:endParaRPr>
                    </a:p>
                  </a:txBody>
                  <a:tcPr marL="27000" marR="27000" marT="48000" marB="48000" anchor="ctr" horzOverflow="overflow">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r h="7614122">
                <a:tc>
                  <a:txBody>
                    <a:bodyPr/>
                    <a:lstStyle/>
                    <a:p>
                      <a:pPr marL="0" marR="0" lvl="0" indent="0" algn="l" defTabSz="914400" rtl="0" eaLnBrk="1" fontAlgn="base" latinLnBrk="0" hangingPunct="1">
                        <a:lnSpc>
                          <a:spcPct val="140000"/>
                        </a:lnSpc>
                        <a:spcBef>
                          <a:spcPct val="50000"/>
                        </a:spcBef>
                        <a:spcAft>
                          <a:spcPct val="0"/>
                        </a:spcAft>
                        <a:buClrTx/>
                        <a:buSzTx/>
                        <a:buFont typeface="Wingdings" pitchFamily="2" charset="2"/>
                        <a:buNone/>
                        <a:tabLst/>
                      </a:pPr>
                      <a:endParaRPr kumimoji="1" lang="en-US" altLang="zh-CN" sz="1300" b="0" i="0" u="none" strike="noStrike" cap="none" normalizeH="0" baseline="0" dirty="0" smtClean="0">
                        <a:ln>
                          <a:noFill/>
                        </a:ln>
                        <a:solidFill>
                          <a:schemeClr val="tx1"/>
                        </a:solidFill>
                        <a:effectLst/>
                        <a:latin typeface="Arial" charset="0"/>
                        <a:ea typeface="Arial Unicode MS" pitchFamily="34" charset="-122"/>
                        <a:cs typeface="Arial Unicode MS" pitchFamily="34" charset="-122"/>
                      </a:endParaRPr>
                    </a:p>
                  </a:txBody>
                  <a:tcPr marL="27000" marR="27000" marT="48000" marB="48000" horzOverflow="overflow">
                    <a:lnL w="31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1300" b="0" i="0" u="none" strike="noStrike" cap="none" normalizeH="0" baseline="0" dirty="0" smtClean="0">
                        <a:ln>
                          <a:noFill/>
                        </a:ln>
                        <a:solidFill>
                          <a:schemeClr val="tx1"/>
                        </a:solidFill>
                        <a:effectLst/>
                        <a:latin typeface="Arial" charset="0"/>
                        <a:ea typeface="宋体" pitchFamily="2" charset="-122"/>
                      </a:endParaRPr>
                    </a:p>
                  </a:txBody>
                  <a:tcPr marL="27000" marR="27000" marT="48000" marB="48000" horzOverflow="overflow">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0" name="Group 17"/>
          <p:cNvGraphicFramePr>
            <a:graphicFrameLocks noGrp="1"/>
          </p:cNvGraphicFramePr>
          <p:nvPr userDrawn="1">
            <p:extLst>
              <p:ext uri="{D42A27DB-BD31-4B8C-83A1-F6EECF244321}">
                <p14:modId xmlns:p14="http://schemas.microsoft.com/office/powerpoint/2010/main" val="977909703"/>
              </p:ext>
            </p:extLst>
          </p:nvPr>
        </p:nvGraphicFramePr>
        <p:xfrm>
          <a:off x="80628" y="59499"/>
          <a:ext cx="6696745" cy="624069"/>
        </p:xfrm>
        <a:graphic>
          <a:graphicData uri="http://schemas.openxmlformats.org/drawingml/2006/table">
            <a:tbl>
              <a:tblPr/>
              <a:tblGrid>
                <a:gridCol w="1188132"/>
                <a:gridCol w="432048"/>
                <a:gridCol w="720080"/>
                <a:gridCol w="1872208"/>
                <a:gridCol w="864096"/>
                <a:gridCol w="792088"/>
                <a:gridCol w="828093"/>
              </a:tblGrid>
              <a:tr h="19202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文件编号</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版本</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生效日期</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适用材料</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w="12700" cap="flat" cmpd="sng" algn="ctr">
                      <a:noFill/>
                      <a:prstDash val="solid"/>
                      <a:round/>
                      <a:headEnd type="none" w="med" len="med"/>
                      <a:tailEnd type="none" w="med" len="med"/>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制定</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审核</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1100" b="1" i="0" u="none" strike="noStrike" cap="none" normalizeH="0" baseline="0" dirty="0" smtClean="0">
                          <a:ln>
                            <a:noFill/>
                          </a:ln>
                          <a:solidFill>
                            <a:schemeClr val="tx1"/>
                          </a:solidFill>
                          <a:effectLst/>
                          <a:latin typeface="宋体" pitchFamily="2" charset="-122"/>
                          <a:ea typeface="宋体" pitchFamily="2" charset="-122"/>
                        </a:rPr>
                        <a:t>批准</a:t>
                      </a: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r>
              <a:tr h="3316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b="1"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zh-CN" altLang="en-US" sz="1100" b="1" i="0" u="none" strike="noStrike" cap="none" normalizeH="0" baseline="0" dirty="0" smtClean="0">
                        <a:ln>
                          <a:noFill/>
                        </a:ln>
                        <a:solidFill>
                          <a:schemeClr val="tx1"/>
                        </a:solidFill>
                        <a:effectLst/>
                        <a:latin typeface="宋体" pitchFamily="2" charset="-122"/>
                        <a:ea typeface="宋体" pitchFamily="2" charset="-122"/>
                      </a:endParaRPr>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w="12700" cap="flat" cmpd="sng" algn="ctr">
                      <a:noFill/>
                      <a:prstDash val="solid"/>
                      <a:round/>
                      <a:headEnd type="none" w="med" len="med"/>
                      <a:tailEnd type="none" w="med" len="med"/>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zh-CN" altLang="en-US" sz="1100" dirty="0"/>
                    </a:p>
                  </a:txBody>
                  <a:tcPr marL="67500" marR="67500" marT="62400" marB="62400" anchor="ctr" horzOverflow="overflow">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7657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endParaRPr lang="zh-CN" altLang="en-US"/>
          </a:p>
        </p:txBody>
      </p:sp>
      <p:sp>
        <p:nvSpPr>
          <p:cNvPr id="4" name="页脚占位符 3"/>
          <p:cNvSpPr>
            <a:spLocks noGrp="1"/>
          </p:cNvSpPr>
          <p:nvPr>
            <p:ph type="ftr" sz="quarter" idx="11"/>
          </p:nvPr>
        </p:nvSpPr>
        <p:spPr/>
        <p:txBody>
          <a:bodyPr/>
          <a:lstStyle/>
          <a:p>
            <a:r>
              <a:rPr lang="en-US" altLang="zh-CN" smtClean="0"/>
              <a:t>1</a:t>
            </a:r>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80524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514350" y="2840568"/>
            <a:ext cx="5829300" cy="196003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188349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2950599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541735" y="5875867"/>
            <a:ext cx="5829300" cy="181610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3537403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1977155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1037238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1012178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2621886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342900" y="364067"/>
            <a:ext cx="2256235" cy="154940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12908211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344216" y="6400800"/>
            <a:ext cx="4114800" cy="755651"/>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2123836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4283325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4972050" y="366185"/>
            <a:ext cx="1543050" cy="780203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42900" y="366185"/>
            <a:ext cx="4514850" cy="780203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88DEB7-D3E7-42FA-B4D2-9B61DE6689E8}" type="datetimeFigureOut">
              <a:rPr lang="zh-CN" altLang="en-US" smtClean="0"/>
              <a:t>2015-6-16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123932265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zh-CN" altLang="en-US"/>
          </a:p>
        </p:txBody>
      </p:sp>
      <p:sp>
        <p:nvSpPr>
          <p:cNvPr id="5" name="页脚占位符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zh-CN" smtClean="0"/>
              <a:t>1</a:t>
            </a:r>
            <a:endParaRPr lang="zh-CN" altLang="en-US"/>
          </a:p>
        </p:txBody>
      </p:sp>
      <p:sp>
        <p:nvSpPr>
          <p:cNvPr id="6" name="灯片编号占位符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49" r:id="rId3"/>
    <p:sldLayoutId id="2147483650" r:id="rId4"/>
    <p:sldLayoutId id="2147483660" r:id="rId5"/>
    <p:sldLayoutId id="2147483673" r:id="rId6"/>
  </p:sldLayoutIdLst>
  <p:timing>
    <p:tnLst>
      <p:par>
        <p:cTn id="1" dur="indefinite" restart="never" nodeType="tmRoot"/>
      </p:par>
    </p:tnLst>
  </p:timing>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E88DEB7-D3E7-42FA-B4D2-9B61DE6689E8}" type="datetimeFigureOut">
              <a:rPr lang="zh-CN" altLang="en-US" smtClean="0"/>
              <a:t>2015-6-16</a:t>
            </a:fld>
            <a:endParaRPr lang="zh-CN" altLang="en-US"/>
          </a:p>
        </p:txBody>
      </p:sp>
      <p:sp>
        <p:nvSpPr>
          <p:cNvPr id="5" name="页脚占位符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4C7A0688-74F3-4B5C-946B-0B135F5BA9D5}" type="slidenum">
              <a:rPr lang="zh-CN" altLang="en-US" smtClean="0"/>
              <a:t>‹#›</a:t>
            </a:fld>
            <a:endParaRPr lang="zh-CN" altLang="en-US"/>
          </a:p>
        </p:txBody>
      </p:sp>
    </p:spTree>
    <p:extLst>
      <p:ext uri="{BB962C8B-B14F-4D97-AF65-F5344CB8AC3E}">
        <p14:creationId xmlns:p14="http://schemas.microsoft.com/office/powerpoint/2010/main" val="13147116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1"/>
          <p:cNvSpPr txBox="1">
            <a:spLocks/>
          </p:cNvSpPr>
          <p:nvPr/>
        </p:nvSpPr>
        <p:spPr>
          <a:xfrm>
            <a:off x="764704" y="1499661"/>
            <a:ext cx="5472608" cy="148816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b="1" dirty="0" smtClean="0"/>
              <a:t>塑胶件</a:t>
            </a:r>
            <a:endParaRPr lang="en-US" altLang="zh-CN" b="1" dirty="0" smtClean="0"/>
          </a:p>
          <a:p>
            <a:r>
              <a:rPr lang="zh-CN" altLang="en-US" b="1" dirty="0" smtClean="0"/>
              <a:t>来料检验作业标准书</a:t>
            </a:r>
            <a:endParaRPr lang="zh-CN" altLang="en-US" b="1" dirty="0"/>
          </a:p>
        </p:txBody>
      </p:sp>
      <p:graphicFrame>
        <p:nvGraphicFramePr>
          <p:cNvPr id="5" name="表格 4"/>
          <p:cNvGraphicFramePr>
            <a:graphicFrameLocks noGrp="1"/>
          </p:cNvGraphicFramePr>
          <p:nvPr>
            <p:extLst>
              <p:ext uri="{D42A27DB-BD31-4B8C-83A1-F6EECF244321}">
                <p14:modId xmlns:p14="http://schemas.microsoft.com/office/powerpoint/2010/main" val="399429834"/>
              </p:ext>
            </p:extLst>
          </p:nvPr>
        </p:nvGraphicFramePr>
        <p:xfrm>
          <a:off x="956476" y="3203848"/>
          <a:ext cx="5256584" cy="1965960"/>
        </p:xfrm>
        <a:graphic>
          <a:graphicData uri="http://schemas.openxmlformats.org/drawingml/2006/table">
            <a:tbl>
              <a:tblPr/>
              <a:tblGrid>
                <a:gridCol w="504056"/>
                <a:gridCol w="888348"/>
                <a:gridCol w="1080120"/>
                <a:gridCol w="1728192"/>
                <a:gridCol w="1055868"/>
              </a:tblGrid>
              <a:tr h="325120">
                <a:tc gridSpan="5">
                  <a:txBody>
                    <a:bodyPr/>
                    <a:lstStyle/>
                    <a:p>
                      <a:pPr algn="ctr"/>
                      <a:r>
                        <a:rPr lang="zh-CN" altLang="en-US" sz="1600" b="1" dirty="0" smtClean="0"/>
                        <a:t>修订记录表</a:t>
                      </a:r>
                      <a:endParaRPr lang="zh-CN" altLang="en-US" sz="1600" b="1" dirty="0"/>
                    </a:p>
                  </a:txBody>
                  <a:tcPr marL="68580" marR="68580" marT="60960" marB="60960">
                    <a:lnL w="6350" cmpd="sng">
                      <a:solidFill>
                        <a:schemeClr val="tx1"/>
                      </a:solidFill>
                      <a:prstDash val="solid"/>
                    </a:lnL>
                    <a:lnR w="6350" cap="flat" cmpd="sng" algn="ctr">
                      <a:solidFill>
                        <a:schemeClr val="tx1"/>
                      </a:solidFill>
                      <a:prstDash val="solid"/>
                      <a:round/>
                      <a:headEnd type="none" w="med" len="med"/>
                      <a:tailEnd type="none" w="med" len="med"/>
                    </a:lnR>
                    <a:lnT w="6350" cmpd="sng">
                      <a:solidFill>
                        <a:schemeClr val="tx1"/>
                      </a:solidFill>
                      <a:prstDash val="solid"/>
                    </a:lnT>
                    <a:lnB w="6350" cap="flat" cmpd="sng" algn="ctr">
                      <a:solidFill>
                        <a:schemeClr val="tx1"/>
                      </a:solidFill>
                      <a:prstDash val="solid"/>
                      <a:round/>
                      <a:headEnd type="none" w="med" len="med"/>
                      <a:tailEnd type="none" w="med" len="med"/>
                    </a:lnB>
                  </a:tcPr>
                </a:tc>
                <a:tc hMerge="1">
                  <a:txBody>
                    <a:bodyPr/>
                    <a:lstStyle/>
                    <a:p>
                      <a:endParaRPr lang="zh-CN" altLang="en-US" sz="10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zh-CN" altLang="en-US" sz="10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zh-CN" altLang="en-US" sz="10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zh-CN" altLang="en-US" sz="1000" dirty="0"/>
                    </a:p>
                  </a:txBody>
                  <a:tcPr>
                    <a:lnL w="6350" cap="flat" cmpd="sng" algn="ctr">
                      <a:solidFill>
                        <a:schemeClr val="tx1"/>
                      </a:solidFill>
                      <a:prstDash val="solid"/>
                      <a:round/>
                      <a:headEnd type="none" w="med" len="med"/>
                      <a:tailEnd type="none" w="med" len="med"/>
                    </a:lnL>
                    <a:lnR w="6350" cmpd="sng">
                      <a:solidFill>
                        <a:schemeClr val="tx1"/>
                      </a:solidFill>
                      <a:prstDash val="soli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211124">
                <a:tc>
                  <a:txBody>
                    <a:bodyPr/>
                    <a:lstStyle/>
                    <a:p>
                      <a:pPr algn="ctr"/>
                      <a:r>
                        <a:rPr lang="zh-CN" altLang="en-US" sz="1300" dirty="0" smtClean="0"/>
                        <a:t>序号</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zh-CN" altLang="en-US" sz="1300" dirty="0" smtClean="0"/>
                        <a:t>修订日期</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zh-CN" altLang="en-US" sz="1300" dirty="0" smtClean="0"/>
                        <a:t>修订人</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zh-CN" altLang="en-US" sz="1300" dirty="0" smtClean="0"/>
                        <a:t>修订项目</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zh-CN" altLang="en-US" sz="1300" dirty="0" smtClean="0"/>
                        <a:t>变更后版本</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179116">
                <a:tc>
                  <a:txBody>
                    <a:bodyPr/>
                    <a:lstStyle/>
                    <a:p>
                      <a:pPr algn="ctr"/>
                      <a:r>
                        <a:rPr lang="en-US" altLang="zh-CN" sz="1300" dirty="0" smtClean="0"/>
                        <a:t>1</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altLang="zh-CN" sz="1300" dirty="0" smtClean="0"/>
                        <a:t>2014/12/1</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zh-CN" altLang="en-US" sz="1300" dirty="0" smtClean="0"/>
                        <a:t>年四华</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zh-CN" altLang="en-US" sz="1300" dirty="0" smtClean="0"/>
                        <a:t>新版本发行</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altLang="zh-CN" sz="1300" dirty="0" smtClean="0"/>
                        <a:t>A0</a:t>
                      </a:r>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219116">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259116">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155100">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mpd="sng">
                      <a:solidFill>
                        <a:schemeClr val="tx1"/>
                      </a:solidFill>
                      <a:prstDash val="soli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sz="1300" dirty="0"/>
                    </a:p>
                  </a:txBody>
                  <a:tcPr marL="68580" marR="68580" marT="60960" marB="6096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bl>
          </a:graphicData>
        </a:graphic>
      </p:graphicFrame>
      <p:graphicFrame>
        <p:nvGraphicFramePr>
          <p:cNvPr id="2" name="表格 1"/>
          <p:cNvGraphicFramePr>
            <a:graphicFrameLocks noGrp="1"/>
          </p:cNvGraphicFramePr>
          <p:nvPr>
            <p:extLst>
              <p:ext uri="{D42A27DB-BD31-4B8C-83A1-F6EECF244321}">
                <p14:modId xmlns:p14="http://schemas.microsoft.com/office/powerpoint/2010/main" val="1739021428"/>
              </p:ext>
            </p:extLst>
          </p:nvPr>
        </p:nvGraphicFramePr>
        <p:xfrm>
          <a:off x="986408" y="5854700"/>
          <a:ext cx="5250904" cy="1625748"/>
        </p:xfrm>
        <a:graphic>
          <a:graphicData uri="http://schemas.openxmlformats.org/drawingml/2006/table">
            <a:tbl>
              <a:tblPr/>
              <a:tblGrid>
                <a:gridCol w="930424"/>
                <a:gridCol w="1584176"/>
                <a:gridCol w="1008112"/>
                <a:gridCol w="1728192"/>
              </a:tblGrid>
              <a:tr h="368300">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800" b="1" dirty="0" smtClean="0"/>
                        <a:t>部门会签</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6350" cap="flat" cmpd="sng" algn="ctr">
                      <a:solidFill>
                        <a:schemeClr val="tx1"/>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437232">
                <a:tc>
                  <a:txBody>
                    <a:bodyPr/>
                    <a:lstStyle/>
                    <a:p>
                      <a:r>
                        <a:rPr lang="zh-CN" altLang="en-US" dirty="0" smtClean="0"/>
                        <a:t>品质部</a:t>
                      </a:r>
                      <a:endParaRPr lang="zh-CN" altLang="en-US" dirty="0"/>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r>
                        <a:rPr lang="zh-CN" altLang="en-US" dirty="0" smtClean="0"/>
                        <a:t>采购部</a:t>
                      </a:r>
                      <a:endParaRPr lang="zh-CN"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dirty="0"/>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412080">
                <a:tc>
                  <a:txBody>
                    <a:bodyPr/>
                    <a:lstStyle/>
                    <a:p>
                      <a:r>
                        <a:rPr lang="zh-CN" altLang="en-US" dirty="0" smtClean="0"/>
                        <a:t>工程部</a:t>
                      </a:r>
                      <a:endParaRPr lang="zh-CN" altLang="en-US" dirty="0"/>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r>
                        <a:rPr lang="zh-CN" altLang="en-US" dirty="0" smtClean="0"/>
                        <a:t>生产部</a:t>
                      </a:r>
                      <a:endParaRPr lang="zh-CN"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endParaRPr lang="zh-CN" altLang="en-US" dirty="0"/>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r>
              <a:tr h="408136">
                <a:tc>
                  <a:txBody>
                    <a:bodyPr/>
                    <a:lstStyle/>
                    <a:p>
                      <a:r>
                        <a:rPr lang="zh-CN" altLang="en-US" dirty="0" smtClean="0"/>
                        <a:t>研发部</a:t>
                      </a:r>
                      <a:endParaRPr lang="zh-CN" altLang="en-US" dirty="0"/>
                    </a:p>
                  </a:txBody>
                  <a:tcP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endParaRPr lang="zh-CN"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dirty="0"/>
                    </a:p>
                  </a:txBody>
                  <a:tcPr>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 name="TextBox 5"/>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1</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25252542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4" name="TextBox 3"/>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5" name="TextBox 4"/>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6" name="TextBox 5"/>
          <p:cNvSpPr txBox="1"/>
          <p:nvPr/>
        </p:nvSpPr>
        <p:spPr>
          <a:xfrm>
            <a:off x="165240" y="1043608"/>
            <a:ext cx="6504120" cy="2308324"/>
          </a:xfrm>
          <a:prstGeom prst="rect">
            <a:avLst/>
          </a:prstGeom>
          <a:noFill/>
        </p:spPr>
        <p:txBody>
          <a:bodyPr wrap="square" rtlCol="0">
            <a:spAutoFit/>
          </a:bodyPr>
          <a:lstStyle/>
          <a:p>
            <a:r>
              <a:rPr lang="zh-CN" altLang="en-US" sz="1200" b="1" dirty="0" smtClean="0"/>
              <a:t>一、检查项目</a:t>
            </a:r>
            <a:endParaRPr lang="en-US" altLang="zh-CN" sz="1200" b="1" dirty="0" smtClean="0"/>
          </a:p>
          <a:p>
            <a:r>
              <a:rPr lang="en-US" altLang="zh-CN" sz="1200" dirty="0"/>
              <a:t> </a:t>
            </a:r>
            <a:r>
              <a:rPr lang="en-US" altLang="zh-CN" sz="1200" dirty="0" smtClean="0"/>
              <a:t>    1.1</a:t>
            </a:r>
            <a:r>
              <a:rPr lang="zh-CN" altLang="en-US" sz="1200" dirty="0" smtClean="0"/>
              <a:t>外结构件：前壳、后壳、底座、电源钮、透镜、底座脖子等外漏件</a:t>
            </a:r>
            <a:endParaRPr lang="en-US" altLang="zh-CN" sz="1200" dirty="0" smtClean="0"/>
          </a:p>
          <a:p>
            <a:r>
              <a:rPr lang="en-US" altLang="zh-CN" sz="1200" dirty="0"/>
              <a:t> </a:t>
            </a:r>
            <a:r>
              <a:rPr lang="en-US" altLang="zh-CN" sz="1200" dirty="0" smtClean="0"/>
              <a:t>    1.2</a:t>
            </a:r>
            <a:r>
              <a:rPr lang="zh-CN" altLang="en-US" sz="1200" dirty="0" smtClean="0"/>
              <a:t>内结构件：中框、支撑架等内结构件</a:t>
            </a:r>
            <a:endParaRPr lang="en-US" altLang="zh-CN" sz="1200" dirty="0" smtClean="0"/>
          </a:p>
          <a:p>
            <a:r>
              <a:rPr lang="en-US" altLang="zh-CN" sz="1200" dirty="0"/>
              <a:t> </a:t>
            </a:r>
            <a:r>
              <a:rPr lang="en-US" altLang="zh-CN" sz="1200" dirty="0" smtClean="0"/>
              <a:t>    1.3</a:t>
            </a:r>
            <a:r>
              <a:rPr lang="zh-CN" altLang="en-US" sz="1200" dirty="0" smtClean="0"/>
              <a:t>按工艺分：注塑件、喷涂件、丝印件、点镀件等</a:t>
            </a:r>
            <a:endParaRPr lang="en-US" altLang="zh-CN" sz="1200" dirty="0" smtClean="0"/>
          </a:p>
          <a:p>
            <a:r>
              <a:rPr lang="zh-CN" altLang="en-US" sz="1200" b="1" dirty="0" smtClean="0"/>
              <a:t>二、检验条件</a:t>
            </a:r>
            <a:endParaRPr lang="en-US" altLang="zh-CN" sz="1200" b="1" dirty="0" smtClean="0"/>
          </a:p>
          <a:p>
            <a:r>
              <a:rPr lang="en-US" altLang="zh-CN" sz="1200" dirty="0"/>
              <a:t> </a:t>
            </a:r>
            <a:r>
              <a:rPr lang="en-US" altLang="zh-CN" sz="1200" dirty="0" smtClean="0"/>
              <a:t>     2.1</a:t>
            </a:r>
            <a:r>
              <a:rPr lang="zh-CN" altLang="en-US" sz="1200" dirty="0" smtClean="0"/>
              <a:t>温度</a:t>
            </a:r>
            <a:r>
              <a:rPr lang="en-US" altLang="zh-CN" sz="1200" dirty="0" smtClean="0"/>
              <a:t>10</a:t>
            </a:r>
            <a:r>
              <a:rPr lang="zh-CN" altLang="en-US" sz="1200" dirty="0" smtClean="0"/>
              <a:t>℃</a:t>
            </a:r>
            <a:r>
              <a:rPr lang="en-US" altLang="zh-CN" sz="1200" dirty="0" smtClean="0"/>
              <a:t>-35</a:t>
            </a:r>
            <a:r>
              <a:rPr lang="zh-CN" altLang="en-US" sz="1200" dirty="0" smtClean="0"/>
              <a:t>℃</a:t>
            </a:r>
            <a:endParaRPr lang="en-US" altLang="zh-CN" sz="1200" dirty="0" smtClean="0"/>
          </a:p>
          <a:p>
            <a:r>
              <a:rPr lang="en-US" altLang="zh-CN" sz="1200" dirty="0"/>
              <a:t> </a:t>
            </a:r>
            <a:r>
              <a:rPr lang="en-US" altLang="zh-CN" sz="1200" dirty="0" smtClean="0"/>
              <a:t>     2.2</a:t>
            </a:r>
            <a:r>
              <a:rPr lang="zh-CN" altLang="en-US" sz="1200" dirty="0" smtClean="0"/>
              <a:t>湿度</a:t>
            </a:r>
            <a:r>
              <a:rPr lang="en-US" altLang="zh-CN" sz="1200" dirty="0" smtClean="0"/>
              <a:t>35%-75%</a:t>
            </a:r>
          </a:p>
          <a:p>
            <a:r>
              <a:rPr lang="en-US" altLang="zh-CN" sz="1200" dirty="0"/>
              <a:t> </a:t>
            </a:r>
            <a:r>
              <a:rPr lang="en-US" altLang="zh-CN" sz="1200" dirty="0" smtClean="0"/>
              <a:t>     2.3</a:t>
            </a:r>
            <a:r>
              <a:rPr lang="zh-CN" altLang="en-US" sz="1200" dirty="0" smtClean="0"/>
              <a:t>视力</a:t>
            </a:r>
            <a:r>
              <a:rPr lang="en-US" altLang="zh-CN" sz="1200" dirty="0" smtClean="0"/>
              <a:t>1.0-1.2</a:t>
            </a:r>
          </a:p>
          <a:p>
            <a:r>
              <a:rPr lang="zh-CN" altLang="en-US" sz="1200" b="1" dirty="0" smtClean="0"/>
              <a:t>三、目测判定规则</a:t>
            </a:r>
            <a:endParaRPr lang="en-US" altLang="zh-CN" sz="1200" b="1" dirty="0" smtClean="0"/>
          </a:p>
          <a:p>
            <a:r>
              <a:rPr lang="en-US" altLang="zh-CN" sz="1200" dirty="0"/>
              <a:t> </a:t>
            </a:r>
            <a:r>
              <a:rPr lang="en-US" altLang="zh-CN" sz="1200" dirty="0" smtClean="0"/>
              <a:t>      3.1.</a:t>
            </a:r>
            <a:r>
              <a:rPr lang="zh-CN" altLang="en-US" sz="1200" dirty="0" smtClean="0"/>
              <a:t>环境照度：</a:t>
            </a:r>
            <a:r>
              <a:rPr lang="en-US" altLang="zh-CN" sz="1200" dirty="0" smtClean="0"/>
              <a:t>600-800lux</a:t>
            </a:r>
            <a:r>
              <a:rPr lang="zh-CN" altLang="en-US" sz="1200" dirty="0" smtClean="0"/>
              <a:t>，按照以下距离要求，被检查面与眼睛保持直视，从不同角度目</a:t>
            </a:r>
            <a:endParaRPr lang="en-US" altLang="zh-CN" sz="1200" dirty="0" smtClean="0"/>
          </a:p>
          <a:p>
            <a:r>
              <a:rPr lang="en-US" altLang="zh-CN" sz="1200" dirty="0"/>
              <a:t> </a:t>
            </a:r>
            <a:r>
              <a:rPr lang="en-US" altLang="zh-CN" sz="1200" dirty="0" smtClean="0"/>
              <a:t>             </a:t>
            </a:r>
            <a:r>
              <a:rPr lang="zh-CN" altLang="en-US" sz="1200" dirty="0" smtClean="0"/>
              <a:t>测</a:t>
            </a:r>
            <a:r>
              <a:rPr lang="en-US" altLang="zh-CN" sz="1200" dirty="0" smtClean="0"/>
              <a:t>5s</a:t>
            </a:r>
          </a:p>
          <a:p>
            <a:r>
              <a:rPr lang="en-US" altLang="zh-CN" sz="1200" dirty="0"/>
              <a:t> </a:t>
            </a:r>
            <a:r>
              <a:rPr lang="en-US" altLang="zh-CN" sz="1200" dirty="0" smtClean="0"/>
              <a:t>       3.2</a:t>
            </a:r>
            <a:r>
              <a:rPr lang="zh-CN" altLang="en-US" sz="1200" dirty="0" smtClean="0"/>
              <a:t>判定距离</a:t>
            </a:r>
            <a:endParaRPr lang="zh-CN" altLang="en-US" sz="1200" dirty="0"/>
          </a:p>
        </p:txBody>
      </p:sp>
      <p:graphicFrame>
        <p:nvGraphicFramePr>
          <p:cNvPr id="7" name="表格 6"/>
          <p:cNvGraphicFramePr>
            <a:graphicFrameLocks noGrp="1"/>
          </p:cNvGraphicFramePr>
          <p:nvPr>
            <p:extLst>
              <p:ext uri="{D42A27DB-BD31-4B8C-83A1-F6EECF244321}">
                <p14:modId xmlns:p14="http://schemas.microsoft.com/office/powerpoint/2010/main" val="4106426036"/>
              </p:ext>
            </p:extLst>
          </p:nvPr>
        </p:nvGraphicFramePr>
        <p:xfrm>
          <a:off x="548680" y="3359940"/>
          <a:ext cx="5760640" cy="1068044"/>
        </p:xfrm>
        <a:graphic>
          <a:graphicData uri="http://schemas.openxmlformats.org/drawingml/2006/table">
            <a:tbl>
              <a:tblPr firstRow="1" bandRow="1">
                <a:tableStyleId>{5C22544A-7EE6-4342-B048-85BDC9FD1C3A}</a:tableStyleId>
              </a:tblPr>
              <a:tblGrid>
                <a:gridCol w="1368152"/>
                <a:gridCol w="2232248"/>
                <a:gridCol w="2160240"/>
              </a:tblGrid>
              <a:tr h="267011">
                <a:tc>
                  <a:txBody>
                    <a:bodyPr/>
                    <a:lstStyle/>
                    <a:p>
                      <a:r>
                        <a:rPr lang="zh-CN" altLang="en-US" sz="1100" dirty="0" smtClean="0">
                          <a:solidFill>
                            <a:sysClr val="windowText" lastClr="000000"/>
                          </a:solidFill>
                        </a:rPr>
                        <a:t>区域</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100" dirty="0" smtClean="0">
                          <a:solidFill>
                            <a:sysClr val="windowText" lastClr="000000"/>
                          </a:solidFill>
                        </a:rPr>
                        <a:t>观察距离</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100" dirty="0" smtClean="0">
                          <a:solidFill>
                            <a:sysClr val="windowText" lastClr="000000"/>
                          </a:solidFill>
                        </a:rPr>
                        <a:t>判定距离</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7011">
                <a:tc>
                  <a:txBody>
                    <a:bodyPr/>
                    <a:lstStyle/>
                    <a:p>
                      <a:r>
                        <a:rPr lang="en-US" altLang="zh-CN" sz="1100" dirty="0" smtClean="0">
                          <a:solidFill>
                            <a:sysClr val="windowText" lastClr="000000"/>
                          </a:solidFill>
                        </a:rPr>
                        <a:t>A</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100" dirty="0" smtClean="0">
                          <a:solidFill>
                            <a:sysClr val="windowText" lastClr="000000"/>
                          </a:solidFill>
                        </a:rPr>
                        <a:t>20-30cm</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100" dirty="0" smtClean="0">
                          <a:solidFill>
                            <a:sysClr val="windowText" lastClr="000000"/>
                          </a:solidFill>
                        </a:rPr>
                        <a:t>50cm</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7011">
                <a:tc>
                  <a:txBody>
                    <a:bodyPr/>
                    <a:lstStyle/>
                    <a:p>
                      <a:r>
                        <a:rPr lang="en-US" altLang="zh-CN" sz="1100" dirty="0" smtClean="0">
                          <a:solidFill>
                            <a:sysClr val="windowText" lastClr="000000"/>
                          </a:solidFill>
                        </a:rPr>
                        <a:t>B</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100" dirty="0" smtClean="0">
                          <a:solidFill>
                            <a:sysClr val="windowText" lastClr="000000"/>
                          </a:solidFill>
                        </a:rPr>
                        <a:t>40-50cm</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solidFill>
                            <a:sysClr val="windowText" lastClr="000000"/>
                          </a:solidFill>
                        </a:rPr>
                        <a:t>50cm</a:t>
                      </a:r>
                      <a:endParaRPr lang="zh-CN" altLang="en-US" sz="1100" dirty="0" smtClean="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7011">
                <a:tc>
                  <a:txBody>
                    <a:bodyPr/>
                    <a:lstStyle/>
                    <a:p>
                      <a:r>
                        <a:rPr lang="en-US" altLang="zh-CN" sz="1100" dirty="0" smtClean="0">
                          <a:solidFill>
                            <a:sysClr val="windowText" lastClr="000000"/>
                          </a:solidFill>
                        </a:rPr>
                        <a:t>C</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solidFill>
                            <a:sysClr val="windowText" lastClr="000000"/>
                          </a:solidFill>
                        </a:rPr>
                        <a:t>40-50cm</a:t>
                      </a:r>
                      <a:endParaRPr lang="zh-CN" altLang="en-US" sz="1100" dirty="0" smtClean="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100" dirty="0" smtClean="0">
                          <a:solidFill>
                            <a:sysClr val="windowText" lastClr="000000"/>
                          </a:solidFill>
                        </a:rPr>
                        <a:t>50cm</a:t>
                      </a:r>
                      <a:endParaRPr lang="zh-CN" altLang="en-US" sz="1100" dirty="0" smtClean="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8" name="TextBox 7"/>
          <p:cNvSpPr txBox="1"/>
          <p:nvPr/>
        </p:nvSpPr>
        <p:spPr>
          <a:xfrm>
            <a:off x="260648" y="4572000"/>
            <a:ext cx="5904656" cy="276999"/>
          </a:xfrm>
          <a:prstGeom prst="rect">
            <a:avLst/>
          </a:prstGeom>
          <a:noFill/>
        </p:spPr>
        <p:txBody>
          <a:bodyPr wrap="square" rtlCol="0">
            <a:spAutoFit/>
          </a:bodyPr>
          <a:lstStyle/>
          <a:p>
            <a:r>
              <a:rPr lang="zh-CN" altLang="en-US" sz="1200" b="1" dirty="0" smtClean="0"/>
              <a:t>四、外观结构件区域划分</a:t>
            </a:r>
            <a:endParaRPr lang="zh-CN" altLang="en-US" sz="1200" b="1" dirty="0"/>
          </a:p>
        </p:txBody>
      </p:sp>
      <p:graphicFrame>
        <p:nvGraphicFramePr>
          <p:cNvPr id="9" name="表格 8"/>
          <p:cNvGraphicFramePr>
            <a:graphicFrameLocks noGrp="1"/>
          </p:cNvGraphicFramePr>
          <p:nvPr>
            <p:extLst>
              <p:ext uri="{D42A27DB-BD31-4B8C-83A1-F6EECF244321}">
                <p14:modId xmlns:p14="http://schemas.microsoft.com/office/powerpoint/2010/main" val="3810118637"/>
              </p:ext>
            </p:extLst>
          </p:nvPr>
        </p:nvGraphicFramePr>
        <p:xfrm>
          <a:off x="680996" y="4932040"/>
          <a:ext cx="5628324" cy="1068044"/>
        </p:xfrm>
        <a:graphic>
          <a:graphicData uri="http://schemas.openxmlformats.org/drawingml/2006/table">
            <a:tbl>
              <a:tblPr firstRow="1" bandRow="1">
                <a:tableStyleId>{5C22544A-7EE6-4342-B048-85BDC9FD1C3A}</a:tableStyleId>
              </a:tblPr>
              <a:tblGrid>
                <a:gridCol w="778396"/>
                <a:gridCol w="4849928"/>
              </a:tblGrid>
              <a:tr h="267011">
                <a:tc>
                  <a:txBody>
                    <a:bodyPr/>
                    <a:lstStyle/>
                    <a:p>
                      <a:r>
                        <a:rPr lang="zh-CN" altLang="en-US" sz="1100" dirty="0" smtClean="0">
                          <a:solidFill>
                            <a:sysClr val="windowText" lastClr="000000"/>
                          </a:solidFill>
                        </a:rPr>
                        <a:t>区域</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CN" altLang="en-US" sz="1100" dirty="0" smtClean="0">
                          <a:solidFill>
                            <a:sysClr val="windowText" lastClr="000000"/>
                          </a:solidFill>
                        </a:rPr>
                        <a:t>位置描述</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7011">
                <a:tc>
                  <a:txBody>
                    <a:bodyPr/>
                    <a:lstStyle/>
                    <a:p>
                      <a:r>
                        <a:rPr lang="en-US" altLang="zh-CN" sz="1100" dirty="0" smtClean="0">
                          <a:solidFill>
                            <a:sysClr val="windowText" lastClr="000000"/>
                          </a:solidFill>
                        </a:rPr>
                        <a:t>A</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100" dirty="0" smtClean="0">
                          <a:solidFill>
                            <a:sysClr val="windowText" lastClr="000000"/>
                          </a:solidFill>
                        </a:rPr>
                        <a:t>面壳前面可视区、底座顶面和前面</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7011">
                <a:tc>
                  <a:txBody>
                    <a:bodyPr/>
                    <a:lstStyle/>
                    <a:p>
                      <a:r>
                        <a:rPr lang="en-US" altLang="zh-CN" sz="1100" dirty="0" smtClean="0">
                          <a:solidFill>
                            <a:sysClr val="windowText" lastClr="000000"/>
                          </a:solidFill>
                        </a:rPr>
                        <a:t>B</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1100" dirty="0" smtClean="0">
                          <a:solidFill>
                            <a:sysClr val="windowText" lastClr="000000"/>
                          </a:solidFill>
                        </a:rPr>
                        <a:t>前壳上下左右侧和底座的后面、底座脖子正面</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67011">
                <a:tc>
                  <a:txBody>
                    <a:bodyPr/>
                    <a:lstStyle/>
                    <a:p>
                      <a:r>
                        <a:rPr lang="en-US" altLang="zh-CN" sz="1100" dirty="0" smtClean="0">
                          <a:solidFill>
                            <a:sysClr val="windowText" lastClr="000000"/>
                          </a:solidFill>
                        </a:rPr>
                        <a:t>C</a:t>
                      </a:r>
                      <a:endParaRPr lang="zh-CN" altLang="en-US" sz="11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100" dirty="0" smtClean="0">
                          <a:solidFill>
                            <a:sysClr val="windowText" lastClr="000000"/>
                          </a:solidFill>
                        </a:rPr>
                        <a:t>底座、后壳的侧面、底座脖子后面、面壳底部看不到地方</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9912" y="6216712"/>
            <a:ext cx="4418633" cy="2477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a:t>2</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3150524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4" name="TextBox 3"/>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5" name="TextBox 4"/>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6" name="TextBox 5"/>
          <p:cNvSpPr txBox="1"/>
          <p:nvPr/>
        </p:nvSpPr>
        <p:spPr>
          <a:xfrm>
            <a:off x="260648" y="899592"/>
            <a:ext cx="4680520" cy="1200329"/>
          </a:xfrm>
          <a:prstGeom prst="rect">
            <a:avLst/>
          </a:prstGeom>
          <a:noFill/>
        </p:spPr>
        <p:txBody>
          <a:bodyPr wrap="square" rtlCol="0">
            <a:spAutoFit/>
          </a:bodyPr>
          <a:lstStyle/>
          <a:p>
            <a:r>
              <a:rPr lang="zh-CN" altLang="en-US" sz="1200" b="1" dirty="0" smtClean="0"/>
              <a:t>五、抽样标准：</a:t>
            </a:r>
            <a:endParaRPr lang="en-US" altLang="zh-CN" sz="1200" b="1" dirty="0" smtClean="0"/>
          </a:p>
          <a:p>
            <a:r>
              <a:rPr lang="en-US" altLang="zh-CN" sz="1200" dirty="0"/>
              <a:t> </a:t>
            </a:r>
            <a:r>
              <a:rPr lang="en-US" altLang="zh-CN" sz="1200" dirty="0" smtClean="0"/>
              <a:t>     5.1 </a:t>
            </a:r>
            <a:r>
              <a:rPr lang="zh-CN" altLang="en-US" sz="1200" dirty="0" smtClean="0"/>
              <a:t>按照抽检项目抽检规则进行，无规定按照以下方案进行</a:t>
            </a:r>
            <a:endParaRPr lang="en-US" altLang="zh-CN" sz="1200" dirty="0" smtClean="0"/>
          </a:p>
          <a:p>
            <a:r>
              <a:rPr lang="en-US" altLang="zh-CN" sz="1200" dirty="0"/>
              <a:t> </a:t>
            </a:r>
            <a:r>
              <a:rPr lang="en-US" altLang="zh-CN" sz="1200" dirty="0" smtClean="0"/>
              <a:t>     5.2</a:t>
            </a:r>
            <a:r>
              <a:rPr lang="zh-CN" altLang="en-US" sz="1200" dirty="0" smtClean="0"/>
              <a:t>抽检按照</a:t>
            </a:r>
            <a:r>
              <a:rPr lang="en-US" altLang="zh-CN" sz="1200" dirty="0" smtClean="0"/>
              <a:t>《MIL-STD-105E</a:t>
            </a:r>
            <a:r>
              <a:rPr lang="zh-CN" altLang="en-US" sz="1200" dirty="0" smtClean="0"/>
              <a:t>单次正常</a:t>
            </a:r>
            <a:r>
              <a:rPr lang="en-US" altLang="zh-CN" sz="1200" dirty="0" smtClean="0"/>
              <a:t>II</a:t>
            </a:r>
            <a:r>
              <a:rPr lang="zh-CN" altLang="en-US" sz="1200" dirty="0" smtClean="0"/>
              <a:t>级抽样计划</a:t>
            </a:r>
            <a:r>
              <a:rPr lang="en-US" altLang="zh-CN" sz="1200" dirty="0" smtClean="0"/>
              <a:t>》</a:t>
            </a:r>
            <a:r>
              <a:rPr lang="zh-CN" altLang="en-US" sz="1200" dirty="0" smtClean="0"/>
              <a:t>进行</a:t>
            </a:r>
            <a:endParaRPr lang="en-US" altLang="zh-CN" sz="1200" dirty="0" smtClean="0"/>
          </a:p>
          <a:p>
            <a:r>
              <a:rPr lang="en-US" altLang="zh-CN" sz="1200" dirty="0"/>
              <a:t> </a:t>
            </a:r>
            <a:r>
              <a:rPr lang="en-US" altLang="zh-CN" sz="1200" dirty="0" smtClean="0"/>
              <a:t>     5.3</a:t>
            </a:r>
            <a:r>
              <a:rPr lang="zh-CN" altLang="en-US" sz="1200" dirty="0" smtClean="0"/>
              <a:t>外观结构件检验</a:t>
            </a:r>
            <a:r>
              <a:rPr lang="en-US" altLang="zh-CN" sz="1200" dirty="0" smtClean="0"/>
              <a:t>AQL</a:t>
            </a:r>
            <a:r>
              <a:rPr lang="zh-CN" altLang="en-US" sz="1200" dirty="0" smtClean="0"/>
              <a:t>值为 </a:t>
            </a:r>
            <a:r>
              <a:rPr lang="en-US" altLang="zh-CN" sz="1200" dirty="0" smtClean="0"/>
              <a:t>CR=0,MA=0.65,MI=2.5</a:t>
            </a:r>
          </a:p>
          <a:p>
            <a:r>
              <a:rPr lang="en-US" altLang="zh-CN" sz="1200" dirty="0"/>
              <a:t> </a:t>
            </a:r>
            <a:r>
              <a:rPr lang="en-US" altLang="zh-CN" sz="1200" dirty="0" smtClean="0"/>
              <a:t>     5.4</a:t>
            </a:r>
            <a:r>
              <a:rPr lang="zh-CN" altLang="en-US" sz="1200" dirty="0" smtClean="0"/>
              <a:t>内部结构件检验</a:t>
            </a:r>
            <a:r>
              <a:rPr lang="en-US" altLang="zh-CN" sz="1200" dirty="0" smtClean="0"/>
              <a:t>AQL</a:t>
            </a:r>
            <a:r>
              <a:rPr lang="zh-CN" altLang="en-US" sz="1200" dirty="0" smtClean="0"/>
              <a:t>值为</a:t>
            </a:r>
            <a:r>
              <a:rPr lang="en-US" altLang="zh-CN" sz="1200" dirty="0" smtClean="0"/>
              <a:t>CR=0,MA=1.0,MI=4.0</a:t>
            </a:r>
          </a:p>
          <a:p>
            <a:r>
              <a:rPr lang="en-US" altLang="zh-CN" sz="1200" dirty="0"/>
              <a:t> </a:t>
            </a:r>
            <a:r>
              <a:rPr lang="en-US" altLang="zh-CN" sz="1200" dirty="0" smtClean="0"/>
              <a:t>     5.5</a:t>
            </a:r>
            <a:r>
              <a:rPr lang="zh-CN" altLang="en-US" sz="1200" dirty="0" smtClean="0"/>
              <a:t>可靠性抽检标准</a:t>
            </a:r>
            <a:endParaRPr lang="en-US" altLang="zh-CN" sz="12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664" y="5076056"/>
            <a:ext cx="6348704" cy="2472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300632" y="7548135"/>
            <a:ext cx="6368758" cy="1200329"/>
          </a:xfrm>
          <a:prstGeom prst="rect">
            <a:avLst/>
          </a:prstGeom>
          <a:noFill/>
        </p:spPr>
        <p:txBody>
          <a:bodyPr wrap="square" rtlCol="0">
            <a:spAutoFit/>
          </a:bodyPr>
          <a:lstStyle/>
          <a:p>
            <a:r>
              <a:rPr lang="zh-CN" altLang="en-US" sz="1200" b="1" dirty="0" smtClean="0"/>
              <a:t>六、不合格分类</a:t>
            </a:r>
            <a:r>
              <a:rPr lang="zh-CN" altLang="en-US" sz="1200" dirty="0" smtClean="0"/>
              <a:t>：</a:t>
            </a:r>
            <a:endParaRPr lang="en-US" altLang="zh-CN" sz="1200" dirty="0" smtClean="0"/>
          </a:p>
          <a:p>
            <a:r>
              <a:rPr lang="en-US" altLang="zh-CN" sz="1200" dirty="0"/>
              <a:t> </a:t>
            </a:r>
            <a:r>
              <a:rPr lang="en-US" altLang="zh-CN" sz="1200" dirty="0" smtClean="0"/>
              <a:t>     6.1CR</a:t>
            </a:r>
            <a:r>
              <a:rPr lang="zh-CN" altLang="en-US" sz="1200" dirty="0" smtClean="0"/>
              <a:t>类不合格：产品在使用过程中，对人员可能造成危害或不安全状况，其安全性不符</a:t>
            </a:r>
            <a:endParaRPr lang="en-US" altLang="zh-CN" sz="1200" dirty="0" smtClean="0"/>
          </a:p>
          <a:p>
            <a:r>
              <a:rPr lang="en-US" altLang="zh-CN" sz="1200" dirty="0"/>
              <a:t> </a:t>
            </a:r>
            <a:r>
              <a:rPr lang="en-US" altLang="zh-CN" sz="1200" dirty="0" smtClean="0"/>
              <a:t>           </a:t>
            </a:r>
            <a:r>
              <a:rPr lang="zh-CN" altLang="en-US" sz="1200" dirty="0" smtClean="0"/>
              <a:t>合规定的不合格类，例如环保不合格、防火不合格等</a:t>
            </a:r>
            <a:endParaRPr lang="en-US" altLang="zh-CN" sz="1200" dirty="0" smtClean="0"/>
          </a:p>
          <a:p>
            <a:r>
              <a:rPr lang="en-US" altLang="zh-CN" sz="1200" dirty="0"/>
              <a:t> </a:t>
            </a:r>
            <a:r>
              <a:rPr lang="en-US" altLang="zh-CN" sz="1200" dirty="0" smtClean="0"/>
              <a:t>     6.2 MA</a:t>
            </a:r>
            <a:r>
              <a:rPr lang="zh-CN" altLang="en-US" sz="1200" dirty="0" smtClean="0"/>
              <a:t>类不合格：导致产品失效或严重降低产品使用功能，且客户不可接受的不合格类</a:t>
            </a:r>
            <a:endParaRPr lang="en-US" altLang="zh-CN" sz="1200" dirty="0" smtClean="0"/>
          </a:p>
          <a:p>
            <a:r>
              <a:rPr lang="en-US" altLang="zh-CN" sz="1200" dirty="0"/>
              <a:t> </a:t>
            </a:r>
            <a:r>
              <a:rPr lang="en-US" altLang="zh-CN" sz="1200" dirty="0" smtClean="0"/>
              <a:t>     6.3 MI</a:t>
            </a:r>
            <a:r>
              <a:rPr lang="zh-CN" altLang="en-US" sz="1200" dirty="0" smtClean="0"/>
              <a:t>类不合格：导致产品性能下降，外观轻微瑕疵，但一般客户可接受的不合格类</a:t>
            </a:r>
            <a:endParaRPr lang="en-US" altLang="zh-CN" sz="1200" dirty="0" smtClean="0"/>
          </a:p>
          <a:p>
            <a:r>
              <a:rPr lang="zh-CN" altLang="en-US" sz="1200" b="1" dirty="0" smtClean="0"/>
              <a:t>七、不合格名称汇总</a:t>
            </a:r>
            <a:endParaRPr lang="en-US" altLang="zh-CN" sz="1200" b="1" dirty="0" smtClean="0"/>
          </a:p>
        </p:txBody>
      </p:sp>
      <p:graphicFrame>
        <p:nvGraphicFramePr>
          <p:cNvPr id="11" name="表格 10"/>
          <p:cNvGraphicFramePr>
            <a:graphicFrameLocks noGrp="1"/>
          </p:cNvGraphicFramePr>
          <p:nvPr>
            <p:extLst>
              <p:ext uri="{D42A27DB-BD31-4B8C-83A1-F6EECF244321}">
                <p14:modId xmlns:p14="http://schemas.microsoft.com/office/powerpoint/2010/main" val="3025244356"/>
              </p:ext>
            </p:extLst>
          </p:nvPr>
        </p:nvGraphicFramePr>
        <p:xfrm>
          <a:off x="476672" y="2131555"/>
          <a:ext cx="6192718" cy="2692800"/>
        </p:xfrm>
        <a:graphic>
          <a:graphicData uri="http://schemas.openxmlformats.org/drawingml/2006/table">
            <a:tbl>
              <a:tblPr firstRow="1" bandRow="1">
                <a:tableStyleId>{5C22544A-7EE6-4342-B048-85BDC9FD1C3A}</a:tableStyleId>
              </a:tblPr>
              <a:tblGrid>
                <a:gridCol w="1152128"/>
                <a:gridCol w="4343910"/>
                <a:gridCol w="696680"/>
              </a:tblGrid>
              <a:tr h="182672">
                <a:tc>
                  <a:txBody>
                    <a:bodyPr/>
                    <a:lstStyle/>
                    <a:p>
                      <a:pPr algn="ctr"/>
                      <a:r>
                        <a:rPr lang="zh-CN" altLang="en-US" sz="1000" dirty="0" smtClean="0">
                          <a:solidFill>
                            <a:sysClr val="windowText" lastClr="000000"/>
                          </a:solidFill>
                        </a:rPr>
                        <a:t>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不合格内容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182672">
                <a:tc>
                  <a:txBody>
                    <a:bodyPr/>
                    <a:lstStyle/>
                    <a:p>
                      <a:r>
                        <a:rPr lang="en-US" altLang="zh-CN" sz="1000" dirty="0" smtClean="0">
                          <a:effectLst/>
                          <a:latin typeface="+mn-lt"/>
                          <a:ea typeface="+mn-ea"/>
                          <a:cs typeface="Times New Roman"/>
                        </a:rPr>
                        <a:t>HS</a:t>
                      </a:r>
                      <a:r>
                        <a:rPr lang="zh-CN" altLang="zh-CN" sz="1000" dirty="0" smtClean="0">
                          <a:effectLst/>
                          <a:latin typeface="+mn-lt"/>
                          <a:ea typeface="+mn-ea"/>
                          <a:cs typeface="Times New Roman"/>
                        </a:rPr>
                        <a:t>检测</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进货批量抽</a:t>
                      </a:r>
                      <a:r>
                        <a:rPr lang="en-US" altLang="zh-CN" sz="1000" dirty="0" smtClean="0">
                          <a:effectLst/>
                          <a:latin typeface="+mn-lt"/>
                          <a:ea typeface="+mn-ea"/>
                          <a:cs typeface="Times New Roman"/>
                        </a:rPr>
                        <a:t> 2</a:t>
                      </a:r>
                      <a:r>
                        <a:rPr lang="zh-CN" altLang="zh-CN" sz="1000" dirty="0" smtClean="0">
                          <a:effectLst/>
                          <a:latin typeface="+mn-lt"/>
                          <a:ea typeface="+mn-ea"/>
                          <a:cs typeface="Times New Roman"/>
                        </a:rPr>
                        <a:t>个其中有一项超标</a:t>
                      </a:r>
                      <a:r>
                        <a:rPr lang="zh-CN" altLang="zh-CN" sz="1000" dirty="0" smtClean="0">
                          <a:effectLst/>
                          <a:ea typeface="Calibri"/>
                          <a:cs typeface="Times New Roman"/>
                        </a:rPr>
                        <a:t>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7173">
                <a:tc>
                  <a:txBody>
                    <a:bodyPr/>
                    <a:lstStyle/>
                    <a:p>
                      <a:r>
                        <a:rPr lang="zh-CN" altLang="en-US" sz="1000" dirty="0" smtClean="0">
                          <a:solidFill>
                            <a:sysClr val="windowText" lastClr="000000"/>
                          </a:solidFill>
                        </a:rPr>
                        <a:t>结构装配</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进货每批装一个小件不同模号必须装</a:t>
                      </a:r>
                      <a:r>
                        <a:rPr lang="zh-CN" altLang="en-US" sz="1000" dirty="0" smtClean="0">
                          <a:effectLst/>
                          <a:latin typeface="+mn-lt"/>
                          <a:ea typeface="+mn-ea"/>
                          <a:cs typeface="Times New Roman"/>
                        </a:rPr>
                        <a:t>配</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7173">
                <a:tc>
                  <a:txBody>
                    <a:bodyPr/>
                    <a:lstStyle/>
                    <a:p>
                      <a:r>
                        <a:rPr lang="zh-CN" altLang="zh-CN" sz="1000" dirty="0" smtClean="0">
                          <a:effectLst/>
                          <a:latin typeface="+mn-lt"/>
                          <a:ea typeface="+mn-ea"/>
                          <a:cs typeface="Times New Roman"/>
                        </a:rPr>
                        <a:t>防火试验</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进货每批抽一个取不同地方烧</a:t>
                      </a:r>
                      <a:r>
                        <a:rPr lang="en-US" altLang="zh-CN" sz="1000" dirty="0" smtClean="0">
                          <a:effectLst/>
                          <a:latin typeface="+mn-lt"/>
                          <a:ea typeface="+mn-ea"/>
                          <a:cs typeface="Times New Roman"/>
                        </a:rPr>
                        <a:t> 5</a:t>
                      </a:r>
                      <a:r>
                        <a:rPr lang="zh-CN" altLang="zh-CN" sz="1000" dirty="0" smtClean="0">
                          <a:solidFill>
                            <a:schemeClr val="tx1"/>
                          </a:solidFill>
                          <a:effectLst/>
                          <a:latin typeface="+mn-lt"/>
                          <a:ea typeface="+mn-ea"/>
                          <a:cs typeface="Times New Roman"/>
                        </a:rPr>
                        <a:t>次</a:t>
                      </a:r>
                      <a:r>
                        <a:rPr lang="en-US" altLang="zh-CN" sz="1000" baseline="0" dirty="0" smtClean="0">
                          <a:solidFill>
                            <a:schemeClr val="tx1"/>
                          </a:solidFill>
                          <a:effectLst/>
                          <a:latin typeface="+mn-lt"/>
                          <a:ea typeface="+mn-ea"/>
                          <a:cs typeface="Times New Roman"/>
                        </a:rPr>
                        <a:t> 8.8</a:t>
                      </a:r>
                      <a:r>
                        <a:rPr lang="zh-CN" altLang="en-US" sz="1000" baseline="0" dirty="0" smtClean="0">
                          <a:solidFill>
                            <a:schemeClr val="tx1"/>
                          </a:solidFill>
                          <a:effectLst/>
                          <a:latin typeface="+mn-lt"/>
                          <a:ea typeface="+mn-ea"/>
                          <a:cs typeface="Times New Roman"/>
                        </a:rPr>
                        <a:t>项测试</a:t>
                      </a:r>
                      <a:r>
                        <a:rPr lang="zh-CN" altLang="zh-CN" sz="1000" dirty="0" smtClean="0">
                          <a:effectLst/>
                          <a:latin typeface="+mn-lt"/>
                          <a:ea typeface="+mn-ea"/>
                          <a:cs typeface="Times New Roman"/>
                        </a:rPr>
                        <a:t>总时间＞</a:t>
                      </a:r>
                      <a:r>
                        <a:rPr lang="en-US" altLang="zh-CN" sz="1000" dirty="0" smtClean="0">
                          <a:effectLst/>
                          <a:latin typeface="+mn-lt"/>
                          <a:ea typeface="+mn-ea"/>
                          <a:cs typeface="Times New Roman"/>
                        </a:rPr>
                        <a:t>50</a:t>
                      </a:r>
                      <a:r>
                        <a:rPr lang="zh-CN" altLang="zh-CN" sz="1000" dirty="0" smtClean="0">
                          <a:effectLst/>
                          <a:latin typeface="+mn-lt"/>
                          <a:ea typeface="+mn-ea"/>
                          <a:cs typeface="Times New Roman"/>
                        </a:rPr>
                        <a:t>秒</a:t>
                      </a:r>
                      <a:r>
                        <a:rPr lang="zh-CN" altLang="zh-CN" sz="1000" dirty="0" smtClean="0">
                          <a:effectLst/>
                          <a:ea typeface="Calibri"/>
                          <a:cs typeface="Times New Roman"/>
                        </a:rPr>
                        <a:t>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182672">
                <a:tc>
                  <a:txBody>
                    <a:bodyPr/>
                    <a:lstStyle/>
                    <a:p>
                      <a:r>
                        <a:rPr lang="zh-CN" altLang="zh-CN" sz="1000" dirty="0" smtClean="0">
                          <a:effectLst/>
                          <a:latin typeface="+mn-lt"/>
                          <a:ea typeface="+mn-ea"/>
                          <a:cs typeface="Times New Roman"/>
                        </a:rPr>
                        <a:t>附着力</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喷涂件每批次</a:t>
                      </a:r>
                      <a:r>
                        <a:rPr lang="en-US" altLang="zh-CN" sz="1000" dirty="0" smtClean="0">
                          <a:solidFill>
                            <a:sysClr val="windowText" lastClr="000000"/>
                          </a:solidFill>
                        </a:rPr>
                        <a:t>1</a:t>
                      </a:r>
                      <a:r>
                        <a:rPr lang="zh-CN" altLang="en-US" sz="1000" dirty="0" smtClean="0">
                          <a:solidFill>
                            <a:sysClr val="windowText" lastClr="000000"/>
                          </a:solidFill>
                        </a:rPr>
                        <a:t>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2672">
                <a:tc>
                  <a:txBody>
                    <a:bodyPr/>
                    <a:lstStyle/>
                    <a:p>
                      <a:r>
                        <a:rPr lang="zh-CN" altLang="zh-CN" sz="1000" dirty="0" smtClean="0">
                          <a:effectLst/>
                          <a:latin typeface="+mn-lt"/>
                          <a:ea typeface="+mn-ea"/>
                          <a:cs typeface="Times New Roman"/>
                        </a:rPr>
                        <a:t>耐磨性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试产时检验</a:t>
                      </a:r>
                      <a:r>
                        <a:rPr lang="en-US" altLang="zh-CN" sz="1000" dirty="0" smtClean="0">
                          <a:solidFill>
                            <a:sysClr val="windowText" lastClr="000000"/>
                          </a:solidFill>
                        </a:rPr>
                        <a:t>3</a:t>
                      </a:r>
                      <a:r>
                        <a:rPr lang="zh-CN" altLang="en-US" sz="1000" dirty="0" smtClean="0">
                          <a:solidFill>
                            <a:sysClr val="windowText" lastClr="000000"/>
                          </a:solidFill>
                        </a:rPr>
                        <a:t>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206023">
                <a:tc>
                  <a:txBody>
                    <a:bodyPr/>
                    <a:lstStyle/>
                    <a:p>
                      <a:r>
                        <a:rPr lang="zh-CN" altLang="zh-CN" sz="1000" dirty="0" smtClean="0">
                          <a:effectLst/>
                          <a:latin typeface="+mn-lt"/>
                          <a:ea typeface="+mn-ea"/>
                          <a:cs typeface="Times New Roman"/>
                        </a:rPr>
                        <a:t>耐盐水性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试产时检验</a:t>
                      </a:r>
                      <a:r>
                        <a:rPr lang="en-US" altLang="zh-CN" sz="1000" dirty="0" smtClean="0">
                          <a:solidFill>
                            <a:sysClr val="windowText" lastClr="000000"/>
                          </a:solidFill>
                        </a:rPr>
                        <a:t>3</a:t>
                      </a:r>
                      <a:r>
                        <a:rPr lang="zh-CN" altLang="en-US" sz="1000" dirty="0" smtClean="0">
                          <a:solidFill>
                            <a:sysClr val="windowText" lastClr="000000"/>
                          </a:solidFill>
                        </a:rPr>
                        <a:t>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2672">
                <a:tc>
                  <a:txBody>
                    <a:bodyPr/>
                    <a:lstStyle/>
                    <a:p>
                      <a:r>
                        <a:rPr lang="zh-CN" altLang="zh-CN" sz="1000" dirty="0" smtClean="0">
                          <a:effectLst/>
                          <a:latin typeface="+mn-lt"/>
                          <a:ea typeface="+mn-ea"/>
                          <a:cs typeface="Times New Roman"/>
                        </a:rPr>
                        <a:t>耐压强度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试产时检验</a:t>
                      </a:r>
                      <a:r>
                        <a:rPr lang="en-US" altLang="zh-CN" sz="1000" dirty="0" smtClean="0">
                          <a:solidFill>
                            <a:sysClr val="windowText" lastClr="000000"/>
                          </a:solidFill>
                        </a:rPr>
                        <a:t>3</a:t>
                      </a:r>
                      <a:r>
                        <a:rPr lang="zh-CN" altLang="en-US" sz="1000" dirty="0" smtClean="0">
                          <a:solidFill>
                            <a:sysClr val="windowText" lastClr="000000"/>
                          </a:solidFill>
                        </a:rPr>
                        <a:t>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2672">
                <a:tc>
                  <a:txBody>
                    <a:bodyPr/>
                    <a:lstStyle/>
                    <a:p>
                      <a:r>
                        <a:rPr lang="zh-CN" altLang="zh-CN" sz="1000" dirty="0" smtClean="0">
                          <a:effectLst/>
                          <a:latin typeface="+mn-lt"/>
                          <a:ea typeface="+mn-ea"/>
                          <a:cs typeface="Times New Roman"/>
                        </a:rPr>
                        <a:t>耐高温高湿</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试产时检验</a:t>
                      </a:r>
                      <a:r>
                        <a:rPr lang="en-US" altLang="zh-CN" sz="1000" dirty="0" smtClean="0">
                          <a:solidFill>
                            <a:sysClr val="windowText" lastClr="000000"/>
                          </a:solidFill>
                        </a:rPr>
                        <a:t>3</a:t>
                      </a:r>
                      <a:r>
                        <a:rPr lang="zh-CN" altLang="en-US" sz="1000" dirty="0" smtClean="0">
                          <a:solidFill>
                            <a:sysClr val="windowText" lastClr="000000"/>
                          </a:solidFill>
                        </a:rPr>
                        <a:t>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2672">
                <a:tc>
                  <a:txBody>
                    <a:bodyPr/>
                    <a:lstStyle/>
                    <a:p>
                      <a:r>
                        <a:rPr lang="zh-CN" altLang="zh-CN" sz="1000" dirty="0" smtClean="0">
                          <a:effectLst/>
                          <a:latin typeface="+mn-lt"/>
                          <a:ea typeface="+mn-ea"/>
                          <a:cs typeface="Times New Roman"/>
                        </a:rPr>
                        <a:t>变形检验</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进货每批抽</a:t>
                      </a:r>
                      <a:r>
                        <a:rPr lang="en-US" altLang="zh-CN" sz="1000" dirty="0" smtClean="0">
                          <a:effectLst/>
                          <a:latin typeface="+mn-lt"/>
                          <a:ea typeface="+mn-ea"/>
                          <a:cs typeface="Times New Roman"/>
                        </a:rPr>
                        <a:t> 10</a:t>
                      </a:r>
                      <a:r>
                        <a:rPr lang="zh-CN" altLang="zh-CN" sz="1000" dirty="0" smtClean="0">
                          <a:effectLst/>
                          <a:latin typeface="+mn-lt"/>
                          <a:ea typeface="+mn-ea"/>
                          <a:cs typeface="Times New Roman"/>
                        </a:rPr>
                        <a:t>个、过程按规范执行发现超标</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2672">
                <a:tc>
                  <a:txBody>
                    <a:bodyPr/>
                    <a:lstStyle/>
                    <a:p>
                      <a:r>
                        <a:rPr lang="zh-CN" altLang="zh-CN" sz="1000" dirty="0" smtClean="0">
                          <a:effectLst/>
                          <a:latin typeface="+mn-lt"/>
                          <a:ea typeface="+mn-ea"/>
                          <a:cs typeface="Times New Roman"/>
                        </a:rPr>
                        <a:t>耐酒精</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试产时检验</a:t>
                      </a:r>
                      <a:r>
                        <a:rPr lang="en-US" altLang="zh-CN" sz="1000" dirty="0" smtClean="0">
                          <a:solidFill>
                            <a:sysClr val="windowText" lastClr="000000"/>
                          </a:solidFill>
                        </a:rPr>
                        <a:t>3</a:t>
                      </a:r>
                      <a:r>
                        <a:rPr lang="zh-CN" altLang="en-US" sz="1000" dirty="0" smtClean="0">
                          <a:solidFill>
                            <a:sysClr val="windowText" lastClr="000000"/>
                          </a:solidFill>
                        </a:rPr>
                        <a:t>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2672">
                <a:tc>
                  <a:txBody>
                    <a:bodyPr/>
                    <a:lstStyle/>
                    <a:p>
                      <a:r>
                        <a:rPr lang="zh-CN" altLang="zh-CN" sz="1000" dirty="0" smtClean="0">
                          <a:effectLst/>
                          <a:latin typeface="+mn-lt"/>
                          <a:ea typeface="+mn-ea"/>
                          <a:cs typeface="Times New Roman"/>
                        </a:rPr>
                        <a:t>盐雾试验</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试产时检验</a:t>
                      </a:r>
                      <a:r>
                        <a:rPr lang="en-US" altLang="zh-CN" sz="1000" dirty="0" smtClean="0">
                          <a:solidFill>
                            <a:sysClr val="windowText" lastClr="000000"/>
                          </a:solidFill>
                        </a:rPr>
                        <a:t>3</a:t>
                      </a:r>
                      <a:r>
                        <a:rPr lang="zh-CN" altLang="en-US" sz="1000" dirty="0" smtClean="0">
                          <a:solidFill>
                            <a:sysClr val="windowText" lastClr="000000"/>
                          </a:solidFill>
                        </a:rPr>
                        <a:t>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bl>
          </a:graphicData>
        </a:graphic>
      </p:graphicFrame>
      <p:sp>
        <p:nvSpPr>
          <p:cNvPr id="10" name="TextBox 9"/>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3</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4085336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1027440603"/>
              </p:ext>
            </p:extLst>
          </p:nvPr>
        </p:nvGraphicFramePr>
        <p:xfrm>
          <a:off x="476672" y="1230203"/>
          <a:ext cx="5976664" cy="7446253"/>
        </p:xfrm>
        <a:graphic>
          <a:graphicData uri="http://schemas.openxmlformats.org/drawingml/2006/table">
            <a:tbl>
              <a:tblPr firstRow="1" bandRow="1">
                <a:tableStyleId>{5C22544A-7EE6-4342-B048-85BDC9FD1C3A}</a:tableStyleId>
              </a:tblPr>
              <a:tblGrid>
                <a:gridCol w="504056"/>
                <a:gridCol w="792088"/>
                <a:gridCol w="720080"/>
                <a:gridCol w="3960440"/>
              </a:tblGrid>
              <a:tr h="144016">
                <a:tc>
                  <a:txBody>
                    <a:bodyPr/>
                    <a:lstStyle/>
                    <a:p>
                      <a:pPr algn="ctr"/>
                      <a:r>
                        <a:rPr lang="zh-CN" altLang="en-US" sz="1000" dirty="0" smtClean="0">
                          <a:solidFill>
                            <a:sysClr val="windowText" lastClr="000000"/>
                          </a:solidFill>
                        </a:rPr>
                        <a:t>序号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技术术语</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俗称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具体描述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60216">
                <a:tc>
                  <a:txBody>
                    <a:bodyPr/>
                    <a:lstStyle/>
                    <a:p>
                      <a:r>
                        <a:rPr lang="en-US" altLang="zh-CN" sz="1000" dirty="0" smtClean="0">
                          <a:solidFill>
                            <a:sysClr val="windowText" lastClr="000000"/>
                          </a:solidFill>
                        </a:rPr>
                        <a:t>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熔接痕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夹水纹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线状痕迹，在注塑成型中两股料流相遇时，其界面处未完全熔合而造成的痕迹。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2</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缩痕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缩水</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塑胶件在模腔内冷却凝固时，由于塑胶件壁厚不均而在塑胶件表面产生的凹陷。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3</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料流痕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料花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由于结构、成型工艺及材料等原因，使塑料在模腔内受压和料流速度影响而在注塑表面产生料流痕迹。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4</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气纹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气纹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塑胶件进浇口附近或台阶位的表面出现的阴影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5</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白印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顶白</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塑胶件局部受外应力，外部压力作用使部分分子结构重新排列断裂引起塑胶件表面局部白印。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6</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裂纹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开裂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塑胶件受外应力、外冲击力或环境影响而在注塑件表面或内部产生的裂纹。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7</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杂色点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斑点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由于原材料混入异物，使注塑成型后在其表面形成的斑点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48653">
                <a:tc>
                  <a:txBody>
                    <a:bodyPr/>
                    <a:lstStyle/>
                    <a:p>
                      <a:r>
                        <a:rPr lang="en-US" altLang="zh-CN" sz="1000" dirty="0" smtClean="0">
                          <a:solidFill>
                            <a:sysClr val="windowText" lastClr="000000"/>
                          </a:solidFill>
                        </a:rPr>
                        <a:t>8</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拉毛</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拉毛</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塑胶件表面因轻微的机械磨擦而产生的无光泽，无深度感的痕迹。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9</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飞边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批锋</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注塑过程中，塑料溢入模具合模面及嵌拼件的间缝中，冷却后留在注塑件的多余物。</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10</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色不均</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色不均</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塑胶件表面颜色不均匀的缺陷。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翘曲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变形</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由内应力引起的注塑件局部或整体的变形。</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12</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分层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分层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层间分离的缺陷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13</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孔塞</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堵孔</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塑胶件孔位因飞边造成孔堵塞。</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14</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冷料斑</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冷胶</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塑胶件表面或内部出现的冷料块</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15</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模印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模印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模具上印痕复制到塑胶件的痕迹。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16</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拖花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拉伤</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塑胶件侧面出现的直条形拖伤花痕。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17</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气泡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气泡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气体进入塑胶件内所形成的小气泡</a:t>
                      </a: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18</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水波纹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皱纹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塑胶件表面出现的水波状条纹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19</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缩孔</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缩孔</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塑胶件壁厚处内部产生的真空泡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20</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烧焦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烧黄</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塑胶件因模具排气不良（困气）产生的局部烧焦（发黄、发黑）</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走胶不齐</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缺胶</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塑胶件周边或筋位、柱位等未走满胶（结构不完整）</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22</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喷射纹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蛇纹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塑胶件表面或内部出现的蛇爬行状喷射纹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23</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强度不足</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料脆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塑胶件在允许的受力范围内，受力时出现的开裂或发脆。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24</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透明度低</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发朦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透明塑胶件的透光性降低</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25</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油污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油污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塑胶件顶针部位或表面出现的黄褐色油迹。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26</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混色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混色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塑胶件局部区域的颜色偏离原色（出现深色）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27</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尺寸偏差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尺寸偏差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塑胶件尺寸偏离图纸要求或与样板尺寸所产生产差值。</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28</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气道痕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气道印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气辅注塑的产品在气道表面所形成的痕迹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sp>
        <p:nvSpPr>
          <p:cNvPr id="4" name="TextBox 3"/>
          <p:cNvSpPr txBox="1"/>
          <p:nvPr/>
        </p:nvSpPr>
        <p:spPr>
          <a:xfrm>
            <a:off x="476672" y="971599"/>
            <a:ext cx="1512168" cy="276999"/>
          </a:xfrm>
          <a:prstGeom prst="rect">
            <a:avLst/>
          </a:prstGeom>
          <a:noFill/>
        </p:spPr>
        <p:txBody>
          <a:bodyPr wrap="square" rtlCol="0">
            <a:spAutoFit/>
          </a:bodyPr>
          <a:lstStyle/>
          <a:p>
            <a:r>
              <a:rPr lang="en-US" altLang="zh-CN" sz="1200" b="1" u="sng" dirty="0" smtClean="0"/>
              <a:t>7.1</a:t>
            </a:r>
            <a:r>
              <a:rPr lang="zh-CN" altLang="en-US" sz="1200" b="1" u="sng" dirty="0" smtClean="0"/>
              <a:t>注塑件类</a:t>
            </a:r>
            <a:endParaRPr lang="zh-CN" altLang="en-US" sz="1200" b="1" u="sng" dirty="0"/>
          </a:p>
        </p:txBody>
      </p:sp>
      <p:sp>
        <p:nvSpPr>
          <p:cNvPr id="5" name="TextBox 4"/>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7" name="TextBox 6"/>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8" name="TextBox 7"/>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9" name="TextBox 8"/>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4</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33973876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6672" y="827584"/>
            <a:ext cx="1512168" cy="276999"/>
          </a:xfrm>
          <a:prstGeom prst="rect">
            <a:avLst/>
          </a:prstGeom>
          <a:noFill/>
        </p:spPr>
        <p:txBody>
          <a:bodyPr wrap="square" rtlCol="0">
            <a:spAutoFit/>
          </a:bodyPr>
          <a:lstStyle/>
          <a:p>
            <a:r>
              <a:rPr lang="en-US" altLang="zh-CN" sz="1200" b="1" u="sng" dirty="0" smtClean="0"/>
              <a:t>7.2</a:t>
            </a:r>
            <a:r>
              <a:rPr lang="zh-CN" altLang="en-US" sz="1200" b="1" u="sng" dirty="0" smtClean="0"/>
              <a:t>喷涂后加工类</a:t>
            </a:r>
            <a:endParaRPr lang="zh-CN" altLang="en-US" sz="1200" b="1" u="sng" dirty="0"/>
          </a:p>
        </p:txBody>
      </p:sp>
      <p:graphicFrame>
        <p:nvGraphicFramePr>
          <p:cNvPr id="3" name="表格 2"/>
          <p:cNvGraphicFramePr>
            <a:graphicFrameLocks noGrp="1"/>
          </p:cNvGraphicFramePr>
          <p:nvPr>
            <p:extLst>
              <p:ext uri="{D42A27DB-BD31-4B8C-83A1-F6EECF244321}">
                <p14:modId xmlns:p14="http://schemas.microsoft.com/office/powerpoint/2010/main" val="388163132"/>
              </p:ext>
            </p:extLst>
          </p:nvPr>
        </p:nvGraphicFramePr>
        <p:xfrm>
          <a:off x="476672" y="1115616"/>
          <a:ext cx="5976664" cy="7562364"/>
        </p:xfrm>
        <a:graphic>
          <a:graphicData uri="http://schemas.openxmlformats.org/drawingml/2006/table">
            <a:tbl>
              <a:tblPr firstRow="1" bandRow="1">
                <a:tableStyleId>{5C22544A-7EE6-4342-B048-85BDC9FD1C3A}</a:tableStyleId>
              </a:tblPr>
              <a:tblGrid>
                <a:gridCol w="504056"/>
                <a:gridCol w="792088"/>
                <a:gridCol w="720080"/>
                <a:gridCol w="3960440"/>
              </a:tblGrid>
              <a:tr h="144016">
                <a:tc>
                  <a:txBody>
                    <a:bodyPr/>
                    <a:lstStyle/>
                    <a:p>
                      <a:pPr algn="ctr"/>
                      <a:r>
                        <a:rPr lang="zh-CN" altLang="en-US" sz="1000" dirty="0" smtClean="0">
                          <a:solidFill>
                            <a:sysClr val="windowText" lastClr="000000"/>
                          </a:solidFill>
                        </a:rPr>
                        <a:t>序号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技术术语</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俗称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具体描述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60216">
                <a:tc>
                  <a:txBody>
                    <a:bodyPr/>
                    <a:lstStyle/>
                    <a:p>
                      <a:r>
                        <a:rPr lang="en-US" altLang="zh-CN" sz="1000" dirty="0" smtClean="0">
                          <a:solidFill>
                            <a:sysClr val="windowText" lastClr="000000"/>
                          </a:solidFill>
                        </a:rPr>
                        <a:t>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异色衔接</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混色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两种不同的颜色涂越边界线相互交错现象。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2</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重影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重影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baseline="0" dirty="0" smtClean="0">
                          <a:latin typeface="宋体"/>
                          <a:ea typeface="+mn-ea"/>
                        </a:rPr>
                        <a:t>丝印件位置移动造成字形或图案错位重叠。</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3</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字符不正</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字符不正</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丝印面不平产生的与菲林字符不同或变形。</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4</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100" b="0" i="0" u="none" strike="noStrike" kern="1200" baseline="0" dirty="0" smtClean="0">
                          <a:solidFill>
                            <a:schemeClr val="dk1"/>
                          </a:solidFill>
                          <a:latin typeface="+mn-lt"/>
                          <a:ea typeface="+mn-ea"/>
                          <a:cs typeface="+mn-cs"/>
                        </a:rPr>
                        <a:t>印塞油</a:t>
                      </a:r>
                      <a:endParaRPr lang="zh-CN" altLang="en-US" sz="11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100" b="0" i="0" u="none" strike="noStrike" kern="1200" baseline="0" dirty="0" smtClean="0">
                          <a:solidFill>
                            <a:schemeClr val="dk1"/>
                          </a:solidFill>
                          <a:latin typeface="+mn-lt"/>
                          <a:ea typeface="+mn-ea"/>
                          <a:cs typeface="+mn-cs"/>
                        </a:rPr>
                        <a:t>印塞油</a:t>
                      </a:r>
                      <a:endParaRPr lang="zh-CN" altLang="en-US" sz="11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100" b="0" i="0" u="none" strike="noStrike" kern="1200" baseline="0" dirty="0" smtClean="0">
                          <a:solidFill>
                            <a:schemeClr val="dk1"/>
                          </a:solidFill>
                          <a:latin typeface="+mn-lt"/>
                          <a:ea typeface="+mn-ea"/>
                          <a:cs typeface="+mn-cs"/>
                        </a:rPr>
                        <a:t>塑胶件表面丝印位置缩水等因素引起印油分配不均。</a:t>
                      </a:r>
                      <a:endParaRPr lang="zh-CN" altLang="en-US" sz="11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5</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表面粗糙</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表面粗糙</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漆膜干燥后，其整个或局部表面分布着不规则形状的凸起颗粒的现象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6</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露底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露底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由于作业过程中喷油或丝印油太薄，造成表面露出注塑材料颜色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7</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剥离</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脱漆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受外界或加的影响，涂膜部份与底材分离而造成的缺陷。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48653">
                <a:tc>
                  <a:txBody>
                    <a:bodyPr/>
                    <a:lstStyle/>
                    <a:p>
                      <a:r>
                        <a:rPr lang="en-US" altLang="zh-CN" sz="1000" dirty="0" smtClean="0">
                          <a:solidFill>
                            <a:sysClr val="windowText" lastClr="000000"/>
                          </a:solidFill>
                        </a:rPr>
                        <a:t>8</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气泡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气泡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塑胶在加工时，由于残留的空气或其它气堆 栈在塑胶件内部或表面上</a:t>
                      </a:r>
                    </a:p>
                    <a:p>
                      <a:r>
                        <a:rPr lang="zh-CN" altLang="en-US" sz="1000" b="0" i="0" u="none" strike="noStrike" kern="1200" baseline="0" dirty="0" smtClean="0">
                          <a:solidFill>
                            <a:schemeClr val="dk1"/>
                          </a:solidFill>
                          <a:latin typeface="+mn-lt"/>
                          <a:ea typeface="+mn-ea"/>
                          <a:cs typeface="+mn-cs"/>
                        </a:rPr>
                        <a:t>所形成的泡状缺陷。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31207">
                <a:tc>
                  <a:txBody>
                    <a:bodyPr/>
                    <a:lstStyle/>
                    <a:p>
                      <a:r>
                        <a:rPr lang="en-US" altLang="zh-CN" sz="1000" dirty="0" smtClean="0">
                          <a:solidFill>
                            <a:sysClr val="windowText" lastClr="000000"/>
                          </a:solidFill>
                        </a:rPr>
                        <a:t>9</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100" b="0" i="0" u="none" strike="noStrike" kern="1200" baseline="0" dirty="0" smtClean="0">
                          <a:solidFill>
                            <a:schemeClr val="dk1"/>
                          </a:solidFill>
                          <a:latin typeface="+mn-lt"/>
                          <a:ea typeface="+mn-ea"/>
                          <a:cs typeface="+mn-cs"/>
                        </a:rPr>
                        <a:t>缩孔</a:t>
                      </a:r>
                      <a:endParaRPr lang="zh-CN" altLang="en-US" sz="11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100" b="0" i="0" u="none" strike="noStrike" kern="1200" baseline="0" dirty="0" smtClean="0">
                          <a:solidFill>
                            <a:schemeClr val="dk1"/>
                          </a:solidFill>
                          <a:latin typeface="+mn-lt"/>
                          <a:ea typeface="+mn-ea"/>
                          <a:cs typeface="+mn-cs"/>
                        </a:rPr>
                        <a:t>缩孔</a:t>
                      </a:r>
                      <a:endParaRPr lang="zh-CN" altLang="en-US" sz="11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100" b="0" i="0" u="none" strike="noStrike" kern="1200" baseline="0" dirty="0" smtClean="0">
                          <a:solidFill>
                            <a:schemeClr val="dk1"/>
                          </a:solidFill>
                          <a:latin typeface="+mn-lt"/>
                          <a:ea typeface="+mn-ea"/>
                          <a:cs typeface="+mn-cs"/>
                        </a:rPr>
                        <a:t>漆膜干燥后仍滞留的若干大小不等、分布各异的圆形小坑的现象</a:t>
                      </a:r>
                      <a:endParaRPr lang="zh-CN" altLang="en-US" sz="11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10</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桔皮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桔皮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漆膜呈现桔皮状外观的表面病态。喷涂施工（尤其底材为平面）时，</a:t>
                      </a:r>
                    </a:p>
                    <a:p>
                      <a:r>
                        <a:rPr lang="zh-CN" altLang="en-US" sz="1000" b="0" i="0" u="none" strike="noStrike" kern="1200" baseline="0" dirty="0" smtClean="0">
                          <a:solidFill>
                            <a:schemeClr val="dk1"/>
                          </a:solidFill>
                          <a:latin typeface="+mn-lt"/>
                          <a:ea typeface="+mn-ea"/>
                          <a:cs typeface="+mn-cs"/>
                        </a:rPr>
                        <a:t>易出现此病态</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泛白</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反白</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由环境温度、水蒸气等原因，漆膜出现的白色雾状现象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12</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流挂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积油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涂料施涂于垂直面上时，由于其抗流挂性差或施涂不当、漆膜过厚等</a:t>
                      </a:r>
                    </a:p>
                    <a:p>
                      <a:r>
                        <a:rPr lang="zh-CN" altLang="en-US" sz="1000" b="0" i="0" u="none" strike="noStrike" kern="1200" baseline="0" dirty="0" smtClean="0">
                          <a:solidFill>
                            <a:schemeClr val="dk1"/>
                          </a:solidFill>
                          <a:latin typeface="+mn-lt"/>
                          <a:ea typeface="+mn-ea"/>
                          <a:cs typeface="+mn-cs"/>
                        </a:rPr>
                        <a:t>原因而使湿漆膜向下移动，形成各种形状下边缘厚的不均匀涂层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13</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失光</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哑色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涂料施涂于垂直面上时，由于其抗流挂性差或施涂不当、漆膜过厚等</a:t>
                      </a:r>
                    </a:p>
                    <a:p>
                      <a:r>
                        <a:rPr lang="zh-CN" altLang="en-US" sz="1000" b="0" i="0" u="none" strike="noStrike" kern="1200" baseline="0" dirty="0" smtClean="0">
                          <a:solidFill>
                            <a:schemeClr val="dk1"/>
                          </a:solidFill>
                          <a:latin typeface="+mn-lt"/>
                          <a:ea typeface="+mn-ea"/>
                          <a:cs typeface="+mn-cs"/>
                        </a:rPr>
                        <a:t>原因而使湿漆膜向下移动，形成各种形状下边缘厚的不均匀涂层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14</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起泡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起泡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涂层因局部失去附着力而离开基底（底材或其下涂层）鼓起，使漆膜</a:t>
                      </a:r>
                    </a:p>
                    <a:p>
                      <a:r>
                        <a:rPr lang="zh-CN" altLang="en-US" sz="1000" b="0" i="0" u="none" strike="noStrike" kern="1200" baseline="0" dirty="0" smtClean="0">
                          <a:solidFill>
                            <a:schemeClr val="dk1"/>
                          </a:solidFill>
                          <a:latin typeface="+mn-lt"/>
                          <a:ea typeface="+mn-ea"/>
                          <a:cs typeface="+mn-cs"/>
                        </a:rPr>
                        <a:t>呈现似圆形的凸起变形。</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15</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褪色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变色</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色漆漆膜的颜色因受气候环境的影响而逐渐变浅的现象</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16</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闪光</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反光</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局部漆膜（尤其在接碴处）光泽高于整体漆膜光泽的现象。通常由于</a:t>
                      </a:r>
                    </a:p>
                    <a:p>
                      <a:r>
                        <a:rPr lang="zh-CN" altLang="en-US" sz="1000" b="0" i="0" u="none" strike="noStrike" kern="1200" baseline="0" dirty="0" smtClean="0">
                          <a:solidFill>
                            <a:schemeClr val="dk1"/>
                          </a:solidFill>
                          <a:latin typeface="+mn-lt"/>
                          <a:ea typeface="+mn-ea"/>
                          <a:cs typeface="+mn-cs"/>
                        </a:rPr>
                        <a:t>漆膜厚薄不匀引起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17</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发白</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发白</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有光涂料干燥过程中，漆膜上有时呈现出乳白色的现象</a:t>
                      </a: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18</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色不均</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喷油不均</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由于漆膜喷涂的厚薄不匀而呈现的阴阳色差。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19</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针孔</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针孔</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一种在漆膜中存在着类似于用针刺成的细孔的病态。</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20</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色差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色差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塑胶件颜色出现的偏差（偏深或偏浅），或产品表面光泽不匹配</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尘点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尘点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在喷涂过程中空气中的灰尘或油渣粘在漆膜上的点状缺陷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22</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喇叭网暗影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喇叭网暗影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塑胶件的喇叭网在注塑过程中有走胶不良、锈斑或喷涂不均等所产生</a:t>
                      </a:r>
                    </a:p>
                    <a:p>
                      <a:r>
                        <a:rPr lang="zh-CN" altLang="en-US" sz="1000" b="0" i="0" u="none" strike="noStrike" kern="1200" baseline="0" dirty="0" smtClean="0">
                          <a:solidFill>
                            <a:schemeClr val="dk1"/>
                          </a:solidFill>
                          <a:latin typeface="+mn-lt"/>
                          <a:ea typeface="+mn-ea"/>
                          <a:cs typeface="+mn-cs"/>
                        </a:rPr>
                        <a:t>的阴影</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23</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倾斜</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倾斜</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产品上的铭牌或丝印字符不在同一水平线上</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24</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丝印散油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丝印散油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产品上的丝印字符局部的分散造成字体不清晰的缺陷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03820">
                <a:tc>
                  <a:txBody>
                    <a:bodyPr/>
                    <a:lstStyle/>
                    <a:p>
                      <a:r>
                        <a:rPr lang="en-US" altLang="zh-CN" sz="1000" dirty="0" smtClean="0">
                          <a:solidFill>
                            <a:sysClr val="windowText" lastClr="000000"/>
                          </a:solidFill>
                        </a:rPr>
                        <a:t>25</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丝印肥油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丝印肥油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b="0" i="0" u="none" strike="noStrike" kern="1200" baseline="0" dirty="0" smtClean="0">
                          <a:solidFill>
                            <a:schemeClr val="dk1"/>
                          </a:solidFill>
                          <a:latin typeface="+mn-lt"/>
                          <a:ea typeface="+mn-ea"/>
                          <a:cs typeface="+mn-cs"/>
                        </a:rPr>
                        <a:t>产品上的丝印字符整体变粗与菲林上的字体不吻合</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sp>
        <p:nvSpPr>
          <p:cNvPr id="4" name="TextBox 3"/>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6" name="TextBox 5"/>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7" name="TextBox 6"/>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8" name="TextBox 7"/>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5</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8249676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167" y="838617"/>
            <a:ext cx="1944216" cy="276999"/>
          </a:xfrm>
          <a:prstGeom prst="rect">
            <a:avLst/>
          </a:prstGeom>
          <a:noFill/>
        </p:spPr>
        <p:txBody>
          <a:bodyPr wrap="square" rtlCol="0">
            <a:spAutoFit/>
          </a:bodyPr>
          <a:lstStyle/>
          <a:p>
            <a:r>
              <a:rPr lang="zh-CN" altLang="en-US" sz="1200" b="1" dirty="0" smtClean="0"/>
              <a:t>八、检验流程及标准</a:t>
            </a:r>
            <a:endParaRPr lang="zh-CN" altLang="en-US" sz="1200" b="1" dirty="0"/>
          </a:p>
        </p:txBody>
      </p:sp>
      <p:sp>
        <p:nvSpPr>
          <p:cNvPr id="3" name="TextBox 2"/>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5" name="TextBox 4"/>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6" name="TextBox 5"/>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7" name="矩形 6"/>
          <p:cNvSpPr/>
          <p:nvPr/>
        </p:nvSpPr>
        <p:spPr>
          <a:xfrm>
            <a:off x="188640" y="2891813"/>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t>2</a:t>
            </a:r>
            <a:r>
              <a:rPr lang="en-US" altLang="zh-CN" sz="1100" dirty="0" smtClean="0"/>
              <a:t>-</a:t>
            </a:r>
            <a:r>
              <a:rPr lang="zh-CN" altLang="en-US" sz="1100" dirty="0" smtClean="0"/>
              <a:t>包装检查</a:t>
            </a:r>
            <a:endParaRPr lang="zh-CN" altLang="en-US" sz="1100" dirty="0"/>
          </a:p>
        </p:txBody>
      </p:sp>
      <p:sp>
        <p:nvSpPr>
          <p:cNvPr id="8" name="矩形 7"/>
          <p:cNvSpPr/>
          <p:nvPr/>
        </p:nvSpPr>
        <p:spPr>
          <a:xfrm>
            <a:off x="194139" y="5004048"/>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t>4</a:t>
            </a:r>
            <a:r>
              <a:rPr lang="en-US" altLang="zh-CN" sz="1100" dirty="0" smtClean="0"/>
              <a:t>-</a:t>
            </a:r>
            <a:r>
              <a:rPr lang="zh-CN" altLang="en-US" sz="1100" dirty="0"/>
              <a:t>尺寸</a:t>
            </a:r>
            <a:r>
              <a:rPr lang="zh-CN" altLang="en-US" sz="1100" dirty="0" smtClean="0"/>
              <a:t>检查</a:t>
            </a:r>
            <a:endParaRPr lang="zh-CN" altLang="en-US" sz="1100" dirty="0"/>
          </a:p>
        </p:txBody>
      </p:sp>
      <p:cxnSp>
        <p:nvCxnSpPr>
          <p:cNvPr id="9" name="直接箭头连接符 8"/>
          <p:cNvCxnSpPr>
            <a:endCxn id="8" idx="0"/>
          </p:cNvCxnSpPr>
          <p:nvPr/>
        </p:nvCxnSpPr>
        <p:spPr>
          <a:xfrm>
            <a:off x="515426" y="4355976"/>
            <a:ext cx="2750"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a:stCxn id="8" idx="2"/>
            <a:endCxn id="25" idx="0"/>
          </p:cNvCxnSpPr>
          <p:nvPr/>
        </p:nvCxnSpPr>
        <p:spPr>
          <a:xfrm flipH="1">
            <a:off x="511311" y="5388091"/>
            <a:ext cx="6865" cy="98410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185873" y="1835696"/>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1-</a:t>
            </a:r>
            <a:r>
              <a:rPr lang="zh-CN" altLang="en-US" sz="1100" dirty="0" smtClean="0"/>
              <a:t>认可确认</a:t>
            </a:r>
            <a:endParaRPr lang="zh-CN" altLang="en-US" sz="1100" dirty="0"/>
          </a:p>
        </p:txBody>
      </p:sp>
      <p:graphicFrame>
        <p:nvGraphicFramePr>
          <p:cNvPr id="13" name="表格 12"/>
          <p:cNvGraphicFramePr>
            <a:graphicFrameLocks noGrp="1"/>
          </p:cNvGraphicFramePr>
          <p:nvPr>
            <p:extLst>
              <p:ext uri="{D42A27DB-BD31-4B8C-83A1-F6EECF244321}">
                <p14:modId xmlns:p14="http://schemas.microsoft.com/office/powerpoint/2010/main" val="3534468971"/>
              </p:ext>
            </p:extLst>
          </p:nvPr>
        </p:nvGraphicFramePr>
        <p:xfrm>
          <a:off x="1070992" y="1805698"/>
          <a:ext cx="5598368" cy="3702406"/>
        </p:xfrm>
        <a:graphic>
          <a:graphicData uri="http://schemas.openxmlformats.org/drawingml/2006/table">
            <a:tbl>
              <a:tblPr firstRow="1" bandRow="1">
                <a:tableStyleId>{5C22544A-7EE6-4342-B048-85BDC9FD1C3A}</a:tableStyleId>
              </a:tblPr>
              <a:tblGrid>
                <a:gridCol w="629816"/>
                <a:gridCol w="1008112"/>
                <a:gridCol w="2736304"/>
                <a:gridCol w="864096"/>
                <a:gridCol w="360040"/>
              </a:tblGrid>
              <a:tr h="534054">
                <a:tc>
                  <a:txBody>
                    <a:bodyPr/>
                    <a:lstStyle/>
                    <a:p>
                      <a:pPr algn="ctr"/>
                      <a:r>
                        <a:rPr lang="zh-CN" altLang="en-US" sz="1000" dirty="0" smtClean="0">
                          <a:solidFill>
                            <a:sysClr val="windowText" lastClr="000000"/>
                          </a:solidFill>
                        </a:rPr>
                        <a:t>检验项目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抽检规则</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不合格内容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检查方法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48">
                <a:tc>
                  <a:txBody>
                    <a:bodyPr/>
                    <a:lstStyle/>
                    <a:p>
                      <a:r>
                        <a:rPr lang="zh-CN" altLang="en-US" sz="1000" dirty="0" smtClean="0">
                          <a:solidFill>
                            <a:sysClr val="windowText" lastClr="000000"/>
                          </a:solidFill>
                        </a:rPr>
                        <a:t>认可项目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未认证为不合格</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无承认书或无样品、已停用或限制使用物料、环保材料无环保测试报告</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认可资料对照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CR</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64477">
                <a:tc rowSpan="4">
                  <a:txBody>
                    <a:bodyPr/>
                    <a:lstStyle/>
                    <a:p>
                      <a:r>
                        <a:rPr lang="zh-CN" altLang="en-US" sz="1000" dirty="0" smtClean="0">
                          <a:solidFill>
                            <a:sysClr val="windowText" lastClr="000000"/>
                          </a:solidFill>
                        </a:rPr>
                        <a:t>包装检查</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rowSpan="4">
                  <a:txBody>
                    <a:bodyPr/>
                    <a:lstStyle/>
                    <a:p>
                      <a:r>
                        <a:rPr lang="zh-CN" altLang="en-US" sz="1000" dirty="0" smtClean="0">
                          <a:solidFill>
                            <a:sysClr val="windowText" lastClr="000000"/>
                          </a:solidFill>
                        </a:rPr>
                        <a:t>抽样</a:t>
                      </a:r>
                      <a:r>
                        <a:rPr lang="en-US" altLang="zh-CN" sz="1000" dirty="0" smtClean="0">
                          <a:solidFill>
                            <a:sysClr val="windowText" lastClr="000000"/>
                          </a:solidFill>
                        </a:rPr>
                        <a:t>N=3</a:t>
                      </a:r>
                      <a:r>
                        <a:rPr lang="zh-CN" altLang="en-US" sz="1000" dirty="0" smtClean="0">
                          <a:solidFill>
                            <a:sysClr val="windowText" lastClr="000000"/>
                          </a:solidFill>
                        </a:rPr>
                        <a:t>箱</a:t>
                      </a:r>
                      <a:endParaRPr lang="en-US" altLang="zh-CN" sz="1000" dirty="0" smtClean="0">
                        <a:solidFill>
                          <a:sysClr val="windowText" lastClr="000000"/>
                        </a:solidFill>
                      </a:endParaRPr>
                    </a:p>
                    <a:p>
                      <a:r>
                        <a:rPr lang="en-US" altLang="zh-CN" sz="1000" dirty="0" smtClean="0">
                          <a:solidFill>
                            <a:sysClr val="windowText" lastClr="000000"/>
                          </a:solidFill>
                        </a:rPr>
                        <a:t>AC=0</a:t>
                      </a:r>
                    </a:p>
                    <a:p>
                      <a:r>
                        <a:rPr lang="en-US" altLang="zh-CN" sz="1000" dirty="0" smtClean="0">
                          <a:solidFill>
                            <a:sysClr val="windowText" lastClr="000000"/>
                          </a:solidFill>
                        </a:rPr>
                        <a:t>RE=1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包装破损、潮湿、无支撑力</a:t>
                      </a:r>
                      <a:r>
                        <a:rPr lang="en-US" altLang="zh-CN" sz="1000" dirty="0" smtClean="0">
                          <a:solidFill>
                            <a:sysClr val="windowText" lastClr="000000"/>
                          </a:solidFill>
                        </a:rPr>
                        <a:t>(</a:t>
                      </a:r>
                      <a:r>
                        <a:rPr lang="zh-CN" altLang="en-US" sz="1000" dirty="0" smtClean="0">
                          <a:solidFill>
                            <a:sysClr val="windowText" lastClr="000000"/>
                          </a:solidFill>
                        </a:rPr>
                        <a:t>变形</a:t>
                      </a:r>
                      <a:r>
                        <a:rPr lang="en-US" altLang="zh-CN" sz="1000" dirty="0" smtClean="0">
                          <a:solidFill>
                            <a:sysClr val="windowText" lastClr="000000"/>
                          </a:solidFill>
                        </a:rPr>
                        <a:t>)</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目视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01831">
                <a:tc vMerge="1">
                  <a:txBody>
                    <a:bodyPr/>
                    <a:lstStyle/>
                    <a:p>
                      <a:endParaRPr lang="zh-CN" altLang="en-US"/>
                    </a:p>
                  </a:txBody>
                  <a:tcPr/>
                </a:tc>
                <a:tc vMerge="1">
                  <a:txBody>
                    <a:bodyPr/>
                    <a:lstStyle/>
                    <a:p>
                      <a:endParaRPr lang="zh-CN" altLang="en-US"/>
                    </a:p>
                  </a:txBody>
                  <a:tcPr/>
                </a:tc>
                <a:tc>
                  <a:txBody>
                    <a:bodyPr/>
                    <a:lstStyle/>
                    <a:p>
                      <a:r>
                        <a:rPr lang="zh-CN" altLang="en-US" sz="1000" dirty="0" smtClean="0">
                          <a:solidFill>
                            <a:sysClr val="windowText" lastClr="000000"/>
                          </a:solidFill>
                        </a:rPr>
                        <a:t>产品之间隔离物使用不当，产品直接接触摩擦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目视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249154">
                <a:tc vMerge="1">
                  <a:txBody>
                    <a:bodyPr/>
                    <a:lstStyle/>
                    <a:p>
                      <a:endParaRPr lang="zh-CN" altLang="en-US"/>
                    </a:p>
                  </a:txBody>
                  <a:tcPr/>
                </a:tc>
                <a:tc vMerge="1">
                  <a:txBody>
                    <a:bodyPr/>
                    <a:lstStyle/>
                    <a:p>
                      <a:endParaRPr lang="zh-CN" altLang="en-US"/>
                    </a:p>
                  </a:txBody>
                  <a:tcPr/>
                </a:tc>
                <a:tc>
                  <a:txBody>
                    <a:bodyPr/>
                    <a:lstStyle/>
                    <a:p>
                      <a:r>
                        <a:rPr lang="zh-CN" altLang="en-US" sz="1000" dirty="0" smtClean="0">
                          <a:solidFill>
                            <a:sysClr val="windowText" lastClr="000000"/>
                          </a:solidFill>
                        </a:rPr>
                        <a:t>标签黏贴不规范</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目视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08674">
                <a:tc vMerge="1">
                  <a:txBody>
                    <a:bodyPr/>
                    <a:lstStyle/>
                    <a:p>
                      <a:endParaRPr lang="zh-CN" altLang="en-US"/>
                    </a:p>
                  </a:txBody>
                  <a:tcPr/>
                </a:tc>
                <a:tc vMerge="1">
                  <a:txBody>
                    <a:bodyPr/>
                    <a:lstStyle/>
                    <a:p>
                      <a:endParaRPr lang="zh-CN" altLang="en-US"/>
                    </a:p>
                  </a:txBody>
                  <a:tcPr/>
                </a:tc>
                <a:tc>
                  <a:txBody>
                    <a:bodyPr/>
                    <a:lstStyle/>
                    <a:p>
                      <a:r>
                        <a:rPr lang="zh-CN" altLang="en-US" sz="1000" dirty="0" smtClean="0">
                          <a:solidFill>
                            <a:sysClr val="windowText" lastClr="000000"/>
                          </a:solidFill>
                        </a:rPr>
                        <a:t>标签信息填写错误、未按照规定填写</a:t>
                      </a:r>
                      <a:r>
                        <a:rPr lang="en-US" altLang="zh-CN" sz="1000" dirty="0" smtClean="0">
                          <a:solidFill>
                            <a:sysClr val="windowText" lastClr="000000"/>
                          </a:solidFill>
                        </a:rPr>
                        <a:t>,</a:t>
                      </a:r>
                      <a:r>
                        <a:rPr lang="zh-CN" altLang="en-US" sz="1000" dirty="0" smtClean="0">
                          <a:solidFill>
                            <a:sysClr val="windowText" lastClr="000000"/>
                          </a:solidFill>
                        </a:rPr>
                        <a:t>环保物料需要贴环保标示</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目视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576064">
                <a:tc>
                  <a:txBody>
                    <a:bodyPr/>
                    <a:lstStyle/>
                    <a:p>
                      <a:r>
                        <a:rPr lang="zh-CN" altLang="en-US" sz="1000" dirty="0" smtClean="0">
                          <a:solidFill>
                            <a:sysClr val="windowText" lastClr="000000"/>
                          </a:solidFill>
                        </a:rPr>
                        <a:t>数量检查</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抽样</a:t>
                      </a:r>
                      <a:r>
                        <a:rPr lang="en-US" altLang="zh-CN" sz="1000" dirty="0" smtClean="0">
                          <a:solidFill>
                            <a:sysClr val="windowText" lastClr="000000"/>
                          </a:solidFill>
                        </a:rPr>
                        <a:t>N=1</a:t>
                      </a:r>
                      <a:r>
                        <a:rPr lang="zh-CN" altLang="en-US" sz="1000" dirty="0" smtClean="0">
                          <a:solidFill>
                            <a:sysClr val="windowText" lastClr="000000"/>
                          </a:solidFill>
                        </a:rPr>
                        <a:t>箱</a:t>
                      </a:r>
                      <a:endParaRPr lang="en-US" altLang="zh-CN" sz="1000" dirty="0" smtClean="0">
                        <a:solidFill>
                          <a:sysClr val="windowText" lastClr="000000"/>
                        </a:solidFill>
                      </a:endParaRPr>
                    </a:p>
                    <a:p>
                      <a:r>
                        <a:rPr lang="en-US" altLang="zh-CN" sz="1000" dirty="0" smtClean="0">
                          <a:solidFill>
                            <a:sysClr val="windowText" lastClr="000000"/>
                          </a:solidFill>
                        </a:rPr>
                        <a:t>(</a:t>
                      </a:r>
                      <a:r>
                        <a:rPr lang="zh-CN" altLang="en-US" sz="1000" dirty="0" smtClean="0">
                          <a:solidFill>
                            <a:sysClr val="windowText" lastClr="000000"/>
                          </a:solidFill>
                        </a:rPr>
                        <a:t>按照最小包装</a:t>
                      </a:r>
                      <a:r>
                        <a:rPr lang="en-US" altLang="zh-CN" sz="1000" dirty="0" smtClean="0">
                          <a:solidFill>
                            <a:sysClr val="windowText" lastClr="000000"/>
                          </a:solidFill>
                        </a:rPr>
                        <a:t>)</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外包装标示数量与包装部品总数不符；</a:t>
                      </a:r>
                      <a:endParaRPr lang="en-US" altLang="zh-CN" sz="1000" dirty="0" smtClean="0">
                        <a:solidFill>
                          <a:sysClr val="windowText" lastClr="000000"/>
                        </a:solidFill>
                      </a:endParaRPr>
                    </a:p>
                    <a:p>
                      <a:r>
                        <a:rPr lang="zh-CN" altLang="en-US" sz="1000" dirty="0" smtClean="0">
                          <a:solidFill>
                            <a:sysClr val="windowText" lastClr="000000"/>
                          </a:solidFill>
                        </a:rPr>
                        <a:t>连续</a:t>
                      </a:r>
                      <a:r>
                        <a:rPr lang="en-US" altLang="zh-CN" sz="1000" dirty="0" smtClean="0">
                          <a:solidFill>
                            <a:sysClr val="windowText" lastClr="000000"/>
                          </a:solidFill>
                        </a:rPr>
                        <a:t>3</a:t>
                      </a:r>
                      <a:r>
                        <a:rPr lang="zh-CN" altLang="en-US" sz="1000" dirty="0" smtClean="0">
                          <a:solidFill>
                            <a:sysClr val="windowText" lastClr="000000"/>
                          </a:solidFill>
                        </a:rPr>
                        <a:t>个月无短料现象，可免检此项，如有异常立即恢复检验</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目视</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504056">
                <a:tc>
                  <a:txBody>
                    <a:bodyPr/>
                    <a:lstStyle/>
                    <a:p>
                      <a:r>
                        <a:rPr lang="zh-CN" altLang="en-US" sz="1000" dirty="0" smtClean="0">
                          <a:solidFill>
                            <a:sysClr val="windowText" lastClr="000000"/>
                          </a:solidFill>
                        </a:rPr>
                        <a:t>尺寸检查</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抽样</a:t>
                      </a:r>
                      <a:r>
                        <a:rPr lang="en-US" altLang="zh-CN" sz="1000" dirty="0" smtClean="0">
                          <a:solidFill>
                            <a:sysClr val="windowText" lastClr="000000"/>
                          </a:solidFill>
                        </a:rPr>
                        <a:t>N=3</a:t>
                      </a:r>
                    </a:p>
                    <a:p>
                      <a:r>
                        <a:rPr lang="en-US" altLang="zh-CN" sz="1000" dirty="0" smtClean="0">
                          <a:solidFill>
                            <a:sysClr val="windowText" lastClr="000000"/>
                          </a:solidFill>
                        </a:rPr>
                        <a:t>AC=0</a:t>
                      </a:r>
                    </a:p>
                    <a:p>
                      <a:r>
                        <a:rPr lang="en-US" altLang="zh-CN" sz="1000" dirty="0" smtClean="0">
                          <a:solidFill>
                            <a:sysClr val="windowText" lastClr="000000"/>
                          </a:solidFill>
                        </a:rPr>
                        <a:t>RE=1</a:t>
                      </a:r>
                      <a:endParaRPr lang="zh-CN" altLang="en-US" sz="1000" dirty="0" smtClean="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结构尺寸不符合图纸要求</a:t>
                      </a:r>
                      <a:endParaRPr lang="en-US" altLang="zh-CN" sz="1000" dirty="0" smtClean="0">
                        <a:solidFill>
                          <a:sysClr val="windowText" lastClr="000000"/>
                        </a:solidFill>
                      </a:endParaRPr>
                    </a:p>
                    <a:p>
                      <a:r>
                        <a:rPr lang="zh-CN" altLang="en-US" sz="1000" dirty="0" smtClean="0">
                          <a:solidFill>
                            <a:sysClr val="windowText" lastClr="000000"/>
                          </a:solidFill>
                        </a:rPr>
                        <a:t>变形允许该部品全长的</a:t>
                      </a:r>
                      <a:r>
                        <a:rPr lang="en-US" altLang="zh-CN" sz="1000" dirty="0" smtClean="0">
                          <a:solidFill>
                            <a:sysClr val="windowText" lastClr="000000"/>
                          </a:solidFill>
                        </a:rPr>
                        <a:t>0.1%(mm)</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卡尺</a:t>
                      </a:r>
                      <a:endParaRPr lang="en-US" altLang="zh-CN" sz="1000" dirty="0" smtClean="0">
                        <a:solidFill>
                          <a:sysClr val="windowText" lastClr="000000"/>
                        </a:solidFill>
                      </a:endParaRPr>
                    </a:p>
                    <a:p>
                      <a:r>
                        <a:rPr lang="zh-CN" altLang="en-US" sz="1000" dirty="0" smtClean="0">
                          <a:solidFill>
                            <a:sysClr val="windowText" lastClr="000000"/>
                          </a:solidFill>
                        </a:rPr>
                        <a:t>三次元</a:t>
                      </a:r>
                      <a:endParaRPr lang="en-US" altLang="zh-CN" sz="1000" dirty="0" smtClean="0">
                        <a:solidFill>
                          <a:sysClr val="windowText" lastClr="000000"/>
                        </a:solidFill>
                      </a:endParaRPr>
                    </a:p>
                    <a:p>
                      <a:r>
                        <a:rPr lang="zh-CN" altLang="en-US" sz="1000" dirty="0" smtClean="0">
                          <a:solidFill>
                            <a:sysClr val="windowText" lastClr="000000"/>
                          </a:solidFill>
                        </a:rPr>
                        <a:t>高度规</a:t>
                      </a:r>
                      <a:endParaRPr lang="en-US" altLang="zh-CN" sz="1000" dirty="0" smtClean="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406904">
                <a:tc>
                  <a:txBody>
                    <a:bodyPr/>
                    <a:lstStyle/>
                    <a:p>
                      <a:r>
                        <a:rPr lang="zh-CN" altLang="en-US" sz="1000" dirty="0" smtClean="0">
                          <a:solidFill>
                            <a:sysClr val="windowText" lastClr="000000"/>
                          </a:solidFill>
                        </a:rPr>
                        <a:t>外观检验</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按照</a:t>
                      </a:r>
                      <a:r>
                        <a:rPr lang="en-US" altLang="zh-CN" sz="1000" dirty="0" smtClean="0">
                          <a:solidFill>
                            <a:sysClr val="windowText" lastClr="000000"/>
                          </a:solidFill>
                        </a:rPr>
                        <a:t>5.1~5.4</a:t>
                      </a:r>
                      <a:r>
                        <a:rPr lang="zh-CN" altLang="en-US" sz="1000" dirty="0" smtClean="0">
                          <a:solidFill>
                            <a:sysClr val="windowText" lastClr="000000"/>
                          </a:solidFill>
                        </a:rPr>
                        <a:t>规定抽样方案</a:t>
                      </a: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见下表</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点线规</a:t>
                      </a:r>
                      <a:endParaRPr lang="en-US" altLang="zh-CN" sz="1000" dirty="0" smtClean="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cxnSp>
        <p:nvCxnSpPr>
          <p:cNvPr id="15" name="直接箭头连接符 14"/>
          <p:cNvCxnSpPr>
            <a:stCxn id="11" idx="2"/>
            <a:endCxn id="7" idx="0"/>
          </p:cNvCxnSpPr>
          <p:nvPr/>
        </p:nvCxnSpPr>
        <p:spPr>
          <a:xfrm>
            <a:off x="509910" y="2219739"/>
            <a:ext cx="2767" cy="6720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160748" y="5779293"/>
            <a:ext cx="5580620" cy="1384995"/>
          </a:xfrm>
          <a:prstGeom prst="rect">
            <a:avLst/>
          </a:prstGeom>
          <a:noFill/>
        </p:spPr>
        <p:txBody>
          <a:bodyPr wrap="square" rtlCol="0">
            <a:spAutoFit/>
          </a:bodyPr>
          <a:lstStyle/>
          <a:p>
            <a:r>
              <a:rPr lang="en-US" altLang="zh-CN" sz="1200" b="1" dirty="0" smtClean="0"/>
              <a:t>8.1 </a:t>
            </a:r>
            <a:r>
              <a:rPr lang="zh-CN" altLang="en-US" sz="1200" b="1" dirty="0" smtClean="0"/>
              <a:t>外观检验实物依据为客户和品质部共同签样为准，若产品与样品有差异，须依据此标准判定</a:t>
            </a:r>
            <a:endParaRPr lang="en-US" altLang="zh-CN" sz="1200" b="1" dirty="0" smtClean="0"/>
          </a:p>
          <a:p>
            <a:r>
              <a:rPr lang="en-US" altLang="zh-CN" sz="1200" b="1" dirty="0" smtClean="0"/>
              <a:t>8.2</a:t>
            </a:r>
            <a:r>
              <a:rPr lang="zh-CN" altLang="en-US" sz="1200" b="1" dirty="0" smtClean="0"/>
              <a:t>对喷漆件中套色机壳的检验规定</a:t>
            </a:r>
            <a:endParaRPr lang="en-US" altLang="zh-CN" sz="1200" b="1" dirty="0" smtClean="0"/>
          </a:p>
          <a:p>
            <a:r>
              <a:rPr lang="en-US" altLang="zh-CN" sz="1200" dirty="0" smtClean="0"/>
              <a:t>8.2.1</a:t>
            </a:r>
            <a:r>
              <a:rPr lang="zh-CN" altLang="en-US" sz="1200" dirty="0" smtClean="0"/>
              <a:t>相近油色的套色机壳工艺槽内允许混色、露底</a:t>
            </a:r>
            <a:r>
              <a:rPr lang="en-US" altLang="zh-CN" sz="1200" dirty="0" smtClean="0"/>
              <a:t>(</a:t>
            </a:r>
            <a:r>
              <a:rPr lang="zh-CN" altLang="en-US" sz="1200" dirty="0" smtClean="0"/>
              <a:t>不能漫边</a:t>
            </a:r>
            <a:r>
              <a:rPr lang="en-US" altLang="zh-CN" sz="1200" dirty="0" smtClean="0"/>
              <a:t>)</a:t>
            </a:r>
          </a:p>
          <a:p>
            <a:r>
              <a:rPr lang="en-US" altLang="zh-CN" sz="1200" dirty="0" smtClean="0"/>
              <a:t>8.2.2</a:t>
            </a:r>
            <a:r>
              <a:rPr lang="zh-CN" altLang="en-US" sz="1200" dirty="0" smtClean="0"/>
              <a:t>色差较大的套色机壳工艺槽内允许有分布均匀的混色、轻微露底</a:t>
            </a:r>
            <a:endParaRPr lang="en-US" altLang="zh-CN" sz="1200" dirty="0" smtClean="0"/>
          </a:p>
          <a:p>
            <a:r>
              <a:rPr lang="en-US" altLang="zh-CN" sz="1200" dirty="0" smtClean="0"/>
              <a:t>8.2.3</a:t>
            </a:r>
            <a:r>
              <a:rPr lang="zh-CN" altLang="en-US" sz="1200" dirty="0" smtClean="0"/>
              <a:t>套色机壳工艺槽两侧转角边喷涂难以覆盖的位置（如图</a:t>
            </a:r>
            <a:r>
              <a:rPr lang="en-US" altLang="zh-CN" sz="1200" dirty="0" smtClean="0"/>
              <a:t>2</a:t>
            </a:r>
            <a:r>
              <a:rPr lang="zh-CN" altLang="en-US" sz="1200" dirty="0" smtClean="0"/>
              <a:t>所示</a:t>
            </a:r>
            <a:r>
              <a:rPr lang="en-US" altLang="zh-CN" sz="1200" dirty="0" smtClean="0"/>
              <a:t>A\B</a:t>
            </a:r>
            <a:r>
              <a:rPr lang="zh-CN" altLang="en-US" sz="1200" dirty="0" smtClean="0"/>
              <a:t>处）允许轻微露底，具体以实物签样为准</a:t>
            </a:r>
            <a:endParaRPr lang="en-US" altLang="zh-CN" sz="12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6992" y="6948264"/>
            <a:ext cx="3096343" cy="1622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矩形 19"/>
          <p:cNvSpPr/>
          <p:nvPr/>
        </p:nvSpPr>
        <p:spPr>
          <a:xfrm>
            <a:off x="185872" y="3923928"/>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a:t>3</a:t>
            </a:r>
            <a:r>
              <a:rPr lang="en-US" altLang="zh-CN" sz="1100" dirty="0" smtClean="0"/>
              <a:t>-</a:t>
            </a:r>
            <a:r>
              <a:rPr lang="zh-CN" altLang="en-US" sz="1100" dirty="0"/>
              <a:t>数量</a:t>
            </a:r>
            <a:r>
              <a:rPr lang="zh-CN" altLang="en-US" sz="1100" dirty="0" smtClean="0"/>
              <a:t>检查</a:t>
            </a:r>
            <a:endParaRPr lang="zh-CN" altLang="en-US" sz="1100" dirty="0"/>
          </a:p>
        </p:txBody>
      </p:sp>
      <p:cxnSp>
        <p:nvCxnSpPr>
          <p:cNvPr id="21" name="直接箭头连接符 20"/>
          <p:cNvCxnSpPr>
            <a:stCxn id="7" idx="2"/>
            <a:endCxn id="20" idx="0"/>
          </p:cNvCxnSpPr>
          <p:nvPr/>
        </p:nvCxnSpPr>
        <p:spPr>
          <a:xfrm flipH="1">
            <a:off x="509909" y="3275856"/>
            <a:ext cx="2768"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187274" y="6372200"/>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5-</a:t>
            </a:r>
            <a:r>
              <a:rPr lang="zh-CN" altLang="en-US" sz="1100" dirty="0"/>
              <a:t>外观</a:t>
            </a:r>
            <a:r>
              <a:rPr lang="zh-CN" altLang="en-US" sz="1100" dirty="0" smtClean="0"/>
              <a:t>检查</a:t>
            </a:r>
            <a:endParaRPr lang="zh-CN" altLang="en-US" sz="1100" dirty="0"/>
          </a:p>
        </p:txBody>
      </p:sp>
      <p:cxnSp>
        <p:nvCxnSpPr>
          <p:cNvPr id="27" name="直接箭头连接符 26"/>
          <p:cNvCxnSpPr>
            <a:stCxn id="25" idx="2"/>
          </p:cNvCxnSpPr>
          <p:nvPr/>
        </p:nvCxnSpPr>
        <p:spPr>
          <a:xfrm flipH="1">
            <a:off x="509908" y="6756243"/>
            <a:ext cx="1403" cy="10034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6</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6256771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22" name="TextBox 21"/>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23" name="TextBox 22"/>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6" name="矩形 5"/>
          <p:cNvSpPr/>
          <p:nvPr/>
        </p:nvSpPr>
        <p:spPr>
          <a:xfrm>
            <a:off x="201467" y="2005602"/>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6-</a:t>
            </a:r>
            <a:r>
              <a:rPr lang="zh-CN" altLang="en-US" sz="1100" dirty="0"/>
              <a:t>外观</a:t>
            </a:r>
            <a:r>
              <a:rPr lang="zh-CN" altLang="en-US" sz="1100" dirty="0" smtClean="0"/>
              <a:t>检查</a:t>
            </a:r>
            <a:r>
              <a:rPr lang="en-US" altLang="zh-CN" sz="1100" dirty="0" smtClean="0"/>
              <a:t>1</a:t>
            </a:r>
            <a:endParaRPr lang="zh-CN" altLang="en-US" sz="1100" dirty="0"/>
          </a:p>
        </p:txBody>
      </p:sp>
      <p:graphicFrame>
        <p:nvGraphicFramePr>
          <p:cNvPr id="2" name="表格 1"/>
          <p:cNvGraphicFramePr>
            <a:graphicFrameLocks noGrp="1"/>
          </p:cNvGraphicFramePr>
          <p:nvPr>
            <p:extLst>
              <p:ext uri="{D42A27DB-BD31-4B8C-83A1-F6EECF244321}">
                <p14:modId xmlns:p14="http://schemas.microsoft.com/office/powerpoint/2010/main" val="3634498570"/>
              </p:ext>
            </p:extLst>
          </p:nvPr>
        </p:nvGraphicFramePr>
        <p:xfrm>
          <a:off x="1196752" y="1547664"/>
          <a:ext cx="5400600" cy="6480720"/>
        </p:xfrm>
        <a:graphic>
          <a:graphicData uri="http://schemas.openxmlformats.org/drawingml/2006/table">
            <a:tbl>
              <a:tblPr firstRow="1" bandRow="1">
                <a:tableStyleId>{5C22544A-7EE6-4342-B048-85BDC9FD1C3A}</a:tableStyleId>
              </a:tblPr>
              <a:tblGrid>
                <a:gridCol w="792088"/>
                <a:gridCol w="1368152"/>
                <a:gridCol w="1296144"/>
                <a:gridCol w="1440160"/>
                <a:gridCol w="504056"/>
              </a:tblGrid>
              <a:tr h="409785">
                <a:tc>
                  <a:txBody>
                    <a:bodyPr/>
                    <a:lstStyle/>
                    <a:p>
                      <a:r>
                        <a:rPr lang="zh-CN" altLang="en-US" sz="1000" dirty="0" smtClean="0">
                          <a:solidFill>
                            <a:sysClr val="windowText" lastClr="000000"/>
                          </a:solidFill>
                        </a:rPr>
                        <a:t>不良项目</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pPr algn="ctr"/>
                      <a:r>
                        <a:rPr lang="en-US" altLang="zh-CN" sz="1000" dirty="0" smtClean="0">
                          <a:solidFill>
                            <a:sysClr val="windowText" lastClr="000000"/>
                          </a:solidFill>
                        </a:rPr>
                        <a:t>A</a:t>
                      </a:r>
                      <a:r>
                        <a:rPr lang="zh-CN" altLang="en-US" sz="1000" dirty="0" smtClean="0">
                          <a:solidFill>
                            <a:sysClr val="windowText" lastClr="000000"/>
                          </a:solidFill>
                        </a:rPr>
                        <a:t>区</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pPr algn="ctr"/>
                      <a:r>
                        <a:rPr lang="en-US" altLang="zh-CN" sz="1000" dirty="0" smtClean="0">
                          <a:solidFill>
                            <a:sysClr val="windowText" lastClr="000000"/>
                          </a:solidFill>
                        </a:rPr>
                        <a:t>B</a:t>
                      </a:r>
                      <a:r>
                        <a:rPr lang="zh-CN" altLang="en-US" sz="1000" dirty="0" smtClean="0">
                          <a:solidFill>
                            <a:sysClr val="windowText" lastClr="000000"/>
                          </a:solidFill>
                        </a:rPr>
                        <a:t>区</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pPr algn="ctr"/>
                      <a:r>
                        <a:rPr lang="en-US" altLang="zh-CN" sz="1000" dirty="0" smtClean="0">
                          <a:solidFill>
                            <a:sysClr val="windowText" lastClr="000000"/>
                          </a:solidFill>
                        </a:rPr>
                        <a:t>C</a:t>
                      </a:r>
                      <a:r>
                        <a:rPr lang="zh-CN" altLang="en-US" sz="1000" dirty="0" smtClean="0">
                          <a:solidFill>
                            <a:sysClr val="windowText" lastClr="000000"/>
                          </a:solidFill>
                        </a:rPr>
                        <a:t>区</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不良判定</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228544">
                <a:tc>
                  <a:txBody>
                    <a:bodyPr/>
                    <a:lstStyle/>
                    <a:p>
                      <a:r>
                        <a:rPr lang="zh-CN" altLang="en-US" sz="1000" dirty="0" smtClean="0">
                          <a:solidFill>
                            <a:sysClr val="windowText" lastClr="000000"/>
                          </a:solidFill>
                        </a:rPr>
                        <a:t>尘点、油渣、杂色点、沙眼</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低对比度：</a:t>
                      </a:r>
                      <a:r>
                        <a:rPr lang="en-US" altLang="zh-CN" sz="1000" kern="1200" dirty="0" smtClean="0">
                          <a:solidFill>
                            <a:schemeClr val="dk1"/>
                          </a:solidFill>
                          <a:effectLst/>
                          <a:latin typeface="+mn-lt"/>
                          <a:ea typeface="+mn-ea"/>
                          <a:cs typeface="+mn-cs"/>
                        </a:rPr>
                        <a:t> 1.0mm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1.5</a:t>
                      </a:r>
                      <a:r>
                        <a:rPr lang="zh-CN" altLang="zh-CN" sz="1000" kern="1200" dirty="0" smtClean="0">
                          <a:solidFill>
                            <a:schemeClr val="dk1"/>
                          </a:solidFill>
                          <a:effectLst/>
                          <a:latin typeface="+mn-lt"/>
                          <a:ea typeface="+mn-ea"/>
                          <a:cs typeface="+mn-cs"/>
                        </a:rPr>
                        <a:t>的点大于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个或</a:t>
                      </a:r>
                      <a:r>
                        <a:rPr lang="en-US" altLang="zh-CN" sz="1000" kern="1200" dirty="0" smtClean="0">
                          <a:solidFill>
                            <a:schemeClr val="dk1"/>
                          </a:solidFill>
                          <a:effectLst/>
                          <a:latin typeface="+mn-lt"/>
                          <a:ea typeface="+mn-ea"/>
                          <a:cs typeface="+mn-cs"/>
                        </a:rPr>
                        <a:t> 0.5mm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1.0mm</a:t>
                      </a:r>
                      <a:r>
                        <a:rPr lang="zh-CN" altLang="zh-CN" sz="1000" kern="1200" dirty="0" smtClean="0">
                          <a:solidFill>
                            <a:schemeClr val="dk1"/>
                          </a:solidFill>
                          <a:effectLst/>
                          <a:latin typeface="+mn-lt"/>
                          <a:ea typeface="+mn-ea"/>
                          <a:cs typeface="+mn-cs"/>
                        </a:rPr>
                        <a:t>的点大于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个。高对比度：</a:t>
                      </a:r>
                      <a:r>
                        <a:rPr lang="en-US" altLang="zh-CN" sz="1000" kern="1200" dirty="0" smtClean="0">
                          <a:solidFill>
                            <a:schemeClr val="dk1"/>
                          </a:solidFill>
                          <a:effectLst/>
                          <a:latin typeface="+mn-lt"/>
                          <a:ea typeface="+mn-ea"/>
                          <a:cs typeface="+mn-cs"/>
                        </a:rPr>
                        <a:t>0.3mm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m</a:t>
                      </a:r>
                      <a:r>
                        <a:rPr lang="zh-CN" altLang="zh-CN" sz="1000" kern="1200" dirty="0" smtClean="0">
                          <a:solidFill>
                            <a:schemeClr val="dk1"/>
                          </a:solidFill>
                          <a:effectLst/>
                          <a:latin typeface="+mn-lt"/>
                          <a:ea typeface="+mn-ea"/>
                          <a:cs typeface="+mn-cs"/>
                        </a:rPr>
                        <a:t>的点大于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低对比度：</a:t>
                      </a:r>
                      <a:r>
                        <a:rPr lang="en-US" altLang="zh-CN" sz="1000" kern="1200" dirty="0" smtClean="0">
                          <a:solidFill>
                            <a:schemeClr val="dk1"/>
                          </a:solidFill>
                          <a:effectLst/>
                          <a:latin typeface="+mn-lt"/>
                          <a:ea typeface="+mn-ea"/>
                          <a:cs typeface="+mn-cs"/>
                        </a:rPr>
                        <a:t>1.0mm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1.5</a:t>
                      </a:r>
                      <a:r>
                        <a:rPr lang="zh-CN" altLang="zh-CN" sz="1000" kern="1200" dirty="0" smtClean="0">
                          <a:solidFill>
                            <a:schemeClr val="dk1"/>
                          </a:solidFill>
                          <a:effectLst/>
                          <a:latin typeface="+mn-lt"/>
                          <a:ea typeface="+mn-ea"/>
                          <a:cs typeface="+mn-cs"/>
                        </a:rPr>
                        <a:t>的点大于</a:t>
                      </a:r>
                      <a:r>
                        <a:rPr lang="en-US" altLang="zh-CN" sz="1000" kern="1200" dirty="0" smtClean="0">
                          <a:solidFill>
                            <a:schemeClr val="dk1"/>
                          </a:solidFill>
                          <a:effectLst/>
                          <a:latin typeface="+mn-lt"/>
                          <a:ea typeface="+mn-ea"/>
                          <a:cs typeface="+mn-cs"/>
                        </a:rPr>
                        <a:t> 3</a:t>
                      </a:r>
                      <a:r>
                        <a:rPr lang="zh-CN" altLang="zh-CN" sz="1000" kern="1200" dirty="0" smtClean="0">
                          <a:solidFill>
                            <a:schemeClr val="dk1"/>
                          </a:solidFill>
                          <a:effectLst/>
                          <a:latin typeface="+mn-lt"/>
                          <a:ea typeface="+mn-ea"/>
                          <a:cs typeface="+mn-cs"/>
                        </a:rPr>
                        <a:t>个高对比度：</a:t>
                      </a:r>
                      <a:r>
                        <a:rPr lang="en-US" altLang="zh-CN" sz="1000" kern="1200" dirty="0" smtClean="0">
                          <a:solidFill>
                            <a:schemeClr val="dk1"/>
                          </a:solidFill>
                          <a:effectLst/>
                          <a:latin typeface="+mn-lt"/>
                          <a:ea typeface="+mn-ea"/>
                          <a:cs typeface="+mn-cs"/>
                        </a:rPr>
                        <a:t>1.0mm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1.5mm</a:t>
                      </a:r>
                      <a:r>
                        <a:rPr lang="zh-CN" altLang="zh-CN" sz="1000" kern="1200" dirty="0" smtClean="0">
                          <a:solidFill>
                            <a:schemeClr val="dk1"/>
                          </a:solidFill>
                          <a:effectLst/>
                          <a:latin typeface="+mn-lt"/>
                          <a:ea typeface="+mn-ea"/>
                          <a:cs typeface="+mn-cs"/>
                        </a:rPr>
                        <a:t>的点大于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低对比度：</a:t>
                      </a:r>
                      <a:r>
                        <a:rPr lang="en-US" altLang="zh-CN" sz="1000" kern="1200" dirty="0" smtClean="0">
                          <a:solidFill>
                            <a:schemeClr val="dk1"/>
                          </a:solidFill>
                          <a:effectLst/>
                          <a:latin typeface="+mn-lt"/>
                          <a:ea typeface="+mn-ea"/>
                          <a:cs typeface="+mn-cs"/>
                        </a:rPr>
                        <a:t> 1.5mm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2.0MM</a:t>
                      </a:r>
                      <a:r>
                        <a:rPr lang="zh-CN" altLang="zh-CN" sz="1000" kern="1200" dirty="0" smtClean="0">
                          <a:solidFill>
                            <a:schemeClr val="dk1"/>
                          </a:solidFill>
                          <a:effectLst/>
                          <a:latin typeface="+mn-lt"/>
                          <a:ea typeface="+mn-ea"/>
                          <a:cs typeface="+mn-cs"/>
                        </a:rPr>
                        <a:t>的点大于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个高对比度：</a:t>
                      </a:r>
                      <a:r>
                        <a:rPr lang="en-US" altLang="zh-CN" sz="1000" kern="1200" dirty="0" smtClean="0">
                          <a:solidFill>
                            <a:schemeClr val="dk1"/>
                          </a:solidFill>
                          <a:effectLst/>
                          <a:latin typeface="+mn-lt"/>
                          <a:ea typeface="+mn-ea"/>
                          <a:cs typeface="+mn-cs"/>
                        </a:rPr>
                        <a:t> 1.0mm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1.5mm</a:t>
                      </a:r>
                      <a:r>
                        <a:rPr lang="zh-CN" altLang="zh-CN" sz="1000" kern="1200" dirty="0" smtClean="0">
                          <a:solidFill>
                            <a:schemeClr val="dk1"/>
                          </a:solidFill>
                          <a:effectLst/>
                          <a:latin typeface="+mn-lt"/>
                          <a:ea typeface="+mn-ea"/>
                          <a:cs typeface="+mn-cs"/>
                        </a:rPr>
                        <a:t>的点大于</a:t>
                      </a:r>
                      <a:r>
                        <a:rPr lang="en-US" altLang="zh-CN" sz="1000" kern="1200" dirty="0" smtClean="0">
                          <a:solidFill>
                            <a:schemeClr val="dk1"/>
                          </a:solidFill>
                          <a:effectLst/>
                          <a:latin typeface="+mn-lt"/>
                          <a:ea typeface="+mn-ea"/>
                          <a:cs typeface="+mn-cs"/>
                        </a:rPr>
                        <a:t> 6</a:t>
                      </a:r>
                      <a:r>
                        <a:rPr lang="zh-CN" altLang="zh-CN" sz="1000" kern="1200" dirty="0" smtClean="0">
                          <a:solidFill>
                            <a:schemeClr val="dk1"/>
                          </a:solidFill>
                          <a:effectLst/>
                          <a:latin typeface="+mn-lt"/>
                          <a:ea typeface="+mn-ea"/>
                          <a:cs typeface="+mn-cs"/>
                        </a:rPr>
                        <a:t>个 </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595756">
                <a:tc>
                  <a:txBody>
                    <a:bodyPr/>
                    <a:lstStyle/>
                    <a:p>
                      <a:r>
                        <a:rPr lang="zh-CN" altLang="zh-CN" sz="1000" kern="1200" dirty="0" smtClean="0">
                          <a:solidFill>
                            <a:schemeClr val="dk1"/>
                          </a:solidFill>
                          <a:effectLst/>
                          <a:latin typeface="+mn-lt"/>
                          <a:ea typeface="+mn-ea"/>
                          <a:cs typeface="+mn-cs"/>
                        </a:rPr>
                        <a:t>框边批锋、毛刺（类似缺陷）</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a:t>
                      </a:r>
                      <a:r>
                        <a:rPr lang="en-US" altLang="zh-CN" sz="1000" kern="1200" dirty="0" smtClean="0">
                          <a:solidFill>
                            <a:schemeClr val="dk1"/>
                          </a:solidFill>
                          <a:effectLst/>
                          <a:latin typeface="+mn-lt"/>
                          <a:ea typeface="+mn-ea"/>
                          <a:cs typeface="+mn-cs"/>
                        </a:rPr>
                        <a:t> 0.2mm</a:t>
                      </a:r>
                      <a:r>
                        <a:rPr lang="zh-CN" altLang="zh-CN" sz="1000" kern="1200" dirty="0" smtClean="0">
                          <a:solidFill>
                            <a:schemeClr val="dk1"/>
                          </a:solidFill>
                          <a:effectLst/>
                          <a:latin typeface="+mn-lt"/>
                          <a:ea typeface="+mn-ea"/>
                          <a:cs typeface="+mn-cs"/>
                        </a:rPr>
                        <a:t>×长</a:t>
                      </a:r>
                      <a:r>
                        <a:rPr lang="en-US" altLang="zh-CN" sz="1000" kern="1200" dirty="0" smtClean="0">
                          <a:solidFill>
                            <a:schemeClr val="dk1"/>
                          </a:solidFill>
                          <a:effectLst/>
                          <a:latin typeface="+mn-lt"/>
                          <a:ea typeface="+mn-ea"/>
                          <a:cs typeface="+mn-cs"/>
                        </a:rPr>
                        <a:t> 5MM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a:t>
                      </a:r>
                      <a:r>
                        <a:rPr lang="en-US" altLang="zh-CN" sz="1000" kern="1200" dirty="0" smtClean="0">
                          <a:solidFill>
                            <a:schemeClr val="dk1"/>
                          </a:solidFill>
                          <a:effectLst/>
                          <a:latin typeface="+mn-lt"/>
                          <a:ea typeface="+mn-ea"/>
                          <a:cs typeface="+mn-cs"/>
                        </a:rPr>
                        <a:t> 0.2mm</a:t>
                      </a:r>
                      <a:r>
                        <a:rPr lang="zh-CN" altLang="zh-CN" sz="1000" kern="1200" dirty="0" smtClean="0">
                          <a:solidFill>
                            <a:schemeClr val="dk1"/>
                          </a:solidFill>
                          <a:effectLst/>
                          <a:latin typeface="+mn-lt"/>
                          <a:ea typeface="+mn-ea"/>
                          <a:cs typeface="+mn-cs"/>
                        </a:rPr>
                        <a:t>×长</a:t>
                      </a:r>
                      <a:r>
                        <a:rPr lang="en-US" altLang="zh-CN" sz="1000" kern="1200" dirty="0" smtClean="0">
                          <a:solidFill>
                            <a:schemeClr val="dk1"/>
                          </a:solidFill>
                          <a:effectLst/>
                          <a:latin typeface="+mn-lt"/>
                          <a:ea typeface="+mn-ea"/>
                          <a:cs typeface="+mn-cs"/>
                        </a:rPr>
                        <a:t> 10MM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a:t>
                      </a:r>
                      <a:r>
                        <a:rPr lang="en-US" altLang="zh-CN" sz="1000" kern="1200" dirty="0" smtClean="0">
                          <a:solidFill>
                            <a:schemeClr val="dk1"/>
                          </a:solidFill>
                          <a:effectLst/>
                          <a:latin typeface="+mn-lt"/>
                          <a:ea typeface="+mn-ea"/>
                          <a:cs typeface="+mn-cs"/>
                        </a:rPr>
                        <a:t> 0.5mm</a:t>
                      </a:r>
                      <a:r>
                        <a:rPr lang="zh-CN" altLang="zh-CN" sz="1000" kern="1200" dirty="0" smtClean="0">
                          <a:solidFill>
                            <a:schemeClr val="dk1"/>
                          </a:solidFill>
                          <a:effectLst/>
                          <a:latin typeface="+mn-lt"/>
                          <a:ea typeface="+mn-ea"/>
                          <a:cs typeface="+mn-cs"/>
                        </a:rPr>
                        <a:t>×长</a:t>
                      </a:r>
                      <a:r>
                        <a:rPr lang="en-US" altLang="zh-CN" sz="1000" kern="1200" dirty="0" smtClean="0">
                          <a:solidFill>
                            <a:schemeClr val="dk1"/>
                          </a:solidFill>
                          <a:effectLst/>
                          <a:latin typeface="+mn-lt"/>
                          <a:ea typeface="+mn-ea"/>
                          <a:cs typeface="+mn-cs"/>
                        </a:rPr>
                        <a:t> 15MM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个 </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521286">
                <a:tc>
                  <a:txBody>
                    <a:bodyPr/>
                    <a:lstStyle/>
                    <a:p>
                      <a:r>
                        <a:rPr lang="zh-CN" altLang="en-US" sz="1000" dirty="0" smtClean="0">
                          <a:solidFill>
                            <a:sysClr val="windowText" lastClr="000000"/>
                          </a:solidFill>
                        </a:rPr>
                        <a:t>堵孔</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外堵孔：有堵孔内堵孔：大于</a:t>
                      </a:r>
                      <a:r>
                        <a:rPr lang="en-US" altLang="zh-CN" sz="1000" kern="1200" dirty="0" smtClean="0">
                          <a:solidFill>
                            <a:schemeClr val="dk1"/>
                          </a:solidFill>
                          <a:effectLst/>
                          <a:latin typeface="+mn-lt"/>
                          <a:ea typeface="+mn-ea"/>
                          <a:cs typeface="+mn-cs"/>
                        </a:rPr>
                        <a:t> 3</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外堵孔：大于</a:t>
                      </a:r>
                      <a:r>
                        <a:rPr lang="en-US" altLang="zh-CN" sz="1000" kern="1200" dirty="0" smtClean="0">
                          <a:solidFill>
                            <a:schemeClr val="dk1"/>
                          </a:solidFill>
                          <a:effectLst/>
                          <a:latin typeface="+mn-lt"/>
                          <a:ea typeface="+mn-ea"/>
                          <a:cs typeface="+mn-cs"/>
                        </a:rPr>
                        <a:t> 3</a:t>
                      </a:r>
                      <a:r>
                        <a:rPr lang="zh-CN" altLang="zh-CN" sz="1000" kern="1200" dirty="0" smtClean="0">
                          <a:solidFill>
                            <a:schemeClr val="dk1"/>
                          </a:solidFill>
                          <a:effectLst/>
                          <a:latin typeface="+mn-lt"/>
                          <a:ea typeface="+mn-ea"/>
                          <a:cs typeface="+mn-cs"/>
                        </a:rPr>
                        <a:t>个内堵孔：大于</a:t>
                      </a:r>
                      <a:r>
                        <a:rPr lang="en-US" altLang="zh-CN" sz="1000" kern="1200" dirty="0" smtClean="0">
                          <a:solidFill>
                            <a:schemeClr val="dk1"/>
                          </a:solidFill>
                          <a:effectLst/>
                          <a:latin typeface="+mn-lt"/>
                          <a:ea typeface="+mn-ea"/>
                          <a:cs typeface="+mn-cs"/>
                        </a:rPr>
                        <a:t> 5</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外堵孔：大于</a:t>
                      </a:r>
                      <a:r>
                        <a:rPr lang="en-US" altLang="zh-CN" sz="1000" kern="1200" dirty="0" smtClean="0">
                          <a:solidFill>
                            <a:schemeClr val="dk1"/>
                          </a:solidFill>
                          <a:effectLst/>
                          <a:latin typeface="+mn-lt"/>
                          <a:ea typeface="+mn-ea"/>
                          <a:cs typeface="+mn-cs"/>
                        </a:rPr>
                        <a:t> 5</a:t>
                      </a:r>
                      <a:r>
                        <a:rPr lang="zh-CN" altLang="zh-CN" sz="1000" kern="1200" dirty="0" smtClean="0">
                          <a:solidFill>
                            <a:schemeClr val="dk1"/>
                          </a:solidFill>
                          <a:effectLst/>
                          <a:latin typeface="+mn-lt"/>
                          <a:ea typeface="+mn-ea"/>
                          <a:cs typeface="+mn-cs"/>
                        </a:rPr>
                        <a:t>个内堵孔：大于</a:t>
                      </a:r>
                      <a:r>
                        <a:rPr lang="en-US" altLang="zh-CN" sz="1000" kern="1200" dirty="0" smtClean="0">
                          <a:solidFill>
                            <a:schemeClr val="dk1"/>
                          </a:solidFill>
                          <a:effectLst/>
                          <a:latin typeface="+mn-lt"/>
                          <a:ea typeface="+mn-ea"/>
                          <a:cs typeface="+mn-cs"/>
                        </a:rPr>
                        <a:t> 8</a:t>
                      </a:r>
                      <a:r>
                        <a:rPr lang="zh-CN" altLang="zh-CN" sz="1000" kern="1200" dirty="0" smtClean="0">
                          <a:solidFill>
                            <a:schemeClr val="dk1"/>
                          </a:solidFill>
                          <a:effectLst/>
                          <a:latin typeface="+mn-lt"/>
                          <a:ea typeface="+mn-ea"/>
                          <a:cs typeface="+mn-cs"/>
                        </a:rPr>
                        <a:t>个 </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725004">
                <a:tc>
                  <a:txBody>
                    <a:bodyPr/>
                    <a:lstStyle/>
                    <a:p>
                      <a:r>
                        <a:rPr lang="zh-CN" altLang="zh-CN" sz="1000" kern="1200" dirty="0" smtClean="0">
                          <a:solidFill>
                            <a:schemeClr val="dk1"/>
                          </a:solidFill>
                          <a:effectLst/>
                          <a:latin typeface="+mn-lt"/>
                          <a:ea typeface="+mn-ea"/>
                          <a:cs typeface="+mn-cs"/>
                        </a:rPr>
                        <a:t>高光面拉毛</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高对比度：不允许</a:t>
                      </a:r>
                      <a:endParaRPr lang="en-US" altLang="zh-CN" sz="1000" kern="1200" dirty="0" smtClean="0">
                        <a:solidFill>
                          <a:schemeClr val="dk1"/>
                        </a:solidFill>
                        <a:effectLst/>
                        <a:latin typeface="+mn-lt"/>
                        <a:ea typeface="+mn-ea"/>
                        <a:cs typeface="+mn-cs"/>
                      </a:endParaRPr>
                    </a:p>
                    <a:p>
                      <a:r>
                        <a:rPr lang="zh-CN" altLang="zh-CN" sz="1000" kern="1200" dirty="0" smtClean="0">
                          <a:solidFill>
                            <a:schemeClr val="dk1"/>
                          </a:solidFill>
                          <a:effectLst/>
                          <a:latin typeface="+mn-lt"/>
                          <a:ea typeface="+mn-ea"/>
                          <a:cs typeface="+mn-cs"/>
                        </a:rPr>
                        <a:t>低对比度：</a:t>
                      </a:r>
                      <a:r>
                        <a:rPr lang="en-US" altLang="zh-CN" sz="1000" kern="1200" dirty="0" smtClean="0">
                          <a:solidFill>
                            <a:schemeClr val="dk1"/>
                          </a:solidFill>
                          <a:effectLst/>
                          <a:latin typeface="+mn-lt"/>
                          <a:ea typeface="+mn-ea"/>
                          <a:cs typeface="+mn-cs"/>
                        </a:rPr>
                        <a:t>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8mm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低对比度：有手感高对比度：</a:t>
                      </a:r>
                      <a:r>
                        <a:rPr lang="en-US" altLang="zh-CN" sz="1000" kern="1200" dirty="0" smtClean="0">
                          <a:solidFill>
                            <a:schemeClr val="dk1"/>
                          </a:solidFill>
                          <a:effectLst/>
                          <a:latin typeface="+mn-lt"/>
                          <a:ea typeface="+mn-ea"/>
                          <a:cs typeface="+mn-cs"/>
                        </a:rPr>
                        <a:t> 3mm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10mm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3</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无限制 </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615447">
                <a:tc>
                  <a:txBody>
                    <a:bodyPr/>
                    <a:lstStyle/>
                    <a:p>
                      <a:r>
                        <a:rPr lang="zh-CN" altLang="zh-CN" sz="1000" kern="1200" dirty="0" smtClean="0">
                          <a:solidFill>
                            <a:schemeClr val="dk1"/>
                          </a:solidFill>
                          <a:effectLst/>
                          <a:latin typeface="+mn-lt"/>
                          <a:ea typeface="+mn-ea"/>
                          <a:cs typeface="+mn-cs"/>
                        </a:rPr>
                        <a:t>走胶不良、批缺、孔缺</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有走胶不良、批缺、孔缺</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有走胶不良、批缺、孔缺</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有走胶不良、批缺、孔缺</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040223">
                <a:tc>
                  <a:txBody>
                    <a:bodyPr/>
                    <a:lstStyle/>
                    <a:p>
                      <a:r>
                        <a:rPr lang="zh-CN" altLang="zh-CN" sz="1000" kern="1200" dirty="0" smtClean="0">
                          <a:solidFill>
                            <a:schemeClr val="dk1"/>
                          </a:solidFill>
                          <a:effectLst/>
                          <a:latin typeface="+mn-lt"/>
                          <a:ea typeface="+mn-ea"/>
                          <a:cs typeface="+mn-cs"/>
                        </a:rPr>
                        <a:t>刮伤、气纹、夹水纹、料花（线状缺陷）</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高对比度</a:t>
                      </a:r>
                      <a:r>
                        <a:rPr lang="en-US" altLang="zh-CN" sz="1000" kern="1200" dirty="0" smtClean="0">
                          <a:solidFill>
                            <a:schemeClr val="dk1"/>
                          </a:solidFill>
                          <a:effectLst/>
                          <a:latin typeface="+mn-lt"/>
                          <a:ea typeface="+mn-ea"/>
                          <a:cs typeface="+mn-cs"/>
                        </a:rPr>
                        <a:t>:0.2mm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20mm</a:t>
                      </a:r>
                      <a:r>
                        <a:rPr lang="zh-CN" altLang="zh-CN" sz="1000" kern="1200" dirty="0" smtClean="0">
                          <a:solidFill>
                            <a:schemeClr val="dk1"/>
                          </a:solidFill>
                          <a:effectLst/>
                          <a:latin typeface="+mn-lt"/>
                          <a:ea typeface="+mn-ea"/>
                          <a:cs typeface="+mn-cs"/>
                        </a:rPr>
                        <a:t>磨伤、刮伤（片状缺陷）大于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条，底对比度：</a:t>
                      </a:r>
                      <a:r>
                        <a:rPr lang="en-US" altLang="zh-CN" sz="1000" kern="1200" dirty="0" smtClean="0">
                          <a:solidFill>
                            <a:schemeClr val="dk1"/>
                          </a:solidFill>
                          <a:effectLst/>
                          <a:latin typeface="+mn-lt"/>
                          <a:ea typeface="+mn-ea"/>
                          <a:cs typeface="+mn-cs"/>
                        </a:rPr>
                        <a:t> 0.2mm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25mm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条</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高对比度</a:t>
                      </a:r>
                      <a:r>
                        <a:rPr lang="en-US" altLang="zh-CN" sz="1000" kern="1200" dirty="0" smtClean="0">
                          <a:solidFill>
                            <a:schemeClr val="dk1"/>
                          </a:solidFill>
                          <a:effectLst/>
                          <a:latin typeface="+mn-lt"/>
                          <a:ea typeface="+mn-ea"/>
                          <a:cs typeface="+mn-cs"/>
                        </a:rPr>
                        <a:t> :0.2mm </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20mm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条，底对比度：</a:t>
                      </a:r>
                      <a:r>
                        <a:rPr lang="en-US" altLang="zh-CN" sz="1000" kern="1200" dirty="0" smtClean="0">
                          <a:solidFill>
                            <a:schemeClr val="dk1"/>
                          </a:solidFill>
                          <a:effectLst/>
                          <a:latin typeface="+mn-lt"/>
                          <a:ea typeface="+mn-ea"/>
                          <a:cs typeface="+mn-cs"/>
                        </a:rPr>
                        <a:t> 0.2mm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25mm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5</a:t>
                      </a:r>
                      <a:r>
                        <a:rPr lang="zh-CN" altLang="zh-CN" sz="1000" kern="1200" dirty="0" smtClean="0">
                          <a:solidFill>
                            <a:schemeClr val="dk1"/>
                          </a:solidFill>
                          <a:effectLst/>
                          <a:latin typeface="+mn-lt"/>
                          <a:ea typeface="+mn-ea"/>
                          <a:cs typeface="+mn-cs"/>
                        </a:rPr>
                        <a:t>条</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高对比度</a:t>
                      </a:r>
                      <a:r>
                        <a:rPr lang="en-US" altLang="zh-CN" sz="1000" kern="1200" dirty="0" smtClean="0">
                          <a:solidFill>
                            <a:schemeClr val="dk1"/>
                          </a:solidFill>
                          <a:effectLst/>
                          <a:latin typeface="+mn-lt"/>
                          <a:ea typeface="+mn-ea"/>
                          <a:cs typeface="+mn-cs"/>
                        </a:rPr>
                        <a:t> :0.2mm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30mm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条，底对比度：</a:t>
                      </a:r>
                      <a:r>
                        <a:rPr lang="en-US" altLang="zh-CN" sz="1000" kern="1200" dirty="0" smtClean="0">
                          <a:solidFill>
                            <a:schemeClr val="dk1"/>
                          </a:solidFill>
                          <a:effectLst/>
                          <a:latin typeface="+mn-lt"/>
                          <a:ea typeface="+mn-ea"/>
                          <a:cs typeface="+mn-cs"/>
                        </a:rPr>
                        <a:t> 0.2mm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50mm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5</a:t>
                      </a:r>
                      <a:r>
                        <a:rPr lang="zh-CN" altLang="zh-CN" sz="1000" kern="1200" dirty="0" smtClean="0">
                          <a:solidFill>
                            <a:schemeClr val="dk1"/>
                          </a:solidFill>
                          <a:effectLst/>
                          <a:latin typeface="+mn-lt"/>
                          <a:ea typeface="+mn-ea"/>
                          <a:cs typeface="+mn-cs"/>
                        </a:rPr>
                        <a:t>条 </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894809">
                <a:tc>
                  <a:txBody>
                    <a:bodyPr/>
                    <a:lstStyle/>
                    <a:p>
                      <a:r>
                        <a:rPr lang="zh-CN" altLang="zh-CN" sz="1000" kern="1200" dirty="0" smtClean="0">
                          <a:solidFill>
                            <a:schemeClr val="dk1"/>
                          </a:solidFill>
                          <a:effectLst/>
                          <a:latin typeface="+mn-lt"/>
                          <a:ea typeface="+mn-ea"/>
                          <a:cs typeface="+mn-cs"/>
                        </a:rPr>
                        <a:t>气纹、白印、磨伤、刮伤（片状</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高对比度</a:t>
                      </a:r>
                      <a:r>
                        <a:rPr lang="en-US" altLang="zh-CN" sz="1000" kern="1200" dirty="0" smtClean="0">
                          <a:solidFill>
                            <a:schemeClr val="dk1"/>
                          </a:solidFill>
                          <a:effectLst/>
                          <a:latin typeface="+mn-lt"/>
                          <a:ea typeface="+mn-ea"/>
                          <a:cs typeface="+mn-cs"/>
                        </a:rPr>
                        <a:t> 0.2mm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个低对比度：</a:t>
                      </a:r>
                      <a:r>
                        <a:rPr lang="en-US" altLang="zh-CN" sz="1000" kern="1200" dirty="0" smtClean="0">
                          <a:solidFill>
                            <a:schemeClr val="dk1"/>
                          </a:solidFill>
                          <a:effectLst/>
                          <a:latin typeface="+mn-lt"/>
                          <a:ea typeface="+mn-ea"/>
                          <a:cs typeface="+mn-cs"/>
                        </a:rPr>
                        <a:t> 1mm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3</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高对比度</a:t>
                      </a:r>
                      <a:r>
                        <a:rPr lang="en-US" altLang="zh-CN" sz="1000" kern="1200" dirty="0" smtClean="0">
                          <a:solidFill>
                            <a:schemeClr val="dk1"/>
                          </a:solidFill>
                          <a:effectLst/>
                          <a:latin typeface="+mn-lt"/>
                          <a:ea typeface="+mn-ea"/>
                          <a:cs typeface="+mn-cs"/>
                        </a:rPr>
                        <a:t> 0.4mm </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 20mm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个低对比度：</a:t>
                      </a:r>
                      <a:r>
                        <a:rPr lang="en-US" altLang="zh-CN" sz="1000" kern="1200" dirty="0" smtClean="0">
                          <a:solidFill>
                            <a:schemeClr val="dk1"/>
                          </a:solidFill>
                          <a:effectLst/>
                          <a:latin typeface="+mn-lt"/>
                          <a:ea typeface="+mn-ea"/>
                          <a:cs typeface="+mn-cs"/>
                        </a:rPr>
                        <a:t> 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6</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高对比度</a:t>
                      </a:r>
                      <a:r>
                        <a:rPr lang="en-US" altLang="zh-CN" sz="1000" kern="1200" dirty="0" smtClean="0">
                          <a:solidFill>
                            <a:schemeClr val="dk1"/>
                          </a:solidFill>
                          <a:effectLst/>
                          <a:latin typeface="+mn-lt"/>
                          <a:ea typeface="+mn-ea"/>
                          <a:cs typeface="+mn-cs"/>
                        </a:rPr>
                        <a:t> 0.8mm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25mm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个低对比度：</a:t>
                      </a:r>
                      <a:r>
                        <a:rPr lang="en-US" altLang="zh-CN" sz="1000" kern="1200" dirty="0" smtClean="0">
                          <a:solidFill>
                            <a:schemeClr val="dk1"/>
                          </a:solidFill>
                          <a:effectLst/>
                          <a:latin typeface="+mn-lt"/>
                          <a:ea typeface="+mn-ea"/>
                          <a:cs typeface="+mn-cs"/>
                        </a:rPr>
                        <a:t>2mm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30mm</a:t>
                      </a:r>
                      <a:r>
                        <a:rPr lang="zh-CN" altLang="zh-CN" sz="1000" kern="1200" dirty="0" smtClean="0">
                          <a:solidFill>
                            <a:schemeClr val="dk1"/>
                          </a:solidFill>
                          <a:effectLst/>
                          <a:latin typeface="+mn-lt"/>
                          <a:ea typeface="+mn-ea"/>
                          <a:cs typeface="+mn-cs"/>
                        </a:rPr>
                        <a:t>大于</a:t>
                      </a:r>
                      <a:r>
                        <a:rPr lang="en-US" altLang="zh-CN" sz="1000" kern="1200" dirty="0" smtClean="0">
                          <a:solidFill>
                            <a:schemeClr val="dk1"/>
                          </a:solidFill>
                          <a:effectLst/>
                          <a:latin typeface="+mn-lt"/>
                          <a:ea typeface="+mn-ea"/>
                          <a:cs typeface="+mn-cs"/>
                        </a:rPr>
                        <a:t> 6</a:t>
                      </a:r>
                      <a:r>
                        <a:rPr lang="zh-CN" altLang="zh-CN" sz="1000" kern="1200" dirty="0" smtClean="0">
                          <a:solidFill>
                            <a:schemeClr val="dk1"/>
                          </a:solidFill>
                          <a:effectLst/>
                          <a:latin typeface="+mn-lt"/>
                          <a:ea typeface="+mn-ea"/>
                          <a:cs typeface="+mn-cs"/>
                        </a:rPr>
                        <a:t>个</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449866">
                <a:tc>
                  <a:txBody>
                    <a:bodyPr/>
                    <a:lstStyle/>
                    <a:p>
                      <a:r>
                        <a:rPr lang="zh-CN" altLang="en-US" sz="1000" dirty="0" smtClean="0">
                          <a:solidFill>
                            <a:sysClr val="windowText" lastClr="000000"/>
                          </a:solidFill>
                        </a:rPr>
                        <a:t>油污、污染</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不可有</a:t>
                      </a:r>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000" dirty="0" smtClean="0">
                          <a:solidFill>
                            <a:sysClr val="windowText" lastClr="000000"/>
                          </a:solidFill>
                        </a:rPr>
                        <a:t>不可有</a:t>
                      </a:r>
                    </a:p>
                    <a:p>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000" dirty="0" smtClean="0">
                          <a:solidFill>
                            <a:sysClr val="windowText" lastClr="000000"/>
                          </a:solidFill>
                        </a:rPr>
                        <a:t>不可有</a:t>
                      </a:r>
                    </a:p>
                    <a:p>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endParaRPr lang="zh-CN" altLang="en-US" sz="1000" dirty="0">
                        <a:solidFill>
                          <a:sysClr val="windowText" lastClr="000000"/>
                        </a:solidFill>
                      </a:endParaRP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bl>
          </a:graphicData>
        </a:graphic>
      </p:graphicFrame>
      <p:sp>
        <p:nvSpPr>
          <p:cNvPr id="8" name="TextBox 7"/>
          <p:cNvSpPr txBox="1"/>
          <p:nvPr/>
        </p:nvSpPr>
        <p:spPr>
          <a:xfrm>
            <a:off x="1070738" y="8241649"/>
            <a:ext cx="5580620" cy="276999"/>
          </a:xfrm>
          <a:prstGeom prst="rect">
            <a:avLst/>
          </a:prstGeom>
          <a:noFill/>
        </p:spPr>
        <p:txBody>
          <a:bodyPr wrap="square" rtlCol="0">
            <a:spAutoFit/>
          </a:bodyPr>
          <a:lstStyle/>
          <a:p>
            <a:r>
              <a:rPr lang="zh-CN" altLang="en-US" sz="1200" dirty="0" smtClean="0">
                <a:solidFill>
                  <a:srgbClr val="FF0000"/>
                </a:solidFill>
              </a:rPr>
              <a:t>备注：以上允许的缺陷与缺陷间距</a:t>
            </a:r>
            <a:r>
              <a:rPr lang="en-US" altLang="zh-CN" sz="1200" dirty="0" smtClean="0">
                <a:solidFill>
                  <a:srgbClr val="FF0000"/>
                </a:solidFill>
              </a:rPr>
              <a:t>10cm</a:t>
            </a:r>
            <a:r>
              <a:rPr lang="zh-CN" altLang="en-US" sz="1200" dirty="0" smtClean="0">
                <a:solidFill>
                  <a:srgbClr val="FF0000"/>
                </a:solidFill>
              </a:rPr>
              <a:t>以上，名牌两边距离</a:t>
            </a:r>
            <a:r>
              <a:rPr lang="en-US" altLang="zh-CN" sz="1200" dirty="0" smtClean="0">
                <a:solidFill>
                  <a:srgbClr val="FF0000"/>
                </a:solidFill>
              </a:rPr>
              <a:t>20cm</a:t>
            </a:r>
            <a:r>
              <a:rPr lang="zh-CN" altLang="en-US" sz="1200" dirty="0" smtClean="0">
                <a:solidFill>
                  <a:srgbClr val="FF0000"/>
                </a:solidFill>
              </a:rPr>
              <a:t>内不能有缺陷</a:t>
            </a:r>
            <a:endParaRPr lang="en-US" altLang="zh-CN" sz="1200" dirty="0" smtClean="0">
              <a:solidFill>
                <a:srgbClr val="FF0000"/>
              </a:solidFill>
            </a:endParaRPr>
          </a:p>
        </p:txBody>
      </p:sp>
      <p:sp>
        <p:nvSpPr>
          <p:cNvPr id="3" name="矩形 2"/>
          <p:cNvSpPr/>
          <p:nvPr/>
        </p:nvSpPr>
        <p:spPr>
          <a:xfrm>
            <a:off x="1090170" y="1259632"/>
            <a:ext cx="1117614" cy="246221"/>
          </a:xfrm>
          <a:prstGeom prst="rect">
            <a:avLst/>
          </a:prstGeom>
        </p:spPr>
        <p:txBody>
          <a:bodyPr wrap="none">
            <a:spAutoFit/>
          </a:bodyPr>
          <a:lstStyle/>
          <a:p>
            <a:r>
              <a:rPr lang="en-US" altLang="zh-CN" sz="1000" b="1" u="sng" dirty="0" smtClean="0"/>
              <a:t>8.3</a:t>
            </a:r>
            <a:r>
              <a:rPr lang="zh-CN" altLang="en-US" sz="1000" b="1" u="sng" dirty="0" smtClean="0"/>
              <a:t>一般外观检查</a:t>
            </a:r>
            <a:endParaRPr lang="zh-CN" altLang="en-US" sz="1000" b="1" u="sng" dirty="0"/>
          </a:p>
        </p:txBody>
      </p:sp>
      <p:cxnSp>
        <p:nvCxnSpPr>
          <p:cNvPr id="5" name="直接箭头连接符 4"/>
          <p:cNvCxnSpPr>
            <a:stCxn id="6" idx="2"/>
          </p:cNvCxnSpPr>
          <p:nvPr/>
        </p:nvCxnSpPr>
        <p:spPr>
          <a:xfrm flipH="1">
            <a:off x="525503" y="2389645"/>
            <a:ext cx="1" cy="61290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endCxn id="6" idx="0"/>
          </p:cNvCxnSpPr>
          <p:nvPr/>
        </p:nvCxnSpPr>
        <p:spPr>
          <a:xfrm>
            <a:off x="525504" y="1382742"/>
            <a:ext cx="0" cy="6228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7</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11550934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01467" y="2005602"/>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7-</a:t>
            </a:r>
            <a:r>
              <a:rPr lang="zh-CN" altLang="en-US" sz="1100" dirty="0"/>
              <a:t>外观</a:t>
            </a:r>
            <a:r>
              <a:rPr lang="zh-CN" altLang="en-US" sz="1100" dirty="0" smtClean="0"/>
              <a:t>检查</a:t>
            </a:r>
            <a:r>
              <a:rPr lang="en-US" altLang="zh-CN" sz="1100" dirty="0" smtClean="0"/>
              <a:t>2</a:t>
            </a:r>
            <a:endParaRPr lang="zh-CN" altLang="en-US" sz="1100" dirty="0"/>
          </a:p>
        </p:txBody>
      </p:sp>
      <p:graphicFrame>
        <p:nvGraphicFramePr>
          <p:cNvPr id="4" name="表格 3"/>
          <p:cNvGraphicFramePr>
            <a:graphicFrameLocks noGrp="1"/>
          </p:cNvGraphicFramePr>
          <p:nvPr>
            <p:extLst>
              <p:ext uri="{D42A27DB-BD31-4B8C-83A1-F6EECF244321}">
                <p14:modId xmlns:p14="http://schemas.microsoft.com/office/powerpoint/2010/main" val="1184003487"/>
              </p:ext>
            </p:extLst>
          </p:nvPr>
        </p:nvGraphicFramePr>
        <p:xfrm>
          <a:off x="1070992" y="1475656"/>
          <a:ext cx="5598368" cy="1647702"/>
        </p:xfrm>
        <a:graphic>
          <a:graphicData uri="http://schemas.openxmlformats.org/drawingml/2006/table">
            <a:tbl>
              <a:tblPr firstRow="1" bandRow="1">
                <a:tableStyleId>{5C22544A-7EE6-4342-B048-85BDC9FD1C3A}</a:tableStyleId>
              </a:tblPr>
              <a:tblGrid>
                <a:gridCol w="946267"/>
                <a:gridCol w="4220053"/>
                <a:gridCol w="432048"/>
              </a:tblGrid>
              <a:tr h="390038">
                <a:tc>
                  <a:txBody>
                    <a:bodyPr/>
                    <a:lstStyle/>
                    <a:p>
                      <a:pPr algn="ctr"/>
                      <a:r>
                        <a:rPr lang="zh-CN" altLang="en-US" sz="1000" dirty="0" smtClean="0">
                          <a:solidFill>
                            <a:sysClr val="windowText" lastClr="000000"/>
                          </a:solidFill>
                        </a:rPr>
                        <a:t>检验项目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不合格内容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576064">
                <a:tc rowSpan="2">
                  <a:txBody>
                    <a:bodyPr/>
                    <a:lstStyle/>
                    <a:p>
                      <a:r>
                        <a:rPr lang="zh-CN" altLang="en-US" sz="1000" dirty="0" smtClean="0">
                          <a:solidFill>
                            <a:sysClr val="windowText" lastClr="000000"/>
                          </a:solidFill>
                        </a:rPr>
                        <a:t>丝印件</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kern="1200" dirty="0" smtClean="0">
                          <a:solidFill>
                            <a:schemeClr val="dk1"/>
                          </a:solidFill>
                          <a:effectLst/>
                          <a:latin typeface="+mn-lt"/>
                          <a:ea typeface="+mn-ea"/>
                          <a:cs typeface="+mn-cs"/>
                        </a:rPr>
                        <a:t>1.</a:t>
                      </a:r>
                      <a:r>
                        <a:rPr lang="zh-CN" altLang="zh-CN" sz="1000" kern="1200" dirty="0" smtClean="0">
                          <a:solidFill>
                            <a:schemeClr val="dk1"/>
                          </a:solidFill>
                          <a:effectLst/>
                          <a:latin typeface="+mn-lt"/>
                          <a:ea typeface="+mn-ea"/>
                          <a:cs typeface="+mn-cs"/>
                        </a:rPr>
                        <a:t>字符不正、重影、漏丝印、颜色偏差</a:t>
                      </a:r>
                      <a:r>
                        <a:rPr lang="en-US" altLang="zh-CN" sz="1000" kern="1200" dirty="0" smtClean="0">
                          <a:solidFill>
                            <a:schemeClr val="dk1"/>
                          </a:solidFill>
                          <a:effectLst/>
                          <a:latin typeface="+mn-lt"/>
                          <a:ea typeface="+mn-ea"/>
                          <a:cs typeface="+mn-cs"/>
                        </a:rPr>
                        <a:t> 3</a:t>
                      </a:r>
                      <a:r>
                        <a:rPr lang="zh-CN" altLang="zh-CN" sz="1000" kern="1200" dirty="0" smtClean="0">
                          <a:solidFill>
                            <a:schemeClr val="dk1"/>
                          </a:solidFill>
                          <a:effectLst/>
                          <a:latin typeface="+mn-lt"/>
                          <a:ea typeface="+mn-ea"/>
                          <a:cs typeface="+mn-cs"/>
                        </a:rPr>
                        <a:t>个色差；</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按键位水平偏位＞</a:t>
                      </a:r>
                      <a:r>
                        <a:rPr lang="en-US" altLang="zh-CN" sz="1000" kern="1200" dirty="0" smtClean="0">
                          <a:solidFill>
                            <a:schemeClr val="dk1"/>
                          </a:solidFill>
                          <a:effectLst/>
                          <a:latin typeface="+mn-lt"/>
                          <a:ea typeface="+mn-ea"/>
                          <a:cs typeface="+mn-cs"/>
                        </a:rPr>
                        <a:t> 1.5mm</a:t>
                      </a:r>
                      <a:r>
                        <a:rPr lang="zh-CN" altLang="zh-CN" sz="1000" kern="1200" smtClean="0">
                          <a:solidFill>
                            <a:schemeClr val="dk1"/>
                          </a:solidFill>
                          <a:effectLst/>
                          <a:latin typeface="+mn-lt"/>
                          <a:ea typeface="+mn-ea"/>
                          <a:cs typeface="+mn-cs"/>
                        </a:rPr>
                        <a:t>，</a:t>
                      </a:r>
                      <a:r>
                        <a:rPr lang="zh-CN" altLang="en-US" sz="1000" kern="1200" smtClean="0">
                          <a:solidFill>
                            <a:schemeClr val="dk1"/>
                          </a:solidFill>
                          <a:effectLst/>
                          <a:latin typeface="+mn-lt"/>
                          <a:ea typeface="+mn-ea"/>
                          <a:cs typeface="+mn-cs"/>
                        </a:rPr>
                        <a:t>垂</a:t>
                      </a:r>
                      <a:r>
                        <a:rPr lang="zh-CN" altLang="zh-CN" sz="1000" kern="1200" smtClean="0">
                          <a:solidFill>
                            <a:schemeClr val="dk1"/>
                          </a:solidFill>
                          <a:effectLst/>
                          <a:latin typeface="+mn-lt"/>
                          <a:ea typeface="+mn-ea"/>
                          <a:cs typeface="+mn-cs"/>
                        </a:rPr>
                        <a:t>直</a:t>
                      </a:r>
                      <a:r>
                        <a:rPr lang="zh-CN" altLang="zh-CN" sz="1000" kern="1200" dirty="0" smtClean="0">
                          <a:solidFill>
                            <a:schemeClr val="dk1"/>
                          </a:solidFill>
                          <a:effectLst/>
                          <a:latin typeface="+mn-lt"/>
                          <a:ea typeface="+mn-ea"/>
                          <a:cs typeface="+mn-cs"/>
                        </a:rPr>
                        <a:t>偏位＞</a:t>
                      </a:r>
                      <a:r>
                        <a:rPr lang="en-US" altLang="zh-CN" sz="1000" kern="1200" dirty="0" smtClean="0">
                          <a:solidFill>
                            <a:schemeClr val="dk1"/>
                          </a:solidFill>
                          <a:effectLst/>
                          <a:latin typeface="+mn-lt"/>
                          <a:ea typeface="+mn-ea"/>
                          <a:cs typeface="+mn-cs"/>
                        </a:rPr>
                        <a:t> 2.0mm</a:t>
                      </a:r>
                      <a:r>
                        <a:rPr lang="zh-CN" altLang="zh-CN" sz="1000" kern="1200" dirty="0" smtClean="0">
                          <a:solidFill>
                            <a:schemeClr val="dk1"/>
                          </a:solidFill>
                          <a:effectLst/>
                          <a:latin typeface="+mn-lt"/>
                          <a:ea typeface="+mn-ea"/>
                          <a:cs typeface="+mn-cs"/>
                        </a:rPr>
                        <a:t>；其他位置水平偏位＞</a:t>
                      </a:r>
                      <a:r>
                        <a:rPr lang="en-US" altLang="zh-CN" sz="1000" kern="1200" dirty="0" smtClean="0">
                          <a:solidFill>
                            <a:schemeClr val="dk1"/>
                          </a:solidFill>
                          <a:effectLst/>
                          <a:latin typeface="+mn-lt"/>
                          <a:ea typeface="+mn-ea"/>
                          <a:cs typeface="+mn-cs"/>
                        </a:rPr>
                        <a:t> 3mm(</a:t>
                      </a:r>
                      <a:r>
                        <a:rPr lang="zh-CN" altLang="zh-CN" sz="1000" kern="1200" dirty="0" smtClean="0">
                          <a:solidFill>
                            <a:schemeClr val="dk1"/>
                          </a:solidFill>
                          <a:effectLst/>
                          <a:latin typeface="+mn-lt"/>
                          <a:ea typeface="+mn-ea"/>
                          <a:cs typeface="+mn-cs"/>
                        </a:rPr>
                        <a:t>以样板位基准</a:t>
                      </a:r>
                      <a:r>
                        <a:rPr lang="en-US" altLang="zh-CN" sz="1000" kern="1200" dirty="0" smtClean="0">
                          <a:solidFill>
                            <a:schemeClr val="dk1"/>
                          </a:solidFill>
                          <a:effectLst/>
                          <a:latin typeface="+mn-lt"/>
                          <a:ea typeface="+mn-ea"/>
                          <a:cs typeface="+mn-cs"/>
                        </a:rPr>
                        <a:t> )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576064">
                <a:tc vMerge="1">
                  <a:txBody>
                    <a:bodyPr/>
                    <a:lstStyle/>
                    <a:p>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kern="1200" dirty="0" smtClean="0">
                          <a:solidFill>
                            <a:schemeClr val="dk1"/>
                          </a:solidFill>
                          <a:effectLst/>
                          <a:latin typeface="+mn-lt"/>
                          <a:ea typeface="+mn-ea"/>
                          <a:cs typeface="+mn-cs"/>
                        </a:rPr>
                        <a:t>1..</a:t>
                      </a:r>
                      <a:r>
                        <a:rPr lang="zh-CN" altLang="zh-CN" sz="1000" kern="1200" dirty="0" smtClean="0">
                          <a:solidFill>
                            <a:schemeClr val="dk1"/>
                          </a:solidFill>
                          <a:effectLst/>
                          <a:latin typeface="+mn-lt"/>
                          <a:ea typeface="+mn-ea"/>
                          <a:cs typeface="+mn-cs"/>
                        </a:rPr>
                        <a:t>丝印起牙、字符轻微断线、字画尘点、字符倾斜影响美观；</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按键位水平偏位≥</a:t>
                      </a:r>
                      <a:r>
                        <a:rPr lang="en-US" altLang="zh-CN" sz="1000" kern="1200" dirty="0" smtClean="0">
                          <a:solidFill>
                            <a:schemeClr val="dk1"/>
                          </a:solidFill>
                          <a:effectLst/>
                          <a:latin typeface="+mn-lt"/>
                          <a:ea typeface="+mn-ea"/>
                          <a:cs typeface="+mn-cs"/>
                        </a:rPr>
                        <a:t> 1mm</a:t>
                      </a:r>
                      <a:r>
                        <a:rPr lang="zh-CN" altLang="zh-CN" sz="1000" kern="1200" dirty="0" smtClean="0">
                          <a:solidFill>
                            <a:schemeClr val="dk1"/>
                          </a:solidFill>
                          <a:effectLst/>
                          <a:latin typeface="+mn-lt"/>
                          <a:ea typeface="+mn-ea"/>
                          <a:cs typeface="+mn-cs"/>
                        </a:rPr>
                        <a:t>、垂直偏位＞</a:t>
                      </a:r>
                      <a:r>
                        <a:rPr lang="en-US" altLang="zh-CN" sz="1000" kern="1200" dirty="0" smtClean="0">
                          <a:solidFill>
                            <a:schemeClr val="dk1"/>
                          </a:solidFill>
                          <a:effectLst/>
                          <a:latin typeface="+mn-lt"/>
                          <a:ea typeface="+mn-ea"/>
                          <a:cs typeface="+mn-cs"/>
                        </a:rPr>
                        <a:t> 1mm;</a:t>
                      </a:r>
                      <a:r>
                        <a:rPr lang="zh-CN" altLang="zh-CN" sz="1000" kern="1200" dirty="0" smtClean="0">
                          <a:solidFill>
                            <a:schemeClr val="dk1"/>
                          </a:solidFill>
                          <a:effectLst/>
                          <a:latin typeface="+mn-lt"/>
                          <a:ea typeface="+mn-ea"/>
                          <a:cs typeface="+mn-cs"/>
                        </a:rPr>
                        <a:t>其他位置水平偏位＞</a:t>
                      </a:r>
                      <a:r>
                        <a:rPr lang="en-US" altLang="zh-CN" sz="1000" kern="1200" dirty="0" smtClean="0">
                          <a:solidFill>
                            <a:schemeClr val="dk1"/>
                          </a:solidFill>
                          <a:effectLst/>
                          <a:latin typeface="+mn-lt"/>
                          <a:ea typeface="+mn-ea"/>
                          <a:cs typeface="+mn-cs"/>
                        </a:rPr>
                        <a:t> 2mm,</a:t>
                      </a:r>
                      <a:r>
                        <a:rPr lang="zh-CN" altLang="zh-CN" sz="1000" kern="1200" dirty="0" smtClean="0">
                          <a:solidFill>
                            <a:schemeClr val="dk1"/>
                          </a:solidFill>
                          <a:effectLst/>
                          <a:latin typeface="+mn-lt"/>
                          <a:ea typeface="+mn-ea"/>
                          <a:cs typeface="+mn-cs"/>
                        </a:rPr>
                        <a:t>垂直偏位＞</a:t>
                      </a:r>
                      <a:r>
                        <a:rPr lang="en-US" altLang="zh-CN" sz="1000" kern="1200" dirty="0" smtClean="0">
                          <a:solidFill>
                            <a:schemeClr val="dk1"/>
                          </a:solidFill>
                          <a:effectLst/>
                          <a:latin typeface="+mn-lt"/>
                          <a:ea typeface="+mn-ea"/>
                          <a:cs typeface="+mn-cs"/>
                        </a:rPr>
                        <a:t>2mm; 3.</a:t>
                      </a:r>
                      <a:r>
                        <a:rPr lang="zh-CN" altLang="zh-CN" sz="1000" kern="1200" dirty="0" smtClean="0">
                          <a:solidFill>
                            <a:schemeClr val="dk1"/>
                          </a:solidFill>
                          <a:effectLst/>
                          <a:latin typeface="+mn-lt"/>
                          <a:ea typeface="+mn-ea"/>
                          <a:cs typeface="+mn-cs"/>
                        </a:rPr>
                        <a:t>丝印字体与样板比较偏粗或细</a:t>
                      </a:r>
                      <a:r>
                        <a:rPr lang="en-US" altLang="zh-CN" sz="1000" kern="1200" dirty="0" smtClean="0">
                          <a:solidFill>
                            <a:schemeClr val="dk1"/>
                          </a:solidFill>
                          <a:effectLst/>
                          <a:latin typeface="+mn-lt"/>
                          <a:ea typeface="+mn-ea"/>
                          <a:cs typeface="+mn-cs"/>
                        </a:rPr>
                        <a:t> 4.</a:t>
                      </a:r>
                      <a:r>
                        <a:rPr lang="zh-CN" altLang="zh-CN" sz="1000" kern="1200" dirty="0" smtClean="0">
                          <a:solidFill>
                            <a:schemeClr val="dk1"/>
                          </a:solidFill>
                          <a:effectLst/>
                          <a:latin typeface="+mn-lt"/>
                          <a:ea typeface="+mn-ea"/>
                          <a:cs typeface="+mn-cs"/>
                        </a:rPr>
                        <a:t>名牌倾斜＞</a:t>
                      </a:r>
                      <a:r>
                        <a:rPr lang="en-US" altLang="zh-CN" sz="1000" kern="1200" dirty="0" smtClean="0">
                          <a:solidFill>
                            <a:schemeClr val="dk1"/>
                          </a:solidFill>
                          <a:effectLst/>
                          <a:latin typeface="+mn-lt"/>
                          <a:ea typeface="+mn-ea"/>
                          <a:cs typeface="+mn-cs"/>
                        </a:rPr>
                        <a:t> 0.5mm;</a:t>
                      </a:r>
                      <a:r>
                        <a:rPr lang="zh-CN" altLang="zh-CN" sz="1000" kern="1200" dirty="0" smtClean="0">
                          <a:solidFill>
                            <a:schemeClr val="dk1"/>
                          </a:solidFill>
                          <a:effectLst/>
                          <a:latin typeface="+mn-lt"/>
                          <a:ea typeface="+mn-ea"/>
                          <a:cs typeface="+mn-cs"/>
                        </a:rPr>
                        <a:t>名牌起翘、离缝＞</a:t>
                      </a:r>
                      <a:r>
                        <a:rPr lang="en-US" altLang="zh-CN" sz="1000" kern="1200" dirty="0" smtClean="0">
                          <a:solidFill>
                            <a:schemeClr val="dk1"/>
                          </a:solidFill>
                          <a:effectLst/>
                          <a:latin typeface="+mn-lt"/>
                          <a:ea typeface="+mn-ea"/>
                          <a:cs typeface="+mn-cs"/>
                        </a:rPr>
                        <a:t> 0.3mm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graphicFrame>
        <p:nvGraphicFramePr>
          <p:cNvPr id="5" name="表格 4"/>
          <p:cNvGraphicFramePr>
            <a:graphicFrameLocks noGrp="1"/>
          </p:cNvGraphicFramePr>
          <p:nvPr>
            <p:extLst>
              <p:ext uri="{D42A27DB-BD31-4B8C-83A1-F6EECF244321}">
                <p14:modId xmlns:p14="http://schemas.microsoft.com/office/powerpoint/2010/main" val="2409086953"/>
              </p:ext>
            </p:extLst>
          </p:nvPr>
        </p:nvGraphicFramePr>
        <p:xfrm>
          <a:off x="1052736" y="3593180"/>
          <a:ext cx="5598368" cy="4939260"/>
        </p:xfrm>
        <a:graphic>
          <a:graphicData uri="http://schemas.openxmlformats.org/drawingml/2006/table">
            <a:tbl>
              <a:tblPr firstRow="1" bandRow="1">
                <a:tableStyleId>{5C22544A-7EE6-4342-B048-85BDC9FD1C3A}</a:tableStyleId>
              </a:tblPr>
              <a:tblGrid>
                <a:gridCol w="946267"/>
                <a:gridCol w="949937"/>
                <a:gridCol w="769620"/>
                <a:gridCol w="822960"/>
                <a:gridCol w="784860"/>
                <a:gridCol w="892676"/>
                <a:gridCol w="432048"/>
              </a:tblGrid>
              <a:tr h="390038">
                <a:tc>
                  <a:txBody>
                    <a:bodyPr/>
                    <a:lstStyle/>
                    <a:p>
                      <a:pPr algn="ctr"/>
                      <a:r>
                        <a:rPr lang="zh-CN" altLang="en-US" sz="1000" dirty="0" smtClean="0">
                          <a:solidFill>
                            <a:sysClr val="windowText" lastClr="000000"/>
                          </a:solidFill>
                        </a:rPr>
                        <a:t>检验项目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gridSpan="5">
                  <a:txBody>
                    <a:bodyPr/>
                    <a:lstStyle/>
                    <a:p>
                      <a:pPr algn="ctr"/>
                      <a:r>
                        <a:rPr lang="zh-CN" altLang="en-US" sz="1000" dirty="0" smtClean="0">
                          <a:solidFill>
                            <a:sysClr val="windowText" lastClr="000000"/>
                          </a:solidFill>
                        </a:rPr>
                        <a:t>不合格内容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114018">
                <a:tc rowSpan="3">
                  <a:txBody>
                    <a:bodyPr/>
                    <a:lstStyle/>
                    <a:p>
                      <a:r>
                        <a:rPr lang="zh-CN" altLang="en-US" sz="1000" dirty="0" smtClean="0">
                          <a:solidFill>
                            <a:sysClr val="windowText" lastClr="000000"/>
                          </a:solidFill>
                        </a:rPr>
                        <a:t>后壳通风孔</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gridSpan="5">
                  <a:txBody>
                    <a:bodyPr/>
                    <a:lstStyle/>
                    <a:p>
                      <a:r>
                        <a:rPr lang="zh-CN" altLang="zh-CN" sz="1000" kern="1200" dirty="0" smtClean="0">
                          <a:solidFill>
                            <a:schemeClr val="dk1"/>
                          </a:solidFill>
                          <a:effectLst/>
                          <a:latin typeface="+mn-lt"/>
                          <a:ea typeface="+mn-ea"/>
                          <a:cs typeface="+mn-cs"/>
                        </a:rPr>
                        <a:t>单块散热网堵孔＞</a:t>
                      </a:r>
                      <a:r>
                        <a:rPr lang="en-US" altLang="zh-CN" sz="1000" kern="1200" dirty="0" smtClean="0">
                          <a:solidFill>
                            <a:schemeClr val="dk1"/>
                          </a:solidFill>
                          <a:effectLst/>
                          <a:latin typeface="+mn-lt"/>
                          <a:ea typeface="+mn-ea"/>
                          <a:cs typeface="+mn-cs"/>
                        </a:rPr>
                        <a:t>30%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CR</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69168">
                <a:tc vMerge="1">
                  <a:txBody>
                    <a:bodyPr/>
                    <a:lstStyle/>
                    <a:p>
                      <a:endParaRPr lang="zh-CN" altLang="en-US"/>
                    </a:p>
                  </a:txBody>
                  <a:tcPr/>
                </a:tc>
                <a:tc gridSpan="5">
                  <a:txBody>
                    <a:bodyPr/>
                    <a:lstStyle/>
                    <a:p>
                      <a:r>
                        <a:rPr lang="zh-CN" altLang="zh-CN" sz="1000" kern="1200" dirty="0" smtClean="0">
                          <a:solidFill>
                            <a:schemeClr val="dk1"/>
                          </a:solidFill>
                          <a:effectLst/>
                          <a:latin typeface="+mn-lt"/>
                          <a:ea typeface="+mn-ea"/>
                          <a:cs typeface="+mn-cs"/>
                        </a:rPr>
                        <a:t>单块散热网堵孔</a:t>
                      </a:r>
                      <a:r>
                        <a:rPr lang="en-US" altLang="zh-CN" sz="1000" kern="1200" dirty="0" smtClean="0">
                          <a:solidFill>
                            <a:schemeClr val="dk1"/>
                          </a:solidFill>
                          <a:effectLst/>
                          <a:latin typeface="+mn-lt"/>
                          <a:ea typeface="+mn-ea"/>
                          <a:cs typeface="+mn-cs"/>
                        </a:rPr>
                        <a:t> 30%-10%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0">
                <a:tc vMerge="1">
                  <a:txBody>
                    <a:bodyPr/>
                    <a:lstStyle/>
                    <a:p>
                      <a:endParaRPr lang="zh-CN" altLang="en-US"/>
                    </a:p>
                  </a:txBody>
                  <a:tcPr/>
                </a:tc>
                <a:tc gridSpan="5">
                  <a:txBody>
                    <a:bodyPr/>
                    <a:lstStyle/>
                    <a:p>
                      <a:r>
                        <a:rPr lang="zh-CN" altLang="zh-CN" sz="1000" kern="1200" dirty="0" smtClean="0">
                          <a:solidFill>
                            <a:schemeClr val="dk1"/>
                          </a:solidFill>
                          <a:effectLst/>
                          <a:latin typeface="+mn-lt"/>
                          <a:ea typeface="+mn-ea"/>
                          <a:cs typeface="+mn-cs"/>
                        </a:rPr>
                        <a:t>单块散热区：</a:t>
                      </a:r>
                      <a:r>
                        <a:rPr lang="en-US" altLang="zh-CN" sz="1000" kern="1200" dirty="0" smtClean="0">
                          <a:solidFill>
                            <a:schemeClr val="dk1"/>
                          </a:solidFill>
                          <a:effectLst/>
                          <a:latin typeface="+mn-lt"/>
                          <a:ea typeface="+mn-ea"/>
                          <a:cs typeface="+mn-cs"/>
                        </a:rPr>
                        <a:t> 10%</a:t>
                      </a:r>
                      <a:r>
                        <a:rPr lang="zh-CN" altLang="zh-CN" sz="1000" kern="1200" dirty="0" smtClean="0">
                          <a:solidFill>
                            <a:schemeClr val="dk1"/>
                          </a:solidFill>
                          <a:effectLst/>
                          <a:latin typeface="+mn-lt"/>
                          <a:ea typeface="+mn-ea"/>
                          <a:cs typeface="+mn-cs"/>
                        </a:rPr>
                        <a:t>＞堵孔＞</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；底部孔塞＞</a:t>
                      </a:r>
                      <a:r>
                        <a:rPr lang="en-US" altLang="zh-CN" sz="1000" kern="1200" dirty="0" smtClean="0">
                          <a:solidFill>
                            <a:schemeClr val="dk1"/>
                          </a:solidFill>
                          <a:effectLst/>
                          <a:latin typeface="+mn-lt"/>
                          <a:ea typeface="+mn-ea"/>
                          <a:cs typeface="+mn-cs"/>
                        </a:rPr>
                        <a:t> 2%</a:t>
                      </a:r>
                      <a:r>
                        <a:rPr lang="zh-CN" altLang="zh-CN" sz="1000" kern="1200" dirty="0" smtClean="0">
                          <a:solidFill>
                            <a:schemeClr val="dk1"/>
                          </a:solidFill>
                          <a:effectLst/>
                          <a:latin typeface="+mn-lt"/>
                          <a:ea typeface="+mn-ea"/>
                          <a:cs typeface="+mn-cs"/>
                        </a:rPr>
                        <a:t>（顶部不允许堵孔）</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160898">
                <a:tc rowSpan="2">
                  <a:txBody>
                    <a:bodyPr/>
                    <a:lstStyle/>
                    <a:p>
                      <a:r>
                        <a:rPr lang="zh-CN" altLang="zh-CN" sz="1000" kern="1200" dirty="0" smtClean="0">
                          <a:solidFill>
                            <a:schemeClr val="dk1"/>
                          </a:solidFill>
                          <a:effectLst/>
                          <a:latin typeface="+mn-lt"/>
                          <a:ea typeface="+mn-ea"/>
                          <a:cs typeface="+mn-cs"/>
                        </a:rPr>
                        <a:t>底座平</a:t>
                      </a:r>
                      <a:r>
                        <a:rPr lang="zh-CN" altLang="en-US" sz="1000" kern="1200" dirty="0" smtClean="0">
                          <a:solidFill>
                            <a:schemeClr val="dk1"/>
                          </a:solidFill>
                          <a:effectLst/>
                          <a:latin typeface="+mn-lt"/>
                          <a:ea typeface="+mn-ea"/>
                          <a:cs typeface="+mn-cs"/>
                        </a:rPr>
                        <a:t>整</a:t>
                      </a:r>
                      <a:r>
                        <a:rPr lang="zh-CN" altLang="zh-CN" sz="1000" kern="1200" dirty="0" smtClean="0">
                          <a:solidFill>
                            <a:schemeClr val="dk1"/>
                          </a:solidFill>
                          <a:effectLst/>
                          <a:latin typeface="+mn-lt"/>
                          <a:ea typeface="+mn-ea"/>
                          <a:cs typeface="+mn-cs"/>
                        </a:rPr>
                        <a:t>度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gridSpan="5">
                  <a:txBody>
                    <a:bodyPr/>
                    <a:lstStyle/>
                    <a:p>
                      <a:r>
                        <a:rPr lang="en-US" altLang="zh-CN" sz="1000" kern="1200" dirty="0" smtClean="0">
                          <a:solidFill>
                            <a:schemeClr val="dk1"/>
                          </a:solidFill>
                          <a:effectLst/>
                          <a:latin typeface="+mn-lt"/>
                          <a:ea typeface="+mn-ea"/>
                          <a:cs typeface="+mn-cs"/>
                        </a:rPr>
                        <a:t>h</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2.0mm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52522">
                <a:tc vMerge="1">
                  <a:txBody>
                    <a:bodyPr/>
                    <a:lstStyle/>
                    <a:p>
                      <a:endParaRPr lang="zh-CN" altLang="en-US"/>
                    </a:p>
                  </a:txBody>
                  <a:tcPr/>
                </a:tc>
                <a:tc gridSpan="5">
                  <a:txBody>
                    <a:bodyPr/>
                    <a:lstStyle/>
                    <a:p>
                      <a:r>
                        <a:rPr lang="en-US" altLang="zh-CN" sz="1000" kern="1200" dirty="0" smtClean="0">
                          <a:solidFill>
                            <a:schemeClr val="dk1"/>
                          </a:solidFill>
                          <a:effectLst/>
                          <a:latin typeface="+mn-lt"/>
                          <a:ea typeface="+mn-ea"/>
                          <a:cs typeface="+mn-cs"/>
                        </a:rPr>
                        <a:t>1.0mm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h</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2.0mm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207648">
                <a:tc rowSpan="3">
                  <a:txBody>
                    <a:bodyPr/>
                    <a:lstStyle/>
                    <a:p>
                      <a:r>
                        <a:rPr lang="zh-CN" altLang="zh-CN" sz="1000" kern="1200" dirty="0" smtClean="0">
                          <a:solidFill>
                            <a:schemeClr val="dk1"/>
                          </a:solidFill>
                          <a:effectLst/>
                          <a:latin typeface="+mn-lt"/>
                          <a:ea typeface="+mn-ea"/>
                          <a:cs typeface="+mn-cs"/>
                        </a:rPr>
                        <a:t>前后壳装配</a:t>
                      </a:r>
                      <a:r>
                        <a:rPr lang="en-US" altLang="zh-CN" sz="1000" kern="1200" dirty="0" smtClean="0">
                          <a:solidFill>
                            <a:schemeClr val="dk1"/>
                          </a:solidFill>
                          <a:effectLst/>
                          <a:latin typeface="+mn-lt"/>
                          <a:ea typeface="+mn-ea"/>
                          <a:cs typeface="+mn-cs"/>
                        </a:rPr>
                        <a:t>(</a:t>
                      </a:r>
                      <a:r>
                        <a:rPr lang="zh-CN" altLang="en-US" sz="1000" kern="1200" dirty="0" smtClean="0">
                          <a:solidFill>
                            <a:schemeClr val="dk1"/>
                          </a:solidFill>
                          <a:effectLst/>
                          <a:latin typeface="+mn-lt"/>
                          <a:ea typeface="+mn-ea"/>
                          <a:cs typeface="+mn-cs"/>
                        </a:rPr>
                        <a:t>工艺槽不计</a:t>
                      </a:r>
                      <a:r>
                        <a:rPr lang="en-US" altLang="zh-CN" sz="1000" kern="1200" dirty="0" smtClean="0">
                          <a:solidFill>
                            <a:schemeClr val="dk1"/>
                          </a:solidFill>
                          <a:effectLst/>
                          <a:latin typeface="+mn-lt"/>
                          <a:ea typeface="+mn-ea"/>
                          <a:cs typeface="+mn-cs"/>
                        </a:rPr>
                        <a:t>)</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gridSpan="5">
                  <a:txBody>
                    <a:bodyPr/>
                    <a:lstStyle/>
                    <a:p>
                      <a:r>
                        <a:rPr lang="zh-CN" altLang="zh-CN" sz="1000" kern="1200" dirty="0" smtClean="0">
                          <a:solidFill>
                            <a:schemeClr val="dk1"/>
                          </a:solidFill>
                          <a:effectLst/>
                          <a:latin typeface="+mn-lt"/>
                          <a:ea typeface="+mn-ea"/>
                          <a:cs typeface="+mn-cs"/>
                        </a:rPr>
                        <a:t>前后壳缝隙</a:t>
                      </a:r>
                      <a:r>
                        <a:rPr lang="en-US" altLang="zh-CN" sz="1000" kern="1200" dirty="0" smtClean="0">
                          <a:solidFill>
                            <a:schemeClr val="dk1"/>
                          </a:solidFill>
                          <a:effectLst/>
                          <a:latin typeface="+mn-lt"/>
                          <a:ea typeface="+mn-ea"/>
                          <a:cs typeface="+mn-cs"/>
                        </a:rPr>
                        <a:t> W</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2.0mm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99272">
                <a:tc vMerge="1">
                  <a:txBody>
                    <a:bodyPr/>
                    <a:lstStyle/>
                    <a:p>
                      <a:endParaRPr lang="zh-CN" altLang="en-US"/>
                    </a:p>
                  </a:txBody>
                  <a:tcPr/>
                </a:tc>
                <a:tc gridSpan="5">
                  <a:txBody>
                    <a:bodyPr/>
                    <a:lstStyle/>
                    <a:p>
                      <a:r>
                        <a:rPr lang="zh-CN" altLang="zh-CN" sz="1000" kern="1200" dirty="0" smtClean="0">
                          <a:solidFill>
                            <a:schemeClr val="dk1"/>
                          </a:solidFill>
                          <a:effectLst/>
                          <a:latin typeface="+mn-lt"/>
                          <a:ea typeface="+mn-ea"/>
                          <a:cs typeface="+mn-cs"/>
                        </a:rPr>
                        <a:t>前后壳缝隙</a:t>
                      </a:r>
                      <a:r>
                        <a:rPr lang="en-US" altLang="zh-CN" sz="1000" kern="1200" dirty="0" smtClean="0">
                          <a:solidFill>
                            <a:schemeClr val="dk1"/>
                          </a:solidFill>
                          <a:effectLst/>
                          <a:latin typeface="+mn-lt"/>
                          <a:ea typeface="+mn-ea"/>
                          <a:cs typeface="+mn-cs"/>
                        </a:rPr>
                        <a:t> 2.0mm</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W</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1.5mm</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90896">
                <a:tc vMerge="1">
                  <a:txBody>
                    <a:bodyPr/>
                    <a:lstStyle/>
                    <a:p>
                      <a:endParaRPr lang="zh-CN" altLang="en-US"/>
                    </a:p>
                  </a:txBody>
                  <a:tcPr/>
                </a:tc>
                <a:tc gridSpan="5">
                  <a:txBody>
                    <a:bodyPr/>
                    <a:lstStyle/>
                    <a:p>
                      <a:r>
                        <a:rPr lang="zh-CN" altLang="zh-CN" sz="1000" kern="1200" dirty="0" smtClean="0">
                          <a:solidFill>
                            <a:schemeClr val="dk1"/>
                          </a:solidFill>
                          <a:effectLst/>
                          <a:latin typeface="+mn-lt"/>
                          <a:ea typeface="+mn-ea"/>
                          <a:cs typeface="+mn-cs"/>
                        </a:rPr>
                        <a:t>后壳高于前壳</a:t>
                      </a:r>
                      <a:r>
                        <a:rPr lang="en-US" altLang="zh-CN" sz="1000" kern="1200" dirty="0" smtClean="0">
                          <a:solidFill>
                            <a:schemeClr val="dk1"/>
                          </a:solidFill>
                          <a:effectLst/>
                          <a:latin typeface="+mn-lt"/>
                          <a:ea typeface="+mn-ea"/>
                          <a:cs typeface="+mn-cs"/>
                        </a:rPr>
                        <a:t> d</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0.8mm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91026">
                <a:tc rowSpan="5">
                  <a:txBody>
                    <a:bodyPr/>
                    <a:lstStyle/>
                    <a:p>
                      <a:r>
                        <a:rPr lang="zh-CN" altLang="en-US" sz="1000" dirty="0" smtClean="0">
                          <a:solidFill>
                            <a:sysClr val="windowText" lastClr="000000"/>
                          </a:solidFill>
                        </a:rPr>
                        <a:t>面壳与平装配间隙</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rowSpan="2">
                  <a:txBody>
                    <a:bodyPr/>
                    <a:lstStyle/>
                    <a:p>
                      <a:r>
                        <a:rPr lang="zh-CN" altLang="en-US" sz="1000" dirty="0" smtClean="0">
                          <a:solidFill>
                            <a:sysClr val="windowText" lastClr="000000"/>
                          </a:solidFill>
                        </a:rPr>
                        <a:t>屏尺寸</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gridSpan="3">
                  <a:txBody>
                    <a:bodyPr/>
                    <a:lstStyle/>
                    <a:p>
                      <a:r>
                        <a:rPr lang="zh-CN" altLang="en-US" sz="1000" dirty="0" smtClean="0">
                          <a:solidFill>
                            <a:sysClr val="windowText" lastClr="000000"/>
                          </a:solidFill>
                        </a:rPr>
                        <a:t>最大允许间隙</a:t>
                      </a:r>
                      <a:r>
                        <a:rPr lang="en-US" altLang="zh-CN" sz="1000" dirty="0" smtClean="0">
                          <a:solidFill>
                            <a:sysClr val="windowText" lastClr="000000"/>
                          </a:solidFill>
                        </a:rPr>
                        <a:t>(mm)</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rowSpan="2">
                  <a:txBody>
                    <a:bodyPr/>
                    <a:lstStyle/>
                    <a:p>
                      <a:r>
                        <a:rPr lang="zh-CN" altLang="en-US" sz="1000" dirty="0" smtClean="0">
                          <a:solidFill>
                            <a:sysClr val="windowText" lastClr="000000"/>
                          </a:solidFill>
                        </a:rPr>
                        <a:t>单边均匀性</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rowSpan="5">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97336">
                <a:tc vMerge="1">
                  <a:txBody>
                    <a:bodyPr/>
                    <a:lstStyle/>
                    <a:p>
                      <a:endParaRPr lang="zh-CN" altLang="en-US"/>
                    </a:p>
                  </a:txBody>
                  <a:tcPr/>
                </a:tc>
                <a:tc vMerge="1">
                  <a:txBody>
                    <a:bodyPr/>
                    <a:lstStyle/>
                    <a:p>
                      <a:endParaRPr lang="zh-CN" altLang="en-US"/>
                    </a:p>
                  </a:txBody>
                  <a:tcPr/>
                </a:tc>
                <a:tc>
                  <a:txBody>
                    <a:bodyPr/>
                    <a:lstStyle/>
                    <a:p>
                      <a:r>
                        <a:rPr lang="zh-CN" altLang="en-US" sz="1000" dirty="0" smtClean="0">
                          <a:solidFill>
                            <a:sysClr val="windowText" lastClr="000000"/>
                          </a:solidFill>
                        </a:rPr>
                        <a:t>底部</a:t>
                      </a:r>
                      <a:r>
                        <a:rPr lang="en-US" altLang="zh-CN" sz="1000" dirty="0" smtClean="0">
                          <a:solidFill>
                            <a:sysClr val="windowText" lastClr="000000"/>
                          </a:solidFill>
                        </a:rPr>
                        <a:t>/</a:t>
                      </a:r>
                      <a:r>
                        <a:rPr lang="zh-CN" altLang="en-US" sz="1000" dirty="0" smtClean="0">
                          <a:solidFill>
                            <a:sysClr val="windowText" lastClr="000000"/>
                          </a:solidFill>
                        </a:rPr>
                        <a:t>角</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左右边</a:t>
                      </a:r>
                      <a:r>
                        <a:rPr lang="en-US" altLang="zh-CN" sz="1000" dirty="0" smtClean="0">
                          <a:solidFill>
                            <a:sysClr val="windowText" lastClr="000000"/>
                          </a:solidFill>
                        </a:rPr>
                        <a:t>/</a:t>
                      </a:r>
                      <a:r>
                        <a:rPr lang="zh-CN" altLang="en-US" sz="1000" dirty="0" smtClean="0">
                          <a:solidFill>
                            <a:sysClr val="windowText" lastClr="000000"/>
                          </a:solidFill>
                        </a:rPr>
                        <a:t>顶角</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顶边</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vMerge="1">
                  <a:txBody>
                    <a:bodyPr/>
                    <a:lstStyle/>
                    <a:p>
                      <a:endParaRPr lang="zh-CN" altLang="en-US"/>
                    </a:p>
                  </a:txBody>
                  <a:tcPr/>
                </a:tc>
                <a:tc vMerge="1">
                  <a:txBody>
                    <a:bodyPr/>
                    <a:lstStyle/>
                    <a:p>
                      <a:endParaRPr lang="zh-CN" altLang="en-US"/>
                    </a:p>
                  </a:txBody>
                  <a:tcPr/>
                </a:tc>
              </a:tr>
              <a:tr h="246282">
                <a:tc vMerge="1">
                  <a:txBody>
                    <a:bodyPr/>
                    <a:lstStyle/>
                    <a:p>
                      <a:endParaRPr lang="zh-CN" altLang="en-US"/>
                    </a:p>
                  </a:txBody>
                  <a:tcPr/>
                </a:tc>
                <a:tc>
                  <a:txBody>
                    <a:bodyPr/>
                    <a:lstStyle/>
                    <a:p>
                      <a:r>
                        <a:rPr lang="en-US" altLang="zh-CN" sz="1000" dirty="0" smtClean="0">
                          <a:solidFill>
                            <a:sysClr val="windowText" lastClr="000000"/>
                          </a:solidFill>
                        </a:rPr>
                        <a:t>30</a:t>
                      </a:r>
                      <a:r>
                        <a:rPr lang="zh-CN" altLang="en-US" sz="1000" dirty="0" smtClean="0">
                          <a:solidFill>
                            <a:sysClr val="windowText" lastClr="000000"/>
                          </a:solidFill>
                        </a:rPr>
                        <a:t>寸以下</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1.2</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1.4</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1.6</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0.6</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vMerge="1">
                  <a:txBody>
                    <a:bodyPr/>
                    <a:lstStyle/>
                    <a:p>
                      <a:endParaRPr lang="zh-CN" altLang="en-US"/>
                    </a:p>
                  </a:txBody>
                  <a:tcPr/>
                </a:tc>
              </a:tr>
              <a:tr h="216024">
                <a:tc vMerge="1">
                  <a:txBody>
                    <a:bodyPr/>
                    <a:lstStyle/>
                    <a:p>
                      <a:endParaRPr lang="zh-CN" altLang="en-US"/>
                    </a:p>
                  </a:txBody>
                  <a:tcPr/>
                </a:tc>
                <a:tc>
                  <a:txBody>
                    <a:bodyPr/>
                    <a:lstStyle/>
                    <a:p>
                      <a:r>
                        <a:rPr lang="en-US" altLang="zh-CN" sz="1000" dirty="0" smtClean="0">
                          <a:solidFill>
                            <a:sysClr val="windowText" lastClr="000000"/>
                          </a:solidFill>
                        </a:rPr>
                        <a:t>30~40</a:t>
                      </a:r>
                      <a:r>
                        <a:rPr lang="zh-CN" altLang="en-US" sz="1000" dirty="0" smtClean="0">
                          <a:solidFill>
                            <a:sysClr val="windowText" lastClr="000000"/>
                          </a:solidFill>
                        </a:rPr>
                        <a:t>寸</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1.4</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1.6</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1.8</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0.8</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vMerge="1">
                  <a:txBody>
                    <a:bodyPr/>
                    <a:lstStyle/>
                    <a:p>
                      <a:endParaRPr lang="zh-CN" altLang="en-US"/>
                    </a:p>
                  </a:txBody>
                  <a:tcPr/>
                </a:tc>
              </a:tr>
              <a:tr h="207648">
                <a:tc vMerge="1">
                  <a:txBody>
                    <a:bodyPr/>
                    <a:lstStyle/>
                    <a:p>
                      <a:endParaRPr lang="zh-CN" altLang="en-US"/>
                    </a:p>
                  </a:txBody>
                  <a:tcPr/>
                </a:tc>
                <a:tc>
                  <a:txBody>
                    <a:bodyPr/>
                    <a:lstStyle/>
                    <a:p>
                      <a:r>
                        <a:rPr lang="en-US" altLang="zh-CN" sz="1000" dirty="0" smtClean="0">
                          <a:solidFill>
                            <a:sysClr val="windowText" lastClr="000000"/>
                          </a:solidFill>
                        </a:rPr>
                        <a:t>40</a:t>
                      </a:r>
                      <a:r>
                        <a:rPr lang="zh-CN" altLang="en-US" sz="1000" dirty="0" smtClean="0">
                          <a:solidFill>
                            <a:sysClr val="windowText" lastClr="000000"/>
                          </a:solidFill>
                        </a:rPr>
                        <a:t>寸以上</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1.8</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1.8</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2.0</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0.8</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vMerge="1">
                  <a:txBody>
                    <a:bodyPr/>
                    <a:lstStyle/>
                    <a:p>
                      <a:endParaRPr lang="zh-CN" altLang="en-US"/>
                    </a:p>
                  </a:txBody>
                  <a:tcPr/>
                </a:tc>
              </a:tr>
              <a:tr h="343288">
                <a:tc>
                  <a:txBody>
                    <a:bodyPr/>
                    <a:lstStyle/>
                    <a:p>
                      <a:r>
                        <a:rPr lang="zh-CN" altLang="en-US" sz="1000" dirty="0" smtClean="0">
                          <a:solidFill>
                            <a:sysClr val="windowText" lastClr="000000"/>
                          </a:solidFill>
                        </a:rPr>
                        <a:t>装饰条与面壳的装配间隙</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gridSpan="5">
                  <a:txBody>
                    <a:bodyPr/>
                    <a:lstStyle/>
                    <a:p>
                      <a:r>
                        <a:rPr lang="zh-CN" altLang="en-US" sz="1000" dirty="0" smtClean="0">
                          <a:solidFill>
                            <a:sysClr val="windowText" lastClr="000000"/>
                          </a:solidFill>
                        </a:rPr>
                        <a:t>装饰条与面壳装配≥</a:t>
                      </a:r>
                      <a:r>
                        <a:rPr lang="en-US" altLang="zh-CN" sz="1000" dirty="0" smtClean="0">
                          <a:solidFill>
                            <a:sysClr val="windowText" lastClr="000000"/>
                          </a:solidFill>
                        </a:rPr>
                        <a:t>0.5mm</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216460">
                <a:tc rowSpan="2">
                  <a:txBody>
                    <a:bodyPr/>
                    <a:lstStyle/>
                    <a:p>
                      <a:r>
                        <a:rPr lang="zh-CN" altLang="en-US" sz="1000" dirty="0" smtClean="0">
                          <a:solidFill>
                            <a:sysClr val="windowText" lastClr="000000"/>
                          </a:solidFill>
                        </a:rPr>
                        <a:t>透镜、功能按键、电源按钮与面底壳装配</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gridSpan="5">
                  <a:txBody>
                    <a:bodyPr/>
                    <a:lstStyle/>
                    <a:p>
                      <a:r>
                        <a:rPr lang="zh-CN" altLang="zh-CN" sz="1000" kern="1200" dirty="0" smtClean="0">
                          <a:solidFill>
                            <a:schemeClr val="dk1"/>
                          </a:solidFill>
                          <a:effectLst/>
                          <a:latin typeface="+mn-lt"/>
                          <a:ea typeface="+mn-ea"/>
                          <a:cs typeface="+mn-cs"/>
                        </a:rPr>
                        <a:t>透镜与面壳之间的高低差</a:t>
                      </a:r>
                      <a:r>
                        <a:rPr lang="en-US" altLang="zh-CN" sz="1000" kern="1200" dirty="0" smtClean="0">
                          <a:solidFill>
                            <a:schemeClr val="dk1"/>
                          </a:solidFill>
                          <a:effectLst/>
                          <a:latin typeface="+mn-lt"/>
                          <a:ea typeface="+mn-ea"/>
                          <a:cs typeface="+mn-cs"/>
                        </a:rPr>
                        <a:t> d</a:t>
                      </a:r>
                      <a:r>
                        <a:rPr lang="zh-CN" altLang="zh-CN" sz="1000" kern="1200" dirty="0" smtClean="0">
                          <a:solidFill>
                            <a:schemeClr val="dk1"/>
                          </a:solidFill>
                          <a:effectLst/>
                          <a:latin typeface="+mn-lt"/>
                          <a:ea typeface="+mn-ea"/>
                          <a:cs typeface="+mn-cs"/>
                        </a:rPr>
                        <a:t>≥</a:t>
                      </a:r>
                      <a:r>
                        <a:rPr lang="en-US" altLang="zh-CN" sz="1000" kern="1200" dirty="0" smtClean="0">
                          <a:solidFill>
                            <a:schemeClr val="dk1"/>
                          </a:solidFill>
                          <a:effectLst/>
                          <a:latin typeface="+mn-lt"/>
                          <a:ea typeface="+mn-ea"/>
                          <a:cs typeface="+mn-cs"/>
                        </a:rPr>
                        <a:t>0.6mm</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74136">
                <a:tc vMerge="1">
                  <a:txBody>
                    <a:bodyPr/>
                    <a:lstStyle/>
                    <a:p>
                      <a:endParaRPr lang="zh-CN" altLang="en-US"/>
                    </a:p>
                  </a:txBody>
                  <a:tcPr/>
                </a:tc>
                <a:tc gridSpan="5">
                  <a:txBody>
                    <a:bodyPr/>
                    <a:lstStyle/>
                    <a:p>
                      <a:r>
                        <a:rPr lang="zh-CN" altLang="zh-CN" sz="1000" kern="1200" dirty="0" smtClean="0">
                          <a:solidFill>
                            <a:schemeClr val="dk1"/>
                          </a:solidFill>
                          <a:effectLst/>
                          <a:latin typeface="+mn-lt"/>
                          <a:ea typeface="+mn-ea"/>
                          <a:cs typeface="+mn-cs"/>
                        </a:rPr>
                        <a:t>电源钮、功能钮装配电路板后连续</a:t>
                      </a:r>
                      <a:r>
                        <a:rPr lang="en-US" altLang="zh-CN" sz="1000" kern="1200" dirty="0" smtClean="0">
                          <a:solidFill>
                            <a:schemeClr val="dk1"/>
                          </a:solidFill>
                          <a:effectLst/>
                          <a:latin typeface="+mn-lt"/>
                          <a:ea typeface="+mn-ea"/>
                          <a:cs typeface="+mn-cs"/>
                        </a:rPr>
                        <a:t> 5</a:t>
                      </a:r>
                      <a:r>
                        <a:rPr lang="zh-CN" altLang="zh-CN" sz="1000" kern="1200" dirty="0" smtClean="0">
                          <a:solidFill>
                            <a:schemeClr val="dk1"/>
                          </a:solidFill>
                          <a:effectLst/>
                          <a:latin typeface="+mn-lt"/>
                          <a:ea typeface="+mn-ea"/>
                          <a:cs typeface="+mn-cs"/>
                        </a:rPr>
                        <a:t>次上下按动，有阻涉或卡死现象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228280">
                <a:tc rowSpan="3">
                  <a:txBody>
                    <a:bodyPr/>
                    <a:lstStyle/>
                    <a:p>
                      <a:r>
                        <a:rPr lang="zh-CN" altLang="en-US" sz="1000" dirty="0" smtClean="0">
                          <a:solidFill>
                            <a:sysClr val="windowText" lastClr="000000"/>
                          </a:solidFill>
                        </a:rPr>
                        <a:t>功能钮与电路板装配间隙</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gridSpan="5">
                  <a:txBody>
                    <a:bodyPr/>
                    <a:lstStyle/>
                    <a:p>
                      <a:r>
                        <a:rPr lang="zh-CN" altLang="zh-CN" sz="1000" dirty="0" smtClean="0">
                          <a:effectLst/>
                          <a:latin typeface="+mn-lt"/>
                          <a:ea typeface="+mn-ea"/>
                          <a:cs typeface="Times New Roman"/>
                        </a:rPr>
                        <a:t>电源钮、功能钮装上支架后装上电路板接触点间隙</a:t>
                      </a:r>
                      <a:r>
                        <a:rPr lang="en-US" altLang="zh-CN" sz="1000" dirty="0" smtClean="0">
                          <a:effectLst/>
                          <a:latin typeface="+mn-lt"/>
                          <a:ea typeface="+mn-ea"/>
                          <a:cs typeface="Times New Roman"/>
                        </a:rPr>
                        <a:t> d</a:t>
                      </a:r>
                      <a:r>
                        <a:rPr lang="zh-CN" altLang="zh-CN" sz="1000" dirty="0" smtClean="0">
                          <a:effectLst/>
                          <a:latin typeface="+mn-lt"/>
                          <a:ea typeface="+mn-ea"/>
                          <a:cs typeface="Times New Roman"/>
                        </a:rPr>
                        <a:t>≥</a:t>
                      </a:r>
                      <a:r>
                        <a:rPr lang="en-US" altLang="zh-CN" sz="1000" dirty="0" smtClean="0">
                          <a:effectLst/>
                          <a:latin typeface="+mn-lt"/>
                          <a:ea typeface="+mn-ea"/>
                          <a:cs typeface="Times New Roman"/>
                        </a:rPr>
                        <a:t>1.0mm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251460">
                <a:tc vMerge="1">
                  <a:txBody>
                    <a:bodyPr/>
                    <a:lstStyle/>
                    <a:p>
                      <a:endParaRPr lang="zh-CN" altLang="en-US"/>
                    </a:p>
                  </a:txBody>
                  <a:tcPr/>
                </a:tc>
                <a:tc gridSpan="5">
                  <a:txBody>
                    <a:bodyPr/>
                    <a:lstStyle/>
                    <a:p>
                      <a:r>
                        <a:rPr lang="zh-CN" altLang="zh-CN" sz="1000" dirty="0" smtClean="0">
                          <a:effectLst/>
                          <a:latin typeface="+mn-lt"/>
                          <a:ea typeface="+mn-ea"/>
                          <a:cs typeface="Times New Roman"/>
                        </a:rPr>
                        <a:t>电源钮、功能钮装上支架后装上电路板正负偏差</a:t>
                      </a:r>
                      <a:r>
                        <a:rPr lang="en-US" altLang="zh-CN" sz="1000" dirty="0" smtClean="0">
                          <a:effectLst/>
                          <a:latin typeface="+mn-lt"/>
                          <a:ea typeface="+mn-ea"/>
                          <a:cs typeface="Times New Roman"/>
                        </a:rPr>
                        <a:t> W</a:t>
                      </a:r>
                      <a:r>
                        <a:rPr lang="zh-CN" altLang="zh-CN" sz="1000" dirty="0" smtClean="0">
                          <a:effectLst/>
                          <a:latin typeface="+mn-lt"/>
                          <a:ea typeface="+mn-ea"/>
                          <a:cs typeface="Times New Roman"/>
                        </a:rPr>
                        <a:t>≥</a:t>
                      </a:r>
                      <a:r>
                        <a:rPr lang="en-US" altLang="zh-CN" sz="1000" dirty="0" smtClean="0">
                          <a:effectLst/>
                          <a:latin typeface="+mn-lt"/>
                          <a:ea typeface="+mn-ea"/>
                          <a:cs typeface="Times New Roman"/>
                        </a:rPr>
                        <a:t>1.0mm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81684">
                <a:tc vMerge="1">
                  <a:txBody>
                    <a:bodyPr/>
                    <a:lstStyle/>
                    <a:p>
                      <a:endParaRPr lang="zh-CN" altLang="en-US"/>
                    </a:p>
                  </a:txBody>
                  <a:tcPr/>
                </a:tc>
                <a:tc gridSpan="5">
                  <a:txBody>
                    <a:bodyPr/>
                    <a:lstStyle/>
                    <a:p>
                      <a:r>
                        <a:rPr lang="zh-CN" altLang="zh-CN" sz="1000" dirty="0" smtClean="0">
                          <a:effectLst/>
                          <a:latin typeface="+mn-lt"/>
                          <a:ea typeface="+mn-ea"/>
                          <a:cs typeface="Times New Roman"/>
                        </a:rPr>
                        <a:t>电源钮、功能钮装配后行程不够或顶死</a:t>
                      </a:r>
                      <a:r>
                        <a:rPr lang="zh-CN" altLang="zh-CN" sz="1000" dirty="0" smtClean="0">
                          <a:effectLst/>
                          <a:ea typeface="Calibri"/>
                          <a:cs typeface="Times New Roman"/>
                        </a:rPr>
                        <a:t>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sp>
        <p:nvSpPr>
          <p:cNvPr id="9" name="矩形 8"/>
          <p:cNvSpPr/>
          <p:nvPr/>
        </p:nvSpPr>
        <p:spPr>
          <a:xfrm>
            <a:off x="201467" y="4211960"/>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8-</a:t>
            </a:r>
            <a:r>
              <a:rPr lang="zh-CN" altLang="en-US" sz="1100" dirty="0"/>
              <a:t>装配</a:t>
            </a:r>
            <a:r>
              <a:rPr lang="zh-CN" altLang="en-US" sz="1100" dirty="0" smtClean="0"/>
              <a:t>检查</a:t>
            </a:r>
            <a:r>
              <a:rPr lang="en-US" altLang="zh-CN" sz="1100" dirty="0"/>
              <a:t>1</a:t>
            </a:r>
            <a:endParaRPr lang="zh-CN" altLang="en-US" sz="1100" dirty="0"/>
          </a:p>
        </p:txBody>
      </p:sp>
      <p:sp>
        <p:nvSpPr>
          <p:cNvPr id="10" name="矩形 9"/>
          <p:cNvSpPr/>
          <p:nvPr/>
        </p:nvSpPr>
        <p:spPr>
          <a:xfrm>
            <a:off x="1090170" y="1187624"/>
            <a:ext cx="1117614" cy="246221"/>
          </a:xfrm>
          <a:prstGeom prst="rect">
            <a:avLst/>
          </a:prstGeom>
        </p:spPr>
        <p:txBody>
          <a:bodyPr wrap="none">
            <a:spAutoFit/>
          </a:bodyPr>
          <a:lstStyle/>
          <a:p>
            <a:r>
              <a:rPr lang="en-US" altLang="zh-CN" sz="1000" b="1" u="sng" dirty="0" smtClean="0"/>
              <a:t>8.4</a:t>
            </a:r>
            <a:r>
              <a:rPr lang="zh-CN" altLang="en-US" sz="1000" b="1" u="sng" dirty="0"/>
              <a:t>丝印</a:t>
            </a:r>
            <a:r>
              <a:rPr lang="zh-CN" altLang="en-US" sz="1000" b="1" u="sng" dirty="0" smtClean="0"/>
              <a:t>外观检查</a:t>
            </a:r>
            <a:endParaRPr lang="zh-CN" altLang="en-US" sz="1000" b="1" u="sng" dirty="0"/>
          </a:p>
        </p:txBody>
      </p:sp>
      <p:sp>
        <p:nvSpPr>
          <p:cNvPr id="11" name="矩形 10"/>
          <p:cNvSpPr/>
          <p:nvPr/>
        </p:nvSpPr>
        <p:spPr>
          <a:xfrm>
            <a:off x="980728" y="3275856"/>
            <a:ext cx="861133" cy="246221"/>
          </a:xfrm>
          <a:prstGeom prst="rect">
            <a:avLst/>
          </a:prstGeom>
        </p:spPr>
        <p:txBody>
          <a:bodyPr wrap="none">
            <a:spAutoFit/>
          </a:bodyPr>
          <a:lstStyle/>
          <a:p>
            <a:r>
              <a:rPr lang="en-US" altLang="zh-CN" sz="1000" b="1" u="sng" dirty="0" smtClean="0"/>
              <a:t>8.5</a:t>
            </a:r>
            <a:r>
              <a:rPr lang="zh-CN" altLang="en-US" sz="1000" b="1" u="sng" dirty="0" smtClean="0"/>
              <a:t>装配检查</a:t>
            </a:r>
            <a:endParaRPr lang="zh-CN" altLang="en-US" sz="1000" b="1" u="sng" dirty="0"/>
          </a:p>
        </p:txBody>
      </p:sp>
      <p:cxnSp>
        <p:nvCxnSpPr>
          <p:cNvPr id="13" name="直接箭头连接符 12"/>
          <p:cNvCxnSpPr>
            <a:endCxn id="3" idx="0"/>
          </p:cNvCxnSpPr>
          <p:nvPr/>
        </p:nvCxnSpPr>
        <p:spPr>
          <a:xfrm>
            <a:off x="525503" y="1433845"/>
            <a:ext cx="1" cy="5717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3" idx="2"/>
            <a:endCxn id="9" idx="0"/>
          </p:cNvCxnSpPr>
          <p:nvPr/>
        </p:nvCxnSpPr>
        <p:spPr>
          <a:xfrm>
            <a:off x="525504" y="2389645"/>
            <a:ext cx="0" cy="18223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a:stCxn id="9" idx="2"/>
          </p:cNvCxnSpPr>
          <p:nvPr/>
        </p:nvCxnSpPr>
        <p:spPr>
          <a:xfrm>
            <a:off x="525504" y="4596003"/>
            <a:ext cx="0" cy="379242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20" name="TextBox 19"/>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21" name="TextBox 20"/>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16" name="TextBox 15"/>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8</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6017341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01467" y="1763688"/>
            <a:ext cx="648073" cy="384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9-</a:t>
            </a:r>
            <a:r>
              <a:rPr lang="zh-CN" altLang="en-US" sz="1100" dirty="0"/>
              <a:t>装配</a:t>
            </a:r>
            <a:r>
              <a:rPr lang="zh-CN" altLang="en-US" sz="1100" dirty="0" smtClean="0"/>
              <a:t>检查</a:t>
            </a:r>
            <a:r>
              <a:rPr lang="en-US" altLang="zh-CN" sz="1100" dirty="0" smtClean="0"/>
              <a:t>2</a:t>
            </a:r>
            <a:endParaRPr lang="zh-CN" altLang="en-US" sz="1100" dirty="0"/>
          </a:p>
        </p:txBody>
      </p:sp>
      <p:graphicFrame>
        <p:nvGraphicFramePr>
          <p:cNvPr id="3" name="表格 2"/>
          <p:cNvGraphicFramePr>
            <a:graphicFrameLocks noGrp="1"/>
          </p:cNvGraphicFramePr>
          <p:nvPr>
            <p:extLst>
              <p:ext uri="{D42A27DB-BD31-4B8C-83A1-F6EECF244321}">
                <p14:modId xmlns:p14="http://schemas.microsoft.com/office/powerpoint/2010/main" val="1536211833"/>
              </p:ext>
            </p:extLst>
          </p:nvPr>
        </p:nvGraphicFramePr>
        <p:xfrm>
          <a:off x="1052736" y="1259632"/>
          <a:ext cx="5598368" cy="2160240"/>
        </p:xfrm>
        <a:graphic>
          <a:graphicData uri="http://schemas.openxmlformats.org/drawingml/2006/table">
            <a:tbl>
              <a:tblPr firstRow="1" bandRow="1">
                <a:tableStyleId>{5C22544A-7EE6-4342-B048-85BDC9FD1C3A}</a:tableStyleId>
              </a:tblPr>
              <a:tblGrid>
                <a:gridCol w="946267"/>
                <a:gridCol w="4022285"/>
                <a:gridCol w="629816"/>
              </a:tblGrid>
              <a:tr h="216024">
                <a:tc>
                  <a:txBody>
                    <a:bodyPr/>
                    <a:lstStyle/>
                    <a:p>
                      <a:pPr algn="ctr"/>
                      <a:r>
                        <a:rPr lang="zh-CN" altLang="en-US" sz="1000" dirty="0" smtClean="0">
                          <a:solidFill>
                            <a:sysClr val="windowText" lastClr="000000"/>
                          </a:solidFill>
                        </a:rPr>
                        <a:t>检验项目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不合格内容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0">
                <a:tc>
                  <a:txBody>
                    <a:bodyPr/>
                    <a:lstStyle/>
                    <a:p>
                      <a:r>
                        <a:rPr lang="zh-CN" altLang="en-US" sz="1000" dirty="0" smtClean="0">
                          <a:solidFill>
                            <a:sysClr val="windowText" lastClr="000000"/>
                          </a:solidFill>
                        </a:rPr>
                        <a:t>功能按键变形</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按键中心线偏差＞</a:t>
                      </a:r>
                      <a:r>
                        <a:rPr lang="en-US" altLang="zh-CN" sz="1000" dirty="0" smtClean="0">
                          <a:effectLst/>
                          <a:latin typeface="+mn-lt"/>
                          <a:ea typeface="+mn-ea"/>
                          <a:cs typeface="Times New Roman"/>
                        </a:rPr>
                        <a:t> 1.0MM,</a:t>
                      </a:r>
                      <a:r>
                        <a:rPr lang="zh-CN" altLang="zh-CN" sz="1000" dirty="0" smtClean="0">
                          <a:effectLst/>
                          <a:latin typeface="+mn-lt"/>
                          <a:ea typeface="+mn-ea"/>
                          <a:cs typeface="Times New Roman"/>
                        </a:rPr>
                        <a:t>按键的高低不平（设计除外）＞</a:t>
                      </a:r>
                      <a:r>
                        <a:rPr lang="en-US" altLang="zh-CN" sz="1000" dirty="0" smtClean="0">
                          <a:effectLst/>
                          <a:latin typeface="+mn-lt"/>
                          <a:ea typeface="+mn-ea"/>
                          <a:cs typeface="Times New Roman"/>
                        </a:rPr>
                        <a:t> 1.0MM</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160898">
                <a:tc rowSpan="2">
                  <a:txBody>
                    <a:bodyPr/>
                    <a:lstStyle/>
                    <a:p>
                      <a:r>
                        <a:rPr lang="zh-CN" altLang="zh-CN" sz="1000" dirty="0" smtClean="0">
                          <a:effectLst/>
                          <a:latin typeface="+mn-lt"/>
                          <a:ea typeface="+mn-ea"/>
                          <a:cs typeface="Times New Roman"/>
                        </a:rPr>
                        <a:t>螺丝柱装配与孔径</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螺丝孔径按设计标准孔径偏差＞</a:t>
                      </a:r>
                      <a:r>
                        <a:rPr lang="en-US" altLang="zh-CN" sz="1000" dirty="0" smtClean="0">
                          <a:effectLst/>
                          <a:latin typeface="+mn-lt"/>
                          <a:ea typeface="+mn-ea"/>
                          <a:cs typeface="Times New Roman"/>
                        </a:rPr>
                        <a:t> 0.1mm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MI</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52522">
                <a:tc vMerge="1">
                  <a:txBody>
                    <a:bodyPr/>
                    <a:lstStyle/>
                    <a:p>
                      <a:endParaRPr lang="zh-CN" altLang="en-US"/>
                    </a:p>
                  </a:txBody>
                  <a:tcPr/>
                </a:tc>
                <a:tc>
                  <a:txBody>
                    <a:bodyPr/>
                    <a:lstStyle/>
                    <a:p>
                      <a:r>
                        <a:rPr lang="zh-CN" altLang="zh-CN" sz="1000" dirty="0" smtClean="0">
                          <a:effectLst/>
                          <a:latin typeface="+mn-lt"/>
                          <a:ea typeface="+mn-ea"/>
                          <a:cs typeface="Times New Roman"/>
                        </a:rPr>
                        <a:t>一体机螺孔底部封闭、打螺丝被打穿、螺丝孔深度小于螺丝的有效长度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347630">
                <a:tc>
                  <a:txBody>
                    <a:bodyPr/>
                    <a:lstStyle/>
                    <a:p>
                      <a:r>
                        <a:rPr lang="zh-CN" altLang="zh-CN" sz="1000" dirty="0" smtClean="0">
                          <a:effectLst/>
                          <a:latin typeface="+mn-lt"/>
                          <a:ea typeface="+mn-ea"/>
                          <a:cs typeface="Times New Roman"/>
                        </a:rPr>
                        <a:t>金属螺母与底壳配合</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金属螺母与底壳装配后钮力＜</a:t>
                      </a:r>
                      <a:r>
                        <a:rPr lang="en-US" altLang="zh-CN" sz="1000" dirty="0" smtClean="0">
                          <a:effectLst/>
                          <a:latin typeface="+mn-lt"/>
                          <a:ea typeface="+mn-ea"/>
                          <a:cs typeface="Times New Roman"/>
                        </a:rPr>
                        <a:t> 30</a:t>
                      </a:r>
                      <a:r>
                        <a:rPr lang="zh-CN" altLang="zh-CN" sz="1000" dirty="0" smtClean="0">
                          <a:effectLst/>
                          <a:latin typeface="+mn-lt"/>
                          <a:ea typeface="+mn-ea"/>
                          <a:cs typeface="Times New Roman"/>
                        </a:rPr>
                        <a:t>公斤</a:t>
                      </a:r>
                      <a:r>
                        <a:rPr lang="zh-CN" altLang="zh-CN" sz="1000" dirty="0" smtClean="0">
                          <a:effectLst/>
                          <a:ea typeface="Calibri"/>
                          <a:cs typeface="Times New Roman"/>
                        </a:rPr>
                        <a:t> </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258862">
                <a:tc>
                  <a:txBody>
                    <a:bodyPr/>
                    <a:lstStyle/>
                    <a:p>
                      <a:r>
                        <a:rPr lang="zh-CN" altLang="zh-CN" sz="1000" dirty="0" smtClean="0">
                          <a:effectLst/>
                          <a:latin typeface="+mn-lt"/>
                          <a:ea typeface="+mn-ea"/>
                          <a:cs typeface="Times New Roman"/>
                        </a:rPr>
                        <a:t>螺丝孔打螺丝</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kern="1200" dirty="0" smtClean="0">
                          <a:solidFill>
                            <a:schemeClr val="dk1"/>
                          </a:solidFill>
                          <a:effectLst/>
                          <a:latin typeface="+mn-lt"/>
                          <a:ea typeface="+mn-ea"/>
                          <a:cs typeface="+mn-cs"/>
                        </a:rPr>
                        <a:t>螺丝孔打螺丝滑牙、打裂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74136">
                <a:tc>
                  <a:txBody>
                    <a:bodyPr/>
                    <a:lstStyle/>
                    <a:p>
                      <a:r>
                        <a:rPr lang="zh-CN" altLang="zh-CN" sz="1000" dirty="0" smtClean="0">
                          <a:effectLst/>
                          <a:latin typeface="+mn-lt"/>
                          <a:ea typeface="+mn-ea"/>
                          <a:cs typeface="Times New Roman"/>
                        </a:rPr>
                        <a:t>遥控器</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遥控器装配后（装入电池），从高度</a:t>
                      </a:r>
                      <a:r>
                        <a:rPr lang="en-US" altLang="zh-CN" sz="1000" dirty="0" smtClean="0">
                          <a:effectLst/>
                          <a:latin typeface="+mn-lt"/>
                          <a:ea typeface="+mn-ea"/>
                          <a:cs typeface="Times New Roman"/>
                        </a:rPr>
                        <a:t> 80CM</a:t>
                      </a:r>
                      <a:r>
                        <a:rPr lang="zh-CN" altLang="zh-CN" sz="1000" dirty="0" smtClean="0">
                          <a:effectLst/>
                          <a:latin typeface="+mn-lt"/>
                          <a:ea typeface="+mn-ea"/>
                          <a:cs typeface="Times New Roman"/>
                        </a:rPr>
                        <a:t>、分</a:t>
                      </a:r>
                      <a:r>
                        <a:rPr lang="en-US" altLang="zh-CN" sz="1000" dirty="0" smtClean="0">
                          <a:effectLst/>
                          <a:latin typeface="+mn-lt"/>
                          <a:ea typeface="+mn-ea"/>
                          <a:cs typeface="Times New Roman"/>
                        </a:rPr>
                        <a:t> 6</a:t>
                      </a:r>
                      <a:r>
                        <a:rPr lang="zh-CN" altLang="zh-CN" sz="1000" dirty="0" smtClean="0">
                          <a:effectLst/>
                          <a:latin typeface="+mn-lt"/>
                          <a:ea typeface="+mn-ea"/>
                          <a:cs typeface="Times New Roman"/>
                        </a:rPr>
                        <a:t>个面循环</a:t>
                      </a:r>
                      <a:r>
                        <a:rPr lang="en-US" altLang="zh-CN" sz="1000" dirty="0" smtClean="0">
                          <a:effectLst/>
                          <a:latin typeface="+mn-lt"/>
                          <a:ea typeface="+mn-ea"/>
                          <a:cs typeface="Times New Roman"/>
                        </a:rPr>
                        <a:t> 3</a:t>
                      </a:r>
                      <a:r>
                        <a:rPr lang="zh-CN" altLang="zh-CN" sz="1000" dirty="0" smtClean="0">
                          <a:effectLst/>
                          <a:latin typeface="+mn-lt"/>
                          <a:ea typeface="+mn-ea"/>
                          <a:cs typeface="Times New Roman"/>
                        </a:rPr>
                        <a:t>次</a:t>
                      </a:r>
                      <a:r>
                        <a:rPr lang="en-US" altLang="zh-CN" sz="1000" dirty="0" smtClean="0">
                          <a:effectLst/>
                          <a:latin typeface="+mn-lt"/>
                          <a:ea typeface="+mn-ea"/>
                          <a:cs typeface="Times New Roman"/>
                        </a:rPr>
                        <a:t>\</a:t>
                      </a:r>
                      <a:r>
                        <a:rPr lang="zh-CN" altLang="zh-CN" sz="1000" dirty="0" smtClean="0">
                          <a:effectLst/>
                          <a:latin typeface="+mn-lt"/>
                          <a:ea typeface="+mn-ea"/>
                          <a:cs typeface="Times New Roman"/>
                        </a:rPr>
                        <a:t>跌落在</a:t>
                      </a:r>
                      <a:r>
                        <a:rPr lang="en-US" altLang="zh-CN" sz="1000" dirty="0" smtClean="0">
                          <a:effectLst/>
                          <a:latin typeface="+mn-lt"/>
                          <a:ea typeface="+mn-ea"/>
                          <a:cs typeface="Times New Roman"/>
                        </a:rPr>
                        <a:t> 3CM</a:t>
                      </a:r>
                      <a:r>
                        <a:rPr lang="zh-CN" altLang="zh-CN" sz="1000" dirty="0" smtClean="0">
                          <a:effectLst/>
                          <a:latin typeface="+mn-lt"/>
                          <a:ea typeface="+mn-ea"/>
                          <a:cs typeface="Times New Roman"/>
                        </a:rPr>
                        <a:t>模板上、面、底开裂电池门脱落</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250178">
                <a:tc>
                  <a:txBody>
                    <a:bodyPr/>
                    <a:lstStyle/>
                    <a:p>
                      <a:r>
                        <a:rPr lang="zh-CN" altLang="zh-CN" sz="1000" dirty="0" smtClean="0">
                          <a:effectLst/>
                          <a:latin typeface="+mn-lt"/>
                          <a:ea typeface="+mn-ea"/>
                          <a:cs typeface="Times New Roman"/>
                        </a:rPr>
                        <a:t>绒纸胶条粘贴</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绒纸、胶条规格用错、没按要求贴、超边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bl>
          </a:graphicData>
        </a:graphic>
      </p:graphicFrame>
      <p:sp>
        <p:nvSpPr>
          <p:cNvPr id="4" name="矩形 3"/>
          <p:cNvSpPr/>
          <p:nvPr/>
        </p:nvSpPr>
        <p:spPr>
          <a:xfrm>
            <a:off x="201466" y="3851920"/>
            <a:ext cx="648073"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10-</a:t>
            </a:r>
            <a:r>
              <a:rPr lang="zh-CN" altLang="en-US" sz="1100" dirty="0" smtClean="0"/>
              <a:t>材质与强度检查</a:t>
            </a:r>
            <a:endParaRPr lang="zh-CN" altLang="en-US" sz="1100" dirty="0"/>
          </a:p>
        </p:txBody>
      </p:sp>
      <p:graphicFrame>
        <p:nvGraphicFramePr>
          <p:cNvPr id="5" name="表格 4"/>
          <p:cNvGraphicFramePr>
            <a:graphicFrameLocks noGrp="1"/>
          </p:cNvGraphicFramePr>
          <p:nvPr>
            <p:extLst>
              <p:ext uri="{D42A27DB-BD31-4B8C-83A1-F6EECF244321}">
                <p14:modId xmlns:p14="http://schemas.microsoft.com/office/powerpoint/2010/main" val="3468196582"/>
              </p:ext>
            </p:extLst>
          </p:nvPr>
        </p:nvGraphicFramePr>
        <p:xfrm>
          <a:off x="1052736" y="3882040"/>
          <a:ext cx="5598368" cy="1050000"/>
        </p:xfrm>
        <a:graphic>
          <a:graphicData uri="http://schemas.openxmlformats.org/drawingml/2006/table">
            <a:tbl>
              <a:tblPr firstRow="1" bandRow="1">
                <a:tableStyleId>{5C22544A-7EE6-4342-B048-85BDC9FD1C3A}</a:tableStyleId>
              </a:tblPr>
              <a:tblGrid>
                <a:gridCol w="360040"/>
                <a:gridCol w="4608512"/>
                <a:gridCol w="629816"/>
              </a:tblGrid>
              <a:tr h="216024">
                <a:tc>
                  <a:txBody>
                    <a:bodyPr/>
                    <a:lstStyle/>
                    <a:p>
                      <a:pPr algn="ctr"/>
                      <a:r>
                        <a:rPr lang="zh-CN" altLang="en-US" sz="1000" dirty="0" smtClean="0">
                          <a:solidFill>
                            <a:sysClr val="windowText" lastClr="000000"/>
                          </a:solidFill>
                        </a:rPr>
                        <a:t>序号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不合格内容</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321544">
                <a:tc>
                  <a:txBody>
                    <a:bodyPr/>
                    <a:lstStyle/>
                    <a:p>
                      <a:r>
                        <a:rPr lang="en-US" altLang="zh-CN" sz="1000" dirty="0" smtClean="0">
                          <a:solidFill>
                            <a:sysClr val="windowText" lastClr="000000"/>
                          </a:solidFill>
                        </a:rPr>
                        <a:t>1</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新模、改模、改料的产品通过装成整机经过高低温跌落的落试验，如果试验不合格</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174136">
                <a:tc>
                  <a:txBody>
                    <a:bodyPr/>
                    <a:lstStyle/>
                    <a:p>
                      <a:r>
                        <a:rPr lang="en-US" altLang="zh-CN" sz="1000" dirty="0" smtClean="0">
                          <a:solidFill>
                            <a:sysClr val="windowText" lastClr="000000"/>
                          </a:solidFill>
                        </a:rPr>
                        <a:t>2</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zh-CN" sz="1000" dirty="0" smtClean="0">
                          <a:effectLst/>
                          <a:latin typeface="+mn-lt"/>
                          <a:ea typeface="+mn-ea"/>
                          <a:cs typeface="Times New Roman"/>
                        </a:rPr>
                        <a:t>生产过程进行打螺丝试验发现滑牙、爆裂</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110504">
                <a:tc>
                  <a:txBody>
                    <a:bodyPr/>
                    <a:lstStyle/>
                    <a:p>
                      <a:r>
                        <a:rPr lang="en-US" altLang="zh-CN" sz="1000" dirty="0" smtClean="0">
                          <a:solidFill>
                            <a:sysClr val="windowText" lastClr="000000"/>
                          </a:solidFill>
                        </a:rPr>
                        <a:t>3</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effectLst/>
                          <a:latin typeface="+mn-lt"/>
                          <a:ea typeface="+mn-ea"/>
                          <a:cs typeface="Times New Roman"/>
                        </a:rPr>
                        <a:t>生产</a:t>
                      </a:r>
                      <a:r>
                        <a:rPr lang="zh-CN" altLang="zh-CN" sz="1000" dirty="0" smtClean="0">
                          <a:effectLst/>
                          <a:latin typeface="+mn-lt"/>
                          <a:ea typeface="+mn-ea"/>
                          <a:cs typeface="Times New Roman"/>
                        </a:rPr>
                        <a:t>过程检验用老虎钳搬开断产品，发现分层、气泡、发出脆声</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bl>
          </a:graphicData>
        </a:graphic>
      </p:graphicFrame>
      <p:sp>
        <p:nvSpPr>
          <p:cNvPr id="6" name="矩形 5"/>
          <p:cNvSpPr/>
          <p:nvPr/>
        </p:nvSpPr>
        <p:spPr>
          <a:xfrm>
            <a:off x="201466" y="5364088"/>
            <a:ext cx="648073"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11-</a:t>
            </a:r>
            <a:r>
              <a:rPr lang="zh-CN" altLang="en-US" sz="1100" dirty="0" smtClean="0"/>
              <a:t>涂层检验与试验</a:t>
            </a:r>
            <a:endParaRPr lang="zh-CN" altLang="en-US" sz="1100" dirty="0"/>
          </a:p>
        </p:txBody>
      </p:sp>
      <p:sp>
        <p:nvSpPr>
          <p:cNvPr id="7" name="矩形 6"/>
          <p:cNvSpPr/>
          <p:nvPr/>
        </p:nvSpPr>
        <p:spPr>
          <a:xfrm>
            <a:off x="1042549" y="3533691"/>
            <a:ext cx="1245854" cy="246221"/>
          </a:xfrm>
          <a:prstGeom prst="rect">
            <a:avLst/>
          </a:prstGeom>
        </p:spPr>
        <p:txBody>
          <a:bodyPr wrap="none">
            <a:spAutoFit/>
          </a:bodyPr>
          <a:lstStyle/>
          <a:p>
            <a:r>
              <a:rPr lang="en-US" altLang="zh-CN" sz="1000" b="1" u="sng" dirty="0" smtClean="0"/>
              <a:t>8.6</a:t>
            </a:r>
            <a:r>
              <a:rPr lang="zh-CN" altLang="en-US" sz="1000" b="1" u="sng" dirty="0" smtClean="0"/>
              <a:t>材质与强度检查</a:t>
            </a:r>
            <a:endParaRPr lang="zh-CN" altLang="en-US" sz="1000" b="1" u="sng" dirty="0"/>
          </a:p>
        </p:txBody>
      </p:sp>
      <p:sp>
        <p:nvSpPr>
          <p:cNvPr id="8" name="矩形 7"/>
          <p:cNvSpPr/>
          <p:nvPr/>
        </p:nvSpPr>
        <p:spPr>
          <a:xfrm>
            <a:off x="1042549" y="5076056"/>
            <a:ext cx="1502334" cy="246221"/>
          </a:xfrm>
          <a:prstGeom prst="rect">
            <a:avLst/>
          </a:prstGeom>
        </p:spPr>
        <p:txBody>
          <a:bodyPr wrap="none">
            <a:spAutoFit/>
          </a:bodyPr>
          <a:lstStyle/>
          <a:p>
            <a:r>
              <a:rPr lang="en-US" altLang="zh-CN" sz="1000" b="1" u="sng" dirty="0" smtClean="0"/>
              <a:t>8.7</a:t>
            </a:r>
            <a:r>
              <a:rPr lang="zh-CN" altLang="en-US" sz="1000" b="1" u="sng" dirty="0" smtClean="0"/>
              <a:t>涂层检验与试验检查</a:t>
            </a:r>
            <a:endParaRPr lang="zh-CN" altLang="en-US" sz="1000" b="1" u="sng" dirty="0"/>
          </a:p>
        </p:txBody>
      </p:sp>
      <p:graphicFrame>
        <p:nvGraphicFramePr>
          <p:cNvPr id="9" name="表格 8"/>
          <p:cNvGraphicFramePr>
            <a:graphicFrameLocks noGrp="1"/>
          </p:cNvGraphicFramePr>
          <p:nvPr>
            <p:extLst>
              <p:ext uri="{D42A27DB-BD31-4B8C-83A1-F6EECF244321}">
                <p14:modId xmlns:p14="http://schemas.microsoft.com/office/powerpoint/2010/main" val="1574584839"/>
              </p:ext>
            </p:extLst>
          </p:nvPr>
        </p:nvGraphicFramePr>
        <p:xfrm>
          <a:off x="1042549" y="5364088"/>
          <a:ext cx="5598368" cy="3290656"/>
        </p:xfrm>
        <a:graphic>
          <a:graphicData uri="http://schemas.openxmlformats.org/drawingml/2006/table">
            <a:tbl>
              <a:tblPr firstRow="1" bandRow="1">
                <a:tableStyleId>{5C22544A-7EE6-4342-B048-85BDC9FD1C3A}</a:tableStyleId>
              </a:tblPr>
              <a:tblGrid>
                <a:gridCol w="946267"/>
                <a:gridCol w="2411779"/>
                <a:gridCol w="1610506"/>
                <a:gridCol w="629816"/>
              </a:tblGrid>
              <a:tr h="216024">
                <a:tc>
                  <a:txBody>
                    <a:bodyPr/>
                    <a:lstStyle/>
                    <a:p>
                      <a:pPr algn="ctr"/>
                      <a:r>
                        <a:rPr lang="zh-CN" altLang="en-US" sz="1000" dirty="0" smtClean="0">
                          <a:solidFill>
                            <a:sysClr val="windowText" lastClr="000000"/>
                          </a:solidFill>
                        </a:rPr>
                        <a:t>检验项目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试验方法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000" dirty="0" smtClean="0">
                          <a:solidFill>
                            <a:sysClr val="windowText" lastClr="000000"/>
                          </a:solidFill>
                        </a:rPr>
                        <a:t>不合格内容</a:t>
                      </a: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02997">
                <a:tc>
                  <a:txBody>
                    <a:bodyPr/>
                    <a:lstStyle/>
                    <a:p>
                      <a:r>
                        <a:rPr lang="zh-CN" altLang="en-US" sz="1000" dirty="0" smtClean="0">
                          <a:solidFill>
                            <a:sysClr val="windowText" lastClr="000000"/>
                          </a:solidFill>
                        </a:rPr>
                        <a:t>耐高温高湿</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高温高湿箱，温度</a:t>
                      </a:r>
                      <a:r>
                        <a:rPr lang="en-US" altLang="zh-CN" sz="1000" dirty="0" smtClean="0">
                          <a:solidFill>
                            <a:sysClr val="windowText" lastClr="000000"/>
                          </a:solidFill>
                        </a:rPr>
                        <a:t>55±2</a:t>
                      </a:r>
                      <a:r>
                        <a:rPr lang="zh-CN" altLang="en-US" sz="1000" dirty="0" smtClean="0">
                          <a:solidFill>
                            <a:sysClr val="windowText" lastClr="000000"/>
                          </a:solidFill>
                        </a:rPr>
                        <a:t>℃，湿度</a:t>
                      </a:r>
                      <a:r>
                        <a:rPr lang="en-US" altLang="zh-CN" sz="1000" dirty="0" smtClean="0">
                          <a:solidFill>
                            <a:sysClr val="windowText" lastClr="000000"/>
                          </a:solidFill>
                        </a:rPr>
                        <a:t>(93±2)%</a:t>
                      </a:r>
                    </a:p>
                    <a:p>
                      <a:r>
                        <a:rPr lang="zh-CN" altLang="en-US" sz="1000" dirty="0" smtClean="0">
                          <a:solidFill>
                            <a:sysClr val="windowText" lastClr="000000"/>
                          </a:solidFill>
                        </a:rPr>
                        <a:t>时间</a:t>
                      </a:r>
                      <a:r>
                        <a:rPr lang="en-US" altLang="zh-CN" sz="1000" dirty="0" smtClean="0">
                          <a:solidFill>
                            <a:sysClr val="windowText" lastClr="000000"/>
                          </a:solidFill>
                        </a:rPr>
                        <a:t>48H</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涂层有起泡、变色、龟裂、脱落等缺陷</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576064">
                <a:tc>
                  <a:txBody>
                    <a:bodyPr/>
                    <a:lstStyle/>
                    <a:p>
                      <a:r>
                        <a:rPr lang="zh-CN" altLang="en-US" sz="1000" dirty="0" smtClean="0">
                          <a:solidFill>
                            <a:sysClr val="windowText" lastClr="000000"/>
                          </a:solidFill>
                        </a:rPr>
                        <a:t>附着力</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百格测试，用宽</a:t>
                      </a:r>
                      <a:r>
                        <a:rPr lang="en-US" altLang="zh-CN" sz="1000" dirty="0" smtClean="0">
                          <a:solidFill>
                            <a:sysClr val="windowText" lastClr="000000"/>
                          </a:solidFill>
                        </a:rPr>
                        <a:t>25mm</a:t>
                      </a:r>
                      <a:r>
                        <a:rPr lang="zh-CN" altLang="en-US" sz="1000" dirty="0" smtClean="0">
                          <a:solidFill>
                            <a:sysClr val="windowText" lastClr="000000"/>
                          </a:solidFill>
                        </a:rPr>
                        <a:t>透明胶纸平贴在百格表面，不能有气泡，以极快速度将胶纸垂直从表面揭起</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漆膜脱落</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389091">
                <a:tc>
                  <a:txBody>
                    <a:bodyPr/>
                    <a:lstStyle/>
                    <a:p>
                      <a:r>
                        <a:rPr lang="zh-CN" altLang="en-US" sz="1000" dirty="0" smtClean="0">
                          <a:solidFill>
                            <a:sysClr val="windowText" lastClr="000000"/>
                          </a:solidFill>
                        </a:rPr>
                        <a:t>耐磨性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用</a:t>
                      </a:r>
                      <a:r>
                        <a:rPr lang="en-US" altLang="zh-CN" sz="1000" dirty="0" smtClean="0">
                          <a:solidFill>
                            <a:sysClr val="windowText" lastClr="000000"/>
                          </a:solidFill>
                        </a:rPr>
                        <a:t>500g</a:t>
                      </a:r>
                      <a:r>
                        <a:rPr lang="zh-CN" altLang="en-US" sz="1000" dirty="0" smtClean="0">
                          <a:solidFill>
                            <a:sysClr val="windowText" lastClr="000000"/>
                          </a:solidFill>
                        </a:rPr>
                        <a:t>力</a:t>
                      </a:r>
                      <a:r>
                        <a:rPr lang="en-US" altLang="zh-CN" sz="1000" dirty="0" smtClean="0">
                          <a:solidFill>
                            <a:sysClr val="windowText" lastClr="000000"/>
                          </a:solidFill>
                        </a:rPr>
                        <a:t>/cm</a:t>
                      </a:r>
                      <a:r>
                        <a:rPr lang="zh-CN" altLang="en-US" sz="1000" dirty="0" smtClean="0">
                          <a:solidFill>
                            <a:sysClr val="windowText" lastClr="000000"/>
                          </a:solidFill>
                        </a:rPr>
                        <a:t>力，将医用纱布在涂层表面以</a:t>
                      </a:r>
                      <a:r>
                        <a:rPr lang="en-US" altLang="zh-CN" sz="1000" dirty="0" smtClean="0">
                          <a:solidFill>
                            <a:sysClr val="windowText" lastClr="000000"/>
                          </a:solidFill>
                        </a:rPr>
                        <a:t>30</a:t>
                      </a:r>
                      <a:r>
                        <a:rPr lang="zh-CN" altLang="en-US" sz="1000" dirty="0" smtClean="0">
                          <a:solidFill>
                            <a:sysClr val="windowText" lastClr="000000"/>
                          </a:solidFill>
                        </a:rPr>
                        <a:t>次</a:t>
                      </a:r>
                      <a:r>
                        <a:rPr lang="en-US" altLang="zh-CN" sz="1000" dirty="0" smtClean="0">
                          <a:solidFill>
                            <a:sysClr val="windowText" lastClr="000000"/>
                          </a:solidFill>
                        </a:rPr>
                        <a:t>/</a:t>
                      </a:r>
                      <a:r>
                        <a:rPr lang="zh-CN" altLang="en-US" sz="1000" dirty="0" smtClean="0">
                          <a:solidFill>
                            <a:sysClr val="windowText" lastClr="000000"/>
                          </a:solidFill>
                        </a:rPr>
                        <a:t>分，行程</a:t>
                      </a:r>
                      <a:r>
                        <a:rPr lang="en-US" altLang="zh-CN" sz="1000" dirty="0" smtClean="0">
                          <a:solidFill>
                            <a:sysClr val="windowText" lastClr="000000"/>
                          </a:solidFill>
                        </a:rPr>
                        <a:t>40mm</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摩擦</a:t>
                      </a:r>
                      <a:r>
                        <a:rPr lang="en-US" altLang="zh-CN" sz="1000" dirty="0" smtClean="0">
                          <a:solidFill>
                            <a:sysClr val="windowText" lastClr="000000"/>
                          </a:solidFill>
                        </a:rPr>
                        <a:t>1000</a:t>
                      </a:r>
                      <a:r>
                        <a:rPr lang="zh-CN" altLang="en-US" sz="1000" dirty="0" smtClean="0">
                          <a:solidFill>
                            <a:sysClr val="windowText" lastClr="000000"/>
                          </a:solidFill>
                        </a:rPr>
                        <a:t>次涂层脱落</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711704">
                <a:tc>
                  <a:txBody>
                    <a:bodyPr/>
                    <a:lstStyle/>
                    <a:p>
                      <a:r>
                        <a:rPr lang="zh-CN" altLang="en-US" sz="1000" dirty="0" smtClean="0">
                          <a:solidFill>
                            <a:sysClr val="windowText" lastClr="000000"/>
                          </a:solidFill>
                        </a:rPr>
                        <a:t>涂层厚度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用荧光膜厚仪或漆膜厚度检测仪</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真空镀</a:t>
                      </a:r>
                      <a:r>
                        <a:rPr lang="en-US" altLang="zh-CN" sz="1000" dirty="0" smtClean="0">
                          <a:solidFill>
                            <a:sysClr val="windowText" lastClr="000000"/>
                          </a:solidFill>
                        </a:rPr>
                        <a:t>20um&lt;</a:t>
                      </a:r>
                      <a:r>
                        <a:rPr lang="zh-CN" altLang="en-US" sz="1000" dirty="0" smtClean="0">
                          <a:solidFill>
                            <a:sysClr val="windowText" lastClr="000000"/>
                          </a:solidFill>
                        </a:rPr>
                        <a:t>或</a:t>
                      </a:r>
                      <a:r>
                        <a:rPr lang="en-US" altLang="zh-CN" sz="1000" dirty="0" smtClean="0">
                          <a:solidFill>
                            <a:sysClr val="windowText" lastClr="000000"/>
                          </a:solidFill>
                        </a:rPr>
                        <a:t>&gt;30um</a:t>
                      </a: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000" dirty="0" smtClean="0">
                          <a:solidFill>
                            <a:sysClr val="windowText" lastClr="000000"/>
                          </a:solidFill>
                        </a:rPr>
                        <a:t>溅电镀</a:t>
                      </a:r>
                      <a:r>
                        <a:rPr lang="en-US" altLang="zh-CN" sz="1000" dirty="0" smtClean="0">
                          <a:solidFill>
                            <a:sysClr val="windowText" lastClr="000000"/>
                          </a:solidFill>
                        </a:rPr>
                        <a:t>10um&lt;</a:t>
                      </a:r>
                      <a:r>
                        <a:rPr lang="zh-CN" altLang="en-US" sz="1000" dirty="0" smtClean="0">
                          <a:solidFill>
                            <a:sysClr val="windowText" lastClr="000000"/>
                          </a:solidFill>
                        </a:rPr>
                        <a:t>或</a:t>
                      </a:r>
                      <a:r>
                        <a:rPr lang="en-US" altLang="zh-CN" sz="1000" dirty="0" smtClean="0">
                          <a:solidFill>
                            <a:sysClr val="windowText" lastClr="000000"/>
                          </a:solidFill>
                        </a:rPr>
                        <a:t>&gt;30um</a:t>
                      </a: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000" dirty="0" smtClean="0">
                          <a:solidFill>
                            <a:sysClr val="windowText" lastClr="000000"/>
                          </a:solidFill>
                        </a:rPr>
                        <a:t>普通油</a:t>
                      </a:r>
                      <a:r>
                        <a:rPr lang="en-US" altLang="zh-CN" sz="1000" dirty="0" smtClean="0">
                          <a:solidFill>
                            <a:sysClr val="windowText" lastClr="000000"/>
                          </a:solidFill>
                        </a:rPr>
                        <a:t>8um&lt;</a:t>
                      </a:r>
                      <a:r>
                        <a:rPr lang="zh-CN" altLang="en-US" sz="1000" dirty="0" smtClean="0">
                          <a:solidFill>
                            <a:sysClr val="windowText" lastClr="000000"/>
                          </a:solidFill>
                        </a:rPr>
                        <a:t>或</a:t>
                      </a:r>
                      <a:r>
                        <a:rPr lang="en-US" altLang="zh-CN" sz="1000" dirty="0" smtClean="0">
                          <a:solidFill>
                            <a:sysClr val="windowText" lastClr="000000"/>
                          </a:solidFill>
                        </a:rPr>
                        <a:t>&gt;20um</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000" dirty="0" smtClean="0">
                          <a:solidFill>
                            <a:sysClr val="windowText" lastClr="000000"/>
                          </a:solidFill>
                        </a:rPr>
                        <a:t>UV</a:t>
                      </a:r>
                      <a:r>
                        <a:rPr lang="zh-CN" altLang="en-US" sz="1000" dirty="0" smtClean="0">
                          <a:solidFill>
                            <a:sysClr val="windowText" lastClr="000000"/>
                          </a:solidFill>
                        </a:rPr>
                        <a:t>光油</a:t>
                      </a:r>
                      <a:r>
                        <a:rPr lang="en-US" altLang="zh-CN" sz="1000" dirty="0" smtClean="0">
                          <a:solidFill>
                            <a:sysClr val="windowText" lastClr="000000"/>
                          </a:solidFill>
                        </a:rPr>
                        <a:t>20um&lt;</a:t>
                      </a:r>
                      <a:r>
                        <a:rPr lang="zh-CN" altLang="en-US" sz="1000" dirty="0" smtClean="0">
                          <a:solidFill>
                            <a:sysClr val="windowText" lastClr="000000"/>
                          </a:solidFill>
                        </a:rPr>
                        <a:t>或</a:t>
                      </a:r>
                      <a:r>
                        <a:rPr lang="en-US" altLang="zh-CN" sz="1000" dirty="0" smtClean="0">
                          <a:solidFill>
                            <a:sysClr val="windowText" lastClr="000000"/>
                          </a:solidFill>
                        </a:rPr>
                        <a:t>&gt;30um</a:t>
                      </a: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710334">
                <a:tc>
                  <a:txBody>
                    <a:bodyPr/>
                    <a:lstStyle/>
                    <a:p>
                      <a:r>
                        <a:rPr lang="zh-CN" altLang="en-US" sz="1000" dirty="0" smtClean="0">
                          <a:solidFill>
                            <a:sysClr val="windowText" lastClr="000000"/>
                          </a:solidFill>
                        </a:rPr>
                        <a:t>镀层硬度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用中华铅笔以</a:t>
                      </a:r>
                      <a:r>
                        <a:rPr lang="en-US" altLang="zh-CN" sz="1000" dirty="0" smtClean="0">
                          <a:solidFill>
                            <a:sysClr val="windowText" lastClr="000000"/>
                          </a:solidFill>
                        </a:rPr>
                        <a:t>45</a:t>
                      </a:r>
                      <a:r>
                        <a:rPr lang="zh-CN" altLang="en-US" sz="1000" dirty="0" smtClean="0">
                          <a:solidFill>
                            <a:sysClr val="windowText" lastClr="000000"/>
                          </a:solidFill>
                        </a:rPr>
                        <a:t>度角并以</a:t>
                      </a:r>
                      <a:r>
                        <a:rPr lang="en-US" altLang="zh-CN" sz="1000" dirty="0" smtClean="0">
                          <a:solidFill>
                            <a:sysClr val="windowText" lastClr="000000"/>
                          </a:solidFill>
                        </a:rPr>
                        <a:t>1mm/s</a:t>
                      </a:r>
                      <a:r>
                        <a:rPr lang="zh-CN" altLang="en-US" sz="1000" dirty="0" smtClean="0">
                          <a:solidFill>
                            <a:sysClr val="windowText" lastClr="000000"/>
                          </a:solidFill>
                        </a:rPr>
                        <a:t>速度向前推进，</a:t>
                      </a:r>
                      <a:endParaRPr lang="en-US" altLang="zh-CN" sz="1000" dirty="0" smtClean="0">
                        <a:solidFill>
                          <a:sysClr val="windowText" lastClr="000000"/>
                        </a:solidFill>
                      </a:endParaRPr>
                    </a:p>
                    <a:p>
                      <a:r>
                        <a:rPr lang="zh-CN" altLang="en-US" sz="1000" dirty="0" smtClean="0">
                          <a:solidFill>
                            <a:sysClr val="windowText" lastClr="000000"/>
                          </a:solidFill>
                        </a:rPr>
                        <a:t>普通油漆：</a:t>
                      </a:r>
                      <a:r>
                        <a:rPr lang="en-US" altLang="zh-CN" sz="1000" dirty="0" smtClean="0">
                          <a:solidFill>
                            <a:sysClr val="windowText" lastClr="000000"/>
                          </a:solidFill>
                        </a:rPr>
                        <a:t>HB</a:t>
                      </a:r>
                      <a:r>
                        <a:rPr lang="zh-CN" altLang="en-US" sz="1000" dirty="0" smtClean="0">
                          <a:solidFill>
                            <a:sysClr val="windowText" lastClr="000000"/>
                          </a:solidFill>
                        </a:rPr>
                        <a:t>级</a:t>
                      </a:r>
                      <a:r>
                        <a:rPr lang="zh-CN" altLang="en-US" sz="1000" baseline="0" dirty="0" smtClean="0">
                          <a:solidFill>
                            <a:sysClr val="windowText" lastClr="000000"/>
                          </a:solidFill>
                        </a:rPr>
                        <a:t> </a:t>
                      </a:r>
                      <a:r>
                        <a:rPr lang="en-US" altLang="zh-CN" sz="1000" baseline="0" dirty="0" smtClean="0">
                          <a:solidFill>
                            <a:sysClr val="windowText" lastClr="000000"/>
                          </a:solidFill>
                        </a:rPr>
                        <a:t>500g</a:t>
                      </a:r>
                      <a:r>
                        <a:rPr lang="zh-CN" altLang="en-US" sz="1000" baseline="0" dirty="0" smtClean="0">
                          <a:solidFill>
                            <a:sysClr val="windowText" lastClr="000000"/>
                          </a:solidFill>
                        </a:rPr>
                        <a:t>力</a:t>
                      </a:r>
                      <a:endParaRPr lang="en-US" altLang="zh-CN" sz="1000" baseline="0" dirty="0" smtClean="0">
                        <a:solidFill>
                          <a:sysClr val="windowText" lastClr="000000"/>
                        </a:solidFill>
                      </a:endParaRPr>
                    </a:p>
                    <a:p>
                      <a:r>
                        <a:rPr lang="en-US" altLang="zh-CN" sz="1000" baseline="0" dirty="0" smtClean="0">
                          <a:solidFill>
                            <a:sysClr val="windowText" lastClr="000000"/>
                          </a:solidFill>
                        </a:rPr>
                        <a:t>UV</a:t>
                      </a:r>
                      <a:r>
                        <a:rPr lang="zh-CN" altLang="en-US" sz="1000" baseline="0" dirty="0" smtClean="0">
                          <a:solidFill>
                            <a:sysClr val="windowText" lastClr="000000"/>
                          </a:solidFill>
                        </a:rPr>
                        <a:t>镀：</a:t>
                      </a:r>
                      <a:r>
                        <a:rPr lang="en-US" altLang="zh-CN" sz="1000" baseline="0" dirty="0" smtClean="0">
                          <a:solidFill>
                            <a:sysClr val="windowText" lastClr="000000"/>
                          </a:solidFill>
                        </a:rPr>
                        <a:t>3H</a:t>
                      </a:r>
                      <a:r>
                        <a:rPr lang="zh-CN" altLang="en-US" sz="1000" baseline="0" dirty="0" smtClean="0">
                          <a:solidFill>
                            <a:sysClr val="windowText" lastClr="000000"/>
                          </a:solidFill>
                        </a:rPr>
                        <a:t>铅笔 </a:t>
                      </a:r>
                      <a:r>
                        <a:rPr lang="en-US" altLang="zh-CN" sz="1000" baseline="0" dirty="0" smtClean="0">
                          <a:solidFill>
                            <a:sysClr val="windowText" lastClr="000000"/>
                          </a:solidFill>
                        </a:rPr>
                        <a:t>500g</a:t>
                      </a:r>
                      <a:r>
                        <a:rPr lang="zh-CN" altLang="en-US" sz="1000" baseline="0" dirty="0" smtClean="0">
                          <a:solidFill>
                            <a:sysClr val="windowText" lastClr="000000"/>
                          </a:solidFill>
                        </a:rPr>
                        <a:t>力</a:t>
                      </a:r>
                      <a:endParaRPr lang="en-US" altLang="zh-CN" sz="1000" baseline="0" dirty="0" smtClean="0">
                        <a:solidFill>
                          <a:sysClr val="windowText" lastClr="000000"/>
                        </a:solidFill>
                      </a:endParaRPr>
                    </a:p>
                    <a:p>
                      <a:r>
                        <a:rPr lang="zh-CN" altLang="en-US" sz="1000" baseline="0" dirty="0" smtClean="0">
                          <a:solidFill>
                            <a:sysClr val="windowText" lastClr="000000"/>
                          </a:solidFill>
                        </a:rPr>
                        <a:t>真空镀：</a:t>
                      </a:r>
                      <a:r>
                        <a:rPr lang="en-US" altLang="zh-CN" sz="1000" baseline="0" dirty="0" smtClean="0">
                          <a:solidFill>
                            <a:sysClr val="windowText" lastClr="000000"/>
                          </a:solidFill>
                        </a:rPr>
                        <a:t>2H</a:t>
                      </a:r>
                      <a:r>
                        <a:rPr lang="zh-CN" altLang="en-US" sz="1000" baseline="0" dirty="0" smtClean="0">
                          <a:solidFill>
                            <a:sysClr val="windowText" lastClr="000000"/>
                          </a:solidFill>
                        </a:rPr>
                        <a:t>铅笔 </a:t>
                      </a:r>
                      <a:r>
                        <a:rPr lang="en-US" altLang="zh-CN" sz="1000" baseline="0" dirty="0" smtClean="0">
                          <a:solidFill>
                            <a:sysClr val="windowText" lastClr="000000"/>
                          </a:solidFill>
                        </a:rPr>
                        <a:t>500g</a:t>
                      </a:r>
                      <a:r>
                        <a:rPr lang="zh-CN" altLang="en-US" sz="1000" baseline="0" dirty="0" smtClean="0">
                          <a:solidFill>
                            <a:sysClr val="windowText" lastClr="000000"/>
                          </a:solidFill>
                        </a:rPr>
                        <a:t>力</a:t>
                      </a:r>
                      <a:endParaRPr lang="en-US" altLang="zh-CN" sz="1000" baseline="0" dirty="0" smtClean="0">
                        <a:solidFill>
                          <a:sysClr val="windowText" lastClr="000000"/>
                        </a:solidFill>
                      </a:endParaRPr>
                    </a:p>
                    <a:p>
                      <a:r>
                        <a:rPr lang="zh-CN" altLang="en-US" sz="1000" baseline="0" dirty="0" smtClean="0">
                          <a:solidFill>
                            <a:sysClr val="windowText" lastClr="000000"/>
                          </a:solidFill>
                        </a:rPr>
                        <a:t>溅镀：</a:t>
                      </a:r>
                      <a:r>
                        <a:rPr lang="en-US" altLang="zh-CN" sz="1000" baseline="0" dirty="0" smtClean="0">
                          <a:solidFill>
                            <a:sysClr val="windowText" lastClr="000000"/>
                          </a:solidFill>
                        </a:rPr>
                        <a:t>2H</a:t>
                      </a:r>
                      <a:r>
                        <a:rPr lang="zh-CN" altLang="en-US" sz="1000" baseline="0" dirty="0" smtClean="0">
                          <a:solidFill>
                            <a:sysClr val="windowText" lastClr="000000"/>
                          </a:solidFill>
                        </a:rPr>
                        <a:t>铅笔 </a:t>
                      </a:r>
                      <a:r>
                        <a:rPr lang="en-US" altLang="zh-CN" sz="1000" baseline="0" dirty="0" smtClean="0">
                          <a:solidFill>
                            <a:sysClr val="windowText" lastClr="000000"/>
                          </a:solidFill>
                        </a:rPr>
                        <a:t>500g</a:t>
                      </a:r>
                      <a:r>
                        <a:rPr lang="zh-CN" altLang="en-US" sz="1000" baseline="0" dirty="0" smtClean="0">
                          <a:solidFill>
                            <a:sysClr val="windowText" lastClr="000000"/>
                          </a:solidFill>
                        </a:rPr>
                        <a:t>力</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擦拭后有划痕</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bl>
          </a:graphicData>
        </a:graphic>
      </p:graphicFrame>
      <p:cxnSp>
        <p:nvCxnSpPr>
          <p:cNvPr id="11" name="直接箭头连接符 10"/>
          <p:cNvCxnSpPr>
            <a:endCxn id="2" idx="0"/>
          </p:cNvCxnSpPr>
          <p:nvPr/>
        </p:nvCxnSpPr>
        <p:spPr>
          <a:xfrm>
            <a:off x="525503" y="1331640"/>
            <a:ext cx="1"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a:stCxn id="2" idx="2"/>
            <a:endCxn id="4" idx="0"/>
          </p:cNvCxnSpPr>
          <p:nvPr/>
        </p:nvCxnSpPr>
        <p:spPr>
          <a:xfrm flipH="1">
            <a:off x="525503" y="2147731"/>
            <a:ext cx="1" cy="170418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4" idx="2"/>
            <a:endCxn id="6" idx="0"/>
          </p:cNvCxnSpPr>
          <p:nvPr/>
        </p:nvCxnSpPr>
        <p:spPr>
          <a:xfrm>
            <a:off x="525503" y="4355976"/>
            <a:ext cx="0" cy="10081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a:stCxn id="6" idx="2"/>
          </p:cNvCxnSpPr>
          <p:nvPr/>
        </p:nvCxnSpPr>
        <p:spPr>
          <a:xfrm flipH="1">
            <a:off x="525502" y="5868144"/>
            <a:ext cx="1" cy="25202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20" name="TextBox 19"/>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21" name="TextBox 20"/>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22" name="TextBox 21"/>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9</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32646145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442837497"/>
              </p:ext>
            </p:extLst>
          </p:nvPr>
        </p:nvGraphicFramePr>
        <p:xfrm>
          <a:off x="980728" y="1331640"/>
          <a:ext cx="5598368" cy="1592552"/>
        </p:xfrm>
        <a:graphic>
          <a:graphicData uri="http://schemas.openxmlformats.org/drawingml/2006/table">
            <a:tbl>
              <a:tblPr firstRow="1" bandRow="1">
                <a:tableStyleId>{5C22544A-7EE6-4342-B048-85BDC9FD1C3A}</a:tableStyleId>
              </a:tblPr>
              <a:tblGrid>
                <a:gridCol w="946267"/>
                <a:gridCol w="2411779"/>
                <a:gridCol w="1610506"/>
                <a:gridCol w="629816"/>
              </a:tblGrid>
              <a:tr h="216024">
                <a:tc>
                  <a:txBody>
                    <a:bodyPr/>
                    <a:lstStyle/>
                    <a:p>
                      <a:pPr algn="ctr"/>
                      <a:r>
                        <a:rPr lang="zh-CN" altLang="en-US" sz="1000" dirty="0" smtClean="0">
                          <a:solidFill>
                            <a:sysClr val="windowText" lastClr="000000"/>
                          </a:solidFill>
                        </a:rPr>
                        <a:t>检验项目</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试验方法</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000" dirty="0" smtClean="0">
                          <a:solidFill>
                            <a:sysClr val="windowText" lastClr="000000"/>
                          </a:solidFill>
                        </a:rPr>
                        <a:t>不合格内容</a:t>
                      </a: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zh-CN" altLang="en-US" sz="1000" dirty="0" smtClean="0">
                          <a:solidFill>
                            <a:sysClr val="windowText" lastClr="000000"/>
                          </a:solidFill>
                        </a:rPr>
                        <a:t>不良等级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02997">
                <a:tc>
                  <a:txBody>
                    <a:bodyPr/>
                    <a:lstStyle/>
                    <a:p>
                      <a:r>
                        <a:rPr lang="zh-CN" altLang="en-US" sz="1000" dirty="0" smtClean="0">
                          <a:solidFill>
                            <a:sysClr val="windowText" lastClr="000000"/>
                          </a:solidFill>
                        </a:rPr>
                        <a:t>耐盐水性</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放入</a:t>
                      </a:r>
                      <a:r>
                        <a:rPr lang="en-US" altLang="zh-CN" sz="1000" dirty="0" smtClean="0">
                          <a:solidFill>
                            <a:sysClr val="windowText" lastClr="000000"/>
                          </a:solidFill>
                        </a:rPr>
                        <a:t>5%</a:t>
                      </a:r>
                      <a:r>
                        <a:rPr lang="zh-CN" altLang="en-US" sz="1000" dirty="0" smtClean="0">
                          <a:solidFill>
                            <a:sysClr val="windowText" lastClr="000000"/>
                          </a:solidFill>
                        </a:rPr>
                        <a:t>盐水中，温度</a:t>
                      </a:r>
                      <a:r>
                        <a:rPr lang="en-US" altLang="zh-CN" sz="1000" dirty="0" smtClean="0">
                          <a:solidFill>
                            <a:sysClr val="windowText" lastClr="000000"/>
                          </a:solidFill>
                        </a:rPr>
                        <a:t>15~35</a:t>
                      </a:r>
                      <a:r>
                        <a:rPr lang="zh-CN" altLang="en-US" sz="1000" dirty="0" smtClean="0">
                          <a:solidFill>
                            <a:sysClr val="windowText" lastClr="000000"/>
                          </a:solidFill>
                        </a:rPr>
                        <a:t>℃，浸泡</a:t>
                      </a:r>
                      <a:r>
                        <a:rPr lang="en-US" altLang="zh-CN" sz="1000" dirty="0" smtClean="0">
                          <a:solidFill>
                            <a:sysClr val="windowText" lastClr="000000"/>
                          </a:solidFill>
                        </a:rPr>
                        <a:t>24H</a:t>
                      </a:r>
                      <a:r>
                        <a:rPr lang="zh-CN" altLang="en-US" sz="1000" dirty="0" smtClean="0">
                          <a:solidFill>
                            <a:sysClr val="windowText" lastClr="000000"/>
                          </a:solidFill>
                        </a:rPr>
                        <a:t>，取出后用自来水冲洗，待干燥后检查</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起泡、皱皮、变色</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576064">
                <a:tc>
                  <a:txBody>
                    <a:bodyPr/>
                    <a:lstStyle/>
                    <a:p>
                      <a:r>
                        <a:rPr lang="en-US" altLang="zh-CN" sz="1000" dirty="0" smtClean="0">
                          <a:solidFill>
                            <a:sysClr val="windowText" lastClr="000000"/>
                          </a:solidFill>
                        </a:rPr>
                        <a:t>HS</a:t>
                      </a:r>
                      <a:r>
                        <a:rPr lang="zh-CN" altLang="en-US" sz="1000" dirty="0" smtClean="0">
                          <a:solidFill>
                            <a:sysClr val="windowText" lastClr="000000"/>
                          </a:solidFill>
                        </a:rPr>
                        <a:t>检查</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参考塑胶件</a:t>
                      </a:r>
                      <a:r>
                        <a:rPr lang="en-US" altLang="zh-CN" sz="1000" dirty="0" smtClean="0">
                          <a:solidFill>
                            <a:sysClr val="windowText" lastClr="000000"/>
                          </a:solidFill>
                        </a:rPr>
                        <a:t>HS</a:t>
                      </a:r>
                      <a:r>
                        <a:rPr lang="zh-CN" altLang="en-US" sz="1000" dirty="0" smtClean="0">
                          <a:solidFill>
                            <a:sysClr val="windowText" lastClr="000000"/>
                          </a:solidFill>
                        </a:rPr>
                        <a:t>检验规范进行</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受限物质超标</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r h="389091">
                <a:tc>
                  <a:txBody>
                    <a:bodyPr/>
                    <a:lstStyle/>
                    <a:p>
                      <a:r>
                        <a:rPr lang="zh-CN" altLang="en-US" sz="1000" dirty="0" smtClean="0">
                          <a:solidFill>
                            <a:sysClr val="windowText" lastClr="000000"/>
                          </a:solidFill>
                        </a:rPr>
                        <a:t>耐压强度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zh-CN" altLang="en-US" sz="1000" dirty="0" smtClean="0">
                          <a:solidFill>
                            <a:sysClr val="windowText" lastClr="000000"/>
                          </a:solidFill>
                        </a:rPr>
                        <a:t>用高压测试仪</a:t>
                      </a:r>
                      <a:r>
                        <a:rPr lang="en-US" altLang="zh-CN" sz="1000" dirty="0" smtClean="0">
                          <a:solidFill>
                            <a:sysClr val="windowText" lastClr="000000"/>
                          </a:solidFill>
                        </a:rPr>
                        <a:t>(</a:t>
                      </a:r>
                      <a:r>
                        <a:rPr lang="zh-CN" altLang="en-US" sz="1000" dirty="0" smtClean="0">
                          <a:solidFill>
                            <a:sysClr val="windowText" lastClr="000000"/>
                          </a:solidFill>
                        </a:rPr>
                        <a:t>电压</a:t>
                      </a:r>
                      <a:r>
                        <a:rPr lang="en-US" altLang="zh-CN" sz="1000" dirty="0" smtClean="0">
                          <a:solidFill>
                            <a:sysClr val="windowText" lastClr="000000"/>
                          </a:solidFill>
                        </a:rPr>
                        <a:t>5KV,</a:t>
                      </a:r>
                      <a:r>
                        <a:rPr lang="zh-CN" altLang="en-US" sz="1000" dirty="0" smtClean="0">
                          <a:solidFill>
                            <a:sysClr val="windowText" lastClr="000000"/>
                          </a:solidFill>
                        </a:rPr>
                        <a:t>电流</a:t>
                      </a:r>
                      <a:r>
                        <a:rPr lang="en-US" altLang="zh-CN" sz="1000" dirty="0" smtClean="0">
                          <a:solidFill>
                            <a:sysClr val="windowText" lastClr="000000"/>
                          </a:solidFill>
                        </a:rPr>
                        <a:t>1MA)</a:t>
                      </a:r>
                      <a:r>
                        <a:rPr lang="zh-CN" altLang="en-US" sz="1000" dirty="0" smtClean="0">
                          <a:solidFill>
                            <a:sysClr val="windowText" lastClr="000000"/>
                          </a:solidFill>
                        </a:rPr>
                        <a:t>在涂层面距离</a:t>
                      </a:r>
                      <a:r>
                        <a:rPr lang="en-US" altLang="zh-CN" sz="1000" dirty="0" smtClean="0">
                          <a:solidFill>
                            <a:sysClr val="windowText" lastClr="000000"/>
                          </a:solidFill>
                        </a:rPr>
                        <a:t>10mm</a:t>
                      </a:r>
                      <a:r>
                        <a:rPr lang="zh-CN" altLang="en-US" sz="1000" dirty="0" smtClean="0">
                          <a:solidFill>
                            <a:sysClr val="windowText" lastClr="000000"/>
                          </a:solidFill>
                        </a:rPr>
                        <a:t>两点测试耐压强度</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10s</a:t>
                      </a:r>
                      <a:r>
                        <a:rPr lang="zh-CN" altLang="en-US" sz="1000" dirty="0" smtClean="0">
                          <a:solidFill>
                            <a:sysClr val="windowText" lastClr="000000"/>
                          </a:solidFill>
                        </a:rPr>
                        <a:t>内出现火花或报警</a:t>
                      </a:r>
                      <a:endParaRPr lang="zh-CN" altLang="en-US" sz="1000" dirty="0">
                        <a:solidFill>
                          <a:sysClr val="windowText" lastClr="000000"/>
                        </a:solidFill>
                      </a:endParaRPr>
                    </a:p>
                  </a:txBody>
                  <a:tcPr marL="36000" marR="36000" marT="36000" marB="36000">
                    <a:lnL w="12700" cap="flat" cmpd="sng" algn="ctr">
                      <a:solidFill>
                        <a:schemeClr val="bg1">
                          <a:lumMod val="8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c>
                  <a:txBody>
                    <a:bodyPr/>
                    <a:lstStyle/>
                    <a:p>
                      <a:r>
                        <a:rPr lang="en-US" altLang="zh-CN" sz="1000" dirty="0" smtClean="0">
                          <a:solidFill>
                            <a:sysClr val="windowText" lastClr="000000"/>
                          </a:solidFill>
                        </a:rPr>
                        <a:t>MA</a:t>
                      </a:r>
                      <a:endParaRPr lang="zh-CN" altLang="en-US" sz="1000" dirty="0">
                        <a:solidFill>
                          <a:sysClr val="windowText" lastClr="000000"/>
                        </a:solidFill>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noFill/>
                  </a:tcPr>
                </a:tc>
              </a:tr>
            </a:tbl>
          </a:graphicData>
        </a:graphic>
      </p:graphicFrame>
      <p:sp>
        <p:nvSpPr>
          <p:cNvPr id="4" name="矩形 3"/>
          <p:cNvSpPr/>
          <p:nvPr/>
        </p:nvSpPr>
        <p:spPr>
          <a:xfrm>
            <a:off x="201465" y="4067944"/>
            <a:ext cx="648073"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12-</a:t>
            </a:r>
            <a:r>
              <a:rPr lang="zh-CN" altLang="en-US" sz="1100" dirty="0" smtClean="0"/>
              <a:t>缓燃试验</a:t>
            </a:r>
            <a:endParaRPr lang="zh-CN" altLang="en-US" sz="1100" dirty="0"/>
          </a:p>
        </p:txBody>
      </p:sp>
      <p:sp>
        <p:nvSpPr>
          <p:cNvPr id="5" name="TextBox 4"/>
          <p:cNvSpPr txBox="1"/>
          <p:nvPr/>
        </p:nvSpPr>
        <p:spPr>
          <a:xfrm>
            <a:off x="1052736" y="3347864"/>
            <a:ext cx="5580620" cy="3785652"/>
          </a:xfrm>
          <a:prstGeom prst="rect">
            <a:avLst/>
          </a:prstGeom>
          <a:noFill/>
        </p:spPr>
        <p:txBody>
          <a:bodyPr wrap="square" rtlCol="0">
            <a:spAutoFit/>
          </a:bodyPr>
          <a:lstStyle/>
          <a:p>
            <a:r>
              <a:rPr lang="en-US" altLang="zh-CN" sz="1200" dirty="0" smtClean="0"/>
              <a:t>8.8.1</a:t>
            </a:r>
            <a:r>
              <a:rPr lang="zh-CN" altLang="en-US" sz="1200" dirty="0" smtClean="0"/>
              <a:t>试验设备：燃烧试验箱</a:t>
            </a:r>
            <a:endParaRPr lang="en-US" altLang="zh-CN" sz="1200" dirty="0" smtClean="0"/>
          </a:p>
          <a:p>
            <a:r>
              <a:rPr lang="en-US" altLang="zh-CN" sz="1200" dirty="0" smtClean="0"/>
              <a:t>8.8.2</a:t>
            </a:r>
            <a:r>
              <a:rPr lang="zh-CN" altLang="en-US" sz="1200" dirty="0" smtClean="0"/>
              <a:t>环境温度</a:t>
            </a:r>
            <a:r>
              <a:rPr lang="en-US" altLang="zh-CN" sz="1200" dirty="0" smtClean="0"/>
              <a:t>10~35</a:t>
            </a:r>
            <a:r>
              <a:rPr lang="zh-CN" altLang="en-US" sz="1200" dirty="0" smtClean="0"/>
              <a:t>℃，湿度</a:t>
            </a:r>
            <a:r>
              <a:rPr lang="en-US" altLang="zh-CN" sz="1200" dirty="0" smtClean="0"/>
              <a:t>45~75%</a:t>
            </a:r>
            <a:r>
              <a:rPr lang="zh-CN" altLang="en-US" sz="1200" dirty="0" smtClean="0"/>
              <a:t>，在不通风的燃烧箱内机械能</a:t>
            </a:r>
            <a:endParaRPr lang="en-US" altLang="zh-CN" sz="1200" dirty="0" smtClean="0"/>
          </a:p>
          <a:p>
            <a:r>
              <a:rPr lang="en-US" altLang="zh-CN" sz="1200" dirty="0" smtClean="0"/>
              <a:t>8.8.3</a:t>
            </a:r>
            <a:r>
              <a:rPr lang="zh-CN" altLang="en-US" sz="1200" dirty="0" smtClean="0"/>
              <a:t>试验样品：阻燃试验</a:t>
            </a:r>
            <a:r>
              <a:rPr lang="en-US" altLang="zh-CN" sz="1200" dirty="0" smtClean="0"/>
              <a:t>5</a:t>
            </a:r>
            <a:r>
              <a:rPr lang="zh-CN" altLang="en-US" sz="1200" dirty="0" smtClean="0"/>
              <a:t>条，缓燃试验</a:t>
            </a:r>
            <a:r>
              <a:rPr lang="en-US" altLang="zh-CN" sz="1200" dirty="0" smtClean="0"/>
              <a:t>3</a:t>
            </a:r>
            <a:r>
              <a:rPr lang="zh-CN" altLang="en-US" sz="1200" dirty="0" smtClean="0"/>
              <a:t>条</a:t>
            </a:r>
            <a:endParaRPr lang="en-US" altLang="zh-CN" sz="1200" dirty="0" smtClean="0"/>
          </a:p>
          <a:p>
            <a:r>
              <a:rPr lang="en-US" altLang="zh-CN" sz="1200" dirty="0" smtClean="0"/>
              <a:t>          </a:t>
            </a:r>
            <a:r>
              <a:rPr lang="zh-CN" altLang="en-US" sz="1200" dirty="0" smtClean="0"/>
              <a:t>截取产品较薄位置 </a:t>
            </a:r>
            <a:r>
              <a:rPr lang="en-US" altLang="zh-CN" sz="1200" dirty="0" smtClean="0"/>
              <a:t>125</a:t>
            </a:r>
            <a:r>
              <a:rPr lang="zh-CN" altLang="en-US" sz="1200" dirty="0" smtClean="0"/>
              <a:t>*</a:t>
            </a:r>
            <a:r>
              <a:rPr lang="en-US" altLang="zh-CN" sz="1200" dirty="0" smtClean="0"/>
              <a:t>13</a:t>
            </a:r>
            <a:r>
              <a:rPr lang="zh-CN" altLang="en-US" sz="1200" dirty="0" smtClean="0"/>
              <a:t>样品条，所截取的样品表面无孔洞，边缘平滑</a:t>
            </a:r>
            <a:endParaRPr lang="en-US" altLang="zh-CN" sz="1200" dirty="0" smtClean="0"/>
          </a:p>
          <a:p>
            <a:r>
              <a:rPr lang="en-US" altLang="zh-CN" sz="1200" dirty="0" smtClean="0"/>
              <a:t>8.8.4</a:t>
            </a:r>
            <a:r>
              <a:rPr lang="zh-CN" altLang="en-US" sz="1200" dirty="0" smtClean="0"/>
              <a:t>试验预处理：样品在温度</a:t>
            </a:r>
            <a:r>
              <a:rPr lang="en-US" altLang="zh-CN" sz="1200" dirty="0" smtClean="0"/>
              <a:t>20±2</a:t>
            </a:r>
            <a:r>
              <a:rPr lang="zh-CN" altLang="en-US" sz="1200" dirty="0" smtClean="0"/>
              <a:t>℃，湿度</a:t>
            </a:r>
            <a:r>
              <a:rPr lang="en-US" altLang="zh-CN" sz="1200" dirty="0" smtClean="0"/>
              <a:t>65±5%</a:t>
            </a:r>
            <a:r>
              <a:rPr lang="zh-CN" altLang="en-US" sz="1200" dirty="0" smtClean="0"/>
              <a:t>条件下放置</a:t>
            </a:r>
            <a:r>
              <a:rPr lang="en-US" altLang="zh-CN" sz="1200" dirty="0" smtClean="0"/>
              <a:t>48H</a:t>
            </a:r>
          </a:p>
          <a:p>
            <a:r>
              <a:rPr lang="en-US" altLang="zh-CN" sz="1200" dirty="0"/>
              <a:t> </a:t>
            </a:r>
            <a:r>
              <a:rPr lang="en-US" altLang="zh-CN" sz="1200" dirty="0" smtClean="0"/>
              <a:t>         </a:t>
            </a:r>
            <a:r>
              <a:rPr lang="zh-CN" altLang="en-US" sz="1200" dirty="0" smtClean="0"/>
              <a:t>在每个样品距其一端</a:t>
            </a:r>
            <a:r>
              <a:rPr lang="en-US" altLang="zh-CN" sz="1200" dirty="0" smtClean="0"/>
              <a:t>25mm</a:t>
            </a:r>
            <a:r>
              <a:rPr lang="zh-CN" altLang="en-US" sz="1200" dirty="0" smtClean="0"/>
              <a:t>和</a:t>
            </a:r>
            <a:r>
              <a:rPr lang="en-US" altLang="zh-CN" sz="1200" dirty="0" smtClean="0"/>
              <a:t>100mm</a:t>
            </a:r>
            <a:r>
              <a:rPr lang="zh-CN" altLang="en-US" sz="1200" dirty="0" smtClean="0"/>
              <a:t>处划</a:t>
            </a:r>
            <a:r>
              <a:rPr lang="en-US" altLang="zh-CN" sz="1200" dirty="0" smtClean="0"/>
              <a:t>2</a:t>
            </a:r>
            <a:r>
              <a:rPr lang="zh-CN" altLang="en-US" sz="1200" dirty="0" smtClean="0"/>
              <a:t>条标记线</a:t>
            </a:r>
            <a:endParaRPr lang="en-US" altLang="zh-CN" sz="1200" dirty="0" smtClean="0"/>
          </a:p>
          <a:p>
            <a:r>
              <a:rPr lang="en-US" altLang="zh-CN" sz="1200" dirty="0" smtClean="0"/>
              <a:t>8.8.5</a:t>
            </a:r>
            <a:r>
              <a:rPr lang="zh-CN" altLang="en-US" sz="1200" dirty="0" smtClean="0"/>
              <a:t>试验方法</a:t>
            </a:r>
            <a:endParaRPr lang="en-US" altLang="zh-CN" sz="1200" dirty="0" smtClean="0"/>
          </a:p>
          <a:p>
            <a:r>
              <a:rPr lang="en-US" altLang="zh-CN" sz="1200" dirty="0"/>
              <a:t>a)</a:t>
            </a:r>
            <a:r>
              <a:rPr lang="zh-CN" altLang="zh-CN" sz="1200" dirty="0"/>
              <a:t>水平法</a:t>
            </a:r>
            <a:r>
              <a:rPr lang="en-US" altLang="zh-CN" sz="1200" dirty="0"/>
              <a:t> (</a:t>
            </a:r>
            <a:r>
              <a:rPr lang="zh-CN" altLang="zh-CN" sz="1200" dirty="0"/>
              <a:t>缓燃试验</a:t>
            </a:r>
            <a:r>
              <a:rPr lang="en-US" altLang="zh-CN" sz="1200" dirty="0"/>
              <a:t>)</a:t>
            </a:r>
            <a:r>
              <a:rPr lang="zh-CN" altLang="zh-CN" sz="1200" dirty="0"/>
              <a:t>。</a:t>
            </a:r>
            <a:r>
              <a:rPr lang="en-US" altLang="zh-CN" sz="1200" dirty="0"/>
              <a:t> </a:t>
            </a:r>
            <a:endParaRPr lang="zh-CN" altLang="zh-CN" sz="1200" dirty="0"/>
          </a:p>
          <a:p>
            <a:r>
              <a:rPr lang="en-US" altLang="zh-CN" sz="1200" dirty="0"/>
              <a:t>1</a:t>
            </a:r>
            <a:r>
              <a:rPr lang="zh-CN" altLang="zh-CN" sz="1200" dirty="0"/>
              <a:t>）用夹具夹紧试样远离</a:t>
            </a:r>
            <a:r>
              <a:rPr lang="en-US" altLang="zh-CN" sz="1200" dirty="0"/>
              <a:t> 25mm</a:t>
            </a:r>
            <a:r>
              <a:rPr lang="zh-CN" altLang="zh-CN" sz="1200" dirty="0"/>
              <a:t>标线一端</a:t>
            </a:r>
            <a:r>
              <a:rPr lang="en-US" altLang="zh-CN" sz="1200" dirty="0"/>
              <a:t>,</a:t>
            </a:r>
            <a:r>
              <a:rPr lang="zh-CN" altLang="zh-CN" sz="1200" dirty="0"/>
              <a:t>使其长轴呈水平，横截面轴线与水平方向成</a:t>
            </a:r>
            <a:r>
              <a:rPr lang="en-US" altLang="zh-CN" sz="1200" dirty="0"/>
              <a:t> 45°</a:t>
            </a:r>
            <a:r>
              <a:rPr lang="zh-CN" altLang="zh-CN" sz="1200" dirty="0"/>
              <a:t>。</a:t>
            </a:r>
            <a:r>
              <a:rPr lang="en-US" altLang="zh-CN" sz="1200" dirty="0"/>
              <a:t> </a:t>
            </a:r>
            <a:endParaRPr lang="zh-CN" altLang="zh-CN" sz="1200" dirty="0"/>
          </a:p>
          <a:p>
            <a:r>
              <a:rPr lang="en-US" altLang="zh-CN" sz="1200" dirty="0"/>
              <a:t>2</a:t>
            </a:r>
            <a:r>
              <a:rPr lang="zh-CN" altLang="zh-CN" sz="1200" dirty="0"/>
              <a:t>）调整火源的火焰顶部呈蓝色，火焰高度</a:t>
            </a:r>
            <a:r>
              <a:rPr lang="en-US" altLang="zh-CN" sz="1200" dirty="0"/>
              <a:t> 20mm±2mm</a:t>
            </a:r>
            <a:r>
              <a:rPr lang="zh-CN" altLang="zh-CN" sz="1200" dirty="0"/>
              <a:t>。</a:t>
            </a:r>
            <a:r>
              <a:rPr lang="en-US" altLang="zh-CN" sz="1200" dirty="0"/>
              <a:t> </a:t>
            </a:r>
            <a:endParaRPr lang="zh-CN" altLang="zh-CN" sz="1200" dirty="0"/>
          </a:p>
          <a:p>
            <a:r>
              <a:rPr lang="en-US" altLang="zh-CN" sz="1200" dirty="0"/>
              <a:t>3</a:t>
            </a:r>
            <a:r>
              <a:rPr lang="zh-CN" altLang="zh-CN" sz="1200" dirty="0"/>
              <a:t>）将金属网水平地固定在试样下面，与试样最低棱边相距</a:t>
            </a:r>
            <a:r>
              <a:rPr lang="en-US" altLang="zh-CN" sz="1200" dirty="0"/>
              <a:t> 9mm</a:t>
            </a:r>
            <a:r>
              <a:rPr lang="zh-CN" altLang="zh-CN" sz="1200" dirty="0"/>
              <a:t>，并使金属网的前缘与试样自由端对齐。</a:t>
            </a:r>
            <a:r>
              <a:rPr lang="en-US" altLang="zh-CN" sz="1200" dirty="0"/>
              <a:t> </a:t>
            </a:r>
            <a:endParaRPr lang="zh-CN" altLang="zh-CN" sz="1200" dirty="0"/>
          </a:p>
          <a:p>
            <a:r>
              <a:rPr lang="en-US" altLang="zh-CN" sz="1200" dirty="0"/>
              <a:t>4</a:t>
            </a:r>
            <a:r>
              <a:rPr lang="zh-CN" altLang="zh-CN" sz="1200" dirty="0"/>
              <a:t>）将调整后的火源加于样品自由端，并与水平面成</a:t>
            </a:r>
            <a:r>
              <a:rPr lang="en-US" altLang="zh-CN" sz="1200" dirty="0"/>
              <a:t> 45°</a:t>
            </a:r>
            <a:r>
              <a:rPr lang="zh-CN" altLang="zh-CN" sz="1200" dirty="0"/>
              <a:t>，保持</a:t>
            </a:r>
            <a:r>
              <a:rPr lang="en-US" altLang="zh-CN" sz="1200" dirty="0"/>
              <a:t> 30s</a:t>
            </a:r>
            <a:r>
              <a:rPr lang="zh-CN" altLang="zh-CN" sz="1200" dirty="0"/>
              <a:t>不改变位置。</a:t>
            </a:r>
            <a:r>
              <a:rPr lang="en-US" altLang="zh-CN" sz="1200" dirty="0"/>
              <a:t> </a:t>
            </a:r>
            <a:endParaRPr lang="zh-CN" altLang="zh-CN" sz="1200" dirty="0"/>
          </a:p>
          <a:p>
            <a:r>
              <a:rPr lang="en-US" altLang="zh-CN" sz="1200" dirty="0"/>
              <a:t>5</a:t>
            </a:r>
            <a:r>
              <a:rPr lang="zh-CN" altLang="zh-CN" sz="1200" dirty="0"/>
              <a:t>）对于后壳试样在火焰加足</a:t>
            </a:r>
            <a:r>
              <a:rPr lang="en-US" altLang="zh-CN" sz="1200" dirty="0"/>
              <a:t> 30s</a:t>
            </a:r>
            <a:r>
              <a:rPr lang="zh-CN" altLang="zh-CN" sz="1200" dirty="0"/>
              <a:t>之前就烧到</a:t>
            </a:r>
            <a:r>
              <a:rPr lang="en-US" altLang="zh-CN" sz="1200" dirty="0"/>
              <a:t> 25mm</a:t>
            </a:r>
            <a:r>
              <a:rPr lang="zh-CN" altLang="zh-CN" sz="1200" dirty="0"/>
              <a:t>标记线，则当烧到标记线时，即应停止加火焰。</a:t>
            </a:r>
            <a:r>
              <a:rPr lang="en-US" altLang="zh-CN" sz="1200" dirty="0"/>
              <a:t> </a:t>
            </a:r>
            <a:endParaRPr lang="zh-CN" altLang="zh-CN" sz="1200" dirty="0"/>
          </a:p>
          <a:p>
            <a:r>
              <a:rPr lang="en-US" altLang="zh-CN" sz="1200" dirty="0"/>
              <a:t>6</a:t>
            </a:r>
            <a:r>
              <a:rPr lang="zh-CN" altLang="zh-CN" sz="1200" dirty="0"/>
              <a:t>）后壳试样自燃后，测量试样的燃烧前沿由起绐标记线</a:t>
            </a:r>
            <a:r>
              <a:rPr lang="en-US" altLang="zh-CN" sz="1200" dirty="0"/>
              <a:t> 25mm</a:t>
            </a:r>
            <a:r>
              <a:rPr lang="zh-CN" altLang="zh-CN" sz="1200" dirty="0"/>
              <a:t>至终止标记线</a:t>
            </a:r>
            <a:r>
              <a:rPr lang="en-US" altLang="zh-CN" sz="1200" dirty="0"/>
              <a:t> 100mm</a:t>
            </a:r>
            <a:r>
              <a:rPr lang="zh-CN" altLang="zh-CN" sz="1200" dirty="0"/>
              <a:t>处的燃烧时间。</a:t>
            </a:r>
            <a:r>
              <a:rPr lang="en-US" altLang="zh-CN" sz="1200" dirty="0"/>
              <a:t> </a:t>
            </a:r>
            <a:endParaRPr lang="zh-CN" altLang="zh-CN" sz="1200" dirty="0"/>
          </a:p>
          <a:p>
            <a:r>
              <a:rPr lang="en-US" altLang="zh-CN" sz="1200" dirty="0"/>
              <a:t>7</a:t>
            </a:r>
            <a:r>
              <a:rPr lang="zh-CN" altLang="zh-CN" sz="1200" dirty="0"/>
              <a:t>）若试样在燃烧中途自动熄灭，则判定该试样合格，不必再对该试样继续试验。</a:t>
            </a:r>
            <a:r>
              <a:rPr lang="en-US" altLang="zh-CN" sz="1200" dirty="0"/>
              <a:t> </a:t>
            </a:r>
            <a:endParaRPr lang="zh-CN" altLang="zh-CN" sz="1200" dirty="0"/>
          </a:p>
          <a:p>
            <a:r>
              <a:rPr lang="en-US" altLang="zh-CN" sz="1200" dirty="0" smtClean="0"/>
              <a:t>9</a:t>
            </a:r>
            <a:r>
              <a:rPr lang="zh-CN" altLang="zh-CN" sz="1200" dirty="0"/>
              <a:t>）判定：任何机型后壳试样的燃烧速率＞</a:t>
            </a:r>
            <a:r>
              <a:rPr lang="en-US" altLang="zh-CN" sz="1200" dirty="0"/>
              <a:t> 40mm/min</a:t>
            </a:r>
            <a:r>
              <a:rPr lang="zh-CN" altLang="zh-CN" sz="1200" dirty="0"/>
              <a:t>为</a:t>
            </a:r>
            <a:r>
              <a:rPr lang="en-US" altLang="zh-CN" sz="1200" dirty="0"/>
              <a:t> </a:t>
            </a:r>
            <a:r>
              <a:rPr lang="en-US" altLang="zh-CN" sz="1200" dirty="0" smtClean="0"/>
              <a:t>CR</a:t>
            </a:r>
            <a:r>
              <a:rPr lang="zh-CN" altLang="zh-CN" sz="1200" dirty="0" smtClean="0"/>
              <a:t>类不合格</a:t>
            </a:r>
            <a:endParaRPr lang="en-US" altLang="zh-CN" sz="1200" dirty="0" smtClean="0"/>
          </a:p>
        </p:txBody>
      </p:sp>
      <p:sp>
        <p:nvSpPr>
          <p:cNvPr id="6" name="矩形 5"/>
          <p:cNvSpPr/>
          <p:nvPr/>
        </p:nvSpPr>
        <p:spPr>
          <a:xfrm>
            <a:off x="1007918" y="3059832"/>
            <a:ext cx="1117614" cy="246221"/>
          </a:xfrm>
          <a:prstGeom prst="rect">
            <a:avLst/>
          </a:prstGeom>
        </p:spPr>
        <p:txBody>
          <a:bodyPr wrap="none">
            <a:spAutoFit/>
          </a:bodyPr>
          <a:lstStyle/>
          <a:p>
            <a:r>
              <a:rPr lang="en-US" altLang="zh-CN" sz="1000" b="1" u="sng" dirty="0" smtClean="0"/>
              <a:t>8.8</a:t>
            </a:r>
            <a:r>
              <a:rPr lang="zh-CN" altLang="en-US" sz="1000" b="1" u="sng" dirty="0" smtClean="0"/>
              <a:t>阻燃缓燃试验</a:t>
            </a:r>
            <a:endParaRPr lang="zh-CN" altLang="en-US" sz="1000" b="1" u="sng" dirty="0"/>
          </a:p>
        </p:txBody>
      </p:sp>
      <p:cxnSp>
        <p:nvCxnSpPr>
          <p:cNvPr id="8" name="直接箭头连接符 7"/>
          <p:cNvCxnSpPr>
            <a:endCxn id="4" idx="0"/>
          </p:cNvCxnSpPr>
          <p:nvPr/>
        </p:nvCxnSpPr>
        <p:spPr>
          <a:xfrm>
            <a:off x="525501" y="1331640"/>
            <a:ext cx="1" cy="27363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a:stCxn id="4" idx="2"/>
          </p:cNvCxnSpPr>
          <p:nvPr/>
        </p:nvCxnSpPr>
        <p:spPr>
          <a:xfrm flipH="1">
            <a:off x="525501" y="4572000"/>
            <a:ext cx="1" cy="37444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13" name="TextBox 12"/>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14" name="TextBox 13"/>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15" name="TextBox 14"/>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10</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30416562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01465" y="4067944"/>
            <a:ext cx="648073"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t>13-</a:t>
            </a:r>
            <a:r>
              <a:rPr lang="zh-CN" altLang="en-US" sz="1100" dirty="0"/>
              <a:t>阻</a:t>
            </a:r>
            <a:r>
              <a:rPr lang="zh-CN" altLang="en-US" sz="1100" dirty="0" smtClean="0"/>
              <a:t>燃试验</a:t>
            </a:r>
            <a:endParaRPr lang="zh-CN" altLang="en-US" sz="1100" dirty="0"/>
          </a:p>
        </p:txBody>
      </p:sp>
      <p:sp>
        <p:nvSpPr>
          <p:cNvPr id="3" name="TextBox 2"/>
          <p:cNvSpPr txBox="1"/>
          <p:nvPr/>
        </p:nvSpPr>
        <p:spPr>
          <a:xfrm>
            <a:off x="1034583" y="1259632"/>
            <a:ext cx="5580620" cy="1938992"/>
          </a:xfrm>
          <a:prstGeom prst="rect">
            <a:avLst/>
          </a:prstGeom>
          <a:noFill/>
        </p:spPr>
        <p:txBody>
          <a:bodyPr wrap="square" rtlCol="0">
            <a:spAutoFit/>
          </a:bodyPr>
          <a:lstStyle/>
          <a:p>
            <a:r>
              <a:rPr lang="en-US" altLang="zh-CN" sz="1200" dirty="0"/>
              <a:t>b)</a:t>
            </a:r>
            <a:r>
              <a:rPr lang="zh-CN" altLang="zh-CN" sz="1200" dirty="0"/>
              <a:t>垂直法</a:t>
            </a:r>
            <a:r>
              <a:rPr lang="en-US" altLang="zh-CN" sz="1200" dirty="0"/>
              <a:t>(</a:t>
            </a:r>
            <a:r>
              <a:rPr lang="zh-CN" altLang="zh-CN" sz="1200" dirty="0"/>
              <a:t>阻燃试验</a:t>
            </a:r>
            <a:r>
              <a:rPr lang="en-US" altLang="zh-CN" sz="1200" dirty="0"/>
              <a:t> )</a:t>
            </a:r>
            <a:r>
              <a:rPr lang="zh-CN" altLang="zh-CN" sz="1200" dirty="0"/>
              <a:t>。</a:t>
            </a:r>
            <a:r>
              <a:rPr lang="en-US" altLang="zh-CN" sz="1200" dirty="0"/>
              <a:t> </a:t>
            </a:r>
            <a:endParaRPr lang="zh-CN" altLang="zh-CN" sz="1200" dirty="0"/>
          </a:p>
          <a:p>
            <a:r>
              <a:rPr lang="en-US" altLang="zh-CN" sz="1200" dirty="0"/>
              <a:t>• 1</a:t>
            </a:r>
            <a:r>
              <a:rPr lang="zh-CN" altLang="zh-CN" sz="1200" dirty="0"/>
              <a:t>）用夹具夹紧试样远离</a:t>
            </a:r>
            <a:r>
              <a:rPr lang="en-US" altLang="zh-CN" sz="1200" dirty="0"/>
              <a:t> 25mm</a:t>
            </a:r>
            <a:r>
              <a:rPr lang="zh-CN" altLang="zh-CN" sz="1200" dirty="0"/>
              <a:t>标线一端，使其长轴与水平方向成</a:t>
            </a:r>
            <a:r>
              <a:rPr lang="en-US" altLang="zh-CN" sz="1200" dirty="0"/>
              <a:t> 90°</a:t>
            </a:r>
            <a:r>
              <a:rPr lang="zh-CN" altLang="zh-CN" sz="1200" dirty="0"/>
              <a:t>。</a:t>
            </a:r>
            <a:r>
              <a:rPr lang="en-US" altLang="zh-CN" sz="1200" dirty="0"/>
              <a:t> </a:t>
            </a:r>
            <a:endParaRPr lang="zh-CN" altLang="zh-CN" sz="1200" dirty="0"/>
          </a:p>
          <a:p>
            <a:r>
              <a:rPr lang="en-US" altLang="zh-CN" sz="1200" dirty="0"/>
              <a:t>• 2</a:t>
            </a:r>
            <a:r>
              <a:rPr lang="zh-CN" altLang="zh-CN" sz="1200" dirty="0"/>
              <a:t>）调整火源的火焰顶部呈蓝色，火焰高度</a:t>
            </a:r>
            <a:r>
              <a:rPr lang="en-US" altLang="zh-CN" sz="1200" dirty="0"/>
              <a:t> 20mm</a:t>
            </a:r>
            <a:r>
              <a:rPr lang="zh-CN" altLang="zh-CN" sz="1200" dirty="0"/>
              <a:t>。</a:t>
            </a:r>
            <a:r>
              <a:rPr lang="en-US" altLang="zh-CN" sz="1200" dirty="0"/>
              <a:t> </a:t>
            </a:r>
            <a:endParaRPr lang="zh-CN" altLang="zh-CN" sz="1200" dirty="0"/>
          </a:p>
          <a:p>
            <a:r>
              <a:rPr lang="en-US" altLang="zh-CN" sz="1200" dirty="0"/>
              <a:t>• 3</a:t>
            </a:r>
            <a:r>
              <a:rPr lang="zh-CN" altLang="zh-CN" sz="1200" dirty="0"/>
              <a:t>）将调整后的火源加于样品自由端，并与试样长轴保持水平。</a:t>
            </a:r>
            <a:r>
              <a:rPr lang="en-US" altLang="zh-CN" sz="1200" dirty="0"/>
              <a:t> </a:t>
            </a:r>
            <a:endParaRPr lang="zh-CN" altLang="zh-CN" sz="1200" dirty="0"/>
          </a:p>
          <a:p>
            <a:r>
              <a:rPr lang="en-US" altLang="zh-CN" sz="1200" dirty="0"/>
              <a:t>• 4</a:t>
            </a:r>
            <a:r>
              <a:rPr lang="zh-CN" altLang="zh-CN" sz="1200" dirty="0"/>
              <a:t>）接焰</a:t>
            </a:r>
            <a:r>
              <a:rPr lang="en-US" altLang="zh-CN" sz="1200" dirty="0"/>
              <a:t> 10</a:t>
            </a:r>
            <a:r>
              <a:rPr lang="zh-CN" altLang="zh-CN" sz="1200" dirty="0"/>
              <a:t>秒，移去火焰，记录燃烧秒数</a:t>
            </a:r>
            <a:r>
              <a:rPr lang="en-US" altLang="zh-CN" sz="1200" dirty="0"/>
              <a:t> t1</a:t>
            </a:r>
            <a:r>
              <a:rPr lang="zh-CN" altLang="zh-CN" sz="1200" dirty="0"/>
              <a:t>，熄灭后立刻再接焰</a:t>
            </a:r>
            <a:r>
              <a:rPr lang="en-US" altLang="zh-CN" sz="1200" dirty="0"/>
              <a:t> 10</a:t>
            </a:r>
            <a:r>
              <a:rPr lang="zh-CN" altLang="zh-CN" sz="1200" dirty="0"/>
              <a:t>秒，移去火焰，记录燃烧秒数</a:t>
            </a:r>
            <a:r>
              <a:rPr lang="en-US" altLang="zh-CN" sz="1200" dirty="0"/>
              <a:t> t2</a:t>
            </a:r>
            <a:r>
              <a:rPr lang="zh-CN" altLang="zh-CN" sz="1200" dirty="0"/>
              <a:t>。按以下表作判定。</a:t>
            </a:r>
            <a:r>
              <a:rPr lang="en-US" altLang="zh-CN" sz="1200" dirty="0"/>
              <a:t> </a:t>
            </a:r>
            <a:endParaRPr lang="zh-CN" altLang="zh-CN" sz="1200" dirty="0"/>
          </a:p>
          <a:p>
            <a:r>
              <a:rPr lang="en-US" altLang="zh-CN" sz="1200" dirty="0"/>
              <a:t>• 5</a:t>
            </a:r>
            <a:r>
              <a:rPr lang="zh-CN" altLang="zh-CN" sz="1200" dirty="0"/>
              <a:t>）试验结果评价</a:t>
            </a:r>
            <a:r>
              <a:rPr lang="zh-CN" altLang="zh-CN" sz="1200" dirty="0" smtClean="0"/>
              <a:t>见</a:t>
            </a:r>
            <a:r>
              <a:rPr lang="zh-CN" altLang="en-US" sz="1200" dirty="0"/>
              <a:t>下表</a:t>
            </a:r>
            <a:r>
              <a:rPr lang="en-US" altLang="zh-CN" sz="1200" dirty="0" smtClean="0"/>
              <a:t> </a:t>
            </a:r>
            <a:endParaRPr lang="zh-CN" altLang="zh-CN" sz="1200" dirty="0"/>
          </a:p>
          <a:p>
            <a:r>
              <a:rPr lang="en-US" altLang="zh-CN" sz="1200" dirty="0"/>
              <a:t>•</a:t>
            </a:r>
            <a:r>
              <a:rPr lang="zh-CN" altLang="zh-CN" sz="1200" dirty="0"/>
              <a:t>一个以上的样品试验不合格，则此材料就不合格。</a:t>
            </a:r>
            <a:r>
              <a:rPr lang="en-US" altLang="zh-CN" sz="1200" dirty="0"/>
              <a:t> </a:t>
            </a:r>
            <a:endParaRPr lang="zh-CN" altLang="zh-CN" sz="1200" dirty="0"/>
          </a:p>
          <a:p>
            <a:r>
              <a:rPr lang="en-US" altLang="zh-CN" sz="1200" dirty="0"/>
              <a:t>•</a:t>
            </a:r>
            <a:r>
              <a:rPr lang="zh-CN" altLang="zh-CN" sz="1200" dirty="0"/>
              <a:t>如只有一个样品试验不合格，则应另取</a:t>
            </a:r>
            <a:r>
              <a:rPr lang="en-US" altLang="zh-CN" sz="1200" dirty="0"/>
              <a:t> 5</a:t>
            </a:r>
            <a:r>
              <a:rPr lang="zh-CN" altLang="zh-CN" sz="1200" dirty="0"/>
              <a:t>个样品重复上述试验。另取的</a:t>
            </a:r>
            <a:r>
              <a:rPr lang="en-US" altLang="zh-CN" sz="1200" dirty="0"/>
              <a:t> 5</a:t>
            </a:r>
            <a:r>
              <a:rPr lang="zh-CN" altLang="zh-CN" sz="1200" dirty="0"/>
              <a:t>个样品试验全部合格，则此材料</a:t>
            </a:r>
            <a:r>
              <a:rPr lang="zh-CN" altLang="zh-CN" sz="1200" dirty="0" smtClean="0"/>
              <a:t>为</a:t>
            </a:r>
            <a:r>
              <a:rPr lang="zh-CN" altLang="en-US" sz="1200" dirty="0" smtClean="0"/>
              <a:t>合格</a:t>
            </a:r>
            <a:endParaRPr lang="en-US" altLang="zh-CN" sz="1200" dirty="0" smtClean="0"/>
          </a:p>
        </p:txBody>
      </p:sp>
      <p:graphicFrame>
        <p:nvGraphicFramePr>
          <p:cNvPr id="4" name="表格 3"/>
          <p:cNvGraphicFramePr>
            <a:graphicFrameLocks noGrp="1"/>
          </p:cNvGraphicFramePr>
          <p:nvPr>
            <p:extLst>
              <p:ext uri="{D42A27DB-BD31-4B8C-83A1-F6EECF244321}">
                <p14:modId xmlns:p14="http://schemas.microsoft.com/office/powerpoint/2010/main" val="1756228936"/>
              </p:ext>
            </p:extLst>
          </p:nvPr>
        </p:nvGraphicFramePr>
        <p:xfrm>
          <a:off x="1087268" y="3428376"/>
          <a:ext cx="5475249" cy="1279136"/>
        </p:xfrm>
        <a:graphic>
          <a:graphicData uri="http://schemas.openxmlformats.org/drawingml/2006/table">
            <a:tbl>
              <a:tblPr/>
              <a:tblGrid>
                <a:gridCol w="1170878"/>
                <a:gridCol w="1126273"/>
                <a:gridCol w="925551"/>
                <a:gridCol w="1148576"/>
                <a:gridCol w="1103971"/>
              </a:tblGrid>
              <a:tr h="155514">
                <a:tc rowSpan="2">
                  <a:txBody>
                    <a:bodyPr/>
                    <a:lstStyle/>
                    <a:p>
                      <a:r>
                        <a:rPr lang="zh-CN" altLang="en-US" sz="1000" dirty="0" smtClean="0"/>
                        <a:t>防火级别</a:t>
                      </a:r>
                      <a:endParaRPr lang="zh-CN" altLang="en-US" sz="1000" dirty="0"/>
                    </a:p>
                  </a:txBody>
                  <a:tcPr>
                    <a:lnL w="12700" cmpd="sng">
                      <a:solidFill>
                        <a:schemeClr val="bg1">
                          <a:lumMod val="85000"/>
                        </a:schemeClr>
                      </a:solidFill>
                      <a:prstDash val="solid"/>
                    </a:lnL>
                    <a:lnR w="12700" cap="flat" cmpd="sng" algn="ctr">
                      <a:solidFill>
                        <a:schemeClr val="bg1">
                          <a:lumMod val="85000"/>
                        </a:schemeClr>
                      </a:solidFill>
                      <a:prstDash val="solid"/>
                      <a:round/>
                      <a:headEnd type="none" w="med" len="med"/>
                      <a:tailEnd type="none" w="med" len="med"/>
                    </a:lnR>
                    <a:lnT w="12700" cmpd="sng">
                      <a:solidFill>
                        <a:schemeClr val="bg1">
                          <a:lumMod val="85000"/>
                        </a:schemeClr>
                      </a:solidFill>
                      <a:prstDash val="solid"/>
                    </a:lnT>
                    <a:lnB w="12700" cap="flat" cmpd="sng" algn="ctr">
                      <a:solidFill>
                        <a:schemeClr val="bg1">
                          <a:lumMod val="85000"/>
                        </a:schemeClr>
                      </a:solidFill>
                      <a:prstDash val="solid"/>
                      <a:round/>
                      <a:headEnd type="none" w="med" len="med"/>
                      <a:tailEnd type="none" w="med" len="med"/>
                    </a:lnB>
                  </a:tcPr>
                </a:tc>
                <a:tc gridSpan="3">
                  <a:txBody>
                    <a:bodyPr/>
                    <a:lstStyle/>
                    <a:p>
                      <a:r>
                        <a:rPr lang="zh-CN" altLang="en-US" sz="1000" dirty="0" smtClean="0"/>
                        <a:t>不合格内容</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rowSpan="2">
                  <a:txBody>
                    <a:bodyPr/>
                    <a:lstStyle/>
                    <a:p>
                      <a:r>
                        <a:rPr lang="zh-CN" altLang="en-US" sz="1000" dirty="0" smtClean="0"/>
                        <a:t>判定等级</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r>
              <a:tr h="155514">
                <a:tc vMerge="1">
                  <a:txBody>
                    <a:bodyPr/>
                    <a:lstStyle/>
                    <a:p>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r>
                        <a:rPr lang="en-US" altLang="zh-CN" sz="1000" dirty="0" smtClean="0"/>
                        <a:t>T1+T2</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r>
                        <a:rPr lang="zh-CN" altLang="en-US" sz="1000" dirty="0" smtClean="0"/>
                        <a:t>燃烧总秒数</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r>
                        <a:rPr lang="zh-CN" altLang="en-US" sz="1000" dirty="0" smtClean="0"/>
                        <a:t>滴落物</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vMerge="1">
                  <a:txBody>
                    <a:bodyPr/>
                    <a:lstStyle/>
                    <a:p>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r>
              <a:tr h="22694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000" dirty="0" smtClean="0"/>
                        <a:t>UL94V-0</a:t>
                      </a:r>
                      <a:endParaRPr lang="zh-CN" altLang="en-US" sz="1000" dirty="0" smtClean="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r>
                        <a:rPr lang="en-US" altLang="zh-CN" sz="1000" dirty="0" smtClean="0"/>
                        <a:t>&gt;0s</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000" dirty="0" smtClean="0"/>
                        <a:t>&gt;50s</a:t>
                      </a:r>
                      <a:endParaRPr lang="zh-CN" altLang="en-US" sz="1000" dirty="0" smtClean="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000" dirty="0" smtClean="0"/>
                        <a:t>引燃脱脂棉</a:t>
                      </a: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r>
                        <a:rPr lang="en-US" altLang="zh-CN" sz="1000" dirty="0" smtClean="0"/>
                        <a:t>CR</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r>
              <a:tr h="2738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000" dirty="0" smtClean="0"/>
                        <a:t>UL94V-1</a:t>
                      </a:r>
                      <a:endParaRPr lang="zh-CN" altLang="en-US" sz="1000" dirty="0" smtClean="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000" dirty="0" smtClean="0"/>
                        <a:t>&gt;30s</a:t>
                      </a:r>
                      <a:endParaRPr lang="zh-CN" altLang="en-US" sz="1000" dirty="0" smtClean="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sz="1000" dirty="0" smtClean="0"/>
                        <a:t>&gt;250s</a:t>
                      </a:r>
                      <a:endParaRPr lang="zh-CN" altLang="en-US" sz="1000" dirty="0" smtClean="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r>
                        <a:rPr lang="zh-CN" altLang="en-US" sz="1000" dirty="0" smtClean="0"/>
                        <a:t>引燃脱脂棉</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a:txBody>
                    <a:bodyPr/>
                    <a:lstStyle/>
                    <a:p>
                      <a:r>
                        <a:rPr lang="en-US" altLang="zh-CN" sz="1000" dirty="0" smtClean="0"/>
                        <a:t>CR</a:t>
                      </a:r>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r>
              <a:tr h="273808">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1000" dirty="0" smtClean="0"/>
                        <a:t>备注：不合格内容有一项不合格则此样品不合格</a:t>
                      </a:r>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1000" dirty="0" smtClean="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CN" altLang="en-US" sz="1000" dirty="0" smtClean="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hMerge="1">
                  <a:txBody>
                    <a:bodyPr/>
                    <a:lstStyle/>
                    <a:p>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c hMerge="1">
                  <a:txBody>
                    <a:bodyPr/>
                    <a:lstStyle/>
                    <a:p>
                      <a:endParaRPr lang="zh-CN" altLang="en-US" sz="1000" dirty="0"/>
                    </a:p>
                  </a:txBody>
                  <a:tcP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tcPr>
                </a:tc>
              </a:tr>
            </a:tbl>
          </a:graphicData>
        </a:graphic>
      </p:graphicFrame>
      <p:cxnSp>
        <p:nvCxnSpPr>
          <p:cNvPr id="6" name="直接箭头连接符 5"/>
          <p:cNvCxnSpPr>
            <a:endCxn id="2" idx="0"/>
          </p:cNvCxnSpPr>
          <p:nvPr/>
        </p:nvCxnSpPr>
        <p:spPr>
          <a:xfrm>
            <a:off x="525501" y="1691680"/>
            <a:ext cx="1" cy="23762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852936" y="380477"/>
            <a:ext cx="1008112" cy="241981"/>
          </a:xfrm>
          <a:prstGeom prst="rect">
            <a:avLst/>
          </a:prstGeom>
          <a:noFill/>
        </p:spPr>
        <p:txBody>
          <a:bodyPr wrap="square" lIns="36000" tIns="36000" rIns="36000" bIns="36000" rtlCol="0">
            <a:spAutoFit/>
          </a:bodyPr>
          <a:lstStyle/>
          <a:p>
            <a:pPr algn="ctr"/>
            <a:r>
              <a:rPr lang="zh-CN" altLang="en-US" sz="1100" b="1" dirty="0" smtClean="0"/>
              <a:t>塑胶件</a:t>
            </a:r>
            <a:endParaRPr lang="zh-CN" altLang="en-US" sz="1100" b="1" dirty="0"/>
          </a:p>
        </p:txBody>
      </p:sp>
      <p:sp>
        <p:nvSpPr>
          <p:cNvPr id="9" name="TextBox 8"/>
          <p:cNvSpPr txBox="1"/>
          <p:nvPr/>
        </p:nvSpPr>
        <p:spPr>
          <a:xfrm>
            <a:off x="1340769" y="380479"/>
            <a:ext cx="288032" cy="241980"/>
          </a:xfrm>
          <a:prstGeom prst="rect">
            <a:avLst/>
          </a:prstGeom>
          <a:noFill/>
        </p:spPr>
        <p:txBody>
          <a:bodyPr wrap="square" lIns="36000" tIns="36000" rIns="36000" bIns="36000" rtlCol="0">
            <a:spAutoFit/>
          </a:bodyPr>
          <a:lstStyle/>
          <a:p>
            <a:r>
              <a:rPr lang="en-US" altLang="zh-CN" sz="1100" b="1" dirty="0" smtClean="0"/>
              <a:t>A0</a:t>
            </a:r>
            <a:endParaRPr lang="zh-CN" altLang="en-US" sz="1100" b="1" dirty="0"/>
          </a:p>
        </p:txBody>
      </p:sp>
      <p:sp>
        <p:nvSpPr>
          <p:cNvPr id="10" name="TextBox 9"/>
          <p:cNvSpPr txBox="1"/>
          <p:nvPr/>
        </p:nvSpPr>
        <p:spPr>
          <a:xfrm>
            <a:off x="1708204" y="395536"/>
            <a:ext cx="784692" cy="241980"/>
          </a:xfrm>
          <a:prstGeom prst="rect">
            <a:avLst/>
          </a:prstGeom>
          <a:noFill/>
        </p:spPr>
        <p:txBody>
          <a:bodyPr wrap="square" lIns="36000" tIns="36000" rIns="36000" bIns="36000" rtlCol="0">
            <a:spAutoFit/>
          </a:bodyPr>
          <a:lstStyle/>
          <a:p>
            <a:r>
              <a:rPr lang="en-US" altLang="zh-CN" sz="1100" b="1" dirty="0" smtClean="0"/>
              <a:t>2014/12/1</a:t>
            </a:r>
            <a:endParaRPr lang="zh-CN" altLang="en-US" sz="1100" b="1" dirty="0"/>
          </a:p>
        </p:txBody>
      </p:sp>
      <p:sp>
        <p:nvSpPr>
          <p:cNvPr id="11" name="TextBox 10"/>
          <p:cNvSpPr txBox="1"/>
          <p:nvPr/>
        </p:nvSpPr>
        <p:spPr>
          <a:xfrm>
            <a:off x="116632" y="8820472"/>
            <a:ext cx="1080120" cy="246221"/>
          </a:xfrm>
          <a:prstGeom prst="rect">
            <a:avLst/>
          </a:prstGeom>
          <a:noFill/>
        </p:spPr>
        <p:txBody>
          <a:bodyPr wrap="square" rtlCol="0">
            <a:spAutoFit/>
          </a:bodyPr>
          <a:lstStyle/>
          <a:p>
            <a:r>
              <a:rPr lang="zh-CN" altLang="en-US" sz="1000" dirty="0" smtClean="0"/>
              <a:t>第</a:t>
            </a:r>
            <a:r>
              <a:rPr lang="en-US" altLang="zh-CN" sz="1000" dirty="0" smtClean="0"/>
              <a:t>11</a:t>
            </a:r>
            <a:r>
              <a:rPr lang="zh-CN" altLang="en-US" sz="1000" dirty="0" smtClean="0"/>
              <a:t>页，共</a:t>
            </a:r>
            <a:r>
              <a:rPr lang="en-US" altLang="zh-CN" sz="1000" dirty="0" smtClean="0"/>
              <a:t>11</a:t>
            </a:r>
            <a:r>
              <a:rPr lang="zh-CN" altLang="en-US" sz="1000" dirty="0" smtClean="0"/>
              <a:t>页</a:t>
            </a:r>
            <a:endParaRPr lang="zh-CN" altLang="en-US" sz="1000" dirty="0"/>
          </a:p>
        </p:txBody>
      </p:sp>
    </p:spTree>
    <p:extLst>
      <p:ext uri="{BB962C8B-B14F-4D97-AF65-F5344CB8AC3E}">
        <p14:creationId xmlns:p14="http://schemas.microsoft.com/office/powerpoint/2010/main" val="23835447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6171</TotalTime>
  <Words>4026</Words>
  <Application>Microsoft Office PowerPoint</Application>
  <PresentationFormat>全屏显示(4:3)</PresentationFormat>
  <Paragraphs>681</Paragraphs>
  <Slides>11</Slides>
  <Notes>0</Notes>
  <HiddenSlides>0</HiddenSlides>
  <MMClips>0</MMClips>
  <ScaleCrop>false</ScaleCrop>
  <HeadingPairs>
    <vt:vector size="4" baseType="variant">
      <vt:variant>
        <vt:lpstr>主题</vt:lpstr>
      </vt:variant>
      <vt:variant>
        <vt:i4>2</vt:i4>
      </vt:variant>
      <vt:variant>
        <vt:lpstr>幻灯片标题</vt:lpstr>
      </vt:variant>
      <vt:variant>
        <vt:i4>11</vt:i4>
      </vt:variant>
    </vt:vector>
  </HeadingPairs>
  <TitlesOfParts>
    <vt:vector size="13" baseType="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cp:lastModifiedBy>User</cp:lastModifiedBy>
  <cp:revision>253</cp:revision>
  <cp:lastPrinted>2013-09-25T15:02:30Z</cp:lastPrinted>
  <dcterms:modified xsi:type="dcterms:W3CDTF">2015-06-16T03:22:30Z</dcterms:modified>
</cp:coreProperties>
</file>