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6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-126" y="-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pPr/>
              <a:t>6/11/2014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6/11/2014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6/11/2014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6/11/2014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6/11/2014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6/11/2014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6/11/2014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6/11/2014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6/11/2014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6/11/2014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6/11/2014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6/11/2014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6/11/2014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6/11/2014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图片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6/11/2014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6/11/2014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6/11/2014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pPr/>
              <a:t>6/11/2014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zh-CN" altLang="en-US" dirty="0" smtClean="0"/>
              <a:t>新产品导入简介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endParaRPr lang="zh-CN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88252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6112" y="452719"/>
            <a:ext cx="3667704" cy="354105"/>
          </a:xfrm>
        </p:spPr>
        <p:txBody>
          <a:bodyPr/>
          <a:lstStyle/>
          <a:p>
            <a:r>
              <a:rPr lang="zh-CN" altLang="en-US" sz="1800" dirty="0"/>
              <a:t>新产品导入简介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idx="1"/>
          </p:nvPr>
        </p:nvSpPr>
        <p:spPr bwMode="auto">
          <a:xfrm>
            <a:off x="646112" y="1571177"/>
            <a:ext cx="9404350" cy="517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7" rIns="92075" bIns="46037" anchor="b">
            <a:normAutofit fontScale="62500" lnSpcReduction="20000"/>
          </a:bodyPr>
          <a:lstStyle>
            <a:lvl1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indent="0" algn="l">
              <a:buClr>
                <a:srgbClr val="DF5721"/>
              </a:buClr>
              <a:buNone/>
            </a:pPr>
            <a:r>
              <a:rPr lang="en-US" altLang="zh-CN" sz="3200" b="1" dirty="0" smtClean="0">
                <a:solidFill>
                  <a:schemeClr val="tx1"/>
                </a:solidFill>
              </a:rPr>
              <a:t> </a:t>
            </a:r>
          </a:p>
          <a:p>
            <a:pPr algn="l">
              <a:buClr>
                <a:srgbClr val="DF5721"/>
              </a:buClr>
              <a:buFont typeface="Wingdings" panose="05000000000000000000" pitchFamily="2" charset="2"/>
              <a:buChar char="u"/>
            </a:pPr>
            <a:r>
              <a:rPr lang="zh-CN" altLang="en-US" sz="3200" b="1" dirty="0">
                <a:solidFill>
                  <a:schemeClr val="tx1"/>
                </a:solidFill>
              </a:rPr>
              <a:t>新产品导入概述</a:t>
            </a:r>
            <a:endParaRPr lang="en-US" altLang="zh-CN" sz="3200" b="1" dirty="0">
              <a:solidFill>
                <a:schemeClr val="tx1"/>
              </a:solidFill>
            </a:endParaRPr>
          </a:p>
          <a:p>
            <a:pPr algn="l">
              <a:buClr>
                <a:srgbClr val="DF5721"/>
              </a:buClr>
              <a:buFont typeface="Wingdings" panose="05000000000000000000" pitchFamily="2" charset="2"/>
              <a:buChar char="u"/>
            </a:pPr>
            <a:endParaRPr lang="en-US" altLang="zh-CN" sz="3200" b="1" dirty="0">
              <a:solidFill>
                <a:schemeClr val="tx1"/>
              </a:solidFill>
            </a:endParaRPr>
          </a:p>
          <a:p>
            <a:pPr algn="l">
              <a:buClr>
                <a:srgbClr val="DF5721"/>
              </a:buClr>
              <a:buFont typeface="Wingdings" panose="05000000000000000000" pitchFamily="2" charset="2"/>
              <a:buChar char="u"/>
            </a:pPr>
            <a:r>
              <a:rPr lang="zh-CN" altLang="en-US" sz="3200" b="1" dirty="0"/>
              <a:t>新产品开发和导入的关联</a:t>
            </a:r>
            <a:endParaRPr lang="en-US" altLang="zh-CN" sz="3200" b="1" dirty="0"/>
          </a:p>
          <a:p>
            <a:pPr algn="l">
              <a:buClr>
                <a:srgbClr val="DF5721"/>
              </a:buClr>
              <a:buFont typeface="Wingdings" panose="05000000000000000000" pitchFamily="2" charset="2"/>
              <a:buChar char="u"/>
            </a:pPr>
            <a:endParaRPr lang="en-US" altLang="zh-CN" sz="3200" b="1" dirty="0">
              <a:solidFill>
                <a:schemeClr val="tx1"/>
              </a:solidFill>
            </a:endParaRPr>
          </a:p>
          <a:p>
            <a:pPr algn="l">
              <a:buClr>
                <a:srgbClr val="DF5721"/>
              </a:buClr>
              <a:buFont typeface="Wingdings" panose="05000000000000000000" pitchFamily="2" charset="2"/>
              <a:buChar char="u"/>
            </a:pPr>
            <a:r>
              <a:rPr lang="zh-CN" altLang="en-US" sz="3200" b="1" dirty="0">
                <a:solidFill>
                  <a:schemeClr val="tx1"/>
                </a:solidFill>
              </a:rPr>
              <a:t>新产品导</a:t>
            </a:r>
            <a:r>
              <a:rPr lang="zh-CN" altLang="en-US" sz="3200" b="1" dirty="0" smtClean="0">
                <a:solidFill>
                  <a:schemeClr val="tx1"/>
                </a:solidFill>
              </a:rPr>
              <a:t>入前准备</a:t>
            </a:r>
            <a:r>
              <a:rPr lang="en-US" altLang="zh-CN" sz="3200" b="1" dirty="0" smtClean="0">
                <a:solidFill>
                  <a:schemeClr val="tx1"/>
                </a:solidFill>
              </a:rPr>
              <a:t>(NPI Pro-Meeting)</a:t>
            </a:r>
          </a:p>
          <a:p>
            <a:pPr algn="l">
              <a:buClr>
                <a:srgbClr val="DF5721"/>
              </a:buClr>
              <a:buFont typeface="Wingdings" panose="05000000000000000000" pitchFamily="2" charset="2"/>
              <a:buChar char="u"/>
            </a:pPr>
            <a:endParaRPr lang="en-US" altLang="zh-CN" sz="3200" b="1" dirty="0">
              <a:solidFill>
                <a:schemeClr val="tx1"/>
              </a:solidFill>
            </a:endParaRPr>
          </a:p>
          <a:p>
            <a:pPr algn="l">
              <a:buClr>
                <a:srgbClr val="DF5721"/>
              </a:buClr>
              <a:buFont typeface="Wingdings" panose="05000000000000000000" pitchFamily="2" charset="2"/>
              <a:buChar char="u"/>
            </a:pPr>
            <a:r>
              <a:rPr lang="zh-CN" altLang="en-US" sz="3200" b="1" dirty="0">
                <a:solidFill>
                  <a:schemeClr val="tx1"/>
                </a:solidFill>
              </a:rPr>
              <a:t>新产品导入前准备</a:t>
            </a:r>
            <a:r>
              <a:rPr lang="en-US" altLang="zh-CN" sz="3200" b="1" dirty="0">
                <a:solidFill>
                  <a:schemeClr val="tx1"/>
                </a:solidFill>
              </a:rPr>
              <a:t>(NPI </a:t>
            </a:r>
            <a:r>
              <a:rPr lang="en-US" altLang="zh-CN" sz="3200" b="1" dirty="0" smtClean="0">
                <a:solidFill>
                  <a:schemeClr val="tx1"/>
                </a:solidFill>
              </a:rPr>
              <a:t>Open-Meeting</a:t>
            </a:r>
            <a:r>
              <a:rPr lang="en-US" altLang="zh-CN" sz="3200" b="1" dirty="0">
                <a:solidFill>
                  <a:schemeClr val="tx1"/>
                </a:solidFill>
              </a:rPr>
              <a:t>)</a:t>
            </a:r>
          </a:p>
          <a:p>
            <a:pPr algn="l">
              <a:buClr>
                <a:srgbClr val="DF5721"/>
              </a:buClr>
              <a:buFont typeface="Wingdings" panose="05000000000000000000" pitchFamily="2" charset="2"/>
              <a:buChar char="u"/>
            </a:pPr>
            <a:endParaRPr lang="en-US" altLang="zh-CN" sz="3200" b="1" dirty="0">
              <a:solidFill>
                <a:schemeClr val="tx1"/>
              </a:solidFill>
            </a:endParaRPr>
          </a:p>
          <a:p>
            <a:pPr algn="l">
              <a:buClr>
                <a:srgbClr val="DF5721"/>
              </a:buClr>
              <a:buFont typeface="Wingdings" panose="05000000000000000000" pitchFamily="2" charset="2"/>
              <a:buChar char="u"/>
            </a:pPr>
            <a:r>
              <a:rPr lang="zh-CN" altLang="en-US" sz="3200" b="1" dirty="0">
                <a:solidFill>
                  <a:schemeClr val="tx1"/>
                </a:solidFill>
              </a:rPr>
              <a:t>新产品导入的阶段划分</a:t>
            </a:r>
            <a:endParaRPr lang="en-US" altLang="zh-CN" sz="3200" b="1" dirty="0">
              <a:solidFill>
                <a:schemeClr val="tx1"/>
              </a:solidFill>
            </a:endParaRPr>
          </a:p>
          <a:p>
            <a:pPr marL="0" indent="0" algn="l">
              <a:buClr>
                <a:srgbClr val="DF5721"/>
              </a:buClr>
              <a:buNone/>
            </a:pPr>
            <a:endParaRPr lang="en-US" altLang="zh-CN" sz="3200" b="1" dirty="0">
              <a:solidFill>
                <a:schemeClr val="tx1"/>
              </a:solidFill>
            </a:endParaRPr>
          </a:p>
          <a:p>
            <a:pPr algn="l">
              <a:buClr>
                <a:srgbClr val="DF5721"/>
              </a:buClr>
              <a:buFont typeface="Wingdings" panose="05000000000000000000" pitchFamily="2" charset="2"/>
              <a:buChar char="u"/>
            </a:pPr>
            <a:r>
              <a:rPr lang="zh-CN" altLang="en-US" sz="3200" b="1" dirty="0">
                <a:solidFill>
                  <a:schemeClr val="tx1"/>
                </a:solidFill>
              </a:rPr>
              <a:t>新产品导入的过程分析</a:t>
            </a:r>
            <a:endParaRPr lang="en-US" altLang="zh-CN" sz="3200" b="1" dirty="0">
              <a:solidFill>
                <a:schemeClr val="tx1"/>
              </a:solidFill>
            </a:endParaRPr>
          </a:p>
          <a:p>
            <a:pPr algn="l">
              <a:buClr>
                <a:srgbClr val="DF5721"/>
              </a:buClr>
              <a:buFont typeface="Wingdings" panose="05000000000000000000" pitchFamily="2" charset="2"/>
              <a:buChar char="u"/>
            </a:pPr>
            <a:endParaRPr lang="en-US" altLang="zh-CN" sz="3200" b="1" dirty="0">
              <a:solidFill>
                <a:schemeClr val="tx1"/>
              </a:solidFill>
            </a:endParaRPr>
          </a:p>
          <a:p>
            <a:pPr algn="l">
              <a:buClr>
                <a:srgbClr val="DF5721"/>
              </a:buClr>
              <a:buFont typeface="Wingdings" panose="05000000000000000000" pitchFamily="2" charset="2"/>
              <a:buChar char="u"/>
            </a:pPr>
            <a:r>
              <a:rPr lang="zh-CN" altLang="en-US" sz="3200" b="1" dirty="0">
                <a:solidFill>
                  <a:schemeClr val="tx1"/>
                </a:solidFill>
              </a:rPr>
              <a:t>新产品导入的流程</a:t>
            </a:r>
            <a:endParaRPr lang="en-US" altLang="zh-CN" sz="3200" b="1" dirty="0">
              <a:solidFill>
                <a:schemeClr val="tx1"/>
              </a:solidFill>
            </a:endParaRPr>
          </a:p>
          <a:p>
            <a:pPr algn="l">
              <a:buClr>
                <a:srgbClr val="DF5721"/>
              </a:buClr>
              <a:buFont typeface="Wingdings" panose="05000000000000000000" pitchFamily="2" charset="2"/>
              <a:buChar char="u"/>
            </a:pPr>
            <a:endParaRPr lang="en-US" altLang="zh-CN" sz="3200" b="1" dirty="0" smtClean="0">
              <a:solidFill>
                <a:schemeClr val="tx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46112" y="896613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概要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xmlns="" val="41594341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6112" y="452719"/>
            <a:ext cx="3667704" cy="354105"/>
          </a:xfrm>
        </p:spPr>
        <p:txBody>
          <a:bodyPr/>
          <a:lstStyle/>
          <a:p>
            <a:r>
              <a:rPr lang="zh-CN" altLang="en-US" sz="1800" dirty="0"/>
              <a:t>新产品导入简介</a:t>
            </a:r>
          </a:p>
        </p:txBody>
      </p:sp>
      <p:sp>
        <p:nvSpPr>
          <p:cNvPr id="9" name="内容占位符 8"/>
          <p:cNvSpPr>
            <a:spLocks noGrp="1"/>
          </p:cNvSpPr>
          <p:nvPr>
            <p:ph idx="1"/>
          </p:nvPr>
        </p:nvSpPr>
        <p:spPr>
          <a:xfrm>
            <a:off x="898917" y="1073972"/>
            <a:ext cx="9492970" cy="5488193"/>
          </a:xfrm>
        </p:spPr>
        <p:txBody>
          <a:bodyPr>
            <a:normAutofit lnSpcReduction="10000"/>
          </a:bodyPr>
          <a:lstStyle/>
          <a:p>
            <a:pPr>
              <a:buClr>
                <a:srgbClr val="C00000"/>
              </a:buClr>
              <a:buFont typeface="Wingdings" panose="05000000000000000000" pitchFamily="2" charset="2"/>
              <a:buChar char="u"/>
            </a:pPr>
            <a:r>
              <a:rPr lang="zh-CN" altLang="en-US" sz="3200" b="1" dirty="0"/>
              <a:t>新产品导入概述</a:t>
            </a:r>
            <a:endParaRPr lang="en-US" altLang="zh-CN" sz="3200" b="1" dirty="0"/>
          </a:p>
          <a:p>
            <a:pPr marL="0" indent="0">
              <a:buClr>
                <a:srgbClr val="C00000"/>
              </a:buClr>
              <a:buNone/>
            </a:pPr>
            <a:r>
              <a:rPr lang="en-US" altLang="zh-CN" sz="2800" dirty="0" smtClean="0"/>
              <a:t> A</a:t>
            </a:r>
            <a:r>
              <a:rPr lang="en-US" altLang="zh-CN" sz="2800" dirty="0"/>
              <a:t>.    NPI</a:t>
            </a:r>
            <a:r>
              <a:rPr lang="zh-CN" altLang="en-US" sz="2800" dirty="0"/>
              <a:t>：</a:t>
            </a:r>
            <a:r>
              <a:rPr lang="en-US" altLang="zh-CN" sz="2800" dirty="0"/>
              <a:t> New Product Introduction,</a:t>
            </a:r>
            <a:r>
              <a:rPr lang="zh-CN" altLang="en-US" sz="2800" dirty="0"/>
              <a:t>即新产品导入</a:t>
            </a:r>
            <a:r>
              <a:rPr lang="en-US" altLang="zh-CN" sz="2800" dirty="0"/>
              <a:t>.</a:t>
            </a:r>
            <a:r>
              <a:rPr lang="zh-CN" altLang="en-US" sz="2800" dirty="0"/>
              <a:t>   </a:t>
            </a:r>
            <a:endParaRPr lang="en-US" altLang="zh-CN" sz="2800" dirty="0"/>
          </a:p>
          <a:p>
            <a:pPr marL="0" indent="0">
              <a:buClr>
                <a:srgbClr val="C00000"/>
              </a:buClr>
              <a:buNone/>
            </a:pPr>
            <a:r>
              <a:rPr lang="en-US" altLang="zh-CN" sz="2800" dirty="0"/>
              <a:t>	</a:t>
            </a:r>
            <a:r>
              <a:rPr lang="zh-CN" altLang="en-US" sz="2800" dirty="0"/>
              <a:t>是指如何将研发出的新产品快速准确高效地在制造工厂</a:t>
            </a:r>
            <a:r>
              <a:rPr lang="en-US" altLang="zh-CN" sz="2800" dirty="0"/>
              <a:t>	</a:t>
            </a:r>
          </a:p>
          <a:p>
            <a:pPr marL="0" indent="0">
              <a:buClr>
                <a:srgbClr val="C00000"/>
              </a:buClr>
              <a:buNone/>
            </a:pPr>
            <a:r>
              <a:rPr lang="en-US" altLang="zh-CN" sz="2800" dirty="0"/>
              <a:t>	</a:t>
            </a:r>
            <a:r>
              <a:rPr lang="zh-CN" altLang="en-US" sz="2800" dirty="0"/>
              <a:t>进行工程试生产</a:t>
            </a:r>
            <a:r>
              <a:rPr lang="en-US" altLang="zh-CN" sz="2800" dirty="0"/>
              <a:t>,</a:t>
            </a:r>
            <a:r>
              <a:rPr lang="zh-CN" altLang="en-US" sz="2800" dirty="0"/>
              <a:t>小批量试产</a:t>
            </a:r>
            <a:r>
              <a:rPr lang="en-US" altLang="zh-CN" sz="2800" dirty="0"/>
              <a:t>,</a:t>
            </a:r>
            <a:r>
              <a:rPr lang="zh-CN" altLang="en-US" sz="2800" dirty="0"/>
              <a:t>以快速达到高质量批量</a:t>
            </a:r>
            <a:r>
              <a:rPr lang="en-US" altLang="zh-CN" sz="2800" dirty="0"/>
              <a:t>	</a:t>
            </a:r>
          </a:p>
          <a:p>
            <a:pPr marL="0" indent="0">
              <a:buClr>
                <a:srgbClr val="C00000"/>
              </a:buClr>
              <a:buNone/>
            </a:pPr>
            <a:r>
              <a:rPr lang="en-US" altLang="zh-CN" sz="2800" dirty="0"/>
              <a:t>	</a:t>
            </a:r>
            <a:r>
              <a:rPr lang="zh-CN" altLang="en-US" sz="2800" dirty="0"/>
              <a:t>生产的过程</a:t>
            </a:r>
            <a:r>
              <a:rPr lang="en-US" altLang="zh-CN" sz="2800" dirty="0"/>
              <a:t>.</a:t>
            </a:r>
          </a:p>
          <a:p>
            <a:pPr marL="0" indent="0">
              <a:buClr>
                <a:srgbClr val="C00000"/>
              </a:buClr>
              <a:buNone/>
            </a:pPr>
            <a:r>
              <a:rPr lang="en-US" altLang="zh-CN" sz="2800" dirty="0"/>
              <a:t> B.    NPI</a:t>
            </a:r>
            <a:r>
              <a:rPr lang="zh-CN" altLang="en-US" sz="2800" dirty="0"/>
              <a:t>目的：</a:t>
            </a:r>
            <a:r>
              <a:rPr lang="zh-CN" altLang="en-US" sz="2800" dirty="0">
                <a:latin typeface="+mn-ea"/>
              </a:rPr>
              <a:t>为了生产符合市场需求的</a:t>
            </a:r>
            <a:r>
              <a:rPr lang="zh-CN" altLang="en-US" sz="2800" dirty="0" smtClean="0">
                <a:latin typeface="+mn-ea"/>
              </a:rPr>
              <a:t>产品</a:t>
            </a:r>
            <a:r>
              <a:rPr lang="en-US" altLang="zh-TW" sz="2800" dirty="0" smtClean="0">
                <a:latin typeface="+mn-lt"/>
              </a:rPr>
              <a:t>,</a:t>
            </a:r>
            <a:r>
              <a:rPr lang="zh-CN" altLang="en-US" sz="2800" dirty="0" smtClean="0">
                <a:latin typeface="+mn-ea"/>
              </a:rPr>
              <a:t>在</a:t>
            </a:r>
            <a:r>
              <a:rPr lang="zh-CN" altLang="en-US" sz="2800" dirty="0">
                <a:latin typeface="+mn-ea"/>
              </a:rPr>
              <a:t>技术上和商</a:t>
            </a:r>
            <a:endParaRPr lang="en-US" altLang="zh-CN" sz="2800" dirty="0">
              <a:latin typeface="+mn-ea"/>
            </a:endParaRPr>
          </a:p>
          <a:p>
            <a:pPr marL="0" indent="0">
              <a:buClr>
                <a:srgbClr val="C00000"/>
              </a:buClr>
              <a:buNone/>
            </a:pPr>
            <a:r>
              <a:rPr lang="en-US" altLang="zh-CN" sz="2800" dirty="0">
                <a:latin typeface="+mn-ea"/>
              </a:rPr>
              <a:t>	</a:t>
            </a:r>
            <a:r>
              <a:rPr lang="zh-CN" altLang="en-US" sz="2800" dirty="0">
                <a:latin typeface="+mn-ea"/>
              </a:rPr>
              <a:t>业上</a:t>
            </a:r>
            <a:r>
              <a:rPr lang="en-US" altLang="zh-TW" sz="2800" dirty="0">
                <a:latin typeface="+mn-lt"/>
              </a:rPr>
              <a:t>,</a:t>
            </a:r>
            <a:r>
              <a:rPr lang="zh-CN" altLang="en-US" sz="2800" dirty="0">
                <a:latin typeface="+mn-ea"/>
              </a:rPr>
              <a:t>以可行性的新产品</a:t>
            </a:r>
            <a:r>
              <a:rPr lang="en-US" altLang="zh-CN" sz="2800" dirty="0">
                <a:latin typeface="+mn-lt"/>
              </a:rPr>
              <a:t>,</a:t>
            </a:r>
            <a:r>
              <a:rPr lang="zh-TW" altLang="en-US" sz="2800" dirty="0">
                <a:latin typeface="+mn-ea"/>
              </a:rPr>
              <a:t> </a:t>
            </a:r>
            <a:r>
              <a:rPr lang="zh-CN" altLang="en-US" sz="2800" dirty="0">
                <a:latin typeface="+mn-ea"/>
              </a:rPr>
              <a:t>支持业务计划</a:t>
            </a:r>
            <a:r>
              <a:rPr lang="en-US" altLang="zh-CN" sz="2800" dirty="0">
                <a:latin typeface="+mn-lt"/>
              </a:rPr>
              <a:t>,</a:t>
            </a:r>
            <a:r>
              <a:rPr lang="zh-CN" altLang="en-US" sz="2800" dirty="0">
                <a:latin typeface="+mn-ea"/>
              </a:rPr>
              <a:t>以最低的风险</a:t>
            </a:r>
            <a:r>
              <a:rPr lang="en-US" altLang="zh-CN" sz="2800" dirty="0">
                <a:latin typeface="+mn-lt"/>
              </a:rPr>
              <a:t>,</a:t>
            </a:r>
          </a:p>
          <a:p>
            <a:pPr marL="0" indent="0">
              <a:buClr>
                <a:srgbClr val="C00000"/>
              </a:buClr>
              <a:buNone/>
            </a:pPr>
            <a:r>
              <a:rPr lang="en-US" altLang="zh-CN" sz="2800" dirty="0">
                <a:latin typeface="+mn-ea"/>
              </a:rPr>
              <a:t>	</a:t>
            </a:r>
            <a:r>
              <a:rPr lang="zh-CN" altLang="en-US" sz="2800" dirty="0">
                <a:latin typeface="+mn-ea"/>
              </a:rPr>
              <a:t>让产品和工艺都是符合使用性能</a:t>
            </a:r>
            <a:r>
              <a:rPr lang="en-US" altLang="zh-TW" sz="2800" dirty="0">
                <a:latin typeface="+mn-lt"/>
              </a:rPr>
              <a:t>,</a:t>
            </a:r>
            <a:r>
              <a:rPr lang="zh-CN" altLang="en-US" sz="2800" dirty="0">
                <a:latin typeface="+mn-ea"/>
              </a:rPr>
              <a:t>环境</a:t>
            </a:r>
            <a:r>
              <a:rPr lang="en-US" altLang="zh-CN" sz="2800" dirty="0">
                <a:latin typeface="+mn-lt"/>
              </a:rPr>
              <a:t>,</a:t>
            </a:r>
            <a:r>
              <a:rPr lang="zh-CN" altLang="en-US" sz="2800" dirty="0">
                <a:latin typeface="+mn-ea"/>
              </a:rPr>
              <a:t>安全法规和环保</a:t>
            </a:r>
            <a:r>
              <a:rPr lang="en-US" altLang="zh-CN" sz="2800" dirty="0">
                <a:latin typeface="+mn-lt"/>
              </a:rPr>
              <a:t>,</a:t>
            </a:r>
          </a:p>
          <a:p>
            <a:pPr marL="0" indent="0">
              <a:buClr>
                <a:srgbClr val="C00000"/>
              </a:buClr>
              <a:buNone/>
            </a:pPr>
            <a:r>
              <a:rPr lang="en-US" altLang="zh-CN" sz="2800" dirty="0">
                <a:latin typeface="+mn-ea"/>
              </a:rPr>
              <a:t>	</a:t>
            </a:r>
            <a:r>
              <a:rPr lang="zh-CN" altLang="en-US" sz="2800" dirty="0">
                <a:latin typeface="+mn-ea"/>
              </a:rPr>
              <a:t>将过去失败履历的确认作改善</a:t>
            </a:r>
            <a:r>
              <a:rPr lang="en-US" altLang="zh-CN" sz="2800" dirty="0">
                <a:latin typeface="+mn-lt"/>
              </a:rPr>
              <a:t>,</a:t>
            </a:r>
            <a:r>
              <a:rPr lang="zh-CN" altLang="en-US" sz="2800" dirty="0">
                <a:latin typeface="+mn-ea"/>
              </a:rPr>
              <a:t>以确保新产品质量和交期</a:t>
            </a:r>
            <a:endParaRPr lang="en-US" altLang="zh-CN" sz="2800" dirty="0">
              <a:latin typeface="+mn-ea"/>
            </a:endParaRPr>
          </a:p>
          <a:p>
            <a:pPr marL="0" indent="0">
              <a:buClr>
                <a:srgbClr val="C00000"/>
              </a:buClr>
              <a:buNone/>
            </a:pPr>
            <a:r>
              <a:rPr lang="en-US" altLang="zh-CN" sz="2800" dirty="0">
                <a:latin typeface="+mn-ea"/>
              </a:rPr>
              <a:t>	</a:t>
            </a:r>
            <a:r>
              <a:rPr lang="zh-CN" altLang="en-US" sz="2800" dirty="0">
                <a:latin typeface="+mn-ea"/>
              </a:rPr>
              <a:t>为目的</a:t>
            </a:r>
            <a:r>
              <a:rPr lang="en-US" altLang="zh-CN" sz="2800" dirty="0">
                <a:latin typeface="+mn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0768687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6112" y="452719"/>
            <a:ext cx="3667704" cy="354105"/>
          </a:xfrm>
        </p:spPr>
        <p:txBody>
          <a:bodyPr/>
          <a:lstStyle/>
          <a:p>
            <a:r>
              <a:rPr lang="zh-CN" altLang="en-US" sz="1800" dirty="0"/>
              <a:t>新产品导入简介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idx="1"/>
          </p:nvPr>
        </p:nvSpPr>
        <p:spPr bwMode="auto">
          <a:xfrm>
            <a:off x="646111" y="1269963"/>
            <a:ext cx="9404350" cy="517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7" rIns="92075" bIns="46037" anchor="b">
            <a:normAutofit/>
          </a:bodyPr>
          <a:lstStyle>
            <a:lvl1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buClr>
                <a:srgbClr val="DF5721"/>
              </a:buClr>
              <a:buFont typeface="Wingdings" panose="05000000000000000000" pitchFamily="2" charset="2"/>
              <a:buChar char="u"/>
            </a:pPr>
            <a:r>
              <a:rPr lang="zh-CN" altLang="en-US" sz="3000" b="1" dirty="0" smtClean="0"/>
              <a:t>新产品</a:t>
            </a:r>
            <a:r>
              <a:rPr lang="zh-CN" altLang="en-US" sz="3000" b="1" dirty="0"/>
              <a:t>开发和导入的关联</a:t>
            </a:r>
            <a:endParaRPr lang="en-US" altLang="zh-CN" sz="3000" b="1" dirty="0"/>
          </a:p>
          <a:p>
            <a:pPr marL="0" indent="0" algn="l">
              <a:buClr>
                <a:srgbClr val="DF5721"/>
              </a:buClr>
              <a:buNone/>
            </a:pPr>
            <a:endParaRPr lang="en-US" altLang="zh-CN" sz="4800" b="1" dirty="0" smtClean="0">
              <a:solidFill>
                <a:schemeClr val="tx1"/>
              </a:solidFill>
            </a:endParaRPr>
          </a:p>
          <a:p>
            <a:pPr marL="0" indent="0" algn="l">
              <a:buClr>
                <a:srgbClr val="DF5721"/>
              </a:buClr>
              <a:buNone/>
            </a:pPr>
            <a:endParaRPr lang="en-US" altLang="zh-CN" sz="4800" b="1" dirty="0" smtClean="0">
              <a:solidFill>
                <a:schemeClr val="tx1"/>
              </a:solidFill>
            </a:endParaRPr>
          </a:p>
          <a:p>
            <a:pPr marL="0" indent="0" algn="l">
              <a:buClr>
                <a:srgbClr val="DF5721"/>
              </a:buClr>
              <a:buNone/>
            </a:pPr>
            <a:endParaRPr lang="en-US" altLang="zh-CN" sz="4800" b="1" dirty="0">
              <a:solidFill>
                <a:schemeClr val="tx1"/>
              </a:solidFill>
            </a:endParaRPr>
          </a:p>
          <a:p>
            <a:pPr marL="0" indent="0" algn="l">
              <a:buClr>
                <a:srgbClr val="DF5721"/>
              </a:buClr>
              <a:buNone/>
            </a:pPr>
            <a:endParaRPr lang="en-US" altLang="zh-CN" sz="4800" b="1" dirty="0" smtClean="0">
              <a:solidFill>
                <a:schemeClr val="tx1"/>
              </a:solidFill>
            </a:endParaRPr>
          </a:p>
          <a:p>
            <a:pPr marL="0" indent="0" algn="l">
              <a:buClr>
                <a:srgbClr val="DF5721"/>
              </a:buClr>
              <a:buNone/>
            </a:pPr>
            <a:endParaRPr lang="en-US" altLang="zh-CN" sz="4800" b="1" dirty="0">
              <a:solidFill>
                <a:schemeClr val="tx1"/>
              </a:solidFill>
            </a:endParaRPr>
          </a:p>
          <a:p>
            <a:pPr marL="0" indent="0" algn="l">
              <a:buClr>
                <a:srgbClr val="DF5721"/>
              </a:buClr>
              <a:buNone/>
            </a:pPr>
            <a:endParaRPr lang="en-US" altLang="zh-CN" sz="4800" b="1" dirty="0" smtClean="0">
              <a:solidFill>
                <a:schemeClr val="tx1"/>
              </a:solidFill>
            </a:endParaRPr>
          </a:p>
        </p:txBody>
      </p:sp>
      <p:pic>
        <p:nvPicPr>
          <p:cNvPr id="5" name="内容占位符 2" descr="新产品导入.pdf - Adobe Reader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060" t="10805" r="8350" b="3918"/>
          <a:stretch/>
        </p:blipFill>
        <p:spPr bwMode="auto">
          <a:xfrm>
            <a:off x="1179698" y="1388297"/>
            <a:ext cx="8337177" cy="5242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261007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6112" y="452719"/>
            <a:ext cx="3667704" cy="354105"/>
          </a:xfrm>
        </p:spPr>
        <p:txBody>
          <a:bodyPr/>
          <a:lstStyle/>
          <a:p>
            <a:r>
              <a:rPr lang="zh-CN" altLang="en-US" sz="1800" dirty="0"/>
              <a:t>新产品导入简介</a:t>
            </a: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748309" y="1030941"/>
            <a:ext cx="9062663" cy="5240768"/>
          </a:xfrm>
        </p:spPr>
        <p:txBody>
          <a:bodyPr>
            <a:normAutofit fontScale="92500"/>
          </a:bodyPr>
          <a:lstStyle/>
          <a:p>
            <a:pPr>
              <a:buClr>
                <a:srgbClr val="DF5721"/>
              </a:buClr>
              <a:buFont typeface="Wingdings" panose="05000000000000000000" pitchFamily="2" charset="2"/>
              <a:buChar char="u"/>
            </a:pPr>
            <a:r>
              <a:rPr lang="zh-CN" altLang="en-US" sz="3000" b="1" dirty="0"/>
              <a:t>新产品导</a:t>
            </a:r>
            <a:r>
              <a:rPr lang="zh-CN" altLang="en-US" sz="3000" b="1" dirty="0" smtClean="0"/>
              <a:t>入 前准备</a:t>
            </a:r>
            <a:r>
              <a:rPr lang="en-US" altLang="zh-CN" sz="3000" b="1" dirty="0" smtClean="0"/>
              <a:t>(NPI Pro-Meeting)</a:t>
            </a:r>
            <a:endParaRPr lang="en-US" altLang="zh-CN" sz="3000" b="1" dirty="0"/>
          </a:p>
          <a:p>
            <a:pPr marL="0" indent="0">
              <a:buClr>
                <a:srgbClr val="DF5721"/>
              </a:buClr>
              <a:buNone/>
            </a:pPr>
            <a:r>
              <a:rPr lang="en-US" altLang="zh-CN" sz="2400" b="1" dirty="0"/>
              <a:t>       </a:t>
            </a:r>
            <a:r>
              <a:rPr lang="zh-CN" altLang="en-US" sz="2800" b="1" dirty="0"/>
              <a:t>在试制阶段前</a:t>
            </a:r>
            <a:r>
              <a:rPr lang="en-US" altLang="zh-CN" sz="2800" b="1" dirty="0"/>
              <a:t>,</a:t>
            </a:r>
            <a:r>
              <a:rPr lang="zh-CN" altLang="en-US" sz="2800" b="1" dirty="0"/>
              <a:t>项目负责人需将</a:t>
            </a:r>
            <a:r>
              <a:rPr lang="en-US" altLang="zh-CN" sz="2800" b="1" dirty="0"/>
              <a:t>《</a:t>
            </a:r>
            <a:r>
              <a:rPr lang="zh-CN" altLang="en-US" sz="2800" b="1" dirty="0"/>
              <a:t>项目任务书</a:t>
            </a:r>
            <a:r>
              <a:rPr lang="en-US" altLang="zh-CN" sz="2800" b="1" dirty="0"/>
              <a:t>》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《</a:t>
            </a:r>
            <a:r>
              <a:rPr lang="zh-CN" altLang="en-US" sz="2800" b="1" dirty="0"/>
              <a:t>项</a:t>
            </a:r>
            <a:endParaRPr lang="en-US" altLang="zh-CN" sz="2800" b="1" dirty="0"/>
          </a:p>
          <a:p>
            <a:pPr marL="0" indent="0">
              <a:buClr>
                <a:srgbClr val="DF5721"/>
              </a:buClr>
              <a:buNone/>
            </a:pPr>
            <a:r>
              <a:rPr lang="en-US" altLang="zh-CN" sz="2800" b="1" dirty="0"/>
              <a:t>	</a:t>
            </a:r>
            <a:r>
              <a:rPr lang="zh-CN" altLang="en-US" sz="2800" b="1" dirty="0"/>
              <a:t>目计划</a:t>
            </a:r>
            <a:r>
              <a:rPr lang="en-US" altLang="zh-CN" sz="2800" b="1" dirty="0"/>
              <a:t>》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《DFMEA(</a:t>
            </a:r>
            <a:r>
              <a:rPr lang="zh-CN" altLang="en-US" sz="2800" b="1" dirty="0"/>
              <a:t>设计潜在失效模式及后果分析</a:t>
            </a:r>
            <a:r>
              <a:rPr lang="en-US" altLang="zh-CN" sz="2800" b="1" dirty="0"/>
              <a:t>)》</a:t>
            </a:r>
            <a:r>
              <a:rPr lang="zh-CN" altLang="en-US" sz="2800" b="1" dirty="0"/>
              <a:t>、</a:t>
            </a:r>
            <a:endParaRPr lang="en-US" altLang="zh-CN" sz="2800" b="1" dirty="0"/>
          </a:p>
          <a:p>
            <a:pPr marL="0" indent="0">
              <a:buClr>
                <a:srgbClr val="DF5721"/>
              </a:buClr>
              <a:buNone/>
            </a:pPr>
            <a:r>
              <a:rPr lang="en-US" altLang="zh-CN" sz="2800" b="1" dirty="0"/>
              <a:t>《</a:t>
            </a:r>
            <a:r>
              <a:rPr lang="zh-CN" altLang="en-US" sz="2800" b="1" dirty="0"/>
              <a:t>可靠性鉴定试验规范</a:t>
            </a:r>
            <a:r>
              <a:rPr lang="en-US" altLang="zh-CN" sz="2800" b="1" dirty="0"/>
              <a:t>》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《</a:t>
            </a:r>
            <a:r>
              <a:rPr lang="zh-CN" altLang="en-US" sz="2800" b="1" dirty="0"/>
              <a:t>制造与检验规范</a:t>
            </a:r>
            <a:r>
              <a:rPr lang="en-US" altLang="zh-CN" sz="2800" b="1" dirty="0"/>
              <a:t>》</a:t>
            </a:r>
            <a:r>
              <a:rPr lang="zh-CN" altLang="en-US" sz="2800" b="1" dirty="0"/>
              <a:t>、全套</a:t>
            </a:r>
            <a:endParaRPr lang="en-US" altLang="zh-CN" sz="2800" b="1" dirty="0"/>
          </a:p>
          <a:p>
            <a:pPr marL="0" indent="0">
              <a:buClr>
                <a:srgbClr val="DF5721"/>
              </a:buClr>
              <a:buNone/>
            </a:pPr>
            <a:r>
              <a:rPr lang="en-US" altLang="zh-CN" sz="2800" b="1" dirty="0"/>
              <a:t>  </a:t>
            </a:r>
            <a:r>
              <a:rPr lang="zh-CN" altLang="en-US" sz="2800" b="1" dirty="0"/>
              <a:t>烧写程序、</a:t>
            </a:r>
            <a:r>
              <a:rPr lang="en-US" altLang="zh-CN" sz="2800" b="1" dirty="0"/>
              <a:t>《</a:t>
            </a:r>
            <a:r>
              <a:rPr lang="zh-CN" altLang="en-US" sz="2800" b="1" dirty="0"/>
              <a:t>调试说明</a:t>
            </a:r>
            <a:r>
              <a:rPr lang="en-US" altLang="zh-CN" sz="2800" b="1" dirty="0"/>
              <a:t>》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《</a:t>
            </a:r>
            <a:r>
              <a:rPr lang="zh-CN" altLang="en-US" sz="2800" b="1" dirty="0"/>
              <a:t>产品规格书</a:t>
            </a:r>
            <a:r>
              <a:rPr lang="en-US" altLang="zh-CN" sz="2800" b="1" dirty="0"/>
              <a:t>》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《</a:t>
            </a:r>
            <a:r>
              <a:rPr lang="zh-CN" altLang="en-US" sz="2800" b="1" dirty="0"/>
              <a:t>工程样</a:t>
            </a:r>
            <a:endParaRPr lang="en-US" altLang="zh-CN" sz="2800" b="1" dirty="0"/>
          </a:p>
          <a:p>
            <a:pPr marL="0" indent="0">
              <a:buClr>
                <a:srgbClr val="DF5721"/>
              </a:buClr>
              <a:buNone/>
            </a:pPr>
            <a:r>
              <a:rPr lang="en-US" altLang="zh-CN" sz="2800" b="1" dirty="0"/>
              <a:t>  </a:t>
            </a:r>
            <a:r>
              <a:rPr lang="zh-CN" altLang="en-US" sz="2800" b="1" dirty="0"/>
              <a:t>机评审报告</a:t>
            </a:r>
            <a:r>
              <a:rPr lang="en-US" altLang="zh-CN" sz="2800" b="1" dirty="0"/>
              <a:t>》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《</a:t>
            </a:r>
            <a:r>
              <a:rPr lang="zh-CN" altLang="en-US" sz="2800" b="1" dirty="0"/>
              <a:t>项目研制总结报告</a:t>
            </a:r>
            <a:r>
              <a:rPr lang="en-US" altLang="zh-CN" sz="2800" b="1" dirty="0"/>
              <a:t>》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《</a:t>
            </a:r>
            <a:r>
              <a:rPr lang="zh-CN" altLang="en-US" sz="2800" b="1" dirty="0"/>
              <a:t>整机材料清</a:t>
            </a:r>
            <a:endParaRPr lang="en-US" altLang="zh-CN" sz="2800" b="1" dirty="0"/>
          </a:p>
          <a:p>
            <a:pPr marL="0" indent="0">
              <a:buClr>
                <a:srgbClr val="DF5721"/>
              </a:buClr>
              <a:buNone/>
            </a:pPr>
            <a:r>
              <a:rPr lang="en-US" altLang="zh-CN" sz="2800" b="1" dirty="0"/>
              <a:t>  </a:t>
            </a:r>
            <a:r>
              <a:rPr lang="zh-CN" altLang="en-US" sz="2800" b="1" dirty="0"/>
              <a:t>单</a:t>
            </a:r>
            <a:r>
              <a:rPr lang="en-US" altLang="zh-CN" sz="2800" b="1" dirty="0"/>
              <a:t>》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《</a:t>
            </a:r>
            <a:r>
              <a:rPr lang="zh-CN" altLang="en-US" sz="2800" b="1" dirty="0"/>
              <a:t>技术状态变更清单</a:t>
            </a:r>
            <a:r>
              <a:rPr lang="en-US" altLang="zh-CN" sz="2800" b="1" dirty="0"/>
              <a:t>》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《</a:t>
            </a:r>
            <a:r>
              <a:rPr lang="zh-CN" altLang="en-US" sz="2800" b="1" dirty="0"/>
              <a:t>产品使用说明书</a:t>
            </a:r>
            <a:r>
              <a:rPr lang="en-US" altLang="zh-CN" sz="2800" b="1" dirty="0"/>
              <a:t>》</a:t>
            </a:r>
            <a:r>
              <a:rPr lang="zh-CN" altLang="en-US" sz="2800" b="1" dirty="0"/>
              <a:t>、</a:t>
            </a:r>
            <a:endParaRPr lang="en-US" altLang="zh-CN" sz="2800" b="1" dirty="0"/>
          </a:p>
          <a:p>
            <a:pPr marL="0" indent="0">
              <a:buClr>
                <a:srgbClr val="DF5721"/>
              </a:buClr>
              <a:buNone/>
            </a:pPr>
            <a:r>
              <a:rPr lang="en-US" altLang="zh-CN" sz="2800" b="1" dirty="0"/>
              <a:t>《</a:t>
            </a:r>
            <a:r>
              <a:rPr lang="zh-CN" altLang="en-US" sz="2800" b="1" dirty="0"/>
              <a:t>产品形象设计清单</a:t>
            </a:r>
            <a:r>
              <a:rPr lang="en-US" altLang="zh-CN" sz="2800" b="1" dirty="0"/>
              <a:t>》</a:t>
            </a:r>
            <a:r>
              <a:rPr lang="zh-CN" altLang="en-US" sz="2800" b="1" dirty="0"/>
              <a:t>输出，由</a:t>
            </a:r>
            <a:r>
              <a:rPr lang="en-US" altLang="zh-CN" sz="2800" b="1" dirty="0"/>
              <a:t>NPI</a:t>
            </a:r>
            <a:r>
              <a:rPr lang="zh-CN" altLang="en-US" sz="2800" b="1" dirty="0"/>
              <a:t>组织</a:t>
            </a:r>
            <a:r>
              <a:rPr lang="en-US" altLang="zh-CN" sz="2800" b="1" dirty="0"/>
              <a:t>NPI Team</a:t>
            </a:r>
            <a:r>
              <a:rPr lang="zh-CN" altLang="en-US" sz="2800" b="1" dirty="0"/>
              <a:t>对其</a:t>
            </a:r>
            <a:endParaRPr lang="en-US" altLang="zh-CN" sz="2800" b="1" dirty="0"/>
          </a:p>
          <a:p>
            <a:pPr marL="0" indent="0">
              <a:buClr>
                <a:srgbClr val="DF5721"/>
              </a:buClr>
              <a:buNone/>
            </a:pPr>
            <a:r>
              <a:rPr lang="en-US" altLang="zh-CN" sz="2800" b="1" dirty="0"/>
              <a:t>  </a:t>
            </a:r>
            <a:r>
              <a:rPr lang="zh-CN" altLang="en-US" sz="2800" b="1" dirty="0"/>
              <a:t>进行评审，以评价项目是否需要进入新品导入阶段。</a:t>
            </a:r>
            <a:endParaRPr lang="en-US" altLang="zh-CN" sz="2800" b="1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9056369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6112" y="452719"/>
            <a:ext cx="3667704" cy="354105"/>
          </a:xfrm>
        </p:spPr>
        <p:txBody>
          <a:bodyPr/>
          <a:lstStyle/>
          <a:p>
            <a:r>
              <a:rPr lang="zh-CN" altLang="en-US" sz="1800" dirty="0"/>
              <a:t>新产品导入简介</a:t>
            </a: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748309" y="1030940"/>
            <a:ext cx="9772670" cy="5541981"/>
          </a:xfrm>
        </p:spPr>
        <p:txBody>
          <a:bodyPr>
            <a:normAutofit/>
          </a:bodyPr>
          <a:lstStyle/>
          <a:p>
            <a:pPr>
              <a:buClr>
                <a:srgbClr val="DF5721"/>
              </a:buClr>
              <a:buFont typeface="Wingdings" panose="05000000000000000000" pitchFamily="2" charset="2"/>
              <a:buChar char="u"/>
            </a:pPr>
            <a:r>
              <a:rPr lang="zh-CN" altLang="en-US" sz="3000" b="1" dirty="0"/>
              <a:t>新产品导</a:t>
            </a:r>
            <a:r>
              <a:rPr lang="zh-CN" altLang="en-US" sz="3000" b="1" dirty="0" smtClean="0"/>
              <a:t>入前准备</a:t>
            </a:r>
            <a:r>
              <a:rPr lang="en-US" altLang="zh-CN" sz="3000" b="1" dirty="0" smtClean="0"/>
              <a:t>(NPI </a:t>
            </a:r>
            <a:r>
              <a:rPr lang="en-US" altLang="zh-CN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Open-Meeting)</a:t>
            </a:r>
          </a:p>
          <a:p>
            <a:pPr marL="0" indent="0">
              <a:buClr>
                <a:srgbClr val="DF5721"/>
              </a:buClr>
              <a:buNone/>
            </a:pPr>
            <a:r>
              <a:rPr lang="en-US" altLang="zh-CN" sz="2400" b="1" dirty="0" smtClean="0"/>
              <a:t>      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40323521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6112" y="452719"/>
            <a:ext cx="3667704" cy="354105"/>
          </a:xfrm>
        </p:spPr>
        <p:txBody>
          <a:bodyPr/>
          <a:lstStyle/>
          <a:p>
            <a:r>
              <a:rPr lang="zh-CN" altLang="en-US" sz="1800" dirty="0"/>
              <a:t>新产品导入简介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idx="1"/>
          </p:nvPr>
        </p:nvSpPr>
        <p:spPr bwMode="auto">
          <a:xfrm>
            <a:off x="646113" y="1076325"/>
            <a:ext cx="9404350" cy="517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7" rIns="92075" bIns="46037" anchor="b">
            <a:normAutofit/>
          </a:bodyPr>
          <a:lstStyle>
            <a:lvl1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buClr>
                <a:srgbClr val="C00000"/>
              </a:buClr>
              <a:buFont typeface="Wingdings" panose="05000000000000000000" pitchFamily="2" charset="2"/>
              <a:buChar char="u"/>
            </a:pPr>
            <a:r>
              <a:rPr lang="zh-CN" altLang="en-US" sz="3000" b="1" dirty="0"/>
              <a:t>新产品导入的阶段划分</a:t>
            </a:r>
            <a:endParaRPr lang="en-US" altLang="zh-CN" sz="3000" b="1" dirty="0"/>
          </a:p>
          <a:p>
            <a:pPr marL="0" indent="0" algn="l">
              <a:buClr>
                <a:srgbClr val="C00000"/>
              </a:buClr>
              <a:buNone/>
            </a:pPr>
            <a:r>
              <a:rPr lang="en-US" altLang="zh-CN" sz="2800" dirty="0">
                <a:latin typeface="+mn-ea"/>
              </a:rPr>
              <a:t>      </a:t>
            </a:r>
            <a:r>
              <a:rPr lang="zh-CN" altLang="en-US" sz="2800" dirty="0">
                <a:latin typeface="+mn-ea"/>
              </a:rPr>
              <a:t>依据事业部现有情况，新产品导入划为试制和小</a:t>
            </a:r>
            <a:r>
              <a:rPr lang="zh-CN" altLang="en-US" sz="2800" dirty="0" smtClean="0">
                <a:latin typeface="+mn-ea"/>
              </a:rPr>
              <a:t>批</a:t>
            </a:r>
            <a:endParaRPr lang="en-US" altLang="zh-CN" sz="2800" dirty="0" smtClean="0">
              <a:latin typeface="+mn-ea"/>
            </a:endParaRPr>
          </a:p>
          <a:p>
            <a:pPr marL="0" indent="0" algn="l">
              <a:buClr>
                <a:srgbClr val="C00000"/>
              </a:buClr>
              <a:buNone/>
            </a:pPr>
            <a:r>
              <a:rPr lang="en-US" altLang="zh-CN" sz="2800" dirty="0" smtClean="0">
                <a:latin typeface="+mn-ea"/>
              </a:rPr>
              <a:t>	</a:t>
            </a:r>
            <a:r>
              <a:rPr lang="zh-CN" altLang="en-US" sz="2800" dirty="0" smtClean="0">
                <a:latin typeface="+mn-ea"/>
              </a:rPr>
              <a:t>量试产</a:t>
            </a:r>
            <a:r>
              <a:rPr lang="zh-CN" altLang="en-US" sz="2800" dirty="0">
                <a:latin typeface="+mn-ea"/>
              </a:rPr>
              <a:t>两个阶段。试制阶段主要目的：对产品而言</a:t>
            </a:r>
            <a:r>
              <a:rPr lang="zh-CN" altLang="en-US" sz="2800" dirty="0" smtClean="0">
                <a:latin typeface="+mn-ea"/>
              </a:rPr>
              <a:t>是其</a:t>
            </a:r>
            <a:endParaRPr lang="en-US" altLang="zh-CN" sz="2800" dirty="0" smtClean="0">
              <a:latin typeface="+mn-ea"/>
            </a:endParaRPr>
          </a:p>
          <a:p>
            <a:pPr marL="0" indent="0" algn="l">
              <a:buClr>
                <a:srgbClr val="C00000"/>
              </a:buClr>
              <a:buNone/>
            </a:pPr>
            <a:r>
              <a:rPr lang="en-US" altLang="zh-CN" sz="2800" dirty="0" smtClean="0">
                <a:latin typeface="+mn-ea"/>
              </a:rPr>
              <a:t>	</a:t>
            </a:r>
            <a:r>
              <a:rPr lang="zh-CN" altLang="en-US" sz="2800" dirty="0" smtClean="0">
                <a:latin typeface="+mn-ea"/>
              </a:rPr>
              <a:t>易制造</a:t>
            </a:r>
            <a:r>
              <a:rPr lang="zh-CN" altLang="en-US" sz="2800" dirty="0">
                <a:latin typeface="+mn-ea"/>
              </a:rPr>
              <a:t>、易测试等方面进行实际的评估；对制造</a:t>
            </a:r>
            <a:r>
              <a:rPr lang="zh-CN" altLang="en-US" sz="2800" dirty="0" smtClean="0">
                <a:latin typeface="+mn-ea"/>
              </a:rPr>
              <a:t>体系言</a:t>
            </a:r>
            <a:endParaRPr lang="en-US" altLang="zh-CN" sz="2800" dirty="0" smtClean="0">
              <a:latin typeface="+mn-ea"/>
            </a:endParaRPr>
          </a:p>
          <a:p>
            <a:pPr marL="0" indent="0" algn="l">
              <a:buClr>
                <a:srgbClr val="C00000"/>
              </a:buClr>
              <a:buNone/>
            </a:pPr>
            <a:r>
              <a:rPr lang="en-US" altLang="zh-CN" sz="2800" dirty="0" smtClean="0">
                <a:latin typeface="+mn-ea"/>
              </a:rPr>
              <a:t>	</a:t>
            </a:r>
            <a:r>
              <a:rPr lang="zh-CN" altLang="en-US" sz="2800" dirty="0" smtClean="0">
                <a:latin typeface="+mn-ea"/>
              </a:rPr>
              <a:t>是以</a:t>
            </a:r>
            <a:r>
              <a:rPr lang="zh-CN" altLang="en-US" sz="2800" dirty="0">
                <a:latin typeface="+mn-ea"/>
              </a:rPr>
              <a:t>新产品</a:t>
            </a:r>
            <a:r>
              <a:rPr lang="zh-CN" altLang="en-US" sz="2800" dirty="0" smtClean="0">
                <a:latin typeface="+mn-ea"/>
              </a:rPr>
              <a:t>为导向，对</a:t>
            </a:r>
            <a:r>
              <a:rPr lang="zh-CN" altLang="en-US" sz="2800" dirty="0">
                <a:latin typeface="+mn-ea"/>
              </a:rPr>
              <a:t>其进行全方位的磨合、提升以</a:t>
            </a:r>
            <a:r>
              <a:rPr lang="zh-CN" altLang="en-US" sz="2800" dirty="0" smtClean="0">
                <a:latin typeface="+mn-ea"/>
              </a:rPr>
              <a:t>符</a:t>
            </a:r>
            <a:endParaRPr lang="en-US" altLang="zh-CN" sz="2800" dirty="0" smtClean="0">
              <a:latin typeface="+mn-ea"/>
            </a:endParaRPr>
          </a:p>
          <a:p>
            <a:pPr marL="0" indent="0" algn="l">
              <a:buClr>
                <a:srgbClr val="C00000"/>
              </a:buClr>
              <a:buNone/>
            </a:pPr>
            <a:r>
              <a:rPr lang="en-US" altLang="zh-CN" sz="2800" dirty="0">
                <a:latin typeface="+mn-ea"/>
              </a:rPr>
              <a:t>	</a:t>
            </a:r>
            <a:r>
              <a:rPr lang="zh-CN" altLang="en-US" sz="2800" dirty="0" smtClean="0">
                <a:latin typeface="+mn-ea"/>
              </a:rPr>
              <a:t>合新产品</a:t>
            </a:r>
            <a:r>
              <a:rPr lang="zh-CN" altLang="en-US" sz="2800" dirty="0">
                <a:latin typeface="+mn-ea"/>
              </a:rPr>
              <a:t>量产的需求</a:t>
            </a:r>
            <a:r>
              <a:rPr lang="zh-CN" altLang="en-US" sz="2800" dirty="0" smtClean="0">
                <a:latin typeface="+mn-ea"/>
              </a:rPr>
              <a:t>。</a:t>
            </a:r>
            <a:endParaRPr lang="en-US" altLang="zh-CN" sz="2800" dirty="0" smtClean="0">
              <a:latin typeface="+mn-ea"/>
            </a:endParaRPr>
          </a:p>
          <a:p>
            <a:pPr marL="0" indent="0" algn="l">
              <a:buClr>
                <a:srgbClr val="C00000"/>
              </a:buClr>
              <a:buNone/>
            </a:pPr>
            <a:endParaRPr lang="en-US" altLang="zh-CN" sz="2800" dirty="0" smtClean="0">
              <a:latin typeface="+mn-ea"/>
            </a:endParaRPr>
          </a:p>
          <a:p>
            <a:pPr marL="0" indent="0" algn="l">
              <a:buClr>
                <a:srgbClr val="C00000"/>
              </a:buClr>
              <a:buNone/>
            </a:pPr>
            <a:endParaRPr lang="en-US" altLang="zh-CN" sz="3600" dirty="0" smtClean="0">
              <a:latin typeface="+mn-ea"/>
            </a:endParaRPr>
          </a:p>
          <a:p>
            <a:pPr marL="0" indent="0" algn="l">
              <a:buClr>
                <a:srgbClr val="C00000"/>
              </a:buClr>
              <a:buNone/>
            </a:pPr>
            <a:endParaRPr lang="en-US" altLang="zh-CN" sz="36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85744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6112" y="452719"/>
            <a:ext cx="3667704" cy="354105"/>
          </a:xfrm>
        </p:spPr>
        <p:txBody>
          <a:bodyPr/>
          <a:lstStyle/>
          <a:p>
            <a:r>
              <a:rPr lang="zh-CN" altLang="en-US" sz="1800" dirty="0"/>
              <a:t>新产品导入简介</a:t>
            </a:r>
          </a:p>
        </p:txBody>
      </p:sp>
      <p:pic>
        <p:nvPicPr>
          <p:cNvPr id="5" name="内容占位符 4" descr="新产品导入控制程序A.pdf - Adobe Reader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562" t="10241" r="25818" b="1063"/>
          <a:stretch/>
        </p:blipFill>
        <p:spPr>
          <a:xfrm>
            <a:off x="3132841" y="1455854"/>
            <a:ext cx="4518458" cy="517207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46112" y="854340"/>
            <a:ext cx="442781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anose="05000000000000000000" pitchFamily="2" charset="2"/>
              <a:buChar char="u"/>
            </a:pPr>
            <a:r>
              <a:rPr lang="zh-CN" altLang="en-US" sz="3000" b="1" dirty="0"/>
              <a:t>新产品导入的</a:t>
            </a:r>
            <a:r>
              <a:rPr lang="zh-CN" altLang="en-US" sz="3000" b="1" dirty="0" smtClean="0"/>
              <a:t>过程分析</a:t>
            </a:r>
            <a:endParaRPr lang="en-US" altLang="zh-CN" sz="3000" b="1" dirty="0"/>
          </a:p>
        </p:txBody>
      </p:sp>
    </p:spTree>
    <p:extLst>
      <p:ext uri="{BB962C8B-B14F-4D97-AF65-F5344CB8AC3E}">
        <p14:creationId xmlns:p14="http://schemas.microsoft.com/office/powerpoint/2010/main" xmlns="" val="8158706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6112" y="452719"/>
            <a:ext cx="3667704" cy="354105"/>
          </a:xfrm>
        </p:spPr>
        <p:txBody>
          <a:bodyPr/>
          <a:lstStyle/>
          <a:p>
            <a:r>
              <a:rPr lang="zh-CN" altLang="en-US" sz="1800" dirty="0"/>
              <a:t>新产品导入简介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46112" y="925158"/>
            <a:ext cx="558678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anose="05000000000000000000" pitchFamily="2" charset="2"/>
              <a:buChar char="u"/>
            </a:pPr>
            <a:r>
              <a:rPr lang="zh-CN" altLang="en-US" sz="3000" b="1" dirty="0"/>
              <a:t>新产品导入的流程之试制</a:t>
            </a:r>
            <a:r>
              <a:rPr lang="zh-CN" altLang="en-US" sz="3000" b="1" dirty="0" smtClean="0"/>
              <a:t>流程</a:t>
            </a:r>
            <a:endParaRPr lang="en-US" altLang="zh-CN" sz="3000" b="1" dirty="0"/>
          </a:p>
        </p:txBody>
      </p:sp>
      <p:pic>
        <p:nvPicPr>
          <p:cNvPr id="5" name="内容占位符 4" descr="新产品导入控制程序A.pdf - Adobe Reader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562" t="11015" r="26050" b="1449"/>
          <a:stretch/>
        </p:blipFill>
        <p:spPr>
          <a:xfrm>
            <a:off x="3016331" y="1479156"/>
            <a:ext cx="4555551" cy="517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45998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6112" y="452719"/>
            <a:ext cx="3667704" cy="354105"/>
          </a:xfrm>
        </p:spPr>
        <p:txBody>
          <a:bodyPr/>
          <a:lstStyle/>
          <a:p>
            <a:r>
              <a:rPr lang="zh-CN" altLang="en-US" sz="1800" dirty="0"/>
              <a:t>新产品导入简介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48640" y="903642"/>
            <a:ext cx="597311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Clr>
                <a:srgbClr val="C00000"/>
              </a:buClr>
              <a:buFont typeface="Wingdings" panose="05000000000000000000" pitchFamily="2" charset="2"/>
              <a:buChar char="u"/>
            </a:pPr>
            <a:r>
              <a:rPr lang="zh-CN" altLang="en-US" sz="3000" b="1" dirty="0"/>
              <a:t>新产品导入的流程之小批量</a:t>
            </a:r>
            <a:r>
              <a:rPr lang="zh-CN" altLang="en-US" sz="3000" b="1" dirty="0" smtClean="0"/>
              <a:t>流程</a:t>
            </a:r>
            <a:endParaRPr lang="en-US" altLang="zh-CN" sz="3000" b="1" dirty="0"/>
          </a:p>
        </p:txBody>
      </p:sp>
      <p:pic>
        <p:nvPicPr>
          <p:cNvPr id="5" name="内容占位符 4" descr="新产品导入控制程序A.pdf - Adobe Reader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329" t="15845" r="25702" b="1063"/>
          <a:stretch/>
        </p:blipFill>
        <p:spPr>
          <a:xfrm>
            <a:off x="2993247" y="1506538"/>
            <a:ext cx="4859305" cy="517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56180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6112" y="452719"/>
            <a:ext cx="3667704" cy="354105"/>
          </a:xfrm>
        </p:spPr>
        <p:txBody>
          <a:bodyPr/>
          <a:lstStyle/>
          <a:p>
            <a:r>
              <a:rPr lang="zh-CN" altLang="en-US" sz="1800" dirty="0"/>
              <a:t>新产品导入简介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idx="1"/>
          </p:nvPr>
        </p:nvSpPr>
        <p:spPr bwMode="auto">
          <a:xfrm>
            <a:off x="646113" y="1076325"/>
            <a:ext cx="9404350" cy="517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7" rIns="92075" bIns="46037" anchor="b">
            <a:normAutofit/>
          </a:bodyPr>
          <a:lstStyle>
            <a:lvl1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indent="0">
              <a:buClr>
                <a:srgbClr val="DF5721"/>
              </a:buClr>
              <a:buNone/>
            </a:pPr>
            <a:r>
              <a:rPr lang="en-US" altLang="zh-CN" sz="7200" dirty="0">
                <a:solidFill>
                  <a:srgbClr val="990000"/>
                </a:solidFill>
                <a:latin typeface="Comic Sans MS" panose="030F0702030302020204" pitchFamily="66" charset="0"/>
              </a:rPr>
              <a:t>Thank You</a:t>
            </a:r>
            <a:r>
              <a:rPr lang="en-US" altLang="zh-CN" sz="7200" dirty="0" smtClean="0">
                <a:solidFill>
                  <a:srgbClr val="990000"/>
                </a:solidFill>
                <a:latin typeface="Comic Sans MS" panose="030F0702030302020204" pitchFamily="66" charset="0"/>
              </a:rPr>
              <a:t>!</a:t>
            </a:r>
          </a:p>
          <a:p>
            <a:pPr marL="0" indent="0">
              <a:buClr>
                <a:srgbClr val="DF5721"/>
              </a:buClr>
              <a:buNone/>
            </a:pPr>
            <a:endParaRPr lang="en-US" altLang="zh-CN" sz="4800" dirty="0">
              <a:solidFill>
                <a:srgbClr val="990000"/>
              </a:solidFill>
              <a:latin typeface="Comic Sans MS" panose="030F0702030302020204" pitchFamily="66" charset="0"/>
            </a:endParaRPr>
          </a:p>
          <a:p>
            <a:pPr marL="0" indent="0" algn="l">
              <a:buClr>
                <a:srgbClr val="DF5721"/>
              </a:buClr>
              <a:buNone/>
            </a:pPr>
            <a:endParaRPr lang="zh-CN" altLang="en-US" sz="4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3749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离子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196</TotalTime>
  <Words>200</Words>
  <Application>Microsoft Office PowerPoint</Application>
  <PresentationFormat>自定义</PresentationFormat>
  <Paragraphs>63</Paragraphs>
  <Slides>11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离子</vt:lpstr>
      <vt:lpstr>新产品导入简介 </vt:lpstr>
      <vt:lpstr>新产品导入简介</vt:lpstr>
      <vt:lpstr>新产品导入简介</vt:lpstr>
      <vt:lpstr>新产品导入简介</vt:lpstr>
      <vt:lpstr>新产品导入简介</vt:lpstr>
      <vt:lpstr>新产品导入简介</vt:lpstr>
      <vt:lpstr>新产品导入简介</vt:lpstr>
      <vt:lpstr>新产品导入简介</vt:lpstr>
      <vt:lpstr>新产品导入简介</vt:lpstr>
      <vt:lpstr>新产品导入简介</vt:lpstr>
      <vt:lpstr>新产品导入简介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新产品导入简介 </dc:title>
  <dc:creator>Richard Lu</dc:creator>
  <cp:lastModifiedBy>微软用户</cp:lastModifiedBy>
  <cp:revision>32</cp:revision>
  <dcterms:created xsi:type="dcterms:W3CDTF">2014-04-22T03:33:34Z</dcterms:created>
  <dcterms:modified xsi:type="dcterms:W3CDTF">2014-06-11T07:23:13Z</dcterms:modified>
</cp:coreProperties>
</file>