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slides/slide89.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4" r:id="rId1"/>
  </p:sldMasterIdLst>
  <p:notesMasterIdLst>
    <p:notesMasterId r:id="rId91"/>
  </p:notesMasterIdLst>
  <p:sldIdLst>
    <p:sldId id="257" r:id="rId2"/>
    <p:sldId id="353" r:id="rId3"/>
    <p:sldId id="502" r:id="rId4"/>
    <p:sldId id="270" r:id="rId5"/>
    <p:sldId id="274" r:id="rId6"/>
    <p:sldId id="275" r:id="rId7"/>
    <p:sldId id="350" r:id="rId8"/>
    <p:sldId id="351" r:id="rId9"/>
    <p:sldId id="279" r:id="rId10"/>
    <p:sldId id="288" r:id="rId11"/>
    <p:sldId id="276" r:id="rId12"/>
    <p:sldId id="384" r:id="rId13"/>
    <p:sldId id="370" r:id="rId14"/>
    <p:sldId id="372" r:id="rId15"/>
    <p:sldId id="524" r:id="rId16"/>
    <p:sldId id="525" r:id="rId17"/>
    <p:sldId id="375" r:id="rId18"/>
    <p:sldId id="371" r:id="rId19"/>
    <p:sldId id="495" r:id="rId20"/>
    <p:sldId id="496" r:id="rId21"/>
    <p:sldId id="497" r:id="rId22"/>
    <p:sldId id="498" r:id="rId23"/>
    <p:sldId id="499" r:id="rId24"/>
    <p:sldId id="500" r:id="rId25"/>
    <p:sldId id="376" r:id="rId26"/>
    <p:sldId id="378" r:id="rId27"/>
    <p:sldId id="514" r:id="rId28"/>
    <p:sldId id="515" r:id="rId29"/>
    <p:sldId id="516" r:id="rId30"/>
    <p:sldId id="517" r:id="rId31"/>
    <p:sldId id="518" r:id="rId32"/>
    <p:sldId id="519" r:id="rId33"/>
    <p:sldId id="520" r:id="rId34"/>
    <p:sldId id="521" r:id="rId35"/>
    <p:sldId id="522" r:id="rId36"/>
    <p:sldId id="523" r:id="rId37"/>
    <p:sldId id="430" r:id="rId38"/>
    <p:sldId id="432" r:id="rId39"/>
    <p:sldId id="447" r:id="rId40"/>
    <p:sldId id="297" r:id="rId41"/>
    <p:sldId id="373" r:id="rId42"/>
    <p:sldId id="448" r:id="rId43"/>
    <p:sldId id="298" r:id="rId44"/>
    <p:sldId id="438" r:id="rId45"/>
    <p:sldId id="299" r:id="rId46"/>
    <p:sldId id="481" r:id="rId47"/>
    <p:sldId id="482" r:id="rId48"/>
    <p:sldId id="301" r:id="rId49"/>
    <p:sldId id="302" r:id="rId50"/>
    <p:sldId id="303" r:id="rId51"/>
    <p:sldId id="483" r:id="rId52"/>
    <p:sldId id="484" r:id="rId53"/>
    <p:sldId id="300" r:id="rId54"/>
    <p:sldId id="304" r:id="rId55"/>
    <p:sldId id="416" r:id="rId56"/>
    <p:sldId id="417" r:id="rId57"/>
    <p:sldId id="449" r:id="rId58"/>
    <p:sldId id="331" r:id="rId59"/>
    <p:sldId id="334" r:id="rId60"/>
    <p:sldId id="440" r:id="rId61"/>
    <p:sldId id="342" r:id="rId62"/>
    <p:sldId id="338" r:id="rId63"/>
    <p:sldId id="426" r:id="rId64"/>
    <p:sldId id="343" r:id="rId65"/>
    <p:sldId id="451" r:id="rId66"/>
    <p:sldId id="340" r:id="rId67"/>
    <p:sldId id="344" r:id="rId68"/>
    <p:sldId id="480" r:id="rId69"/>
    <p:sldId id="479" r:id="rId70"/>
    <p:sldId id="381" r:id="rId71"/>
    <p:sldId id="383" r:id="rId72"/>
    <p:sldId id="286" r:id="rId73"/>
    <p:sldId id="318" r:id="rId74"/>
    <p:sldId id="382" r:id="rId75"/>
    <p:sldId id="316" r:id="rId76"/>
    <p:sldId id="326" r:id="rId77"/>
    <p:sldId id="425" r:id="rId78"/>
    <p:sldId id="503" r:id="rId79"/>
    <p:sldId id="504" r:id="rId80"/>
    <p:sldId id="505" r:id="rId81"/>
    <p:sldId id="506" r:id="rId82"/>
    <p:sldId id="507" r:id="rId83"/>
    <p:sldId id="508" r:id="rId84"/>
    <p:sldId id="509" r:id="rId85"/>
    <p:sldId id="510" r:id="rId86"/>
    <p:sldId id="511" r:id="rId87"/>
    <p:sldId id="512" r:id="rId88"/>
    <p:sldId id="513" r:id="rId89"/>
    <p:sldId id="526" r:id="rId90"/>
  </p:sldIdLst>
  <p:sldSz cx="9144000" cy="6858000" type="screen4x3"/>
  <p:notesSz cx="6797675" cy="9926638"/>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Arial" charset="0"/>
      </a:defRPr>
    </a:lvl1pPr>
    <a:lvl2pPr marL="457200" algn="l" rtl="0" fontAlgn="base">
      <a:spcBef>
        <a:spcPct val="0"/>
      </a:spcBef>
      <a:spcAft>
        <a:spcPct val="0"/>
      </a:spcAft>
      <a:defRPr kern="1200">
        <a:solidFill>
          <a:schemeClr val="tx1"/>
        </a:solidFill>
        <a:latin typeface="Arial" charset="0"/>
        <a:ea typeface="宋体" pitchFamily="2" charset="-122"/>
        <a:cs typeface="Arial" charset="0"/>
      </a:defRPr>
    </a:lvl2pPr>
    <a:lvl3pPr marL="914400" algn="l" rtl="0" fontAlgn="base">
      <a:spcBef>
        <a:spcPct val="0"/>
      </a:spcBef>
      <a:spcAft>
        <a:spcPct val="0"/>
      </a:spcAft>
      <a:defRPr kern="1200">
        <a:solidFill>
          <a:schemeClr val="tx1"/>
        </a:solidFill>
        <a:latin typeface="Arial" charset="0"/>
        <a:ea typeface="宋体" pitchFamily="2" charset="-122"/>
        <a:cs typeface="Arial" charset="0"/>
      </a:defRPr>
    </a:lvl3pPr>
    <a:lvl4pPr marL="1371600" algn="l" rtl="0" fontAlgn="base">
      <a:spcBef>
        <a:spcPct val="0"/>
      </a:spcBef>
      <a:spcAft>
        <a:spcPct val="0"/>
      </a:spcAft>
      <a:defRPr kern="1200">
        <a:solidFill>
          <a:schemeClr val="tx1"/>
        </a:solidFill>
        <a:latin typeface="Arial" charset="0"/>
        <a:ea typeface="宋体" pitchFamily="2" charset="-122"/>
        <a:cs typeface="Arial" charset="0"/>
      </a:defRPr>
    </a:lvl4pPr>
    <a:lvl5pPr marL="1828800" algn="l" rtl="0" fontAlgn="base">
      <a:spcBef>
        <a:spcPct val="0"/>
      </a:spcBef>
      <a:spcAft>
        <a:spcPct val="0"/>
      </a:spcAft>
      <a:defRPr kern="1200">
        <a:solidFill>
          <a:schemeClr val="tx1"/>
        </a:solidFill>
        <a:latin typeface="Arial" charset="0"/>
        <a:ea typeface="宋体" pitchFamily="2" charset="-122"/>
        <a:cs typeface="Arial" charset="0"/>
      </a:defRPr>
    </a:lvl5pPr>
    <a:lvl6pPr marL="2286000" algn="l" defTabSz="914400" rtl="0" eaLnBrk="1" latinLnBrk="0" hangingPunct="1">
      <a:defRPr kern="1200">
        <a:solidFill>
          <a:schemeClr val="tx1"/>
        </a:solidFill>
        <a:latin typeface="Arial" charset="0"/>
        <a:ea typeface="宋体" pitchFamily="2" charset="-122"/>
        <a:cs typeface="Arial" charset="0"/>
      </a:defRPr>
    </a:lvl6pPr>
    <a:lvl7pPr marL="2743200" algn="l" defTabSz="914400" rtl="0" eaLnBrk="1" latinLnBrk="0" hangingPunct="1">
      <a:defRPr kern="1200">
        <a:solidFill>
          <a:schemeClr val="tx1"/>
        </a:solidFill>
        <a:latin typeface="Arial" charset="0"/>
        <a:ea typeface="宋体" pitchFamily="2" charset="-122"/>
        <a:cs typeface="Arial" charset="0"/>
      </a:defRPr>
    </a:lvl7pPr>
    <a:lvl8pPr marL="3200400" algn="l" defTabSz="914400" rtl="0" eaLnBrk="1" latinLnBrk="0" hangingPunct="1">
      <a:defRPr kern="1200">
        <a:solidFill>
          <a:schemeClr val="tx1"/>
        </a:solidFill>
        <a:latin typeface="Arial" charset="0"/>
        <a:ea typeface="宋体" pitchFamily="2" charset="-122"/>
        <a:cs typeface="Arial" charset="0"/>
      </a:defRPr>
    </a:lvl8pPr>
    <a:lvl9pPr marL="3657600" algn="l" defTabSz="914400" rtl="0" eaLnBrk="1" latinLnBrk="0" hangingPunct="1">
      <a:defRPr kern="1200">
        <a:solidFill>
          <a:schemeClr val="tx1"/>
        </a:solidFill>
        <a:latin typeface="Arial" charset="0"/>
        <a:ea typeface="宋体" pitchFamily="2" charset="-122"/>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FFFF00"/>
    <a:srgbClr val="1725A9"/>
    <a:srgbClr val="FF9966"/>
    <a:srgbClr val="C0C0C0"/>
    <a:srgbClr val="FF0000"/>
    <a:srgbClr val="009900"/>
    <a:srgbClr val="0033CC"/>
    <a:srgbClr val="66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7794" autoAdjust="0"/>
    <p:restoredTop sz="94709" autoAdjust="0"/>
  </p:normalViewPr>
  <p:slideViewPr>
    <p:cSldViewPr>
      <p:cViewPr varScale="1">
        <p:scale>
          <a:sx n="85" d="100"/>
          <a:sy n="85" d="100"/>
        </p:scale>
        <p:origin x="-1458" y="-90"/>
      </p:cViewPr>
      <p:guideLst>
        <p:guide orient="horz" pos="2160"/>
        <p:guide pos="2880"/>
      </p:guideLst>
    </p:cSldViewPr>
  </p:slideViewPr>
  <p:outlineViewPr>
    <p:cViewPr>
      <p:scale>
        <a:sx n="33" d="100"/>
        <a:sy n="33" d="100"/>
      </p:scale>
      <p:origin x="0" y="3288"/>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Lst>
  </p:outlineViewPr>
  <p:notesTextViewPr>
    <p:cViewPr>
      <p:scale>
        <a:sx n="100" d="100"/>
        <a:sy n="100" d="100"/>
      </p:scale>
      <p:origin x="0" y="0"/>
    </p:cViewPr>
  </p:notesTextViewPr>
  <p:sorterViewPr>
    <p:cViewPr>
      <p:scale>
        <a:sx n="100" d="100"/>
        <a:sy n="100" d="100"/>
      </p:scale>
      <p:origin x="0" y="1953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_rels/viewProps.xml.rels><?xml version="1.0" encoding="UTF-8" standalone="yes"?>
<Relationships xmlns="http://schemas.openxmlformats.org/package/2006/relationships"><Relationship Id="rId8" Type="http://schemas.openxmlformats.org/officeDocument/2006/relationships/slide" Target="slides/slide11.xml"/><Relationship Id="rId13" Type="http://schemas.openxmlformats.org/officeDocument/2006/relationships/slide" Target="slides/slide20.xml"/><Relationship Id="rId18" Type="http://schemas.openxmlformats.org/officeDocument/2006/relationships/slide" Target="slides/slide29.xml"/><Relationship Id="rId26" Type="http://schemas.openxmlformats.org/officeDocument/2006/relationships/slide" Target="slides/slide40.xml"/><Relationship Id="rId39" Type="http://schemas.openxmlformats.org/officeDocument/2006/relationships/slide" Target="slides/slide53.xml"/><Relationship Id="rId3" Type="http://schemas.openxmlformats.org/officeDocument/2006/relationships/slide" Target="slides/slide6.xml"/><Relationship Id="rId21" Type="http://schemas.openxmlformats.org/officeDocument/2006/relationships/slide" Target="slides/slide32.xml"/><Relationship Id="rId34" Type="http://schemas.openxmlformats.org/officeDocument/2006/relationships/slide" Target="slides/slide48.xml"/><Relationship Id="rId42" Type="http://schemas.openxmlformats.org/officeDocument/2006/relationships/slide" Target="slides/slide56.xml"/><Relationship Id="rId47" Type="http://schemas.openxmlformats.org/officeDocument/2006/relationships/slide" Target="slides/slide72.xml"/><Relationship Id="rId7" Type="http://schemas.openxmlformats.org/officeDocument/2006/relationships/slide" Target="slides/slide10.xml"/><Relationship Id="rId12" Type="http://schemas.openxmlformats.org/officeDocument/2006/relationships/slide" Target="slides/slide19.xml"/><Relationship Id="rId17" Type="http://schemas.openxmlformats.org/officeDocument/2006/relationships/slide" Target="slides/slide25.xml"/><Relationship Id="rId25" Type="http://schemas.openxmlformats.org/officeDocument/2006/relationships/slide" Target="slides/slide39.xml"/><Relationship Id="rId33" Type="http://schemas.openxmlformats.org/officeDocument/2006/relationships/slide" Target="slides/slide47.xml"/><Relationship Id="rId38" Type="http://schemas.openxmlformats.org/officeDocument/2006/relationships/slide" Target="slides/slide52.xml"/><Relationship Id="rId46" Type="http://schemas.openxmlformats.org/officeDocument/2006/relationships/slide" Target="slides/slide69.xml"/><Relationship Id="rId2" Type="http://schemas.openxmlformats.org/officeDocument/2006/relationships/slide" Target="slides/slide5.xml"/><Relationship Id="rId16" Type="http://schemas.openxmlformats.org/officeDocument/2006/relationships/slide" Target="slides/slide23.xml"/><Relationship Id="rId20" Type="http://schemas.openxmlformats.org/officeDocument/2006/relationships/slide" Target="slides/slide31.xml"/><Relationship Id="rId29" Type="http://schemas.openxmlformats.org/officeDocument/2006/relationships/slide" Target="slides/slide43.xml"/><Relationship Id="rId41" Type="http://schemas.openxmlformats.org/officeDocument/2006/relationships/slide" Target="slides/slide55.xml"/><Relationship Id="rId1" Type="http://schemas.openxmlformats.org/officeDocument/2006/relationships/slide" Target="slides/slide4.xml"/><Relationship Id="rId6" Type="http://schemas.openxmlformats.org/officeDocument/2006/relationships/slide" Target="slides/slide9.xml"/><Relationship Id="rId11" Type="http://schemas.openxmlformats.org/officeDocument/2006/relationships/slide" Target="slides/slide16.xml"/><Relationship Id="rId24" Type="http://schemas.openxmlformats.org/officeDocument/2006/relationships/slide" Target="slides/slide38.xml"/><Relationship Id="rId32" Type="http://schemas.openxmlformats.org/officeDocument/2006/relationships/slide" Target="slides/slide46.xml"/><Relationship Id="rId37" Type="http://schemas.openxmlformats.org/officeDocument/2006/relationships/slide" Target="slides/slide51.xml"/><Relationship Id="rId40" Type="http://schemas.openxmlformats.org/officeDocument/2006/relationships/slide" Target="slides/slide54.xml"/><Relationship Id="rId45" Type="http://schemas.openxmlformats.org/officeDocument/2006/relationships/slide" Target="slides/slide68.xml"/><Relationship Id="rId5" Type="http://schemas.openxmlformats.org/officeDocument/2006/relationships/slide" Target="slides/slide8.xml"/><Relationship Id="rId15" Type="http://schemas.openxmlformats.org/officeDocument/2006/relationships/slide" Target="slides/slide22.xml"/><Relationship Id="rId23" Type="http://schemas.openxmlformats.org/officeDocument/2006/relationships/slide" Target="slides/slide37.xml"/><Relationship Id="rId28" Type="http://schemas.openxmlformats.org/officeDocument/2006/relationships/slide" Target="slides/slide42.xml"/><Relationship Id="rId36" Type="http://schemas.openxmlformats.org/officeDocument/2006/relationships/slide" Target="slides/slide50.xml"/><Relationship Id="rId10" Type="http://schemas.openxmlformats.org/officeDocument/2006/relationships/slide" Target="slides/slide15.xml"/><Relationship Id="rId19" Type="http://schemas.openxmlformats.org/officeDocument/2006/relationships/slide" Target="slides/slide30.xml"/><Relationship Id="rId31" Type="http://schemas.openxmlformats.org/officeDocument/2006/relationships/slide" Target="slides/slide45.xml"/><Relationship Id="rId44" Type="http://schemas.openxmlformats.org/officeDocument/2006/relationships/slide" Target="slides/slide67.xml"/><Relationship Id="rId4" Type="http://schemas.openxmlformats.org/officeDocument/2006/relationships/slide" Target="slides/slide7.xml"/><Relationship Id="rId9" Type="http://schemas.openxmlformats.org/officeDocument/2006/relationships/slide" Target="slides/slide14.xml"/><Relationship Id="rId14" Type="http://schemas.openxmlformats.org/officeDocument/2006/relationships/slide" Target="slides/slide21.xml"/><Relationship Id="rId22" Type="http://schemas.openxmlformats.org/officeDocument/2006/relationships/slide" Target="slides/slide33.xml"/><Relationship Id="rId27" Type="http://schemas.openxmlformats.org/officeDocument/2006/relationships/slide" Target="slides/slide41.xml"/><Relationship Id="rId30" Type="http://schemas.openxmlformats.org/officeDocument/2006/relationships/slide" Target="slides/slide44.xml"/><Relationship Id="rId35" Type="http://schemas.openxmlformats.org/officeDocument/2006/relationships/slide" Target="slides/slide49.xml"/><Relationship Id="rId43"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323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en-US" altLang="zh-CN"/>
          </a:p>
        </p:txBody>
      </p:sp>
      <p:sp>
        <p:nvSpPr>
          <p:cNvPr id="223235"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en-US" altLang="zh-CN"/>
          </a:p>
        </p:txBody>
      </p:sp>
      <p:sp>
        <p:nvSpPr>
          <p:cNvPr id="130052"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p:spPr>
      </p:sp>
      <p:sp>
        <p:nvSpPr>
          <p:cNvPr id="223237"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zh-CN" noProof="0" smtClean="0"/>
              <a:t>Click to edit Master text styles</a:t>
            </a:r>
          </a:p>
          <a:p>
            <a:pPr lvl="1"/>
            <a:r>
              <a:rPr lang="en-US" altLang="zh-CN" noProof="0" smtClean="0"/>
              <a:t>Second level</a:t>
            </a:r>
          </a:p>
          <a:p>
            <a:pPr lvl="2"/>
            <a:r>
              <a:rPr lang="en-US" altLang="zh-CN" noProof="0" smtClean="0"/>
              <a:t>Third level</a:t>
            </a:r>
          </a:p>
          <a:p>
            <a:pPr lvl="3"/>
            <a:r>
              <a:rPr lang="en-US" altLang="zh-CN" noProof="0" smtClean="0"/>
              <a:t>Fourth level</a:t>
            </a:r>
          </a:p>
          <a:p>
            <a:pPr lvl="4"/>
            <a:r>
              <a:rPr lang="en-US" altLang="zh-CN" noProof="0" smtClean="0"/>
              <a:t>Fifth level</a:t>
            </a:r>
          </a:p>
        </p:txBody>
      </p:sp>
      <p:sp>
        <p:nvSpPr>
          <p:cNvPr id="223238"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en-US" altLang="zh-CN"/>
          </a:p>
        </p:txBody>
      </p:sp>
      <p:sp>
        <p:nvSpPr>
          <p:cNvPr id="223239"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624858B0-D0A6-4364-92B3-8EEDFCDD426E}"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a:noFill/>
        </p:spPr>
        <p:txBody>
          <a:bodyPr/>
          <a:lstStyle/>
          <a:p>
            <a:fld id="{FAB7B984-D39D-4A8B-991F-638DB2209507}" type="slidenum">
              <a:rPr lang="en-US" altLang="zh-CN" smtClean="0"/>
              <a:pPr/>
              <a:t>12</a:t>
            </a:fld>
            <a:endParaRPr lang="en-US" altLang="zh-CN" smtClean="0"/>
          </a:p>
        </p:txBody>
      </p:sp>
      <p:sp>
        <p:nvSpPr>
          <p:cNvPr id="133123" name="Rectangle 2"/>
          <p:cNvSpPr>
            <a:spLocks noGrp="1" noRot="1" noChangeAspect="1" noChangeArrowheads="1" noTextEdit="1"/>
          </p:cNvSpPr>
          <p:nvPr>
            <p:ph type="sldImg"/>
          </p:nvPr>
        </p:nvSpPr>
        <p:spPr>
          <a:xfrm>
            <a:off x="941388" y="773113"/>
            <a:ext cx="4953000" cy="3714750"/>
          </a:xfrm>
          <a:ln/>
        </p:spPr>
      </p:sp>
      <p:sp>
        <p:nvSpPr>
          <p:cNvPr id="133124" name="Rectangle 3"/>
          <p:cNvSpPr>
            <a:spLocks noGrp="1" noChangeArrowheads="1"/>
          </p:cNvSpPr>
          <p:nvPr>
            <p:ph type="body" idx="1"/>
          </p:nvPr>
        </p:nvSpPr>
        <p:spPr>
          <a:xfrm>
            <a:off x="931863" y="4719638"/>
            <a:ext cx="4972050" cy="4489450"/>
          </a:xfrm>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p:spPr>
        <p:txBody>
          <a:bodyPr/>
          <a:lstStyle/>
          <a:p>
            <a:fld id="{26E8A2B1-34D5-4B4D-945D-BB355FF18F47}" type="slidenum">
              <a:rPr lang="en-US" altLang="zh-CN" smtClean="0"/>
              <a:pPr/>
              <a:t>24</a:t>
            </a:fld>
            <a:endParaRPr lang="en-US" altLang="zh-CN" smtClean="0"/>
          </a:p>
        </p:txBody>
      </p:sp>
      <p:sp>
        <p:nvSpPr>
          <p:cNvPr id="136195" name="Rectangle 2"/>
          <p:cNvSpPr>
            <a:spLocks noGrp="1" noRot="1" noChangeAspect="1" noChangeArrowheads="1" noTextEdit="1"/>
          </p:cNvSpPr>
          <p:nvPr>
            <p:ph type="sldImg"/>
          </p:nvPr>
        </p:nvSpPr>
        <p:spPr>
          <a:xfrm>
            <a:off x="941388" y="773113"/>
            <a:ext cx="4951412" cy="3714750"/>
          </a:xfrm>
          <a:solidFill>
            <a:srgbClr val="FFFFFF"/>
          </a:solidFill>
          <a:ln/>
        </p:spPr>
      </p:sp>
      <p:sp>
        <p:nvSpPr>
          <p:cNvPr id="136196" name="Rectangle 3"/>
          <p:cNvSpPr>
            <a:spLocks noGrp="1" noChangeArrowheads="1"/>
          </p:cNvSpPr>
          <p:nvPr>
            <p:ph type="body" idx="1"/>
          </p:nvPr>
        </p:nvSpPr>
        <p:spPr>
          <a:xfrm>
            <a:off x="931863" y="4721225"/>
            <a:ext cx="4972050" cy="4487863"/>
          </a:xfrm>
          <a:solidFill>
            <a:srgbClr val="FFFFFF"/>
          </a:solidFill>
          <a:ln>
            <a:solidFill>
              <a:srgbClr val="000000"/>
            </a:solidFill>
          </a:ln>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p:spPr>
        <p:txBody>
          <a:bodyPr/>
          <a:lstStyle/>
          <a:p>
            <a:fld id="{95027E7E-A459-425D-93F0-1D2C27152F51}" type="slidenum">
              <a:rPr lang="en-US" altLang="zh-CN" smtClean="0"/>
              <a:pPr/>
              <a:t>37</a:t>
            </a:fld>
            <a:endParaRPr lang="en-US" altLang="zh-CN" smtClean="0"/>
          </a:p>
        </p:txBody>
      </p:sp>
      <p:sp>
        <p:nvSpPr>
          <p:cNvPr id="134147" name="Rectangle 2"/>
          <p:cNvSpPr>
            <a:spLocks noGrp="1" noRot="1" noChangeAspect="1" noChangeArrowheads="1" noTextEdit="1"/>
          </p:cNvSpPr>
          <p:nvPr>
            <p:ph type="sldImg"/>
          </p:nvPr>
        </p:nvSpPr>
        <p:spPr>
          <a:xfrm>
            <a:off x="917575" y="744538"/>
            <a:ext cx="4962525" cy="3722687"/>
          </a:xfrm>
          <a:ln/>
        </p:spPr>
      </p:sp>
      <p:sp>
        <p:nvSpPr>
          <p:cNvPr id="134148"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a:noFill/>
        </p:spPr>
        <p:txBody>
          <a:bodyPr/>
          <a:lstStyle/>
          <a:p>
            <a:fld id="{143531BA-3C61-4442-8BA2-5DE43B80303F}" type="slidenum">
              <a:rPr lang="en-US" altLang="zh-CN" smtClean="0"/>
              <a:pPr/>
              <a:t>58</a:t>
            </a:fld>
            <a:endParaRPr lang="en-US" altLang="zh-CN" smtClean="0"/>
          </a:p>
        </p:txBody>
      </p:sp>
      <p:sp>
        <p:nvSpPr>
          <p:cNvPr id="138243" name="Rectangle 2"/>
          <p:cNvSpPr>
            <a:spLocks noGrp="1" noRot="1" noChangeAspect="1" noChangeArrowheads="1" noTextEdit="1"/>
          </p:cNvSpPr>
          <p:nvPr>
            <p:ph type="sldImg"/>
          </p:nvPr>
        </p:nvSpPr>
        <p:spPr>
          <a:xfrm>
            <a:off x="917575" y="744538"/>
            <a:ext cx="4962525" cy="3722687"/>
          </a:xfrm>
          <a:ln/>
        </p:spPr>
      </p:sp>
      <p:sp>
        <p:nvSpPr>
          <p:cNvPr id="138244"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7"/>
          <p:cNvSpPr>
            <a:spLocks noGrp="1" noChangeArrowheads="1"/>
          </p:cNvSpPr>
          <p:nvPr>
            <p:ph type="sldNum" sz="quarter" idx="5"/>
          </p:nvPr>
        </p:nvSpPr>
        <p:spPr>
          <a:noFill/>
        </p:spPr>
        <p:txBody>
          <a:bodyPr/>
          <a:lstStyle/>
          <a:p>
            <a:fld id="{34BE92A5-FF66-4C88-B100-9F1777A92BF5}" type="slidenum">
              <a:rPr lang="en-US" altLang="zh-CN" smtClean="0"/>
              <a:pPr/>
              <a:t>59</a:t>
            </a:fld>
            <a:endParaRPr lang="en-US" altLang="zh-CN" smtClean="0"/>
          </a:p>
        </p:txBody>
      </p:sp>
      <p:sp>
        <p:nvSpPr>
          <p:cNvPr id="139267" name="Rectangle 2"/>
          <p:cNvSpPr>
            <a:spLocks noGrp="1" noRot="1" noChangeAspect="1" noChangeArrowheads="1" noTextEdit="1"/>
          </p:cNvSpPr>
          <p:nvPr>
            <p:ph type="sldImg"/>
          </p:nvPr>
        </p:nvSpPr>
        <p:spPr>
          <a:xfrm>
            <a:off x="917575" y="744538"/>
            <a:ext cx="4962525" cy="3722687"/>
          </a:xfrm>
          <a:ln/>
        </p:spPr>
      </p:sp>
      <p:sp>
        <p:nvSpPr>
          <p:cNvPr id="139268"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a:noFill/>
        </p:spPr>
        <p:txBody>
          <a:bodyPr/>
          <a:lstStyle/>
          <a:p>
            <a:fld id="{78A1CBFA-683B-4636-B2DB-8DF4C08EBB56}" type="slidenum">
              <a:rPr lang="en-US" altLang="zh-CN" smtClean="0"/>
              <a:pPr/>
              <a:t>60</a:t>
            </a:fld>
            <a:endParaRPr lang="en-US" altLang="zh-CN" smtClean="0"/>
          </a:p>
        </p:txBody>
      </p:sp>
      <p:sp>
        <p:nvSpPr>
          <p:cNvPr id="141315" name="Rectangle 2"/>
          <p:cNvSpPr>
            <a:spLocks noGrp="1" noRot="1" noChangeAspect="1" noChangeArrowheads="1" noTextEdit="1"/>
          </p:cNvSpPr>
          <p:nvPr>
            <p:ph type="sldImg"/>
          </p:nvPr>
        </p:nvSpPr>
        <p:spPr>
          <a:xfrm>
            <a:off x="917575" y="744538"/>
            <a:ext cx="4962525" cy="3722687"/>
          </a:xfrm>
          <a:ln/>
        </p:spPr>
      </p:sp>
      <p:sp>
        <p:nvSpPr>
          <p:cNvPr id="141316"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p:spPr>
        <p:txBody>
          <a:bodyPr/>
          <a:lstStyle/>
          <a:p>
            <a:fld id="{981391FF-5A0D-4309-9AED-C1170F128B9E}" type="slidenum">
              <a:rPr lang="en-US" altLang="zh-CN" smtClean="0"/>
              <a:pPr/>
              <a:t>61</a:t>
            </a:fld>
            <a:endParaRPr lang="en-US" altLang="zh-CN" smtClean="0"/>
          </a:p>
        </p:txBody>
      </p:sp>
      <p:sp>
        <p:nvSpPr>
          <p:cNvPr id="142339" name="Rectangle 2"/>
          <p:cNvSpPr>
            <a:spLocks noGrp="1" noRot="1" noChangeAspect="1" noChangeArrowheads="1" noTextEdit="1"/>
          </p:cNvSpPr>
          <p:nvPr>
            <p:ph type="sldImg"/>
          </p:nvPr>
        </p:nvSpPr>
        <p:spPr>
          <a:xfrm>
            <a:off x="917575" y="744538"/>
            <a:ext cx="4962525" cy="3722687"/>
          </a:xfrm>
          <a:ln/>
        </p:spPr>
      </p:sp>
      <p:sp>
        <p:nvSpPr>
          <p:cNvPr id="142340"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a:noFill/>
        </p:spPr>
        <p:txBody>
          <a:bodyPr/>
          <a:lstStyle/>
          <a:p>
            <a:fld id="{80D34392-7D33-402C-89D5-FAEA66C4F644}" type="slidenum">
              <a:rPr lang="en-US" altLang="zh-CN" smtClean="0"/>
              <a:pPr/>
              <a:t>62</a:t>
            </a:fld>
            <a:endParaRPr lang="en-US" altLang="zh-CN" smtClean="0"/>
          </a:p>
        </p:txBody>
      </p:sp>
      <p:sp>
        <p:nvSpPr>
          <p:cNvPr id="143363" name="Rectangle 2"/>
          <p:cNvSpPr>
            <a:spLocks noGrp="1" noRot="1" noChangeAspect="1" noChangeArrowheads="1" noTextEdit="1"/>
          </p:cNvSpPr>
          <p:nvPr>
            <p:ph type="sldImg"/>
          </p:nvPr>
        </p:nvSpPr>
        <p:spPr>
          <a:xfrm>
            <a:off x="917575" y="744538"/>
            <a:ext cx="4962525" cy="3722687"/>
          </a:xfrm>
          <a:ln/>
        </p:spPr>
      </p:sp>
      <p:sp>
        <p:nvSpPr>
          <p:cNvPr id="143364"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7"/>
          <p:cNvSpPr>
            <a:spLocks noGrp="1" noChangeArrowheads="1"/>
          </p:cNvSpPr>
          <p:nvPr>
            <p:ph type="sldNum" sz="quarter" idx="5"/>
          </p:nvPr>
        </p:nvSpPr>
        <p:spPr>
          <a:noFill/>
        </p:spPr>
        <p:txBody>
          <a:bodyPr/>
          <a:lstStyle/>
          <a:p>
            <a:fld id="{950C2E94-EA24-4BB1-BD60-FB5D1C5B9A77}" type="slidenum">
              <a:rPr lang="en-US" altLang="zh-CN" smtClean="0"/>
              <a:pPr/>
              <a:t>63</a:t>
            </a:fld>
            <a:endParaRPr lang="en-US" altLang="zh-CN" smtClean="0"/>
          </a:p>
        </p:txBody>
      </p:sp>
      <p:sp>
        <p:nvSpPr>
          <p:cNvPr id="147459" name="Rectangle 2"/>
          <p:cNvSpPr>
            <a:spLocks noGrp="1" noRot="1" noChangeAspect="1" noChangeArrowheads="1" noTextEdit="1"/>
          </p:cNvSpPr>
          <p:nvPr>
            <p:ph type="sldImg"/>
          </p:nvPr>
        </p:nvSpPr>
        <p:spPr>
          <a:xfrm>
            <a:off x="917575" y="744538"/>
            <a:ext cx="4962525" cy="3722687"/>
          </a:xfrm>
          <a:ln/>
        </p:spPr>
      </p:sp>
      <p:sp>
        <p:nvSpPr>
          <p:cNvPr id="147460"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a:spLocks noGrp="1" noChangeArrowheads="1"/>
          </p:cNvSpPr>
          <p:nvPr>
            <p:ph type="sldNum" sz="quarter" idx="5"/>
          </p:nvPr>
        </p:nvSpPr>
        <p:spPr>
          <a:noFill/>
        </p:spPr>
        <p:txBody>
          <a:bodyPr/>
          <a:lstStyle/>
          <a:p>
            <a:fld id="{A6154379-F907-4EDC-B131-F71AAFAA648C}" type="slidenum">
              <a:rPr lang="en-US" altLang="zh-CN" smtClean="0"/>
              <a:pPr/>
              <a:t>64</a:t>
            </a:fld>
            <a:endParaRPr lang="en-US" altLang="zh-CN" smtClean="0"/>
          </a:p>
        </p:txBody>
      </p:sp>
      <p:sp>
        <p:nvSpPr>
          <p:cNvPr id="144387" name="Rectangle 2"/>
          <p:cNvSpPr>
            <a:spLocks noGrp="1" noRot="1" noChangeAspect="1" noChangeArrowheads="1" noTextEdit="1"/>
          </p:cNvSpPr>
          <p:nvPr>
            <p:ph type="sldImg"/>
          </p:nvPr>
        </p:nvSpPr>
        <p:spPr>
          <a:xfrm>
            <a:off x="917575" y="744538"/>
            <a:ext cx="4962525" cy="3722687"/>
          </a:xfrm>
          <a:ln/>
        </p:spPr>
      </p:sp>
      <p:sp>
        <p:nvSpPr>
          <p:cNvPr id="144388"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xfrm>
            <a:off x="917575" y="744538"/>
            <a:ext cx="4962525" cy="3722687"/>
          </a:xfrm>
          <a:ln/>
        </p:spPr>
      </p:sp>
      <p:sp>
        <p:nvSpPr>
          <p:cNvPr id="145411" name="Rectangle 3"/>
          <p:cNvSpPr>
            <a:spLocks noGrp="1" noChangeArrowheads="1"/>
          </p:cNvSpPr>
          <p:nvPr>
            <p:ph type="body" idx="1"/>
          </p:nvPr>
        </p:nvSpPr>
        <p:spPr>
          <a:xfrm>
            <a:off x="906463" y="4714875"/>
            <a:ext cx="4984750" cy="4467225"/>
          </a:xfrm>
          <a:noFill/>
          <a:ln/>
        </p:spPr>
        <p:txBody>
          <a:bodyPr/>
          <a:lstStyle/>
          <a:p>
            <a:endParaRPr lang="zh-C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a:spLocks noGrp="1" noChangeArrowheads="1"/>
          </p:cNvSpPr>
          <p:nvPr>
            <p:ph type="sldNum" sz="quarter" idx="5"/>
          </p:nvPr>
        </p:nvSpPr>
        <p:spPr>
          <a:noFill/>
        </p:spPr>
        <p:txBody>
          <a:bodyPr/>
          <a:lstStyle/>
          <a:p>
            <a:fld id="{0324EBE3-5970-487E-9E35-03307F0F2CC7}" type="slidenum">
              <a:rPr lang="en-US" altLang="zh-CN" smtClean="0"/>
              <a:pPr/>
              <a:t>66</a:t>
            </a:fld>
            <a:endParaRPr lang="en-US" altLang="zh-CN" smtClean="0"/>
          </a:p>
        </p:txBody>
      </p:sp>
      <p:sp>
        <p:nvSpPr>
          <p:cNvPr id="146435" name="Rectangle 2"/>
          <p:cNvSpPr>
            <a:spLocks noGrp="1" noRot="1" noChangeAspect="1" noChangeArrowheads="1" noTextEdit="1"/>
          </p:cNvSpPr>
          <p:nvPr>
            <p:ph type="sldImg"/>
          </p:nvPr>
        </p:nvSpPr>
        <p:spPr>
          <a:xfrm>
            <a:off x="917575" y="744538"/>
            <a:ext cx="4962525" cy="3722687"/>
          </a:xfrm>
          <a:ln/>
        </p:spPr>
      </p:sp>
      <p:sp>
        <p:nvSpPr>
          <p:cNvPr id="146436"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7"/>
          <p:cNvSpPr>
            <a:spLocks noGrp="1" noChangeArrowheads="1"/>
          </p:cNvSpPr>
          <p:nvPr>
            <p:ph type="sldNum" sz="quarter" idx="5"/>
          </p:nvPr>
        </p:nvSpPr>
        <p:spPr>
          <a:noFill/>
        </p:spPr>
        <p:txBody>
          <a:bodyPr/>
          <a:lstStyle/>
          <a:p>
            <a:fld id="{B0907C3D-DB2A-44A6-A821-32EA38D3E867}" type="slidenum">
              <a:rPr lang="en-US" altLang="zh-CN" smtClean="0"/>
              <a:pPr/>
              <a:t>70</a:t>
            </a:fld>
            <a:endParaRPr lang="en-US" altLang="zh-CN" smtClean="0"/>
          </a:p>
        </p:txBody>
      </p:sp>
      <p:sp>
        <p:nvSpPr>
          <p:cNvPr id="148483" name="Rectangle 2"/>
          <p:cNvSpPr>
            <a:spLocks noGrp="1" noRot="1" noChangeAspect="1" noChangeArrowheads="1" noTextEdit="1"/>
          </p:cNvSpPr>
          <p:nvPr>
            <p:ph type="sldImg"/>
          </p:nvPr>
        </p:nvSpPr>
        <p:spPr>
          <a:xfrm>
            <a:off x="917575" y="744538"/>
            <a:ext cx="4962525" cy="3722687"/>
          </a:xfrm>
          <a:ln/>
        </p:spPr>
      </p:sp>
      <p:sp>
        <p:nvSpPr>
          <p:cNvPr id="148484"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a:spLocks noGrp="1" noChangeArrowheads="1"/>
          </p:cNvSpPr>
          <p:nvPr>
            <p:ph type="sldNum" sz="quarter" idx="5"/>
          </p:nvPr>
        </p:nvSpPr>
        <p:spPr>
          <a:noFill/>
        </p:spPr>
        <p:txBody>
          <a:bodyPr/>
          <a:lstStyle/>
          <a:p>
            <a:fld id="{D3327EF6-2308-47E7-B937-CB4EFBFF6D41}" type="slidenum">
              <a:rPr lang="en-US" altLang="zh-CN" smtClean="0"/>
              <a:pPr/>
              <a:t>71</a:t>
            </a:fld>
            <a:endParaRPr lang="en-US" altLang="zh-CN" smtClean="0"/>
          </a:p>
        </p:txBody>
      </p:sp>
      <p:sp>
        <p:nvSpPr>
          <p:cNvPr id="149507" name="Rectangle 2"/>
          <p:cNvSpPr>
            <a:spLocks noGrp="1" noRot="1" noChangeAspect="1" noChangeArrowheads="1" noTextEdit="1"/>
          </p:cNvSpPr>
          <p:nvPr>
            <p:ph type="sldImg"/>
          </p:nvPr>
        </p:nvSpPr>
        <p:spPr>
          <a:xfrm>
            <a:off x="917575" y="744538"/>
            <a:ext cx="4962525" cy="3722687"/>
          </a:xfrm>
          <a:ln/>
        </p:spPr>
      </p:sp>
      <p:sp>
        <p:nvSpPr>
          <p:cNvPr id="149508"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p:cNvSpPr>
            <a:spLocks noGrp="1" noChangeArrowheads="1"/>
          </p:cNvSpPr>
          <p:nvPr>
            <p:ph type="sldNum" sz="quarter" idx="5"/>
          </p:nvPr>
        </p:nvSpPr>
        <p:spPr>
          <a:noFill/>
        </p:spPr>
        <p:txBody>
          <a:bodyPr/>
          <a:lstStyle/>
          <a:p>
            <a:fld id="{5CEDD926-40C4-4C0A-8312-9D94209CBB70}" type="slidenum">
              <a:rPr lang="en-US" altLang="zh-CN" smtClean="0"/>
              <a:pPr/>
              <a:t>73</a:t>
            </a:fld>
            <a:endParaRPr lang="en-US" altLang="zh-CN" smtClean="0"/>
          </a:p>
        </p:txBody>
      </p:sp>
      <p:sp>
        <p:nvSpPr>
          <p:cNvPr id="151555" name="Rectangle 2"/>
          <p:cNvSpPr>
            <a:spLocks noGrp="1" noRot="1" noChangeAspect="1" noChangeArrowheads="1" noTextEdit="1"/>
          </p:cNvSpPr>
          <p:nvPr>
            <p:ph type="sldImg"/>
          </p:nvPr>
        </p:nvSpPr>
        <p:spPr>
          <a:xfrm>
            <a:off x="917575" y="744538"/>
            <a:ext cx="4962525" cy="3722687"/>
          </a:xfrm>
          <a:ln/>
        </p:spPr>
      </p:sp>
      <p:sp>
        <p:nvSpPr>
          <p:cNvPr id="151556"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7"/>
          <p:cNvSpPr>
            <a:spLocks noGrp="1" noChangeArrowheads="1"/>
          </p:cNvSpPr>
          <p:nvPr>
            <p:ph type="sldNum" sz="quarter" idx="5"/>
          </p:nvPr>
        </p:nvSpPr>
        <p:spPr>
          <a:noFill/>
        </p:spPr>
        <p:txBody>
          <a:bodyPr/>
          <a:lstStyle/>
          <a:p>
            <a:fld id="{35CD6944-18B8-405B-A0CD-DA2B8EE925D3}" type="slidenum">
              <a:rPr lang="en-US" altLang="zh-CN" smtClean="0"/>
              <a:pPr/>
              <a:t>74</a:t>
            </a:fld>
            <a:endParaRPr lang="en-US" altLang="zh-CN" smtClean="0"/>
          </a:p>
        </p:txBody>
      </p:sp>
      <p:sp>
        <p:nvSpPr>
          <p:cNvPr id="150531" name="Rectangle 2"/>
          <p:cNvSpPr>
            <a:spLocks noGrp="1" noRot="1" noChangeAspect="1" noChangeArrowheads="1" noTextEdit="1"/>
          </p:cNvSpPr>
          <p:nvPr>
            <p:ph type="sldImg"/>
          </p:nvPr>
        </p:nvSpPr>
        <p:spPr>
          <a:xfrm>
            <a:off x="917575" y="744538"/>
            <a:ext cx="4962525" cy="3722687"/>
          </a:xfrm>
          <a:ln/>
        </p:spPr>
      </p:sp>
      <p:sp>
        <p:nvSpPr>
          <p:cNvPr id="150532"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p:spPr>
        <p:txBody>
          <a:bodyPr/>
          <a:lstStyle/>
          <a:p>
            <a:fld id="{C8691B02-099C-40D7-927C-597B599EDA5D}" type="slidenum">
              <a:rPr lang="en-US" altLang="zh-CN" smtClean="0"/>
              <a:pPr/>
              <a:t>75</a:t>
            </a:fld>
            <a:endParaRPr lang="en-US" altLang="zh-CN" smtClean="0"/>
          </a:p>
        </p:txBody>
      </p:sp>
      <p:sp>
        <p:nvSpPr>
          <p:cNvPr id="152579" name="Rectangle 2"/>
          <p:cNvSpPr>
            <a:spLocks noGrp="1" noRot="1" noChangeAspect="1" noChangeArrowheads="1" noTextEdit="1"/>
          </p:cNvSpPr>
          <p:nvPr>
            <p:ph type="sldImg"/>
          </p:nvPr>
        </p:nvSpPr>
        <p:spPr>
          <a:xfrm>
            <a:off x="917575" y="744538"/>
            <a:ext cx="4962525" cy="3722687"/>
          </a:xfrm>
          <a:ln/>
        </p:spPr>
      </p:sp>
      <p:sp>
        <p:nvSpPr>
          <p:cNvPr id="152580"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a:spLocks noGrp="1" noChangeArrowheads="1"/>
          </p:cNvSpPr>
          <p:nvPr>
            <p:ph type="sldNum" sz="quarter" idx="5"/>
          </p:nvPr>
        </p:nvSpPr>
        <p:spPr>
          <a:noFill/>
        </p:spPr>
        <p:txBody>
          <a:bodyPr/>
          <a:lstStyle/>
          <a:p>
            <a:fld id="{BB83AEE8-5172-437C-973E-35B970791D0B}" type="slidenum">
              <a:rPr lang="en-US" altLang="zh-CN" smtClean="0"/>
              <a:pPr/>
              <a:t>76</a:t>
            </a:fld>
            <a:endParaRPr lang="en-US" altLang="zh-CN" smtClean="0"/>
          </a:p>
        </p:txBody>
      </p:sp>
      <p:sp>
        <p:nvSpPr>
          <p:cNvPr id="153603" name="Rectangle 2"/>
          <p:cNvSpPr>
            <a:spLocks noGrp="1" noRot="1" noChangeAspect="1" noChangeArrowheads="1" noTextEdit="1"/>
          </p:cNvSpPr>
          <p:nvPr>
            <p:ph type="sldImg"/>
          </p:nvPr>
        </p:nvSpPr>
        <p:spPr>
          <a:xfrm>
            <a:off x="917575" y="744538"/>
            <a:ext cx="4962525" cy="3722687"/>
          </a:xfrm>
          <a:ln/>
        </p:spPr>
      </p:sp>
      <p:sp>
        <p:nvSpPr>
          <p:cNvPr id="153604"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txBox="1">
            <a:spLocks noGrp="1" noChangeArrowheads="1"/>
          </p:cNvSpPr>
          <p:nvPr/>
        </p:nvSpPr>
        <p:spPr bwMode="auto">
          <a:xfrm>
            <a:off x="3849688" y="9428163"/>
            <a:ext cx="2946400" cy="496887"/>
          </a:xfrm>
          <a:prstGeom prst="rect">
            <a:avLst/>
          </a:prstGeom>
          <a:noFill/>
          <a:ln w="9525">
            <a:noFill/>
            <a:miter lim="800000"/>
            <a:headEnd/>
            <a:tailEnd/>
          </a:ln>
        </p:spPr>
        <p:txBody>
          <a:bodyPr anchor="b"/>
          <a:lstStyle/>
          <a:p>
            <a:pPr algn="r"/>
            <a:fld id="{CD373DFF-1F0A-4831-9515-657C58C3F09D}" type="slidenum">
              <a:rPr lang="en-US" altLang="zh-CN" sz="1200"/>
              <a:pPr algn="r"/>
              <a:t>82</a:t>
            </a:fld>
            <a:endParaRPr lang="en-US" altLang="zh-CN" sz="1200"/>
          </a:p>
        </p:txBody>
      </p:sp>
      <p:sp>
        <p:nvSpPr>
          <p:cNvPr id="167939" name="Rectangle 2"/>
          <p:cNvSpPr>
            <a:spLocks noGrp="1" noRot="1" noChangeAspect="1" noChangeArrowheads="1" noTextEdit="1"/>
          </p:cNvSpPr>
          <p:nvPr>
            <p:ph type="sldImg"/>
          </p:nvPr>
        </p:nvSpPr>
        <p:spPr>
          <a:xfrm>
            <a:off x="917575" y="744538"/>
            <a:ext cx="4962525" cy="3722687"/>
          </a:xfrm>
          <a:ln/>
        </p:spPr>
      </p:sp>
      <p:sp>
        <p:nvSpPr>
          <p:cNvPr id="167940" name="Rectangle 3"/>
          <p:cNvSpPr>
            <a:spLocks noGrp="1" noChangeArrowheads="1"/>
          </p:cNvSpPr>
          <p:nvPr>
            <p:ph type="body" idx="1"/>
          </p:nvPr>
        </p:nvSpPr>
        <p:spPr>
          <a:xfrm>
            <a:off x="906463" y="4714875"/>
            <a:ext cx="4984750" cy="4467225"/>
          </a:xfrm>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Ref idx="1002">
        <a:schemeClr val="bg2"/>
      </p:bgRef>
    </p:bg>
    <p:spTree>
      <p:nvGrpSpPr>
        <p:cNvPr id="1" name=""/>
        <p:cNvGrpSpPr/>
        <p:nvPr/>
      </p:nvGrpSpPr>
      <p:grpSpPr>
        <a:xfrm>
          <a:off x="0" y="0"/>
          <a:ext cx="0" cy="0"/>
          <a:chOff x="0" y="0"/>
          <a:chExt cx="0" cy="0"/>
        </a:xfrm>
      </p:grpSpPr>
      <p:sp>
        <p:nvSpPr>
          <p:cNvPr id="9" name="标题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zh-CN" altLang="en-US" smtClean="0"/>
              <a:t>单击此处编辑母版标题样式</a:t>
            </a:r>
            <a:endParaRPr kumimoji="0" lang="en-US"/>
          </a:p>
        </p:txBody>
      </p:sp>
      <p:sp>
        <p:nvSpPr>
          <p:cNvPr id="17" name="副标题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30" name="日期占位符 29"/>
          <p:cNvSpPr>
            <a:spLocks noGrp="1"/>
          </p:cNvSpPr>
          <p:nvPr>
            <p:ph type="dt" sz="half" idx="10"/>
          </p:nvPr>
        </p:nvSpPr>
        <p:spPr/>
        <p:txBody>
          <a:bodyPr/>
          <a:lstStyle/>
          <a:p>
            <a:pPr>
              <a:defRPr/>
            </a:pPr>
            <a:endParaRPr lang="en-US" altLang="zh-CN"/>
          </a:p>
        </p:txBody>
      </p:sp>
      <p:sp>
        <p:nvSpPr>
          <p:cNvPr id="19" name="页脚占位符 18"/>
          <p:cNvSpPr>
            <a:spLocks noGrp="1"/>
          </p:cNvSpPr>
          <p:nvPr>
            <p:ph type="ftr" sz="quarter" idx="11"/>
          </p:nvPr>
        </p:nvSpPr>
        <p:spPr/>
        <p:txBody>
          <a:bodyPr/>
          <a:lstStyle/>
          <a:p>
            <a:pPr>
              <a:defRPr/>
            </a:pPr>
            <a:endParaRPr lang="en-US" altLang="zh-CN"/>
          </a:p>
        </p:txBody>
      </p:sp>
      <p:sp>
        <p:nvSpPr>
          <p:cNvPr id="27" name="灯片编号占位符 26"/>
          <p:cNvSpPr>
            <a:spLocks noGrp="1"/>
          </p:cNvSpPr>
          <p:nvPr>
            <p:ph type="sldNum" sz="quarter" idx="12"/>
          </p:nvPr>
        </p:nvSpPr>
        <p:spPr/>
        <p:txBody>
          <a:bodyPr/>
          <a:lstStyle/>
          <a:p>
            <a:pPr>
              <a:defRPr/>
            </a:pPr>
            <a:fld id="{28FA5F10-5366-4AB5-B2D9-F42EFE47A5DD}" type="slidenum">
              <a:rPr lang="en-US" altLang="zh-CN" smtClean="0"/>
              <a:pPr>
                <a:defRPr/>
              </a:pPr>
              <a:t>‹#›</a:t>
            </a:fld>
            <a:endParaRPr lang="en-US" altLang="zh-CN"/>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a:defRPr/>
            </a:pPr>
            <a:endParaRPr lang="en-US" altLang="zh-CN"/>
          </a:p>
        </p:txBody>
      </p:sp>
      <p:sp>
        <p:nvSpPr>
          <p:cNvPr id="5" name="页脚占位符 4"/>
          <p:cNvSpPr>
            <a:spLocks noGrp="1"/>
          </p:cNvSpPr>
          <p:nvPr>
            <p:ph type="ftr" sz="quarter" idx="11"/>
          </p:nvPr>
        </p:nvSpPr>
        <p:spPr/>
        <p:txBody>
          <a:bodyPr/>
          <a:lstStyle/>
          <a:p>
            <a:pPr>
              <a:defRPr/>
            </a:pPr>
            <a:endParaRPr lang="en-US" altLang="zh-CN"/>
          </a:p>
        </p:txBody>
      </p:sp>
      <p:sp>
        <p:nvSpPr>
          <p:cNvPr id="6" name="灯片编号占位符 5"/>
          <p:cNvSpPr>
            <a:spLocks noGrp="1"/>
          </p:cNvSpPr>
          <p:nvPr>
            <p:ph type="sldNum" sz="quarter" idx="12"/>
          </p:nvPr>
        </p:nvSpPr>
        <p:spPr/>
        <p:txBody>
          <a:bodyPr/>
          <a:lstStyle/>
          <a:p>
            <a:pPr>
              <a:defRPr/>
            </a:pPr>
            <a:fld id="{28FA5F10-5366-4AB5-B2D9-F42EFE47A5DD}" type="slidenum">
              <a:rPr lang="en-US" altLang="zh-CN" smtClean="0"/>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pPr>
              <a:defRPr/>
            </a:pPr>
            <a:endParaRPr lang="en-US" altLang="zh-CN"/>
          </a:p>
        </p:txBody>
      </p:sp>
      <p:sp>
        <p:nvSpPr>
          <p:cNvPr id="5" name="页脚占位符 4"/>
          <p:cNvSpPr>
            <a:spLocks noGrp="1"/>
          </p:cNvSpPr>
          <p:nvPr>
            <p:ph type="ftr" sz="quarter" idx="11"/>
          </p:nvPr>
        </p:nvSpPr>
        <p:spPr/>
        <p:txBody>
          <a:bodyPr/>
          <a:lstStyle/>
          <a:p>
            <a:pPr>
              <a:defRPr/>
            </a:pPr>
            <a:endParaRPr lang="en-US" altLang="zh-CN"/>
          </a:p>
        </p:txBody>
      </p:sp>
      <p:sp>
        <p:nvSpPr>
          <p:cNvPr id="6" name="灯片编号占位符 5"/>
          <p:cNvSpPr>
            <a:spLocks noGrp="1"/>
          </p:cNvSpPr>
          <p:nvPr>
            <p:ph type="sldNum" sz="quarter" idx="12"/>
          </p:nvPr>
        </p:nvSpPr>
        <p:spPr/>
        <p:txBody>
          <a:bodyPr/>
          <a:lstStyle/>
          <a:p>
            <a:pPr>
              <a:defRPr/>
            </a:pPr>
            <a:fld id="{28FA5F10-5366-4AB5-B2D9-F42EFE47A5DD}" type="slidenum">
              <a:rPr lang="en-US" altLang="zh-CN" smtClean="0"/>
              <a:pPr>
                <a:defRPr/>
              </a:pPr>
              <a:t>‹#›</a:t>
            </a:fld>
            <a:endParaRPr lang="en-US" altLang="zh-C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1143000"/>
          </a:xfrm>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a:defRPr/>
            </a:pPr>
            <a:endParaRPr lang="en-US" altLang="zh-CN"/>
          </a:p>
        </p:txBody>
      </p:sp>
      <p:sp>
        <p:nvSpPr>
          <p:cNvPr id="6" name="页脚占位符 5"/>
          <p:cNvSpPr>
            <a:spLocks noGrp="1"/>
          </p:cNvSpPr>
          <p:nvPr>
            <p:ph type="ftr" sz="quarter" idx="11"/>
          </p:nvPr>
        </p:nvSpPr>
        <p:spPr/>
        <p:txBody>
          <a:bodyPr/>
          <a:lstStyle/>
          <a:p>
            <a:pPr>
              <a:defRPr/>
            </a:pPr>
            <a:endParaRPr lang="en-US" altLang="zh-CN"/>
          </a:p>
        </p:txBody>
      </p:sp>
      <p:sp>
        <p:nvSpPr>
          <p:cNvPr id="7" name="灯片编号占位符 6"/>
          <p:cNvSpPr>
            <a:spLocks noGrp="1"/>
          </p:cNvSpPr>
          <p:nvPr>
            <p:ph type="sldNum" sz="quarter" idx="12"/>
          </p:nvPr>
        </p:nvSpPr>
        <p:spPr/>
        <p:txBody>
          <a:bodyPr/>
          <a:lstStyle/>
          <a:p>
            <a:pPr>
              <a:defRPr/>
            </a:pPr>
            <a:fld id="{28FA5F10-5366-4AB5-B2D9-F42EFE47A5DD}" type="slidenum">
              <a:rPr lang="en-US" altLang="zh-CN" smtClean="0"/>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1143000"/>
          </a:xfrm>
        </p:spPr>
        <p:txBody>
          <a:bodyPr tIns="45720" anchor="b"/>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pPr>
              <a:defRPr/>
            </a:pPr>
            <a:endParaRPr lang="en-US" altLang="zh-CN"/>
          </a:p>
        </p:txBody>
      </p:sp>
      <p:sp>
        <p:nvSpPr>
          <p:cNvPr id="8" name="页脚占位符 7"/>
          <p:cNvSpPr>
            <a:spLocks noGrp="1"/>
          </p:cNvSpPr>
          <p:nvPr>
            <p:ph type="ftr" sz="quarter" idx="11"/>
          </p:nvPr>
        </p:nvSpPr>
        <p:spPr/>
        <p:txBody>
          <a:bodyPr/>
          <a:lstStyle/>
          <a:p>
            <a:pPr>
              <a:defRPr/>
            </a:pPr>
            <a:endParaRPr lang="en-US" altLang="zh-CN"/>
          </a:p>
        </p:txBody>
      </p:sp>
      <p:sp>
        <p:nvSpPr>
          <p:cNvPr id="9" name="灯片编号占位符 8"/>
          <p:cNvSpPr>
            <a:spLocks noGrp="1"/>
          </p:cNvSpPr>
          <p:nvPr>
            <p:ph type="sldNum" sz="quarter" idx="12"/>
          </p:nvPr>
        </p:nvSpPr>
        <p:spPr/>
        <p:txBody>
          <a:bodyPr/>
          <a:lstStyle/>
          <a:p>
            <a:pPr>
              <a:defRPr/>
            </a:pPr>
            <a:fld id="{28FA5F10-5366-4AB5-B2D9-F42EFE47A5DD}" type="slidenum">
              <a:rPr lang="en-US" altLang="zh-CN" smtClean="0"/>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pPr>
              <a:defRPr/>
            </a:pPr>
            <a:endParaRPr lang="en-US" altLang="zh-CN"/>
          </a:p>
        </p:txBody>
      </p:sp>
      <p:sp>
        <p:nvSpPr>
          <p:cNvPr id="4" name="页脚占位符 3"/>
          <p:cNvSpPr>
            <a:spLocks noGrp="1"/>
          </p:cNvSpPr>
          <p:nvPr>
            <p:ph type="ftr" sz="quarter" idx="11"/>
          </p:nvPr>
        </p:nvSpPr>
        <p:spPr/>
        <p:txBody>
          <a:bodyPr/>
          <a:lstStyle/>
          <a:p>
            <a:pPr>
              <a:defRPr/>
            </a:pPr>
            <a:endParaRPr lang="en-US" altLang="zh-CN"/>
          </a:p>
        </p:txBody>
      </p:sp>
      <p:sp>
        <p:nvSpPr>
          <p:cNvPr id="5" name="灯片编号占位符 4"/>
          <p:cNvSpPr>
            <a:spLocks noGrp="1"/>
          </p:cNvSpPr>
          <p:nvPr>
            <p:ph type="sldNum" sz="quarter" idx="12"/>
          </p:nvPr>
        </p:nvSpPr>
        <p:spPr/>
        <p:txBody>
          <a:bodyPr/>
          <a:lstStyle/>
          <a:p>
            <a:pPr>
              <a:defRPr/>
            </a:pPr>
            <a:fld id="{28FA5F10-5366-4AB5-B2D9-F42EFE47A5DD}" type="slidenum">
              <a:rPr lang="en-US" altLang="zh-CN" smtClean="0"/>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a:defRPr/>
            </a:pPr>
            <a:endParaRPr lang="en-US" altLang="zh-CN"/>
          </a:p>
        </p:txBody>
      </p:sp>
      <p:sp>
        <p:nvSpPr>
          <p:cNvPr id="3" name="页脚占位符 2"/>
          <p:cNvSpPr>
            <a:spLocks noGrp="1"/>
          </p:cNvSpPr>
          <p:nvPr>
            <p:ph type="ftr" sz="quarter" idx="11"/>
          </p:nvPr>
        </p:nvSpPr>
        <p:spPr/>
        <p:txBody>
          <a:bodyPr/>
          <a:lstStyle/>
          <a:p>
            <a:pPr>
              <a:defRPr/>
            </a:pPr>
            <a:endParaRPr lang="en-US" altLang="zh-CN"/>
          </a:p>
        </p:txBody>
      </p:sp>
      <p:sp>
        <p:nvSpPr>
          <p:cNvPr id="4" name="灯片编号占位符 3"/>
          <p:cNvSpPr>
            <a:spLocks noGrp="1"/>
          </p:cNvSpPr>
          <p:nvPr>
            <p:ph type="sldNum" sz="quarter" idx="12"/>
          </p:nvPr>
        </p:nvSpPr>
        <p:spPr/>
        <p:txBody>
          <a:bodyPr/>
          <a:lstStyle/>
          <a:p>
            <a:pPr>
              <a:defRPr/>
            </a:pPr>
            <a:fld id="{28FA5F10-5366-4AB5-B2D9-F42EFE47A5DD}" type="slidenum">
              <a:rPr lang="en-US" altLang="zh-CN" smtClean="0"/>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a:defRPr/>
            </a:pPr>
            <a:endParaRPr lang="en-US" altLang="zh-CN"/>
          </a:p>
        </p:txBody>
      </p:sp>
      <p:sp>
        <p:nvSpPr>
          <p:cNvPr id="6" name="页脚占位符 5"/>
          <p:cNvSpPr>
            <a:spLocks noGrp="1"/>
          </p:cNvSpPr>
          <p:nvPr>
            <p:ph type="ftr" sz="quarter" idx="11"/>
          </p:nvPr>
        </p:nvSpPr>
        <p:spPr/>
        <p:txBody>
          <a:bodyPr/>
          <a:lstStyle/>
          <a:p>
            <a:pPr>
              <a:defRPr/>
            </a:pPr>
            <a:endParaRPr lang="en-US" altLang="zh-CN"/>
          </a:p>
        </p:txBody>
      </p:sp>
      <p:sp>
        <p:nvSpPr>
          <p:cNvPr id="7" name="灯片编号占位符 6"/>
          <p:cNvSpPr>
            <a:spLocks noGrp="1"/>
          </p:cNvSpPr>
          <p:nvPr>
            <p:ph type="sldNum" sz="quarter" idx="12"/>
          </p:nvPr>
        </p:nvSpPr>
        <p:spPr/>
        <p:txBody>
          <a:bodyPr/>
          <a:lstStyle/>
          <a:p>
            <a:pPr>
              <a:defRPr/>
            </a:pPr>
            <a:fld id="{28FA5F10-5366-4AB5-B2D9-F42EFE47A5DD}" type="slidenum">
              <a:rPr lang="en-US" altLang="zh-CN" smtClean="0"/>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9" name="单圆角矩形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直角三角形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标题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pPr>
              <a:defRPr/>
            </a:pPr>
            <a:endParaRPr lang="en-US" altLang="zh-CN"/>
          </a:p>
        </p:txBody>
      </p:sp>
      <p:sp>
        <p:nvSpPr>
          <p:cNvPr id="6" name="页脚占位符 5"/>
          <p:cNvSpPr>
            <a:spLocks noGrp="1"/>
          </p:cNvSpPr>
          <p:nvPr>
            <p:ph type="ftr" sz="quarter" idx="11"/>
          </p:nvPr>
        </p:nvSpPr>
        <p:spPr/>
        <p:txBody>
          <a:bodyPr/>
          <a:lstStyle/>
          <a:p>
            <a:pPr>
              <a:defRPr/>
            </a:pPr>
            <a:endParaRPr lang="en-US" altLang="zh-CN"/>
          </a:p>
        </p:txBody>
      </p:sp>
      <p:sp>
        <p:nvSpPr>
          <p:cNvPr id="7" name="灯片编号占位符 6"/>
          <p:cNvSpPr>
            <a:spLocks noGrp="1"/>
          </p:cNvSpPr>
          <p:nvPr>
            <p:ph type="sldNum" sz="quarter" idx="12"/>
          </p:nvPr>
        </p:nvSpPr>
        <p:spPr>
          <a:xfrm>
            <a:off x="8077200" y="6356350"/>
            <a:ext cx="609600" cy="365125"/>
          </a:xfrm>
        </p:spPr>
        <p:txBody>
          <a:bodyPr/>
          <a:lstStyle/>
          <a:p>
            <a:pPr>
              <a:defRPr/>
            </a:pPr>
            <a:fld id="{28FA5F10-5366-4AB5-B2D9-F42EFE47A5DD}" type="slidenum">
              <a:rPr lang="en-US" altLang="zh-CN" smtClean="0"/>
              <a:pPr>
                <a:defRPr/>
              </a:pPr>
              <a:t>‹#›</a:t>
            </a:fld>
            <a:endParaRPr lang="en-US" altLang="zh-CN"/>
          </a:p>
        </p:txBody>
      </p:sp>
      <p:sp>
        <p:nvSpPr>
          <p:cNvPr id="3" name="图片占位符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zh-CN" altLang="en-US" smtClean="0"/>
              <a:t>单击图标添加图片</a:t>
            </a:r>
            <a:endParaRPr kumimoji="0" lang="en-US" dirty="0"/>
          </a:p>
        </p:txBody>
      </p:sp>
      <p:sp>
        <p:nvSpPr>
          <p:cNvPr id="10" name="任意多边形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任意多边形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a:defRPr/>
            </a:pPr>
            <a:endParaRPr lang="en-US" altLang="zh-CN"/>
          </a:p>
        </p:txBody>
      </p:sp>
      <p:sp>
        <p:nvSpPr>
          <p:cNvPr id="5" name="页脚占位符 4"/>
          <p:cNvSpPr>
            <a:spLocks noGrp="1"/>
          </p:cNvSpPr>
          <p:nvPr>
            <p:ph type="ftr" sz="quarter" idx="11"/>
          </p:nvPr>
        </p:nvSpPr>
        <p:spPr/>
        <p:txBody>
          <a:bodyPr/>
          <a:lstStyle/>
          <a:p>
            <a:pPr>
              <a:defRPr/>
            </a:pPr>
            <a:endParaRPr lang="en-US" altLang="zh-CN"/>
          </a:p>
        </p:txBody>
      </p:sp>
      <p:sp>
        <p:nvSpPr>
          <p:cNvPr id="6" name="灯片编号占位符 5"/>
          <p:cNvSpPr>
            <a:spLocks noGrp="1"/>
          </p:cNvSpPr>
          <p:nvPr>
            <p:ph type="sldNum" sz="quarter" idx="12"/>
          </p:nvPr>
        </p:nvSpPr>
        <p:spPr/>
        <p:txBody>
          <a:bodyPr/>
          <a:lstStyle/>
          <a:p>
            <a:pPr>
              <a:defRPr/>
            </a:pPr>
            <a:fld id="{28FA5F10-5366-4AB5-B2D9-F42EFE47A5DD}" type="slidenum">
              <a:rPr lang="en-US" altLang="zh-CN" smtClean="0"/>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914401"/>
            <a:ext cx="2057400" cy="5211763"/>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914401"/>
            <a:ext cx="6019800" cy="5211763"/>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a:defRPr/>
            </a:pPr>
            <a:endParaRPr lang="en-US" altLang="zh-CN"/>
          </a:p>
        </p:txBody>
      </p:sp>
      <p:sp>
        <p:nvSpPr>
          <p:cNvPr id="5" name="页脚占位符 4"/>
          <p:cNvSpPr>
            <a:spLocks noGrp="1"/>
          </p:cNvSpPr>
          <p:nvPr>
            <p:ph type="ftr" sz="quarter" idx="11"/>
          </p:nvPr>
        </p:nvSpPr>
        <p:spPr/>
        <p:txBody>
          <a:bodyPr/>
          <a:lstStyle/>
          <a:p>
            <a:pPr>
              <a:defRPr/>
            </a:pPr>
            <a:endParaRPr lang="en-US" altLang="zh-CN"/>
          </a:p>
        </p:txBody>
      </p:sp>
      <p:sp>
        <p:nvSpPr>
          <p:cNvPr id="6" name="灯片编号占位符 5"/>
          <p:cNvSpPr>
            <a:spLocks noGrp="1"/>
          </p:cNvSpPr>
          <p:nvPr>
            <p:ph type="sldNum" sz="quarter" idx="12"/>
          </p:nvPr>
        </p:nvSpPr>
        <p:spPr/>
        <p:txBody>
          <a:bodyPr/>
          <a:lstStyle/>
          <a:p>
            <a:pPr>
              <a:defRPr/>
            </a:pPr>
            <a:fld id="{28FA5F10-5366-4AB5-B2D9-F42EFE47A5DD}" type="slidenum">
              <a:rPr lang="en-US" altLang="zh-CN" smtClean="0"/>
              <a:pPr>
                <a:defRPr/>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0BD5B7FE-F06F-4673-AD61-5DC94E5D5AAE}" type="slidenum">
              <a:rPr lang="en-US" altLang="zh-CN"/>
              <a:pPr>
                <a:defRPr/>
              </a:pPr>
              <a:t>‹#›</a:t>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7"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8" name="Rectangle 6"/>
          <p:cNvSpPr>
            <a:spLocks noGrp="1" noChangeArrowheads="1"/>
          </p:cNvSpPr>
          <p:nvPr>
            <p:ph type="sldNum" sz="quarter" idx="12"/>
          </p:nvPr>
        </p:nvSpPr>
        <p:spPr>
          <a:ln/>
        </p:spPr>
        <p:txBody>
          <a:bodyPr/>
          <a:lstStyle>
            <a:lvl1pPr>
              <a:defRPr/>
            </a:lvl1pPr>
          </a:lstStyle>
          <a:p>
            <a:pPr>
              <a:defRPr/>
            </a:pPr>
            <a:fld id="{DDAE0696-D3C4-40C7-AE0F-6782B501F594}"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任意多边形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任意多边形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标题占位符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zh-CN" altLang="en-US" smtClean="0"/>
              <a:t>单击此处编辑母版标题样式</a:t>
            </a:r>
            <a:endParaRPr kumimoji="0" lang="en-US"/>
          </a:p>
        </p:txBody>
      </p:sp>
      <p:sp>
        <p:nvSpPr>
          <p:cNvPr id="30" name="文本占位符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0" name="日期占位符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ltLang="zh-CN"/>
          </a:p>
        </p:txBody>
      </p:sp>
      <p:sp>
        <p:nvSpPr>
          <p:cNvPr id="22" name="页脚占位符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ltLang="zh-CN"/>
          </a:p>
        </p:txBody>
      </p:sp>
      <p:sp>
        <p:nvSpPr>
          <p:cNvPr id="18" name="灯片编号占位符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28FA5F10-5366-4AB5-B2D9-F42EFE47A5DD}" type="slidenum">
              <a:rPr lang="en-US" altLang="zh-CN" smtClean="0"/>
              <a:pPr>
                <a:defRPr/>
              </a:pPr>
              <a:t>‹#›</a:t>
            </a:fld>
            <a:endParaRPr lang="en-US" altLang="zh-CN"/>
          </a:p>
        </p:txBody>
      </p:sp>
      <p:grpSp>
        <p:nvGrpSpPr>
          <p:cNvPr id="2" name="组合 1"/>
          <p:cNvGrpSpPr/>
          <p:nvPr/>
        </p:nvGrpSpPr>
        <p:grpSpPr>
          <a:xfrm>
            <a:off x="-19017" y="202408"/>
            <a:ext cx="9180548" cy="649224"/>
            <a:chOff x="-19045" y="216550"/>
            <a:chExt cx="9180548" cy="649224"/>
          </a:xfrm>
        </p:grpSpPr>
        <p:sp>
          <p:nvSpPr>
            <p:cNvPr id="12" name="任意多边形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任意多边形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35" r:id="rId1"/>
    <p:sldLayoutId id="2147483836" r:id="rId2"/>
    <p:sldLayoutId id="2147483837" r:id="rId3"/>
    <p:sldLayoutId id="2147483838" r:id="rId4"/>
    <p:sldLayoutId id="2147483839" r:id="rId5"/>
    <p:sldLayoutId id="2147483840" r:id="rId6"/>
    <p:sldLayoutId id="2147483841" r:id="rId7"/>
    <p:sldLayoutId id="2147483842" r:id="rId8"/>
    <p:sldLayoutId id="2147483843" r:id="rId9"/>
    <p:sldLayoutId id="2147483844" r:id="rId10"/>
    <p:sldLayoutId id="2147483845" r:id="rId11"/>
    <p:sldLayoutId id="2147483846" r:id="rId12"/>
    <p:sldLayoutId id="2147483847" r:id="rId13"/>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image.baidu.com/i?ct=503316480&amp;z=5&amp;tn=baiduimagedetail&amp;word=%D3%A4%B6%F9&amp;in=4151&amp;cl=2&amp;cm=1&amp;sc=0&amp;lm=-1&amp;pn=49&amp;rn=1&amp;di=1174719641&amp;ln=1093" TargetMode="External"/><Relationship Id="rId7"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7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WordArt 16"/>
          <p:cNvSpPr>
            <a:spLocks noChangeArrowheads="1" noChangeShapeType="1" noTextEdit="1"/>
          </p:cNvSpPr>
          <p:nvPr/>
        </p:nvSpPr>
        <p:spPr bwMode="auto">
          <a:xfrm>
            <a:off x="990600" y="2286000"/>
            <a:ext cx="6858000" cy="762000"/>
          </a:xfrm>
          <a:prstGeom prst="rect">
            <a:avLst/>
          </a:prstGeom>
        </p:spPr>
        <p:txBody>
          <a:bodyPr wrap="none" fromWordArt="1">
            <a:prstTxWarp prst="textPlain">
              <a:avLst>
                <a:gd name="adj" fmla="val 50000"/>
              </a:avLst>
            </a:prstTxWarp>
          </a:bodyPr>
          <a:lstStyle/>
          <a:p>
            <a:pPr algn="ctr"/>
            <a:r>
              <a:rPr lang="en-US" altLang="zh-CN" sz="3600" b="1" kern="10" dirty="0">
                <a:ln w="9525">
                  <a:solidFill>
                    <a:srgbClr val="FFFF00"/>
                  </a:solid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Arial"/>
                <a:cs typeface="Arial"/>
              </a:rPr>
              <a:t>PROJECT </a:t>
            </a:r>
            <a:r>
              <a:rPr lang="en-US" altLang="zh-CN" sz="3600" b="1" kern="10" dirty="0" smtClean="0">
                <a:ln w="9525">
                  <a:solidFill>
                    <a:srgbClr val="FFFF00"/>
                  </a:solid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Arial"/>
                <a:cs typeface="Arial"/>
              </a:rPr>
              <a:t>MANAGEMENT</a:t>
            </a:r>
            <a:endParaRPr lang="en-US" altLang="zh-CN" sz="3600" b="1" kern="10" dirty="0">
              <a:ln w="9525">
                <a:solidFill>
                  <a:srgbClr val="FFFF00"/>
                </a:solid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Arial"/>
              <a:cs typeface="Arial"/>
            </a:endParaRPr>
          </a:p>
        </p:txBody>
      </p:sp>
      <p:sp>
        <p:nvSpPr>
          <p:cNvPr id="4101" name="WordArt 23"/>
          <p:cNvSpPr>
            <a:spLocks noChangeArrowheads="1" noChangeShapeType="1" noTextEdit="1"/>
          </p:cNvSpPr>
          <p:nvPr/>
        </p:nvSpPr>
        <p:spPr bwMode="auto">
          <a:xfrm>
            <a:off x="1295400" y="3276600"/>
            <a:ext cx="6400800" cy="685800"/>
          </a:xfrm>
          <a:prstGeom prst="rect">
            <a:avLst/>
          </a:prstGeom>
        </p:spPr>
        <p:txBody>
          <a:bodyPr wrap="none" fromWordArt="1">
            <a:prstTxWarp prst="textPlain">
              <a:avLst>
                <a:gd name="adj" fmla="val 50000"/>
              </a:avLst>
            </a:prstTxWarp>
          </a:bodyPr>
          <a:lstStyle/>
          <a:p>
            <a:pPr algn="ctr"/>
            <a:r>
              <a:rPr lang="zh-CN" altLang="en-US" sz="3600" b="1" kern="10" spc="720" dirty="0">
                <a:ln w="9525">
                  <a:noFill/>
                  <a:round/>
                  <a:headEnd/>
                  <a:tailEnd/>
                </a:ln>
                <a:gradFill rotWithShape="1">
                  <a:gsLst>
                    <a:gs pos="0">
                      <a:srgbClr val="AAAAAA"/>
                    </a:gs>
                    <a:gs pos="100000">
                      <a:srgbClr val="FFFFFF"/>
                    </a:gs>
                  </a:gsLst>
                  <a:lin ang="5400000" scaled="1"/>
                </a:gradFill>
                <a:effectLst>
                  <a:outerShdw dist="45791" dir="3378596" algn="ctr" rotWithShape="0">
                    <a:srgbClr val="4D4D4D">
                      <a:alpha val="79999"/>
                    </a:srgbClr>
                  </a:outerShdw>
                </a:effectLst>
                <a:latin typeface="宋体"/>
                <a:ea typeface="宋体"/>
              </a:rPr>
              <a:t>项目管理</a:t>
            </a:r>
            <a:r>
              <a:rPr lang="zh-CN" altLang="en-US" sz="3600" b="1" kern="10" spc="720" dirty="0" smtClean="0">
                <a:ln w="9525">
                  <a:noFill/>
                  <a:round/>
                  <a:headEnd/>
                  <a:tailEnd/>
                </a:ln>
                <a:gradFill rotWithShape="1">
                  <a:gsLst>
                    <a:gs pos="0">
                      <a:srgbClr val="AAAAAA"/>
                    </a:gs>
                    <a:gs pos="100000">
                      <a:srgbClr val="FFFFFF"/>
                    </a:gs>
                  </a:gsLst>
                  <a:lin ang="5400000" scaled="1"/>
                </a:gradFill>
                <a:effectLst>
                  <a:outerShdw dist="45791" dir="3378596" algn="ctr" rotWithShape="0">
                    <a:srgbClr val="4D4D4D">
                      <a:alpha val="79999"/>
                    </a:srgbClr>
                  </a:outerShdw>
                </a:effectLst>
                <a:latin typeface="宋体"/>
                <a:ea typeface="宋体"/>
              </a:rPr>
              <a:t>交流</a:t>
            </a:r>
            <a:endParaRPr lang="zh-CN" altLang="en-US" sz="3600" b="1" kern="10" spc="720" dirty="0">
              <a:ln w="9525">
                <a:noFill/>
                <a:round/>
                <a:headEnd/>
                <a:tailEnd/>
              </a:ln>
              <a:gradFill rotWithShape="1">
                <a:gsLst>
                  <a:gs pos="0">
                    <a:srgbClr val="AAAAAA"/>
                  </a:gs>
                  <a:gs pos="100000">
                    <a:srgbClr val="FFFFFF"/>
                  </a:gs>
                </a:gsLst>
                <a:lin ang="5400000" scaled="1"/>
              </a:gradFill>
              <a:effectLst>
                <a:outerShdw dist="45791" dir="3378596" algn="ctr" rotWithShape="0">
                  <a:srgbClr val="4D4D4D">
                    <a:alpha val="79999"/>
                  </a:srgbClr>
                </a:outerShdw>
              </a:effectLst>
              <a:latin typeface="宋体"/>
              <a:ea typeface="宋体"/>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dirty="0">
                <a:solidFill>
                  <a:srgbClr val="FF0000"/>
                </a:solidFill>
              </a:rPr>
              <a:t>交流目标</a:t>
            </a:r>
          </a:p>
        </p:txBody>
      </p:sp>
      <p:sp>
        <p:nvSpPr>
          <p:cNvPr id="357379" name="Rectangle 3"/>
          <p:cNvSpPr>
            <a:spLocks noChangeArrowheads="1"/>
          </p:cNvSpPr>
          <p:nvPr/>
        </p:nvSpPr>
        <p:spPr bwMode="auto">
          <a:xfrm>
            <a:off x="152400" y="2514600"/>
            <a:ext cx="8763000" cy="3505200"/>
          </a:xfrm>
          <a:prstGeom prst="rect">
            <a:avLst/>
          </a:prstGeom>
          <a:noFill/>
          <a:ln w="9525">
            <a:noFill/>
            <a:miter lim="800000"/>
            <a:headEnd/>
            <a:tailEnd/>
          </a:ln>
        </p:spPr>
        <p:txBody>
          <a:bodyPr anchor="b"/>
          <a:lstStyle/>
          <a:p>
            <a:r>
              <a:rPr lang="en-US" altLang="zh-CN" sz="2400" b="1" dirty="0">
                <a:solidFill>
                  <a:schemeClr val="tx2"/>
                </a:solidFill>
              </a:rPr>
              <a:t>1</a:t>
            </a:r>
            <a:r>
              <a:rPr lang="zh-CN" altLang="en-US" sz="2400" b="1" dirty="0">
                <a:solidFill>
                  <a:schemeClr val="tx2"/>
                </a:solidFill>
              </a:rPr>
              <a:t>。项目管理基本概念：项目与运作、项目管理、项目管理 环境、</a:t>
            </a:r>
            <a:endParaRPr lang="en-US" altLang="zh-CN" sz="2400" b="1" dirty="0">
              <a:solidFill>
                <a:schemeClr val="tx2"/>
              </a:solidFill>
            </a:endParaRPr>
          </a:p>
          <a:p>
            <a:r>
              <a:rPr lang="en-US" altLang="zh-CN" sz="2400" b="1" dirty="0">
                <a:solidFill>
                  <a:schemeClr val="tx2"/>
                </a:solidFill>
              </a:rPr>
              <a:t>      </a:t>
            </a:r>
            <a:r>
              <a:rPr lang="zh-CN" altLang="en-US" sz="2400" b="1" dirty="0">
                <a:solidFill>
                  <a:schemeClr val="tx2"/>
                </a:solidFill>
              </a:rPr>
              <a:t>项目生命期、项目厉害关系者</a:t>
            </a:r>
            <a:r>
              <a:rPr lang="zh-CN" altLang="en-US" b="1" dirty="0">
                <a:solidFill>
                  <a:schemeClr val="tx2"/>
                </a:solidFill>
              </a:rPr>
              <a:t>、</a:t>
            </a:r>
            <a:r>
              <a:rPr lang="zh-CN" altLang="en-US" sz="2400" b="1" dirty="0">
                <a:solidFill>
                  <a:schemeClr val="tx2"/>
                </a:solidFill>
              </a:rPr>
              <a:t>项目管理、过程、项目管理</a:t>
            </a:r>
            <a:endParaRPr lang="en-US" altLang="zh-CN" sz="2400" b="1" dirty="0">
              <a:solidFill>
                <a:schemeClr val="tx2"/>
              </a:solidFill>
            </a:endParaRPr>
          </a:p>
          <a:p>
            <a:r>
              <a:rPr lang="en-US" altLang="zh-CN" sz="2400" b="1" dirty="0">
                <a:solidFill>
                  <a:schemeClr val="tx2"/>
                </a:solidFill>
              </a:rPr>
              <a:t>      </a:t>
            </a:r>
            <a:r>
              <a:rPr lang="zh-CN" altLang="en-US" sz="2400" b="1" dirty="0">
                <a:solidFill>
                  <a:schemeClr val="tx2"/>
                </a:solidFill>
              </a:rPr>
              <a:t>知识领域</a:t>
            </a:r>
          </a:p>
          <a:p>
            <a:r>
              <a:rPr lang="zh-CN" altLang="en-US" sz="800" b="1" dirty="0">
                <a:solidFill>
                  <a:schemeClr val="tx2"/>
                </a:solidFill>
              </a:rPr>
              <a:t/>
            </a:r>
            <a:br>
              <a:rPr lang="zh-CN" altLang="en-US" sz="800" b="1" dirty="0">
                <a:solidFill>
                  <a:schemeClr val="tx2"/>
                </a:solidFill>
              </a:rPr>
            </a:br>
            <a:r>
              <a:rPr lang="zh-CN" altLang="en-US" sz="800" b="1" dirty="0">
                <a:solidFill>
                  <a:schemeClr val="tx2"/>
                </a:solidFill>
              </a:rPr>
              <a:t> </a:t>
            </a:r>
            <a:r>
              <a:rPr lang="en-US" altLang="zh-CN" sz="2400" b="1" dirty="0">
                <a:solidFill>
                  <a:schemeClr val="tx2"/>
                </a:solidFill>
              </a:rPr>
              <a:t>2</a:t>
            </a:r>
            <a:r>
              <a:rPr lang="zh-CN" altLang="en-US" sz="2400" b="1" dirty="0">
                <a:solidFill>
                  <a:schemeClr val="tx2"/>
                </a:solidFill>
              </a:rPr>
              <a:t>。项目经理及项目团队成员的职责</a:t>
            </a:r>
            <a:r>
              <a:rPr lang="zh-CN" altLang="en-US" sz="800" b="1" dirty="0">
                <a:solidFill>
                  <a:schemeClr val="tx2"/>
                </a:solidFill>
              </a:rPr>
              <a:t/>
            </a:r>
            <a:br>
              <a:rPr lang="zh-CN" altLang="en-US" sz="800" b="1" dirty="0">
                <a:solidFill>
                  <a:schemeClr val="tx2"/>
                </a:solidFill>
              </a:rPr>
            </a:br>
            <a:r>
              <a:rPr lang="zh-CN" altLang="en-US" sz="800" b="1" dirty="0">
                <a:solidFill>
                  <a:schemeClr val="tx2"/>
                </a:solidFill>
              </a:rPr>
              <a:t/>
            </a:r>
            <a:br>
              <a:rPr lang="zh-CN" altLang="en-US" sz="800" b="1" dirty="0">
                <a:solidFill>
                  <a:schemeClr val="tx2"/>
                </a:solidFill>
              </a:rPr>
            </a:br>
            <a:r>
              <a:rPr lang="en-US" altLang="zh-CN" sz="2400" b="1" dirty="0">
                <a:solidFill>
                  <a:schemeClr val="tx2"/>
                </a:solidFill>
              </a:rPr>
              <a:t>3</a:t>
            </a:r>
            <a:r>
              <a:rPr lang="zh-CN" altLang="en-US" sz="2400" b="1" dirty="0">
                <a:solidFill>
                  <a:schemeClr val="tx2"/>
                </a:solidFill>
              </a:rPr>
              <a:t>。项目管理发展历程及项目管理对公司的重要性</a:t>
            </a:r>
            <a:br>
              <a:rPr lang="zh-CN" altLang="en-US" sz="2400" b="1" dirty="0">
                <a:solidFill>
                  <a:schemeClr val="tx2"/>
                </a:solidFill>
              </a:rPr>
            </a:br>
            <a:r>
              <a:rPr lang="zh-CN" altLang="en-US" sz="800" b="1" dirty="0">
                <a:solidFill>
                  <a:schemeClr val="tx2"/>
                </a:solidFill>
              </a:rPr>
              <a:t/>
            </a:r>
            <a:br>
              <a:rPr lang="zh-CN" altLang="en-US" sz="800" b="1" dirty="0">
                <a:solidFill>
                  <a:schemeClr val="tx2"/>
                </a:solidFill>
              </a:rPr>
            </a:br>
            <a:r>
              <a:rPr lang="en-US" altLang="zh-CN" sz="2400" b="1" dirty="0">
                <a:solidFill>
                  <a:schemeClr val="tx2"/>
                </a:solidFill>
              </a:rPr>
              <a:t>4</a:t>
            </a:r>
            <a:r>
              <a:rPr lang="zh-CN" altLang="en-US" sz="2400" b="1" dirty="0">
                <a:solidFill>
                  <a:schemeClr val="tx2"/>
                </a:solidFill>
              </a:rPr>
              <a:t>。组织结构对项目管理的影响</a:t>
            </a:r>
            <a:br>
              <a:rPr lang="zh-CN" altLang="en-US" sz="2400" b="1" dirty="0">
                <a:solidFill>
                  <a:schemeClr val="tx2"/>
                </a:solidFill>
              </a:rPr>
            </a:br>
            <a:r>
              <a:rPr lang="zh-CN" altLang="en-US" sz="800" b="1" dirty="0">
                <a:solidFill>
                  <a:schemeClr val="tx2"/>
                </a:solidFill>
              </a:rPr>
              <a:t/>
            </a:r>
            <a:br>
              <a:rPr lang="zh-CN" altLang="en-US" sz="800" b="1" dirty="0">
                <a:solidFill>
                  <a:schemeClr val="tx2"/>
                </a:solidFill>
              </a:rPr>
            </a:br>
            <a:r>
              <a:rPr lang="en-US" altLang="zh-CN" sz="2400" b="1" dirty="0">
                <a:solidFill>
                  <a:schemeClr val="tx2"/>
                </a:solidFill>
              </a:rPr>
              <a:t>5</a:t>
            </a:r>
            <a:r>
              <a:rPr lang="zh-CN" altLang="en-US" sz="2400" b="1" dirty="0">
                <a:solidFill>
                  <a:schemeClr val="tx2"/>
                </a:solidFill>
              </a:rPr>
              <a:t>。结合现代项目管理理论</a:t>
            </a:r>
            <a:r>
              <a:rPr lang="zh-CN" altLang="en-US" sz="2400" b="1" dirty="0" smtClean="0">
                <a:solidFill>
                  <a:schemeClr val="tx2"/>
                </a:solidFill>
              </a:rPr>
              <a:t>，理解公司新项目开发流程</a:t>
            </a:r>
            <a:r>
              <a:rPr lang="zh-CN" altLang="en-US" sz="2400" b="1" dirty="0">
                <a:solidFill>
                  <a:schemeClr val="tx2"/>
                </a:solidFill>
              </a:rPr>
              <a:t>体系和</a:t>
            </a:r>
          </a:p>
          <a:p>
            <a:r>
              <a:rPr lang="zh-CN" altLang="en-US" sz="2400" b="1" dirty="0">
                <a:solidFill>
                  <a:schemeClr val="tx2"/>
                </a:solidFill>
              </a:rPr>
              <a:t>      工具</a:t>
            </a:r>
          </a:p>
        </p:txBody>
      </p:sp>
      <p:sp>
        <p:nvSpPr>
          <p:cNvPr id="357380" name="Rectangle 4"/>
          <p:cNvSpPr>
            <a:spLocks noChangeArrowheads="1"/>
          </p:cNvSpPr>
          <p:nvPr/>
        </p:nvSpPr>
        <p:spPr bwMode="auto">
          <a:xfrm>
            <a:off x="228600" y="762000"/>
            <a:ext cx="8305800" cy="1676400"/>
          </a:xfrm>
          <a:prstGeom prst="rect">
            <a:avLst/>
          </a:prstGeom>
          <a:noFill/>
          <a:ln w="9525">
            <a:noFill/>
            <a:miter lim="800000"/>
            <a:headEnd/>
            <a:tailEnd/>
          </a:ln>
        </p:spPr>
        <p:txBody>
          <a:bodyPr anchor="b"/>
          <a:lstStyle/>
          <a:p>
            <a:r>
              <a:rPr lang="en-US" altLang="zh-CN" sz="2400" b="1" dirty="0">
                <a:solidFill>
                  <a:schemeClr val="bg1"/>
                </a:solidFill>
              </a:rPr>
              <a:t>       </a:t>
            </a:r>
            <a:r>
              <a:rPr lang="zh-CN" altLang="en-US" sz="2400" b="1" dirty="0">
                <a:solidFill>
                  <a:schemeClr val="bg1"/>
                </a:solidFill>
              </a:rPr>
              <a:t>通过学习交流，了解现代项目管理基本概念，培养项目意识和项目思维，</a:t>
            </a:r>
            <a:r>
              <a:rPr lang="zh-CN" altLang="en-US" sz="2400" b="1" dirty="0" smtClean="0">
                <a:solidFill>
                  <a:schemeClr val="bg1"/>
                </a:solidFill>
              </a:rPr>
              <a:t>了解项目经理与</a:t>
            </a:r>
            <a:r>
              <a:rPr lang="en-US" altLang="zh-CN" sz="2400" b="1" dirty="0" smtClean="0">
                <a:solidFill>
                  <a:schemeClr val="bg1"/>
                </a:solidFill>
              </a:rPr>
              <a:t>SDT</a:t>
            </a:r>
            <a:r>
              <a:rPr lang="zh-CN" altLang="en-US" sz="2400" b="1" dirty="0" smtClean="0">
                <a:solidFill>
                  <a:schemeClr val="bg1"/>
                </a:solidFill>
              </a:rPr>
              <a:t>在</a:t>
            </a:r>
            <a:r>
              <a:rPr lang="zh-CN" altLang="en-US" sz="2400" b="1" dirty="0">
                <a:solidFill>
                  <a:schemeClr val="bg1"/>
                </a:solidFill>
              </a:rPr>
              <a:t>项目管理中扮演的角色，加深</a:t>
            </a:r>
            <a:r>
              <a:rPr lang="zh-CN" altLang="en-US" sz="2400" b="1" dirty="0" smtClean="0">
                <a:solidFill>
                  <a:schemeClr val="bg1"/>
                </a:solidFill>
              </a:rPr>
              <a:t>对项目管理流程</a:t>
            </a:r>
            <a:r>
              <a:rPr lang="zh-CN" altLang="en-US" sz="2400" b="1" dirty="0">
                <a:solidFill>
                  <a:schemeClr val="bg1"/>
                </a:solidFill>
              </a:rPr>
              <a:t>体系和工具的理解，结合理论与实践经验教训更好</a:t>
            </a:r>
            <a:r>
              <a:rPr lang="zh-CN" altLang="en-US" sz="2400" b="1" dirty="0" smtClean="0">
                <a:solidFill>
                  <a:schemeClr val="bg1"/>
                </a:solidFill>
              </a:rPr>
              <a:t>的支持</a:t>
            </a:r>
            <a:r>
              <a:rPr lang="zh-CN" altLang="en-US" sz="2400" b="1" dirty="0">
                <a:solidFill>
                  <a:schemeClr val="bg1"/>
                </a:solidFill>
              </a:rPr>
              <a:t>新项目运作。</a:t>
            </a:r>
            <a:endParaRPr lang="en-US" altLang="zh-CN" sz="2400" b="1" dirty="0">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57380"/>
                                        </p:tgtEl>
                                        <p:attrNameLst>
                                          <p:attrName>style.visibility</p:attrName>
                                        </p:attrNameLst>
                                      </p:cBhvr>
                                      <p:to>
                                        <p:strVal val="visible"/>
                                      </p:to>
                                    </p:set>
                                    <p:animEffect transition="in" filter="wipe(up)">
                                      <p:cBhvr>
                                        <p:cTn id="7" dur="500"/>
                                        <p:tgtEl>
                                          <p:spTgt spid="35738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57379"/>
                                        </p:tgtEl>
                                        <p:attrNameLst>
                                          <p:attrName>style.visibility</p:attrName>
                                        </p:attrNameLst>
                                      </p:cBhvr>
                                      <p:to>
                                        <p:strVal val="visible"/>
                                      </p:to>
                                    </p:set>
                                    <p:animEffect transition="in" filter="wipe(up)">
                                      <p:cBhvr>
                                        <p:cTn id="12" dur="500"/>
                                        <p:tgtEl>
                                          <p:spTgt spid="3573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79" grpId="0"/>
      <p:bldP spid="35738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3200" b="1">
                <a:solidFill>
                  <a:srgbClr val="0033CC"/>
                </a:solidFill>
              </a:rPr>
              <a:t>AGENDA</a:t>
            </a:r>
          </a:p>
        </p:txBody>
      </p:sp>
      <p:sp>
        <p:nvSpPr>
          <p:cNvPr id="106499" name="Rectangle 3"/>
          <p:cNvSpPr>
            <a:spLocks noChangeArrowheads="1"/>
          </p:cNvSpPr>
          <p:nvPr/>
        </p:nvSpPr>
        <p:spPr bwMode="auto">
          <a:xfrm>
            <a:off x="304800" y="1676400"/>
            <a:ext cx="8382000" cy="2895600"/>
          </a:xfrm>
          <a:prstGeom prst="rect">
            <a:avLst/>
          </a:prstGeom>
          <a:noFill/>
          <a:ln w="9525">
            <a:noFill/>
            <a:miter lim="800000"/>
            <a:headEnd/>
            <a:tailEnd/>
          </a:ln>
        </p:spPr>
        <p:txBody>
          <a:bodyPr anchor="b"/>
          <a:lstStyle/>
          <a:p>
            <a:r>
              <a:rPr lang="zh-CN" altLang="en-US" sz="3600" b="1" dirty="0">
                <a:solidFill>
                  <a:srgbClr val="FFC000"/>
                </a:solidFill>
              </a:rPr>
              <a:t>第一章：项目管理基本概念</a:t>
            </a:r>
            <a:r>
              <a:rPr lang="zh-CN" altLang="en-US" sz="2800" b="1" dirty="0">
                <a:solidFill>
                  <a:schemeClr val="tx2"/>
                </a:solidFill>
              </a:rPr>
              <a:t/>
            </a:r>
            <a:br>
              <a:rPr lang="zh-CN" altLang="en-US" sz="2800" b="1" dirty="0">
                <a:solidFill>
                  <a:schemeClr val="tx2"/>
                </a:solidFill>
              </a:rPr>
            </a:br>
            <a:r>
              <a:rPr lang="zh-CN" altLang="en-US" sz="1000" b="1" dirty="0">
                <a:solidFill>
                  <a:schemeClr val="tx2"/>
                </a:solidFill>
              </a:rPr>
              <a:t/>
            </a:r>
            <a:br>
              <a:rPr lang="zh-CN" altLang="en-US" sz="1000" b="1" dirty="0">
                <a:solidFill>
                  <a:schemeClr val="tx2"/>
                </a:solidFill>
              </a:rPr>
            </a:br>
            <a:r>
              <a:rPr lang="zh-CN" altLang="en-US" sz="1000" b="1" dirty="0">
                <a:solidFill>
                  <a:schemeClr val="tx2"/>
                </a:solidFill>
              </a:rPr>
              <a:t/>
            </a:r>
            <a:br>
              <a:rPr lang="zh-CN" altLang="en-US" sz="1000" b="1" dirty="0">
                <a:solidFill>
                  <a:schemeClr val="tx2"/>
                </a:solidFill>
              </a:rPr>
            </a:br>
            <a:r>
              <a:rPr lang="zh-CN" altLang="en-US" sz="1000" b="1" dirty="0">
                <a:solidFill>
                  <a:srgbClr val="C0C0C0"/>
                </a:solidFill>
              </a:rPr>
              <a:t/>
            </a:r>
            <a:br>
              <a:rPr lang="zh-CN" altLang="en-US" sz="1000" b="1" dirty="0">
                <a:solidFill>
                  <a:srgbClr val="C0C0C0"/>
                </a:solidFill>
              </a:rPr>
            </a:br>
            <a:r>
              <a:rPr lang="zh-CN" altLang="en-US" sz="1000" b="1" dirty="0">
                <a:solidFill>
                  <a:srgbClr val="C0C0C0"/>
                </a:solidFill>
              </a:rPr>
              <a:t/>
            </a:r>
            <a:br>
              <a:rPr lang="zh-CN" altLang="en-US" sz="1000" b="1" dirty="0">
                <a:solidFill>
                  <a:srgbClr val="C0C0C0"/>
                </a:solidFill>
              </a:rPr>
            </a:br>
            <a:r>
              <a:rPr lang="zh-CN" altLang="en-US" sz="2800" b="1" dirty="0">
                <a:solidFill>
                  <a:srgbClr val="C0C0C0"/>
                </a:solidFill>
              </a:rPr>
              <a:t>第二章：项目管理过程</a:t>
            </a:r>
            <a:br>
              <a:rPr lang="zh-CN" altLang="en-US" sz="2800" b="1" dirty="0">
                <a:solidFill>
                  <a:srgbClr val="C0C0C0"/>
                </a:solidFill>
              </a:rPr>
            </a:br>
            <a:r>
              <a:rPr lang="zh-CN" altLang="en-US" sz="2800" b="1" dirty="0">
                <a:solidFill>
                  <a:srgbClr val="C0C0C0"/>
                </a:solidFill>
              </a:rPr>
              <a:t/>
            </a:r>
            <a:br>
              <a:rPr lang="zh-CN" altLang="en-US" sz="2800" b="1" dirty="0">
                <a:solidFill>
                  <a:srgbClr val="C0C0C0"/>
                </a:solidFill>
              </a:rPr>
            </a:br>
            <a:r>
              <a:rPr lang="zh-CN" altLang="en-US" sz="1000" b="1" dirty="0">
                <a:solidFill>
                  <a:srgbClr val="C0C0C0"/>
                </a:solidFill>
              </a:rPr>
              <a:t/>
            </a:r>
            <a:br>
              <a:rPr lang="zh-CN" altLang="en-US" sz="1000" b="1" dirty="0">
                <a:solidFill>
                  <a:srgbClr val="C0C0C0"/>
                </a:solidFill>
              </a:rPr>
            </a:br>
            <a:r>
              <a:rPr lang="zh-CN" altLang="en-US" sz="2800" b="1" dirty="0">
                <a:solidFill>
                  <a:schemeClr val="tx1">
                    <a:lumMod val="85000"/>
                  </a:schemeClr>
                </a:solidFill>
              </a:rPr>
              <a:t>第三章：项目管理知识领域概述</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2" name="图片 11" descr="bz12.JPG"/>
          <p:cNvPicPr>
            <a:picLocks noChangeAspect="1"/>
          </p:cNvPicPr>
          <p:nvPr/>
        </p:nvPicPr>
        <p:blipFill>
          <a:blip r:embed="rId2"/>
          <a:stretch>
            <a:fillRect/>
          </a:stretch>
        </p:blipFill>
        <p:spPr>
          <a:xfrm>
            <a:off x="3126848" y="2667000"/>
            <a:ext cx="3002911" cy="2286000"/>
          </a:xfrm>
          <a:prstGeom prst="rect">
            <a:avLst/>
          </a:prstGeom>
        </p:spPr>
      </p:pic>
      <p:sp>
        <p:nvSpPr>
          <p:cNvPr id="221190" name="Rectangle 6"/>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1.</a:t>
            </a:r>
            <a:r>
              <a:rPr lang="zh-CN" altLang="en-US" sz="2800" b="1">
                <a:solidFill>
                  <a:srgbClr val="0033CC"/>
                </a:solidFill>
              </a:rPr>
              <a:t>什么是项目</a:t>
            </a:r>
          </a:p>
        </p:txBody>
      </p:sp>
      <p:sp>
        <p:nvSpPr>
          <p:cNvPr id="221227" name="WordArt 43"/>
          <p:cNvSpPr>
            <a:spLocks noChangeArrowheads="1" noChangeShapeType="1" noTextEdit="1"/>
          </p:cNvSpPr>
          <p:nvPr/>
        </p:nvSpPr>
        <p:spPr bwMode="auto">
          <a:xfrm>
            <a:off x="4572000" y="1371600"/>
            <a:ext cx="717550" cy="1365250"/>
          </a:xfrm>
          <a:prstGeom prst="rect">
            <a:avLst/>
          </a:prstGeom>
        </p:spPr>
        <p:txBody>
          <a:bodyPr wrap="none" fromWordArt="1">
            <a:prstTxWarp prst="textCascadeUp">
              <a:avLst>
                <a:gd name="adj" fmla="val 93352"/>
              </a:avLst>
            </a:prstTxWarp>
            <a:scene3d>
              <a:camera prst="legacyPerspectiveFront">
                <a:rot lat="20519958" lon="1080000" rev="0"/>
              </a:camera>
              <a:lightRig rig="legacyHarsh2" dir="b"/>
            </a:scene3d>
            <a:sp3d extrusionH="430200" prstMaterial="legacyMatte">
              <a:extrusionClr>
                <a:srgbClr val="FF6600"/>
              </a:extrusionClr>
            </a:sp3d>
          </a:bodyPr>
          <a:lstStyle/>
          <a:p>
            <a:pPr algn="ctr"/>
            <a:r>
              <a:rPr lang="zh-CN" altLang="en-US" sz="5400" kern="10" dirty="0">
                <a:ln w="9525">
                  <a:round/>
                  <a:headEnd/>
                  <a:tailEnd/>
                </a:ln>
                <a:gradFill rotWithShape="1">
                  <a:gsLst>
                    <a:gs pos="0">
                      <a:srgbClr val="FFE701"/>
                    </a:gs>
                    <a:gs pos="100000">
                      <a:srgbClr val="FE3E02"/>
                    </a:gs>
                  </a:gsLst>
                  <a:lin ang="5400000" scaled="1"/>
                </a:gradFill>
                <a:latin typeface="宋体"/>
                <a:ea typeface="宋体"/>
              </a:rPr>
              <a:t>？</a:t>
            </a:r>
          </a:p>
        </p:txBody>
      </p:sp>
      <p:sp>
        <p:nvSpPr>
          <p:cNvPr id="221228" name="AutoShape 44"/>
          <p:cNvSpPr>
            <a:spLocks noChangeArrowheads="1"/>
          </p:cNvSpPr>
          <p:nvPr/>
        </p:nvSpPr>
        <p:spPr bwMode="auto">
          <a:xfrm>
            <a:off x="990600" y="1143000"/>
            <a:ext cx="2514600" cy="1219200"/>
          </a:xfrm>
          <a:prstGeom prst="cloudCallout">
            <a:avLst>
              <a:gd name="adj1" fmla="val 57704"/>
              <a:gd name="adj2" fmla="val 88969"/>
            </a:avLst>
          </a:prstGeom>
          <a:ln>
            <a:headEnd/>
            <a:tailEnd/>
          </a:ln>
        </p:spPr>
        <p:style>
          <a:lnRef idx="1">
            <a:schemeClr val="accent4"/>
          </a:lnRef>
          <a:fillRef idx="3">
            <a:schemeClr val="accent4"/>
          </a:fillRef>
          <a:effectRef idx="2">
            <a:schemeClr val="accent4"/>
          </a:effectRef>
          <a:fontRef idx="minor">
            <a:schemeClr val="lt1"/>
          </a:fontRef>
        </p:style>
        <p:txBody>
          <a:bodyPr anchor="ctr"/>
          <a:lstStyle/>
          <a:p>
            <a:pPr algn="ctr"/>
            <a:r>
              <a:rPr lang="zh-CN" altLang="en-US" b="1" dirty="0">
                <a:solidFill>
                  <a:schemeClr val="tx1"/>
                </a:solidFill>
              </a:rPr>
              <a:t>项目就是资源整合，制造有附加值的产品</a:t>
            </a:r>
          </a:p>
        </p:txBody>
      </p:sp>
      <p:sp>
        <p:nvSpPr>
          <p:cNvPr id="221229" name="AutoShape 45"/>
          <p:cNvSpPr>
            <a:spLocks noChangeArrowheads="1"/>
          </p:cNvSpPr>
          <p:nvPr/>
        </p:nvSpPr>
        <p:spPr bwMode="auto">
          <a:xfrm>
            <a:off x="457200" y="2819400"/>
            <a:ext cx="2514600" cy="1219200"/>
          </a:xfrm>
          <a:prstGeom prst="cloudCallout">
            <a:avLst>
              <a:gd name="adj1" fmla="val 70113"/>
              <a:gd name="adj2" fmla="val 12821"/>
            </a:avLst>
          </a:prstGeom>
          <a:ln>
            <a:headEnd/>
            <a:tailEnd/>
          </a:ln>
        </p:spPr>
        <p:style>
          <a:lnRef idx="1">
            <a:schemeClr val="accent4"/>
          </a:lnRef>
          <a:fillRef idx="3">
            <a:schemeClr val="accent4"/>
          </a:fillRef>
          <a:effectRef idx="2">
            <a:schemeClr val="accent4"/>
          </a:effectRef>
          <a:fontRef idx="minor">
            <a:schemeClr val="lt1"/>
          </a:fontRef>
        </p:style>
        <p:txBody>
          <a:bodyPr anchor="ctr"/>
          <a:lstStyle/>
          <a:p>
            <a:pPr algn="ctr"/>
            <a:r>
              <a:rPr lang="zh-CN" altLang="en-US" b="1" dirty="0">
                <a:latin typeface="+mn-lt"/>
                <a:ea typeface="+mn-ea"/>
                <a:cs typeface="+mn-cs"/>
              </a:rPr>
              <a:t>项目就是规定时间的某个特定的目标</a:t>
            </a:r>
          </a:p>
        </p:txBody>
      </p:sp>
      <p:sp>
        <p:nvSpPr>
          <p:cNvPr id="221230" name="AutoShape 46"/>
          <p:cNvSpPr>
            <a:spLocks noChangeArrowheads="1"/>
          </p:cNvSpPr>
          <p:nvPr/>
        </p:nvSpPr>
        <p:spPr bwMode="auto">
          <a:xfrm>
            <a:off x="228600" y="4495800"/>
            <a:ext cx="2514600" cy="1219200"/>
          </a:xfrm>
          <a:prstGeom prst="cloudCallout">
            <a:avLst>
              <a:gd name="adj1" fmla="val 74392"/>
              <a:gd name="adj2" fmla="val -78367"/>
            </a:avLst>
          </a:prstGeom>
          <a:ln>
            <a:headEnd/>
            <a:tailEnd/>
          </a:ln>
        </p:spPr>
        <p:style>
          <a:lnRef idx="1">
            <a:schemeClr val="accent4"/>
          </a:lnRef>
          <a:fillRef idx="3">
            <a:schemeClr val="accent4"/>
          </a:fillRef>
          <a:effectRef idx="2">
            <a:schemeClr val="accent4"/>
          </a:effectRef>
          <a:fontRef idx="minor">
            <a:schemeClr val="lt1"/>
          </a:fontRef>
        </p:style>
        <p:txBody>
          <a:bodyPr anchor="ctr"/>
          <a:lstStyle/>
          <a:p>
            <a:pPr algn="ctr"/>
            <a:r>
              <a:rPr lang="zh-CN" altLang="en-US" b="1" dirty="0">
                <a:solidFill>
                  <a:schemeClr val="tx1"/>
                </a:solidFill>
                <a:latin typeface="+mn-lt"/>
                <a:ea typeface="+mn-ea"/>
                <a:cs typeface="+mn-cs"/>
              </a:rPr>
              <a:t>相关的产品分门别类集中起来就是项目</a:t>
            </a:r>
          </a:p>
        </p:txBody>
      </p:sp>
      <p:sp>
        <p:nvSpPr>
          <p:cNvPr id="221231" name="AutoShape 47"/>
          <p:cNvSpPr>
            <a:spLocks noChangeArrowheads="1"/>
          </p:cNvSpPr>
          <p:nvPr/>
        </p:nvSpPr>
        <p:spPr bwMode="auto">
          <a:xfrm>
            <a:off x="6096000" y="914400"/>
            <a:ext cx="2514600" cy="1219200"/>
          </a:xfrm>
          <a:prstGeom prst="cloudCallout">
            <a:avLst>
              <a:gd name="adj1" fmla="val -76511"/>
              <a:gd name="adj2" fmla="val 98569"/>
            </a:avLst>
          </a:prstGeom>
          <a:ln>
            <a:headEnd/>
            <a:tailEnd/>
          </a:ln>
        </p:spPr>
        <p:style>
          <a:lnRef idx="1">
            <a:schemeClr val="accent4"/>
          </a:lnRef>
          <a:fillRef idx="3">
            <a:schemeClr val="accent4"/>
          </a:fillRef>
          <a:effectRef idx="2">
            <a:schemeClr val="accent4"/>
          </a:effectRef>
          <a:fontRef idx="minor">
            <a:schemeClr val="lt1"/>
          </a:fontRef>
        </p:style>
        <p:txBody>
          <a:bodyPr anchor="ctr"/>
          <a:lstStyle/>
          <a:p>
            <a:r>
              <a:rPr lang="zh-CN" altLang="en-US" b="1" dirty="0">
                <a:latin typeface="+mn-lt"/>
                <a:ea typeface="+mn-ea"/>
                <a:cs typeface="+mn-cs"/>
              </a:rPr>
              <a:t>项目</a:t>
            </a:r>
            <a:r>
              <a:rPr lang="zh-CN" altLang="en-US" b="1" dirty="0" smtClean="0">
                <a:latin typeface="+mn-lt"/>
                <a:ea typeface="+mn-ea"/>
                <a:cs typeface="+mn-cs"/>
              </a:rPr>
              <a:t>就是我们</a:t>
            </a:r>
            <a:r>
              <a:rPr lang="zh-CN" altLang="en-US" b="1" dirty="0">
                <a:latin typeface="+mn-lt"/>
                <a:ea typeface="+mn-ea"/>
                <a:cs typeface="+mn-cs"/>
              </a:rPr>
              <a:t>明天的“饭碗”</a:t>
            </a:r>
          </a:p>
        </p:txBody>
      </p:sp>
      <p:sp>
        <p:nvSpPr>
          <p:cNvPr id="221232" name="AutoShape 48"/>
          <p:cNvSpPr>
            <a:spLocks noChangeArrowheads="1"/>
          </p:cNvSpPr>
          <p:nvPr/>
        </p:nvSpPr>
        <p:spPr bwMode="auto">
          <a:xfrm>
            <a:off x="6096000" y="2286000"/>
            <a:ext cx="2514600" cy="1447800"/>
          </a:xfrm>
          <a:prstGeom prst="cloudCallout">
            <a:avLst>
              <a:gd name="adj1" fmla="val -72155"/>
              <a:gd name="adj2" fmla="val 23698"/>
            </a:avLst>
          </a:prstGeom>
          <a:ln>
            <a:headEnd/>
            <a:tailEnd/>
          </a:ln>
        </p:spPr>
        <p:style>
          <a:lnRef idx="1">
            <a:schemeClr val="accent4"/>
          </a:lnRef>
          <a:fillRef idx="3">
            <a:schemeClr val="accent4"/>
          </a:fillRef>
          <a:effectRef idx="2">
            <a:schemeClr val="accent4"/>
          </a:effectRef>
          <a:fontRef idx="minor">
            <a:schemeClr val="lt1"/>
          </a:fontRef>
        </p:style>
        <p:txBody>
          <a:bodyPr anchor="ctr"/>
          <a:lstStyle/>
          <a:p>
            <a:r>
              <a:rPr lang="zh-CN" altLang="en-US" b="1">
                <a:solidFill>
                  <a:schemeClr val="tx1"/>
                </a:solidFill>
                <a:latin typeface="+mn-lt"/>
                <a:ea typeface="+mn-ea"/>
                <a:cs typeface="+mn-cs"/>
              </a:rPr>
              <a:t>某一复杂的新产品理念的开发验证直到成功实现</a:t>
            </a:r>
          </a:p>
        </p:txBody>
      </p:sp>
      <p:sp>
        <p:nvSpPr>
          <p:cNvPr id="221233" name="AutoShape 49"/>
          <p:cNvSpPr>
            <a:spLocks noChangeArrowheads="1"/>
          </p:cNvSpPr>
          <p:nvPr/>
        </p:nvSpPr>
        <p:spPr bwMode="auto">
          <a:xfrm>
            <a:off x="6248400" y="4038600"/>
            <a:ext cx="2514600" cy="1447800"/>
          </a:xfrm>
          <a:prstGeom prst="cloudCallout">
            <a:avLst>
              <a:gd name="adj1" fmla="val -72791"/>
              <a:gd name="adj2" fmla="val -42623"/>
            </a:avLst>
          </a:prstGeom>
          <a:ln>
            <a:headEnd/>
            <a:tailEnd/>
          </a:ln>
        </p:spPr>
        <p:style>
          <a:lnRef idx="1">
            <a:schemeClr val="accent4"/>
          </a:lnRef>
          <a:fillRef idx="3">
            <a:schemeClr val="accent4"/>
          </a:fillRef>
          <a:effectRef idx="2">
            <a:schemeClr val="accent4"/>
          </a:effectRef>
          <a:fontRef idx="minor">
            <a:schemeClr val="lt1"/>
          </a:fontRef>
        </p:style>
        <p:txBody>
          <a:bodyPr anchor="ctr"/>
          <a:lstStyle/>
          <a:p>
            <a:r>
              <a:rPr lang="zh-CN" altLang="en-US" b="1" dirty="0">
                <a:solidFill>
                  <a:schemeClr val="tx1"/>
                </a:solidFill>
                <a:latin typeface="+mn-lt"/>
                <a:ea typeface="+mn-ea"/>
                <a:cs typeface="+mn-cs"/>
              </a:rPr>
              <a:t>客户所要求我们的，对于产品以及附加品的供给</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21227"/>
                                        </p:tgtEl>
                                        <p:attrNameLst>
                                          <p:attrName>style.visibility</p:attrName>
                                        </p:attrNameLst>
                                      </p:cBhvr>
                                      <p:to>
                                        <p:strVal val="visible"/>
                                      </p:to>
                                    </p:set>
                                    <p:anim calcmode="lin" valueType="num">
                                      <p:cBhvr>
                                        <p:cTn id="7" dur="1000" fill="hold"/>
                                        <p:tgtEl>
                                          <p:spTgt spid="221227"/>
                                        </p:tgtEl>
                                        <p:attrNameLst>
                                          <p:attrName>ppt_w</p:attrName>
                                        </p:attrNameLst>
                                      </p:cBhvr>
                                      <p:tavLst>
                                        <p:tav tm="0">
                                          <p:val>
                                            <p:fltVal val="0"/>
                                          </p:val>
                                        </p:tav>
                                        <p:tav tm="100000">
                                          <p:val>
                                            <p:strVal val="#ppt_w"/>
                                          </p:val>
                                        </p:tav>
                                      </p:tavLst>
                                    </p:anim>
                                    <p:anim calcmode="lin" valueType="num">
                                      <p:cBhvr>
                                        <p:cTn id="8" dur="1000" fill="hold"/>
                                        <p:tgtEl>
                                          <p:spTgt spid="221227"/>
                                        </p:tgtEl>
                                        <p:attrNameLst>
                                          <p:attrName>ppt_h</p:attrName>
                                        </p:attrNameLst>
                                      </p:cBhvr>
                                      <p:tavLst>
                                        <p:tav tm="0">
                                          <p:val>
                                            <p:fltVal val="0"/>
                                          </p:val>
                                        </p:tav>
                                        <p:tav tm="100000">
                                          <p:val>
                                            <p:strVal val="#ppt_h"/>
                                          </p:val>
                                        </p:tav>
                                      </p:tavLst>
                                    </p:anim>
                                    <p:anim calcmode="lin" valueType="num">
                                      <p:cBhvr>
                                        <p:cTn id="9" dur="1000" fill="hold"/>
                                        <p:tgtEl>
                                          <p:spTgt spid="221227"/>
                                        </p:tgtEl>
                                        <p:attrNameLst>
                                          <p:attrName>style.rotation</p:attrName>
                                        </p:attrNameLst>
                                      </p:cBhvr>
                                      <p:tavLst>
                                        <p:tav tm="0">
                                          <p:val>
                                            <p:fltVal val="90"/>
                                          </p:val>
                                        </p:tav>
                                        <p:tav tm="100000">
                                          <p:val>
                                            <p:fltVal val="0"/>
                                          </p:val>
                                        </p:tav>
                                      </p:tavLst>
                                    </p:anim>
                                    <p:animEffect transition="in" filter="fade">
                                      <p:cBhvr>
                                        <p:cTn id="10" dur="1000"/>
                                        <p:tgtEl>
                                          <p:spTgt spid="221227"/>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grpId="0" nodeType="clickEffect">
                                  <p:stCondLst>
                                    <p:cond delay="0"/>
                                  </p:stCondLst>
                                  <p:childTnLst>
                                    <p:set>
                                      <p:cBhvr>
                                        <p:cTn id="14" dur="1" fill="hold">
                                          <p:stCondLst>
                                            <p:cond delay="0"/>
                                          </p:stCondLst>
                                        </p:cTn>
                                        <p:tgtEl>
                                          <p:spTgt spid="221228"/>
                                        </p:tgtEl>
                                        <p:attrNameLst>
                                          <p:attrName>style.visibility</p:attrName>
                                        </p:attrNameLst>
                                      </p:cBhvr>
                                      <p:to>
                                        <p:strVal val="visible"/>
                                      </p:to>
                                    </p:set>
                                    <p:anim calcmode="lin" valueType="num">
                                      <p:cBhvr>
                                        <p:cTn id="15" dur="500" fill="hold"/>
                                        <p:tgtEl>
                                          <p:spTgt spid="221228"/>
                                        </p:tgtEl>
                                        <p:attrNameLst>
                                          <p:attrName>ppt_w</p:attrName>
                                        </p:attrNameLst>
                                      </p:cBhvr>
                                      <p:tavLst>
                                        <p:tav tm="0">
                                          <p:val>
                                            <p:fltVal val="0"/>
                                          </p:val>
                                        </p:tav>
                                        <p:tav tm="100000">
                                          <p:val>
                                            <p:strVal val="#ppt_w"/>
                                          </p:val>
                                        </p:tav>
                                      </p:tavLst>
                                    </p:anim>
                                    <p:anim calcmode="lin" valueType="num">
                                      <p:cBhvr>
                                        <p:cTn id="16" dur="500" fill="hold"/>
                                        <p:tgtEl>
                                          <p:spTgt spid="221228"/>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221229"/>
                                        </p:tgtEl>
                                        <p:attrNameLst>
                                          <p:attrName>style.visibility</p:attrName>
                                        </p:attrNameLst>
                                      </p:cBhvr>
                                      <p:to>
                                        <p:strVal val="visible"/>
                                      </p:to>
                                    </p:set>
                                    <p:anim calcmode="lin" valueType="num">
                                      <p:cBhvr>
                                        <p:cTn id="21" dur="500" fill="hold"/>
                                        <p:tgtEl>
                                          <p:spTgt spid="221229"/>
                                        </p:tgtEl>
                                        <p:attrNameLst>
                                          <p:attrName>ppt_w</p:attrName>
                                        </p:attrNameLst>
                                      </p:cBhvr>
                                      <p:tavLst>
                                        <p:tav tm="0">
                                          <p:val>
                                            <p:fltVal val="0"/>
                                          </p:val>
                                        </p:tav>
                                        <p:tav tm="100000">
                                          <p:val>
                                            <p:strVal val="#ppt_w"/>
                                          </p:val>
                                        </p:tav>
                                      </p:tavLst>
                                    </p:anim>
                                    <p:anim calcmode="lin" valueType="num">
                                      <p:cBhvr>
                                        <p:cTn id="22" dur="500" fill="hold"/>
                                        <p:tgtEl>
                                          <p:spTgt spid="221229"/>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221230"/>
                                        </p:tgtEl>
                                        <p:attrNameLst>
                                          <p:attrName>style.visibility</p:attrName>
                                        </p:attrNameLst>
                                      </p:cBhvr>
                                      <p:to>
                                        <p:strVal val="visible"/>
                                      </p:to>
                                    </p:set>
                                    <p:anim calcmode="lin" valueType="num">
                                      <p:cBhvr>
                                        <p:cTn id="27" dur="500" fill="hold"/>
                                        <p:tgtEl>
                                          <p:spTgt spid="221230"/>
                                        </p:tgtEl>
                                        <p:attrNameLst>
                                          <p:attrName>ppt_w</p:attrName>
                                        </p:attrNameLst>
                                      </p:cBhvr>
                                      <p:tavLst>
                                        <p:tav tm="0">
                                          <p:val>
                                            <p:fltVal val="0"/>
                                          </p:val>
                                        </p:tav>
                                        <p:tav tm="100000">
                                          <p:val>
                                            <p:strVal val="#ppt_w"/>
                                          </p:val>
                                        </p:tav>
                                      </p:tavLst>
                                    </p:anim>
                                    <p:anim calcmode="lin" valueType="num">
                                      <p:cBhvr>
                                        <p:cTn id="28" dur="500" fill="hold"/>
                                        <p:tgtEl>
                                          <p:spTgt spid="221230"/>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23" presetClass="entr" presetSubtype="16" fill="hold" grpId="0" nodeType="clickEffect">
                                  <p:stCondLst>
                                    <p:cond delay="0"/>
                                  </p:stCondLst>
                                  <p:childTnLst>
                                    <p:set>
                                      <p:cBhvr>
                                        <p:cTn id="32" dur="1" fill="hold">
                                          <p:stCondLst>
                                            <p:cond delay="0"/>
                                          </p:stCondLst>
                                        </p:cTn>
                                        <p:tgtEl>
                                          <p:spTgt spid="221231"/>
                                        </p:tgtEl>
                                        <p:attrNameLst>
                                          <p:attrName>style.visibility</p:attrName>
                                        </p:attrNameLst>
                                      </p:cBhvr>
                                      <p:to>
                                        <p:strVal val="visible"/>
                                      </p:to>
                                    </p:set>
                                    <p:anim calcmode="lin" valueType="num">
                                      <p:cBhvr>
                                        <p:cTn id="33" dur="500" fill="hold"/>
                                        <p:tgtEl>
                                          <p:spTgt spid="221231"/>
                                        </p:tgtEl>
                                        <p:attrNameLst>
                                          <p:attrName>ppt_w</p:attrName>
                                        </p:attrNameLst>
                                      </p:cBhvr>
                                      <p:tavLst>
                                        <p:tav tm="0">
                                          <p:val>
                                            <p:fltVal val="0"/>
                                          </p:val>
                                        </p:tav>
                                        <p:tav tm="100000">
                                          <p:val>
                                            <p:strVal val="#ppt_w"/>
                                          </p:val>
                                        </p:tav>
                                      </p:tavLst>
                                    </p:anim>
                                    <p:anim calcmode="lin" valueType="num">
                                      <p:cBhvr>
                                        <p:cTn id="34" dur="500" fill="hold"/>
                                        <p:tgtEl>
                                          <p:spTgt spid="221231"/>
                                        </p:tgtEl>
                                        <p:attrNameLst>
                                          <p:attrName>ppt_h</p:attrName>
                                        </p:attrNameLst>
                                      </p:cBhvr>
                                      <p:tavLst>
                                        <p:tav tm="0">
                                          <p:val>
                                            <p:fltVal val="0"/>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23" presetClass="entr" presetSubtype="16" fill="hold" grpId="0" nodeType="clickEffect">
                                  <p:stCondLst>
                                    <p:cond delay="0"/>
                                  </p:stCondLst>
                                  <p:childTnLst>
                                    <p:set>
                                      <p:cBhvr>
                                        <p:cTn id="38" dur="1" fill="hold">
                                          <p:stCondLst>
                                            <p:cond delay="0"/>
                                          </p:stCondLst>
                                        </p:cTn>
                                        <p:tgtEl>
                                          <p:spTgt spid="221232"/>
                                        </p:tgtEl>
                                        <p:attrNameLst>
                                          <p:attrName>style.visibility</p:attrName>
                                        </p:attrNameLst>
                                      </p:cBhvr>
                                      <p:to>
                                        <p:strVal val="visible"/>
                                      </p:to>
                                    </p:set>
                                    <p:anim calcmode="lin" valueType="num">
                                      <p:cBhvr>
                                        <p:cTn id="39" dur="500" fill="hold"/>
                                        <p:tgtEl>
                                          <p:spTgt spid="221232"/>
                                        </p:tgtEl>
                                        <p:attrNameLst>
                                          <p:attrName>ppt_w</p:attrName>
                                        </p:attrNameLst>
                                      </p:cBhvr>
                                      <p:tavLst>
                                        <p:tav tm="0">
                                          <p:val>
                                            <p:fltVal val="0"/>
                                          </p:val>
                                        </p:tav>
                                        <p:tav tm="100000">
                                          <p:val>
                                            <p:strVal val="#ppt_w"/>
                                          </p:val>
                                        </p:tav>
                                      </p:tavLst>
                                    </p:anim>
                                    <p:anim calcmode="lin" valueType="num">
                                      <p:cBhvr>
                                        <p:cTn id="40" dur="500" fill="hold"/>
                                        <p:tgtEl>
                                          <p:spTgt spid="221232"/>
                                        </p:tgtEl>
                                        <p:attrNameLst>
                                          <p:attrName>ppt_h</p:attrName>
                                        </p:attrNameLst>
                                      </p:cBhvr>
                                      <p:tavLst>
                                        <p:tav tm="0">
                                          <p:val>
                                            <p:fltVal val="0"/>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23" presetClass="entr" presetSubtype="16" fill="hold" grpId="0" nodeType="clickEffect">
                                  <p:stCondLst>
                                    <p:cond delay="0"/>
                                  </p:stCondLst>
                                  <p:childTnLst>
                                    <p:set>
                                      <p:cBhvr>
                                        <p:cTn id="44" dur="1" fill="hold">
                                          <p:stCondLst>
                                            <p:cond delay="0"/>
                                          </p:stCondLst>
                                        </p:cTn>
                                        <p:tgtEl>
                                          <p:spTgt spid="221233"/>
                                        </p:tgtEl>
                                        <p:attrNameLst>
                                          <p:attrName>style.visibility</p:attrName>
                                        </p:attrNameLst>
                                      </p:cBhvr>
                                      <p:to>
                                        <p:strVal val="visible"/>
                                      </p:to>
                                    </p:set>
                                    <p:anim calcmode="lin" valueType="num">
                                      <p:cBhvr>
                                        <p:cTn id="45" dur="500" fill="hold"/>
                                        <p:tgtEl>
                                          <p:spTgt spid="221233"/>
                                        </p:tgtEl>
                                        <p:attrNameLst>
                                          <p:attrName>ppt_w</p:attrName>
                                        </p:attrNameLst>
                                      </p:cBhvr>
                                      <p:tavLst>
                                        <p:tav tm="0">
                                          <p:val>
                                            <p:fltVal val="0"/>
                                          </p:val>
                                        </p:tav>
                                        <p:tav tm="100000">
                                          <p:val>
                                            <p:strVal val="#ppt_w"/>
                                          </p:val>
                                        </p:tav>
                                      </p:tavLst>
                                    </p:anim>
                                    <p:anim calcmode="lin" valueType="num">
                                      <p:cBhvr>
                                        <p:cTn id="46" dur="500" fill="hold"/>
                                        <p:tgtEl>
                                          <p:spTgt spid="22123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227" grpId="0" animBg="1"/>
      <p:bldP spid="221228" grpId="0" animBg="1"/>
      <p:bldP spid="221229" grpId="0" animBg="1"/>
      <p:bldP spid="221230" grpId="0" animBg="1"/>
      <p:bldP spid="221231" grpId="0" animBg="1"/>
      <p:bldP spid="221232" grpId="0" animBg="1"/>
      <p:bldP spid="221233"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4507" name="Rectangle 11"/>
          <p:cNvSpPr>
            <a:spLocks noGrp="1" noChangeArrowheads="1"/>
          </p:cNvSpPr>
          <p:nvPr>
            <p:ph idx="1"/>
          </p:nvPr>
        </p:nvSpPr>
        <p:spPr>
          <a:xfrm>
            <a:off x="457200" y="1447800"/>
            <a:ext cx="4437063" cy="4525962"/>
          </a:xfrm>
        </p:spPr>
        <p:txBody>
          <a:bodyPr/>
          <a:lstStyle/>
          <a:p>
            <a:pPr eaLnBrk="1" hangingPunct="1"/>
            <a:r>
              <a:rPr lang="zh-CN" altLang="en-US" sz="2400" b="1" dirty="0" smtClean="0"/>
              <a:t>建立一个新企业</a:t>
            </a:r>
          </a:p>
          <a:p>
            <a:pPr eaLnBrk="1" hangingPunct="1"/>
            <a:r>
              <a:rPr lang="zh-CN" altLang="en-US" sz="2400" b="1" dirty="0" smtClean="0"/>
              <a:t>开发一个新产品</a:t>
            </a:r>
          </a:p>
          <a:p>
            <a:pPr eaLnBrk="1" hangingPunct="1"/>
            <a:r>
              <a:rPr lang="zh-CN" altLang="en-US" sz="2400" b="1" dirty="0" smtClean="0"/>
              <a:t>实施一项新工程</a:t>
            </a:r>
          </a:p>
          <a:p>
            <a:pPr eaLnBrk="1" hangingPunct="1"/>
            <a:r>
              <a:rPr lang="zh-CN" altLang="en-US" sz="2400" b="1" dirty="0" smtClean="0"/>
              <a:t>规划一项新活动</a:t>
            </a:r>
          </a:p>
          <a:p>
            <a:pPr eaLnBrk="1" hangingPunct="1"/>
            <a:r>
              <a:rPr lang="zh-CN" altLang="en-US" sz="2400" b="1" dirty="0" smtClean="0"/>
              <a:t>主办一次会议</a:t>
            </a:r>
          </a:p>
          <a:p>
            <a:pPr eaLnBrk="1" hangingPunct="1"/>
            <a:r>
              <a:rPr lang="zh-CN" altLang="en-US" sz="2400" b="1" dirty="0" smtClean="0"/>
              <a:t>组织一次聚会</a:t>
            </a:r>
          </a:p>
          <a:p>
            <a:pPr eaLnBrk="1" hangingPunct="1"/>
            <a:r>
              <a:rPr lang="zh-CN" altLang="en-US" sz="2400" b="1" dirty="0" smtClean="0"/>
              <a:t>承接并实施一个合同订单</a:t>
            </a:r>
          </a:p>
        </p:txBody>
      </p:sp>
      <p:sp>
        <p:nvSpPr>
          <p:cNvPr id="234508" name="Rectangle 12"/>
          <p:cNvSpPr>
            <a:spLocks noChangeArrowheads="1"/>
          </p:cNvSpPr>
          <p:nvPr/>
        </p:nvSpPr>
        <p:spPr bwMode="auto">
          <a:xfrm>
            <a:off x="5257800" y="1344612"/>
            <a:ext cx="3276600" cy="3638561"/>
          </a:xfrm>
          <a:prstGeom prst="rect">
            <a:avLst/>
          </a:prstGeom>
          <a:noFill/>
          <a:ln w="9525">
            <a:noFill/>
            <a:miter lim="800000"/>
            <a:headEnd/>
            <a:tailEnd/>
          </a:ln>
        </p:spPr>
        <p:txBody>
          <a:bodyPr lIns="92075" tIns="46038" rIns="92075" bIns="46038">
            <a:spAutoFit/>
          </a:bodyPr>
          <a:lstStyle/>
          <a:p>
            <a:pPr marL="342900" indent="-342900">
              <a:spcBef>
                <a:spcPct val="20000"/>
              </a:spcBef>
              <a:buClr>
                <a:schemeClr val="hlink"/>
              </a:buClr>
              <a:buSzPct val="70000"/>
            </a:pPr>
            <a:r>
              <a:rPr kumimoji="1" lang="zh-CN" altLang="en-US" sz="2400" b="1" dirty="0" smtClean="0">
                <a:latin typeface="楷体_GB2312" pitchFamily="49" charset="-122"/>
                <a:ea typeface="楷体_GB2312" pitchFamily="49" charset="-122"/>
              </a:rPr>
              <a:t>大禹治水</a:t>
            </a:r>
          </a:p>
          <a:p>
            <a:pPr marL="342900" indent="-342900">
              <a:spcBef>
                <a:spcPct val="20000"/>
              </a:spcBef>
              <a:buClr>
                <a:schemeClr val="hlink"/>
              </a:buClr>
              <a:buSzPct val="70000"/>
              <a:buFont typeface="Wingdings" pitchFamily="2" charset="2"/>
              <a:buNone/>
            </a:pPr>
            <a:r>
              <a:rPr kumimoji="1" lang="zh-CN" altLang="en-US" sz="2400" b="1" dirty="0" smtClean="0">
                <a:latin typeface="楷体_GB2312" pitchFamily="49" charset="-122"/>
                <a:ea typeface="楷体_GB2312" pitchFamily="49" charset="-122"/>
              </a:rPr>
              <a:t>建造</a:t>
            </a:r>
            <a:r>
              <a:rPr kumimoji="1" lang="zh-CN" altLang="en-US" sz="2400" b="1" dirty="0">
                <a:latin typeface="楷体_GB2312" pitchFamily="49" charset="-122"/>
                <a:ea typeface="楷体_GB2312" pitchFamily="49" charset="-122"/>
              </a:rPr>
              <a:t>长城</a:t>
            </a:r>
          </a:p>
          <a:p>
            <a:pPr marL="342900" indent="-342900">
              <a:spcBef>
                <a:spcPct val="20000"/>
              </a:spcBef>
              <a:buClr>
                <a:schemeClr val="hlink"/>
              </a:buClr>
              <a:buSzPct val="70000"/>
              <a:buFont typeface="Wingdings" pitchFamily="2" charset="2"/>
              <a:buNone/>
            </a:pPr>
            <a:r>
              <a:rPr kumimoji="1" lang="zh-CN" altLang="en-US" sz="2400" b="1" dirty="0" smtClean="0">
                <a:latin typeface="楷体_GB2312" pitchFamily="49" charset="-122"/>
                <a:ea typeface="楷体_GB2312" pitchFamily="49" charset="-122"/>
              </a:rPr>
              <a:t>海湾战争</a:t>
            </a:r>
            <a:endParaRPr kumimoji="1" lang="zh-CN" altLang="en-US" sz="2400" b="1" dirty="0">
              <a:latin typeface="楷体_GB2312" pitchFamily="49" charset="-122"/>
              <a:ea typeface="楷体_GB2312" pitchFamily="49" charset="-122"/>
            </a:endParaRPr>
          </a:p>
          <a:p>
            <a:pPr marL="342900" indent="-342900">
              <a:spcBef>
                <a:spcPct val="20000"/>
              </a:spcBef>
              <a:buClr>
                <a:schemeClr val="hlink"/>
              </a:buClr>
              <a:buSzPct val="70000"/>
              <a:buFont typeface="Wingdings" pitchFamily="2" charset="2"/>
              <a:buNone/>
            </a:pPr>
            <a:r>
              <a:rPr kumimoji="1" lang="zh-CN" altLang="en-US" sz="2400" b="1" dirty="0" smtClean="0">
                <a:latin typeface="楷体_GB2312" pitchFamily="49" charset="-122"/>
                <a:ea typeface="楷体_GB2312" pitchFamily="49" charset="-122"/>
              </a:rPr>
              <a:t>建国大业</a:t>
            </a:r>
            <a:endParaRPr kumimoji="1" lang="zh-CN" altLang="en-US" sz="2400" b="1" dirty="0">
              <a:latin typeface="楷体_GB2312" pitchFamily="49" charset="-122"/>
              <a:ea typeface="楷体_GB2312" pitchFamily="49" charset="-122"/>
            </a:endParaRPr>
          </a:p>
          <a:p>
            <a:pPr marL="342900" indent="-342900">
              <a:spcBef>
                <a:spcPct val="20000"/>
              </a:spcBef>
              <a:buClr>
                <a:schemeClr val="hlink"/>
              </a:buClr>
              <a:buSzPct val="70000"/>
              <a:buFont typeface="Wingdings" pitchFamily="2" charset="2"/>
              <a:buNone/>
            </a:pPr>
            <a:r>
              <a:rPr kumimoji="1" lang="zh-CN" altLang="en-US" sz="2400" b="1" dirty="0" smtClean="0">
                <a:latin typeface="楷体_GB2312" pitchFamily="49" charset="-122"/>
                <a:ea typeface="楷体_GB2312" pitchFamily="49" charset="-122"/>
              </a:rPr>
              <a:t>北京奥运会</a:t>
            </a:r>
            <a:endParaRPr kumimoji="1" lang="zh-CN" altLang="en-US" sz="2400" b="1" dirty="0">
              <a:latin typeface="楷体_GB2312" pitchFamily="49" charset="-122"/>
              <a:ea typeface="楷体_GB2312" pitchFamily="49" charset="-122"/>
            </a:endParaRPr>
          </a:p>
          <a:p>
            <a:pPr marL="342900" indent="-342900">
              <a:spcBef>
                <a:spcPct val="20000"/>
              </a:spcBef>
              <a:buClr>
                <a:schemeClr val="hlink"/>
              </a:buClr>
              <a:buSzPct val="70000"/>
              <a:buFont typeface="Wingdings" pitchFamily="2" charset="2"/>
              <a:buNone/>
            </a:pPr>
            <a:r>
              <a:rPr kumimoji="1" lang="zh-CN" altLang="en-US" sz="2400" b="1" dirty="0" smtClean="0">
                <a:latin typeface="楷体_GB2312" pitchFamily="49" charset="-122"/>
                <a:ea typeface="楷体_GB2312" pitchFamily="49" charset="-122"/>
              </a:rPr>
              <a:t>神九问天</a:t>
            </a:r>
            <a:endParaRPr kumimoji="1" lang="en-US" altLang="zh-CN" sz="2400" b="1" dirty="0">
              <a:latin typeface="楷体_GB2312" pitchFamily="49" charset="-122"/>
              <a:ea typeface="楷体_GB2312" pitchFamily="49" charset="-122"/>
            </a:endParaRPr>
          </a:p>
          <a:p>
            <a:pPr marL="342900" indent="-342900">
              <a:spcBef>
                <a:spcPct val="20000"/>
              </a:spcBef>
              <a:buClr>
                <a:schemeClr val="hlink"/>
              </a:buClr>
              <a:buSzPct val="70000"/>
              <a:buFont typeface="Wingdings" pitchFamily="2" charset="2"/>
              <a:buNone/>
            </a:pPr>
            <a:r>
              <a:rPr kumimoji="1" lang="zh-CN" altLang="en-US" sz="2400" b="1" dirty="0" smtClean="0">
                <a:latin typeface="楷体_GB2312" pitchFamily="49" charset="-122"/>
                <a:ea typeface="楷体_GB2312" pitchFamily="49" charset="-122"/>
              </a:rPr>
              <a:t>子女</a:t>
            </a:r>
            <a:r>
              <a:rPr kumimoji="1" lang="zh-CN" altLang="en-US" sz="2400" b="1" dirty="0">
                <a:latin typeface="楷体_GB2312" pitchFamily="49" charset="-122"/>
                <a:ea typeface="楷体_GB2312" pitchFamily="49" charset="-122"/>
              </a:rPr>
              <a:t>培养</a:t>
            </a:r>
          </a:p>
          <a:p>
            <a:pPr marL="342900" indent="-342900">
              <a:spcBef>
                <a:spcPct val="20000"/>
              </a:spcBef>
              <a:buClr>
                <a:schemeClr val="hlink"/>
              </a:buClr>
              <a:buSzPct val="70000"/>
              <a:buFont typeface="Wingdings" pitchFamily="2" charset="2"/>
              <a:buNone/>
            </a:pPr>
            <a:r>
              <a:rPr kumimoji="1" lang="en-US" altLang="zh-CN" sz="2800" b="1" dirty="0">
                <a:latin typeface="Times New Roman" pitchFamily="18" charset="0"/>
                <a:ea typeface="楷体_GB2312" pitchFamily="49" charset="-122"/>
              </a:rPr>
              <a:t>……</a:t>
            </a:r>
            <a:endParaRPr kumimoji="1" lang="en-US" altLang="zh-CN" sz="2800" b="1" dirty="0">
              <a:latin typeface="楷体_GB2312" pitchFamily="49" charset="-122"/>
              <a:ea typeface="楷体_GB2312" pitchFamily="49" charset="-122"/>
            </a:endParaRPr>
          </a:p>
        </p:txBody>
      </p:sp>
      <p:sp>
        <p:nvSpPr>
          <p:cNvPr id="234515" name="WordArt 19"/>
          <p:cNvSpPr>
            <a:spLocks noChangeArrowheads="1" noChangeShapeType="1" noTextEdit="1"/>
          </p:cNvSpPr>
          <p:nvPr/>
        </p:nvSpPr>
        <p:spPr bwMode="auto">
          <a:xfrm>
            <a:off x="1143000" y="5029200"/>
            <a:ext cx="5181600" cy="1447800"/>
          </a:xfrm>
          <a:prstGeom prst="rect">
            <a:avLst/>
          </a:prstGeom>
        </p:spPr>
        <p:txBody>
          <a:bodyPr wrap="none" fromWordArt="1">
            <a:prstTxWarp prst="textCascadeUp">
              <a:avLst>
                <a:gd name="adj" fmla="val 86130"/>
              </a:avLst>
            </a:prstTxWarp>
            <a:scene3d>
              <a:camera prst="legacyPerspectiveFront">
                <a:rot lat="20519958" lon="1080000" rev="0"/>
              </a:camera>
              <a:lightRig rig="legacyHarsh2" dir="b"/>
            </a:scene3d>
            <a:sp3d extrusionH="430200" prstMaterial="legacyMatte">
              <a:extrusionClr>
                <a:srgbClr val="FF6600"/>
              </a:extrusionClr>
            </a:sp3d>
          </a:bodyPr>
          <a:lstStyle/>
          <a:p>
            <a:pPr algn="ctr"/>
            <a:r>
              <a:rPr lang="zh-CN" altLang="en-US" sz="3600" kern="10" dirty="0">
                <a:ln w="9525">
                  <a:round/>
                  <a:headEnd/>
                  <a:tailEnd/>
                </a:ln>
                <a:gradFill rotWithShape="1">
                  <a:gsLst>
                    <a:gs pos="0">
                      <a:srgbClr val="FFE701"/>
                    </a:gs>
                    <a:gs pos="100000">
                      <a:srgbClr val="FE3E02"/>
                    </a:gs>
                  </a:gsLst>
                  <a:lin ang="5400000" scaled="1"/>
                </a:gradFill>
                <a:latin typeface="宋体"/>
                <a:ea typeface="宋体"/>
              </a:rPr>
              <a:t>一切都是</a:t>
            </a:r>
            <a:r>
              <a:rPr lang="zh-CN" altLang="en-US" sz="3600" kern="10" dirty="0" smtClean="0">
                <a:ln w="9525">
                  <a:round/>
                  <a:headEnd/>
                  <a:tailEnd/>
                </a:ln>
                <a:gradFill rotWithShape="1">
                  <a:gsLst>
                    <a:gs pos="0">
                      <a:srgbClr val="FFE701"/>
                    </a:gs>
                    <a:gs pos="100000">
                      <a:srgbClr val="FE3E02"/>
                    </a:gs>
                  </a:gsLst>
                  <a:lin ang="5400000" scaled="1"/>
                </a:gradFill>
                <a:latin typeface="宋体"/>
                <a:ea typeface="宋体"/>
              </a:rPr>
              <a:t>项目！</a:t>
            </a:r>
            <a:endParaRPr lang="zh-CN" altLang="en-US" sz="3600" kern="10" dirty="0">
              <a:ln w="9525">
                <a:round/>
                <a:headEnd/>
                <a:tailEnd/>
              </a:ln>
              <a:gradFill rotWithShape="1">
                <a:gsLst>
                  <a:gs pos="0">
                    <a:srgbClr val="FFE701"/>
                  </a:gs>
                  <a:gs pos="100000">
                    <a:srgbClr val="FE3E02"/>
                  </a:gs>
                </a:gsLst>
                <a:lin ang="5400000" scaled="1"/>
              </a:gradFill>
              <a:latin typeface="宋体"/>
              <a:ea typeface="宋体"/>
            </a:endParaRPr>
          </a:p>
          <a:p>
            <a:pPr algn="ctr"/>
            <a:r>
              <a:rPr lang="zh-CN" altLang="en-US" sz="3600" kern="10" dirty="0">
                <a:ln w="9525">
                  <a:round/>
                  <a:headEnd/>
                  <a:tailEnd/>
                </a:ln>
                <a:gradFill rotWithShape="1">
                  <a:gsLst>
                    <a:gs pos="0">
                      <a:srgbClr val="FFE701"/>
                    </a:gs>
                    <a:gs pos="100000">
                      <a:srgbClr val="FE3E02"/>
                    </a:gs>
                  </a:gsLst>
                  <a:lin ang="5400000" scaled="1"/>
                </a:gradFill>
                <a:latin typeface="宋体"/>
                <a:ea typeface="宋体"/>
              </a:rPr>
              <a:t>一切都将成为项目！</a:t>
            </a:r>
          </a:p>
        </p:txBody>
      </p:sp>
      <p:sp>
        <p:nvSpPr>
          <p:cNvPr id="10252" name="Rectangle 21"/>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1.</a:t>
            </a:r>
            <a:r>
              <a:rPr lang="zh-CN" altLang="en-US" sz="2800" b="1">
                <a:solidFill>
                  <a:srgbClr val="0033CC"/>
                </a:solidFill>
              </a:rPr>
              <a:t>什么是项目</a:t>
            </a:r>
          </a:p>
        </p:txBody>
      </p:sp>
      <p:pic>
        <p:nvPicPr>
          <p:cNvPr id="234519" name="Picture 23" descr="长城"/>
          <p:cNvPicPr>
            <a:picLocks noChangeAspect="1" noChangeArrowheads="1"/>
          </p:cNvPicPr>
          <p:nvPr/>
        </p:nvPicPr>
        <p:blipFill>
          <a:blip r:embed="rId2"/>
          <a:srcRect/>
          <a:stretch>
            <a:fillRect/>
          </a:stretch>
        </p:blipFill>
        <p:spPr bwMode="auto">
          <a:xfrm>
            <a:off x="7162800" y="1443037"/>
            <a:ext cx="1371600" cy="949325"/>
          </a:xfrm>
          <a:prstGeom prst="rect">
            <a:avLst/>
          </a:prstGeom>
          <a:noFill/>
          <a:ln w="9525">
            <a:noFill/>
            <a:miter lim="800000"/>
            <a:headEnd/>
            <a:tailEnd/>
          </a:ln>
        </p:spPr>
      </p:pic>
      <p:pic>
        <p:nvPicPr>
          <p:cNvPr id="234526" name="Picture 30" descr="u=3514809356,3811786566&amp;fm=3&amp;gp=41">
            <a:hlinkClick r:id="rId3"/>
          </p:cNvPr>
          <p:cNvPicPr>
            <a:picLocks noChangeAspect="1" noChangeArrowheads="1"/>
          </p:cNvPicPr>
          <p:nvPr/>
        </p:nvPicPr>
        <p:blipFill>
          <a:blip r:embed="rId4"/>
          <a:srcRect/>
          <a:stretch>
            <a:fillRect/>
          </a:stretch>
        </p:blipFill>
        <p:spPr bwMode="auto">
          <a:xfrm>
            <a:off x="7210425" y="3763962"/>
            <a:ext cx="1323975" cy="990600"/>
          </a:xfrm>
          <a:prstGeom prst="rect">
            <a:avLst/>
          </a:prstGeom>
          <a:noFill/>
          <a:ln w="9525">
            <a:noFill/>
            <a:miter lim="800000"/>
            <a:headEnd/>
            <a:tailEnd/>
          </a:ln>
        </p:spPr>
      </p:pic>
      <p:pic>
        <p:nvPicPr>
          <p:cNvPr id="234527" name="Picture 31"/>
          <p:cNvPicPr>
            <a:picLocks noChangeAspect="1" noChangeArrowheads="1"/>
          </p:cNvPicPr>
          <p:nvPr/>
        </p:nvPicPr>
        <p:blipFill>
          <a:blip r:embed="rId5"/>
          <a:srcRect l="2907" r="2238"/>
          <a:stretch>
            <a:fillRect/>
          </a:stretch>
        </p:blipFill>
        <p:spPr bwMode="auto">
          <a:xfrm>
            <a:off x="3429000" y="1401762"/>
            <a:ext cx="1558902" cy="1268413"/>
          </a:xfrm>
          <a:prstGeom prst="rect">
            <a:avLst/>
          </a:prstGeom>
          <a:noFill/>
          <a:ln w="9525">
            <a:noFill/>
            <a:miter lim="800000"/>
            <a:headEnd/>
            <a:tailEnd/>
          </a:ln>
        </p:spPr>
      </p:pic>
      <p:pic>
        <p:nvPicPr>
          <p:cNvPr id="10254" name="Picture 14"/>
          <p:cNvPicPr>
            <a:picLocks noChangeAspect="1" noChangeArrowheads="1"/>
          </p:cNvPicPr>
          <p:nvPr/>
        </p:nvPicPr>
        <p:blipFill>
          <a:blip r:embed="rId6"/>
          <a:srcRect/>
          <a:stretch>
            <a:fillRect/>
          </a:stretch>
        </p:blipFill>
        <p:spPr bwMode="auto">
          <a:xfrm>
            <a:off x="7162800" y="2544762"/>
            <a:ext cx="1371600" cy="1133475"/>
          </a:xfrm>
          <a:prstGeom prst="rect">
            <a:avLst/>
          </a:prstGeom>
          <a:noFill/>
          <a:ln w="9525">
            <a:noFill/>
            <a:miter lim="800000"/>
            <a:headEnd/>
            <a:tailEnd/>
          </a:ln>
          <a:effectLst/>
        </p:spPr>
      </p:pic>
      <p:pic>
        <p:nvPicPr>
          <p:cNvPr id="10255" name="Picture 15"/>
          <p:cNvPicPr>
            <a:picLocks noChangeAspect="1" noChangeArrowheads="1"/>
          </p:cNvPicPr>
          <p:nvPr/>
        </p:nvPicPr>
        <p:blipFill>
          <a:blip r:embed="rId7"/>
          <a:srcRect/>
          <a:stretch>
            <a:fillRect/>
          </a:stretch>
        </p:blipFill>
        <p:spPr bwMode="auto">
          <a:xfrm>
            <a:off x="3276600" y="2773362"/>
            <a:ext cx="1724025" cy="1314450"/>
          </a:xfrm>
          <a:prstGeom prst="rect">
            <a:avLst/>
          </a:prstGeom>
          <a:noFill/>
          <a:ln w="9525">
            <a:noFill/>
            <a:miter lim="800000"/>
            <a:headEnd/>
            <a:tailEnd/>
          </a:ln>
          <a:effectLst/>
        </p:spPr>
      </p:pic>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4507">
                                            <p:txEl>
                                              <p:pRg st="0" end="0"/>
                                            </p:txEl>
                                          </p:spTgt>
                                        </p:tgtEl>
                                        <p:attrNameLst>
                                          <p:attrName>style.visibility</p:attrName>
                                        </p:attrNameLst>
                                      </p:cBhvr>
                                      <p:to>
                                        <p:strVal val="visible"/>
                                      </p:to>
                                    </p:set>
                                    <p:anim calcmode="lin" valueType="num">
                                      <p:cBhvr additive="base">
                                        <p:cTn id="7" dur="500" fill="hold"/>
                                        <p:tgtEl>
                                          <p:spTgt spid="23450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3450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4507">
                                            <p:txEl>
                                              <p:pRg st="1" end="1"/>
                                            </p:txEl>
                                          </p:spTgt>
                                        </p:tgtEl>
                                        <p:attrNameLst>
                                          <p:attrName>style.visibility</p:attrName>
                                        </p:attrNameLst>
                                      </p:cBhvr>
                                      <p:to>
                                        <p:strVal val="visible"/>
                                      </p:to>
                                    </p:set>
                                    <p:anim calcmode="lin" valueType="num">
                                      <p:cBhvr additive="base">
                                        <p:cTn id="11" dur="500" fill="hold"/>
                                        <p:tgtEl>
                                          <p:spTgt spid="23450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3450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34507">
                                            <p:txEl>
                                              <p:pRg st="2" end="2"/>
                                            </p:txEl>
                                          </p:spTgt>
                                        </p:tgtEl>
                                        <p:attrNameLst>
                                          <p:attrName>style.visibility</p:attrName>
                                        </p:attrNameLst>
                                      </p:cBhvr>
                                      <p:to>
                                        <p:strVal val="visible"/>
                                      </p:to>
                                    </p:set>
                                    <p:anim calcmode="lin" valueType="num">
                                      <p:cBhvr additive="base">
                                        <p:cTn id="15" dur="500" fill="hold"/>
                                        <p:tgtEl>
                                          <p:spTgt spid="23450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3450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34507">
                                            <p:txEl>
                                              <p:pRg st="3" end="3"/>
                                            </p:txEl>
                                          </p:spTgt>
                                        </p:tgtEl>
                                        <p:attrNameLst>
                                          <p:attrName>style.visibility</p:attrName>
                                        </p:attrNameLst>
                                      </p:cBhvr>
                                      <p:to>
                                        <p:strVal val="visible"/>
                                      </p:to>
                                    </p:set>
                                    <p:anim calcmode="lin" valueType="num">
                                      <p:cBhvr additive="base">
                                        <p:cTn id="19" dur="500" fill="hold"/>
                                        <p:tgtEl>
                                          <p:spTgt spid="23450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3450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34507">
                                            <p:txEl>
                                              <p:pRg st="4" end="4"/>
                                            </p:txEl>
                                          </p:spTgt>
                                        </p:tgtEl>
                                        <p:attrNameLst>
                                          <p:attrName>style.visibility</p:attrName>
                                        </p:attrNameLst>
                                      </p:cBhvr>
                                      <p:to>
                                        <p:strVal val="visible"/>
                                      </p:to>
                                    </p:set>
                                    <p:anim calcmode="lin" valueType="num">
                                      <p:cBhvr additive="base">
                                        <p:cTn id="23" dur="500" fill="hold"/>
                                        <p:tgtEl>
                                          <p:spTgt spid="23450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34507">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34507">
                                            <p:txEl>
                                              <p:pRg st="5" end="5"/>
                                            </p:txEl>
                                          </p:spTgt>
                                        </p:tgtEl>
                                        <p:attrNameLst>
                                          <p:attrName>style.visibility</p:attrName>
                                        </p:attrNameLst>
                                      </p:cBhvr>
                                      <p:to>
                                        <p:strVal val="visible"/>
                                      </p:to>
                                    </p:set>
                                    <p:anim calcmode="lin" valueType="num">
                                      <p:cBhvr additive="base">
                                        <p:cTn id="27" dur="500" fill="hold"/>
                                        <p:tgtEl>
                                          <p:spTgt spid="234507">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34507">
                                            <p:txEl>
                                              <p:pRg st="5" end="5"/>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34507">
                                            <p:txEl>
                                              <p:pRg st="6" end="6"/>
                                            </p:txEl>
                                          </p:spTgt>
                                        </p:tgtEl>
                                        <p:attrNameLst>
                                          <p:attrName>style.visibility</p:attrName>
                                        </p:attrNameLst>
                                      </p:cBhvr>
                                      <p:to>
                                        <p:strVal val="visible"/>
                                      </p:to>
                                    </p:set>
                                    <p:anim calcmode="lin" valueType="num">
                                      <p:cBhvr additive="base">
                                        <p:cTn id="31" dur="500" fill="hold"/>
                                        <p:tgtEl>
                                          <p:spTgt spid="234507">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34507">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234527"/>
                                        </p:tgtEl>
                                        <p:attrNameLst>
                                          <p:attrName>style.visibility</p:attrName>
                                        </p:attrNameLst>
                                      </p:cBhvr>
                                      <p:to>
                                        <p:strVal val="visible"/>
                                      </p:to>
                                    </p:set>
                                    <p:anim calcmode="lin" valueType="num">
                                      <p:cBhvr additive="base">
                                        <p:cTn id="35" dur="500" fill="hold"/>
                                        <p:tgtEl>
                                          <p:spTgt spid="234527"/>
                                        </p:tgtEl>
                                        <p:attrNameLst>
                                          <p:attrName>ppt_x</p:attrName>
                                        </p:attrNameLst>
                                      </p:cBhvr>
                                      <p:tavLst>
                                        <p:tav tm="0">
                                          <p:val>
                                            <p:strVal val="#ppt_x"/>
                                          </p:val>
                                        </p:tav>
                                        <p:tav tm="100000">
                                          <p:val>
                                            <p:strVal val="#ppt_x"/>
                                          </p:val>
                                        </p:tav>
                                      </p:tavLst>
                                    </p:anim>
                                    <p:anim calcmode="lin" valueType="num">
                                      <p:cBhvr additive="base">
                                        <p:cTn id="36" dur="500" fill="hold"/>
                                        <p:tgtEl>
                                          <p:spTgt spid="234527"/>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8" presetClass="entr" presetSubtype="6" fill="hold" grpId="0" nodeType="clickEffect">
                                  <p:stCondLst>
                                    <p:cond delay="0"/>
                                  </p:stCondLst>
                                  <p:childTnLst>
                                    <p:set>
                                      <p:cBhvr>
                                        <p:cTn id="40" dur="1" fill="hold">
                                          <p:stCondLst>
                                            <p:cond delay="0"/>
                                          </p:stCondLst>
                                        </p:cTn>
                                        <p:tgtEl>
                                          <p:spTgt spid="234508"/>
                                        </p:tgtEl>
                                        <p:attrNameLst>
                                          <p:attrName>style.visibility</p:attrName>
                                        </p:attrNameLst>
                                      </p:cBhvr>
                                      <p:to>
                                        <p:strVal val="visible"/>
                                      </p:to>
                                    </p:set>
                                    <p:animEffect transition="in" filter="strips(downRight)">
                                      <p:cBhvr>
                                        <p:cTn id="41" dur="500"/>
                                        <p:tgtEl>
                                          <p:spTgt spid="234508"/>
                                        </p:tgtEl>
                                      </p:cBhvr>
                                    </p:animEffect>
                                  </p:childTnLst>
                                </p:cTn>
                              </p:par>
                              <p:par>
                                <p:cTn id="42" presetID="2" presetClass="entr" presetSubtype="1" fill="hold" nodeType="withEffect">
                                  <p:stCondLst>
                                    <p:cond delay="0"/>
                                  </p:stCondLst>
                                  <p:childTnLst>
                                    <p:set>
                                      <p:cBhvr>
                                        <p:cTn id="43" dur="1" fill="hold">
                                          <p:stCondLst>
                                            <p:cond delay="0"/>
                                          </p:stCondLst>
                                        </p:cTn>
                                        <p:tgtEl>
                                          <p:spTgt spid="234519"/>
                                        </p:tgtEl>
                                        <p:attrNameLst>
                                          <p:attrName>style.visibility</p:attrName>
                                        </p:attrNameLst>
                                      </p:cBhvr>
                                      <p:to>
                                        <p:strVal val="visible"/>
                                      </p:to>
                                    </p:set>
                                    <p:anim calcmode="lin" valueType="num">
                                      <p:cBhvr additive="base">
                                        <p:cTn id="44" dur="500" fill="hold"/>
                                        <p:tgtEl>
                                          <p:spTgt spid="234519"/>
                                        </p:tgtEl>
                                        <p:attrNameLst>
                                          <p:attrName>ppt_x</p:attrName>
                                        </p:attrNameLst>
                                      </p:cBhvr>
                                      <p:tavLst>
                                        <p:tav tm="0">
                                          <p:val>
                                            <p:strVal val="#ppt_x"/>
                                          </p:val>
                                        </p:tav>
                                        <p:tav tm="100000">
                                          <p:val>
                                            <p:strVal val="#ppt_x"/>
                                          </p:val>
                                        </p:tav>
                                      </p:tavLst>
                                    </p:anim>
                                    <p:anim calcmode="lin" valueType="num">
                                      <p:cBhvr additive="base">
                                        <p:cTn id="45" dur="500" fill="hold"/>
                                        <p:tgtEl>
                                          <p:spTgt spid="234519"/>
                                        </p:tgtEl>
                                        <p:attrNameLst>
                                          <p:attrName>ppt_y</p:attrName>
                                        </p:attrNameLst>
                                      </p:cBhvr>
                                      <p:tavLst>
                                        <p:tav tm="0">
                                          <p:val>
                                            <p:strVal val="0-#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34526"/>
                                        </p:tgtEl>
                                        <p:attrNameLst>
                                          <p:attrName>style.visibility</p:attrName>
                                        </p:attrNameLst>
                                      </p:cBhvr>
                                      <p:to>
                                        <p:strVal val="visible"/>
                                      </p:to>
                                    </p:set>
                                    <p:anim calcmode="lin" valueType="num">
                                      <p:cBhvr additive="base">
                                        <p:cTn id="48" dur="500" fill="hold"/>
                                        <p:tgtEl>
                                          <p:spTgt spid="234526"/>
                                        </p:tgtEl>
                                        <p:attrNameLst>
                                          <p:attrName>ppt_x</p:attrName>
                                        </p:attrNameLst>
                                      </p:cBhvr>
                                      <p:tavLst>
                                        <p:tav tm="0">
                                          <p:val>
                                            <p:strVal val="#ppt_x"/>
                                          </p:val>
                                        </p:tav>
                                        <p:tav tm="100000">
                                          <p:val>
                                            <p:strVal val="#ppt_x"/>
                                          </p:val>
                                        </p:tav>
                                      </p:tavLst>
                                    </p:anim>
                                    <p:anim calcmode="lin" valueType="num">
                                      <p:cBhvr additive="base">
                                        <p:cTn id="49" dur="500" fill="hold"/>
                                        <p:tgtEl>
                                          <p:spTgt spid="234526"/>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2" fill="hold" grpId="0" nodeType="clickEffect">
                                  <p:stCondLst>
                                    <p:cond delay="0"/>
                                  </p:stCondLst>
                                  <p:childTnLst>
                                    <p:set>
                                      <p:cBhvr>
                                        <p:cTn id="53" dur="1" fill="hold">
                                          <p:stCondLst>
                                            <p:cond delay="0"/>
                                          </p:stCondLst>
                                        </p:cTn>
                                        <p:tgtEl>
                                          <p:spTgt spid="234515"/>
                                        </p:tgtEl>
                                        <p:attrNameLst>
                                          <p:attrName>style.visibility</p:attrName>
                                        </p:attrNameLst>
                                      </p:cBhvr>
                                      <p:to>
                                        <p:strVal val="visible"/>
                                      </p:to>
                                    </p:set>
                                    <p:anim calcmode="lin" valueType="num">
                                      <p:cBhvr additive="base">
                                        <p:cTn id="54" dur="500" fill="hold"/>
                                        <p:tgtEl>
                                          <p:spTgt spid="234515"/>
                                        </p:tgtEl>
                                        <p:attrNameLst>
                                          <p:attrName>ppt_x</p:attrName>
                                        </p:attrNameLst>
                                      </p:cBhvr>
                                      <p:tavLst>
                                        <p:tav tm="0">
                                          <p:val>
                                            <p:strVal val="1+#ppt_w/2"/>
                                          </p:val>
                                        </p:tav>
                                        <p:tav tm="100000">
                                          <p:val>
                                            <p:strVal val="#ppt_x"/>
                                          </p:val>
                                        </p:tav>
                                      </p:tavLst>
                                    </p:anim>
                                    <p:anim calcmode="lin" valueType="num">
                                      <p:cBhvr additive="base">
                                        <p:cTn id="55" dur="500" fill="hold"/>
                                        <p:tgtEl>
                                          <p:spTgt spid="2345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507" grpId="0" build="p" autoUpdateAnimBg="0"/>
      <p:bldP spid="234508" grpId="0" autoUpdateAnimBg="0"/>
      <p:bldP spid="234515"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23" name="Rectangle 3"/>
          <p:cNvSpPr>
            <a:spLocks noGrp="1" noChangeArrowheads="1"/>
          </p:cNvSpPr>
          <p:nvPr>
            <p:ph idx="1"/>
          </p:nvPr>
        </p:nvSpPr>
        <p:spPr>
          <a:xfrm>
            <a:off x="381000" y="1524000"/>
            <a:ext cx="7848600" cy="1401763"/>
          </a:xfrm>
        </p:spPr>
        <p:txBody>
          <a:bodyPr/>
          <a:lstStyle/>
          <a:p>
            <a:pPr eaLnBrk="1" hangingPunct="1">
              <a:buFontTx/>
              <a:buNone/>
            </a:pPr>
            <a:r>
              <a:rPr lang="en-US" altLang="zh-CN" sz="2400" b="1" dirty="0" smtClean="0"/>
              <a:t>    </a:t>
            </a:r>
            <a:r>
              <a:rPr lang="zh-CN" altLang="en-US" sz="2400" b="1" dirty="0" smtClean="0"/>
              <a:t>项目是为提供某</a:t>
            </a:r>
            <a:r>
              <a:rPr lang="zh-CN" altLang="en-US" sz="2400" b="1" dirty="0" smtClean="0">
                <a:solidFill>
                  <a:srgbClr val="FF0000"/>
                </a:solidFill>
              </a:rPr>
              <a:t>项独特产品、服务或成果</a:t>
            </a:r>
            <a:r>
              <a:rPr lang="zh-CN" altLang="en-US" sz="2400" b="1" dirty="0" smtClean="0"/>
              <a:t>所做的</a:t>
            </a:r>
            <a:r>
              <a:rPr lang="zh-CN" altLang="en-US" sz="2400" b="1" dirty="0" smtClean="0">
                <a:solidFill>
                  <a:srgbClr val="FF0000"/>
                </a:solidFill>
              </a:rPr>
              <a:t>临时性</a:t>
            </a:r>
            <a:r>
              <a:rPr lang="zh-CN" altLang="en-US" sz="2400" b="1" dirty="0" smtClean="0"/>
              <a:t>努力。</a:t>
            </a:r>
          </a:p>
          <a:p>
            <a:pPr eaLnBrk="1" hangingPunct="1">
              <a:buFontTx/>
              <a:buNone/>
            </a:pPr>
            <a:r>
              <a:rPr lang="zh-CN" altLang="en-US" sz="2400" b="1" dirty="0" smtClean="0"/>
              <a:t>                                   </a:t>
            </a:r>
            <a:r>
              <a:rPr lang="zh-CN" altLang="en-US" sz="2400" b="1" dirty="0" smtClean="0">
                <a:solidFill>
                  <a:srgbClr val="0033CC"/>
                </a:solidFill>
              </a:rPr>
              <a:t>－ 项目管理知识体系指南（第四版）</a:t>
            </a:r>
          </a:p>
        </p:txBody>
      </p:sp>
      <p:sp>
        <p:nvSpPr>
          <p:cNvPr id="235527" name="Rectangle 7"/>
          <p:cNvSpPr>
            <a:spLocks noChangeArrowheads="1"/>
          </p:cNvSpPr>
          <p:nvPr/>
        </p:nvSpPr>
        <p:spPr bwMode="auto">
          <a:xfrm>
            <a:off x="381000" y="3352800"/>
            <a:ext cx="7848600" cy="1981200"/>
          </a:xfrm>
          <a:prstGeom prst="rect">
            <a:avLst/>
          </a:prstGeom>
          <a:noFill/>
          <a:ln w="9525">
            <a:noFill/>
            <a:miter lim="800000"/>
            <a:headEnd/>
            <a:tailEnd/>
          </a:ln>
        </p:spPr>
        <p:txBody>
          <a:bodyPr/>
          <a:lstStyle/>
          <a:p>
            <a:pPr marL="342900" indent="-342900">
              <a:spcBef>
                <a:spcPct val="20000"/>
              </a:spcBef>
            </a:pPr>
            <a:r>
              <a:rPr lang="en-US" altLang="zh-CN" sz="2400" b="1"/>
              <a:t>    A project is a</a:t>
            </a:r>
            <a:r>
              <a:rPr lang="en-US" altLang="zh-CN" sz="2400" b="1">
                <a:solidFill>
                  <a:srgbClr val="0033CC"/>
                </a:solidFill>
              </a:rPr>
              <a:t> temporary</a:t>
            </a:r>
            <a:r>
              <a:rPr lang="en-US" altLang="zh-CN" sz="2400" b="1"/>
              <a:t> endeavor undertaken to create a </a:t>
            </a:r>
            <a:r>
              <a:rPr lang="en-US" altLang="zh-CN" sz="2400" b="1">
                <a:solidFill>
                  <a:srgbClr val="0033CC"/>
                </a:solidFill>
              </a:rPr>
              <a:t>unique</a:t>
            </a:r>
            <a:r>
              <a:rPr lang="en-US" altLang="zh-CN" sz="2400" b="1"/>
              <a:t> product, service, or result.</a:t>
            </a:r>
          </a:p>
          <a:p>
            <a:pPr marL="342900" indent="-342900">
              <a:spcBef>
                <a:spcPct val="20000"/>
              </a:spcBef>
            </a:pPr>
            <a:r>
              <a:rPr lang="en-US" altLang="zh-CN" sz="2400" b="1"/>
              <a:t>                        </a:t>
            </a:r>
          </a:p>
          <a:p>
            <a:pPr marL="342900" indent="-342900">
              <a:spcBef>
                <a:spcPct val="20000"/>
              </a:spcBef>
            </a:pPr>
            <a:r>
              <a:rPr lang="en-US" altLang="zh-CN" b="1">
                <a:latin typeface="Arial Narrow" pitchFamily="34" charset="0"/>
              </a:rPr>
              <a:t>                 </a:t>
            </a:r>
            <a:r>
              <a:rPr lang="en-US" altLang="zh-CN" b="1">
                <a:solidFill>
                  <a:srgbClr val="0033CC"/>
                </a:solidFill>
                <a:latin typeface="Arial Narrow" pitchFamily="34" charset="0"/>
              </a:rPr>
              <a:t>- A Guide to the Project Management Body of Knowledge</a:t>
            </a:r>
            <a:r>
              <a:rPr lang="zh-CN" altLang="en-US" b="1">
                <a:solidFill>
                  <a:srgbClr val="0033CC"/>
                </a:solidFill>
                <a:latin typeface="Arial Narrow" pitchFamily="34" charset="0"/>
              </a:rPr>
              <a:t>（</a:t>
            </a:r>
            <a:r>
              <a:rPr lang="en-US" altLang="zh-CN" b="1">
                <a:solidFill>
                  <a:srgbClr val="0033CC"/>
                </a:solidFill>
                <a:latin typeface="Arial Narrow" pitchFamily="34" charset="0"/>
              </a:rPr>
              <a:t>Fourth Edition</a:t>
            </a:r>
            <a:r>
              <a:rPr lang="zh-CN" altLang="en-US" b="1">
                <a:solidFill>
                  <a:srgbClr val="0033CC"/>
                </a:solidFill>
                <a:latin typeface="Arial Narrow" pitchFamily="34" charset="0"/>
              </a:rPr>
              <a:t>）</a:t>
            </a:r>
          </a:p>
          <a:p>
            <a:pPr marL="342900" indent="-342900">
              <a:spcBef>
                <a:spcPct val="20000"/>
              </a:spcBef>
            </a:pPr>
            <a:r>
              <a:rPr lang="en-US" altLang="zh-CN" b="1">
                <a:solidFill>
                  <a:srgbClr val="0033CC"/>
                </a:solidFill>
                <a:latin typeface="Arial Narrow" pitchFamily="34" charset="0"/>
              </a:rPr>
              <a:t>                                                                                                            ANSI/PMI 99-001-2008 </a:t>
            </a:r>
          </a:p>
        </p:txBody>
      </p:sp>
      <p:sp>
        <p:nvSpPr>
          <p:cNvPr id="13317" name="Rectangle 9"/>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1.</a:t>
            </a:r>
            <a:r>
              <a:rPr lang="zh-CN" altLang="en-US" sz="2800" b="1">
                <a:solidFill>
                  <a:srgbClr val="0033CC"/>
                </a:solidFill>
              </a:rPr>
              <a:t>什么是项目</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35523">
                                            <p:txEl>
                                              <p:pRg st="0" end="0"/>
                                            </p:txEl>
                                          </p:spTgt>
                                        </p:tgtEl>
                                        <p:attrNameLst>
                                          <p:attrName>style.visibility</p:attrName>
                                        </p:attrNameLst>
                                      </p:cBhvr>
                                      <p:to>
                                        <p:strVal val="visible"/>
                                      </p:to>
                                    </p:set>
                                    <p:animEffect transition="in" filter="wipe(up)">
                                      <p:cBhvr>
                                        <p:cTn id="7" dur="500"/>
                                        <p:tgtEl>
                                          <p:spTgt spid="2355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35523">
                                            <p:txEl>
                                              <p:pRg st="1" end="1"/>
                                            </p:txEl>
                                          </p:spTgt>
                                        </p:tgtEl>
                                        <p:attrNameLst>
                                          <p:attrName>style.visibility</p:attrName>
                                        </p:attrNameLst>
                                      </p:cBhvr>
                                      <p:to>
                                        <p:strVal val="visible"/>
                                      </p:to>
                                    </p:set>
                                    <p:animEffect transition="in" filter="wipe(up)">
                                      <p:cBhvr>
                                        <p:cTn id="12" dur="500"/>
                                        <p:tgtEl>
                                          <p:spTgt spid="2355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35527"/>
                                        </p:tgtEl>
                                        <p:attrNameLst>
                                          <p:attrName>style.visibility</p:attrName>
                                        </p:attrNameLst>
                                      </p:cBhvr>
                                      <p:to>
                                        <p:strVal val="visible"/>
                                      </p:to>
                                    </p:set>
                                    <p:animEffect transition="in" filter="wipe(up)">
                                      <p:cBhvr>
                                        <p:cTn id="17" dur="500"/>
                                        <p:tgtEl>
                                          <p:spTgt spid="2355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23" grpId="0" build="p"/>
      <p:bldP spid="235527"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Text Box 2"/>
          <p:cNvSpPr txBox="1">
            <a:spLocks noChangeArrowheads="1"/>
          </p:cNvSpPr>
          <p:nvPr/>
        </p:nvSpPr>
        <p:spPr bwMode="gray">
          <a:xfrm>
            <a:off x="3125788" y="2155825"/>
            <a:ext cx="354012" cy="457200"/>
          </a:xfrm>
          <a:prstGeom prst="rect">
            <a:avLst/>
          </a:prstGeom>
          <a:noFill/>
          <a:ln w="9525" algn="ctr">
            <a:noFill/>
            <a:miter lim="800000"/>
            <a:headEnd/>
            <a:tailEnd/>
          </a:ln>
        </p:spPr>
        <p:txBody>
          <a:bodyPr wrap="none">
            <a:spAutoFit/>
          </a:bodyPr>
          <a:lstStyle/>
          <a:p>
            <a:pPr algn="ctr" eaLnBrk="0" hangingPunct="0"/>
            <a:r>
              <a:rPr lang="en-US" altLang="zh-CN" sz="2400">
                <a:solidFill>
                  <a:schemeClr val="bg1"/>
                </a:solidFill>
              </a:rPr>
              <a:t>1</a:t>
            </a:r>
          </a:p>
        </p:txBody>
      </p:sp>
      <p:sp>
        <p:nvSpPr>
          <p:cNvPr id="354307" name="AutoShape 3"/>
          <p:cNvSpPr>
            <a:spLocks noChangeArrowheads="1"/>
          </p:cNvSpPr>
          <p:nvPr/>
        </p:nvSpPr>
        <p:spPr bwMode="gray">
          <a:xfrm>
            <a:off x="381000" y="1371600"/>
            <a:ext cx="8001000" cy="609600"/>
          </a:xfrm>
          <a:prstGeom prst="roundRect">
            <a:avLst>
              <a:gd name="adj" fmla="val 42968"/>
            </a:avLst>
          </a:prstGeom>
          <a:gradFill rotWithShape="1">
            <a:gsLst>
              <a:gs pos="0">
                <a:srgbClr val="7DAFD4"/>
              </a:gs>
              <a:gs pos="100000">
                <a:schemeClr val="bg1"/>
              </a:gs>
            </a:gsLst>
            <a:lin ang="5400000" scaled="1"/>
          </a:gradFill>
          <a:ln w="9525">
            <a:noFill/>
            <a:round/>
            <a:headEnd/>
            <a:tailEnd/>
          </a:ln>
        </p:spPr>
        <p:txBody>
          <a:bodyPr wrap="none" anchor="ctr"/>
          <a:lstStyle/>
          <a:p>
            <a:r>
              <a:rPr lang="zh-CN" altLang="en-US" sz="2400" b="1"/>
              <a:t>临时性</a:t>
            </a:r>
            <a:r>
              <a:rPr lang="zh-CN" altLang="en-US" b="1"/>
              <a:t>（</a:t>
            </a:r>
            <a:r>
              <a:rPr lang="en-US" altLang="zh-CN" b="1"/>
              <a:t>Temporary</a:t>
            </a:r>
            <a:r>
              <a:rPr lang="zh-CN" altLang="en-US" b="1"/>
              <a:t>）</a:t>
            </a:r>
          </a:p>
        </p:txBody>
      </p:sp>
      <p:sp>
        <p:nvSpPr>
          <p:cNvPr id="354308" name="Text Box 4"/>
          <p:cNvSpPr txBox="1">
            <a:spLocks noChangeArrowheads="1"/>
          </p:cNvSpPr>
          <p:nvPr/>
        </p:nvSpPr>
        <p:spPr bwMode="auto">
          <a:xfrm>
            <a:off x="457200" y="2105025"/>
            <a:ext cx="8305800" cy="1552575"/>
          </a:xfrm>
          <a:prstGeom prst="rect">
            <a:avLst/>
          </a:prstGeom>
          <a:noFill/>
          <a:ln w="9525">
            <a:noFill/>
            <a:miter lim="800000"/>
            <a:headEnd/>
            <a:tailEnd/>
          </a:ln>
        </p:spPr>
        <p:txBody>
          <a:bodyPr>
            <a:spAutoFit/>
          </a:bodyPr>
          <a:lstStyle/>
          <a:p>
            <a:pPr>
              <a:spcBef>
                <a:spcPct val="50000"/>
              </a:spcBef>
              <a:buFont typeface="Wingdings" pitchFamily="2" charset="2"/>
              <a:buNone/>
            </a:pPr>
            <a:r>
              <a:rPr lang="zh-CN" altLang="en-US" sz="2400" b="1">
                <a:latin typeface="Verdana" pitchFamily="34" charset="0"/>
              </a:rPr>
              <a:t>确定的开始和结束</a:t>
            </a:r>
          </a:p>
          <a:p>
            <a:pPr>
              <a:spcBef>
                <a:spcPct val="50000"/>
              </a:spcBef>
              <a:buFont typeface="Wingdings" pitchFamily="2" charset="2"/>
              <a:buNone/>
            </a:pPr>
            <a:r>
              <a:rPr lang="zh-CN" altLang="en-US" sz="2400" b="1">
                <a:latin typeface="Verdana" pitchFamily="34" charset="0"/>
              </a:rPr>
              <a:t>有时间限定（机遇和市场需求短暂）</a:t>
            </a:r>
          </a:p>
          <a:p>
            <a:pPr>
              <a:spcBef>
                <a:spcPct val="50000"/>
              </a:spcBef>
              <a:buFont typeface="Wingdings" pitchFamily="2" charset="2"/>
              <a:buNone/>
            </a:pPr>
            <a:r>
              <a:rPr lang="zh-CN" altLang="en-US" sz="2400" b="1">
                <a:latin typeface="Verdana" pitchFamily="34" charset="0"/>
              </a:rPr>
              <a:t>项目团队是临时性组织</a:t>
            </a:r>
          </a:p>
        </p:txBody>
      </p:sp>
      <p:sp>
        <p:nvSpPr>
          <p:cNvPr id="354309" name="AutoShape 5"/>
          <p:cNvSpPr>
            <a:spLocks noChangeArrowheads="1"/>
          </p:cNvSpPr>
          <p:nvPr/>
        </p:nvSpPr>
        <p:spPr bwMode="gray">
          <a:xfrm>
            <a:off x="381000" y="3962400"/>
            <a:ext cx="8001000" cy="609600"/>
          </a:xfrm>
          <a:prstGeom prst="roundRect">
            <a:avLst>
              <a:gd name="adj" fmla="val 42968"/>
            </a:avLst>
          </a:prstGeom>
          <a:gradFill rotWithShape="1">
            <a:gsLst>
              <a:gs pos="0">
                <a:srgbClr val="7DAFD4"/>
              </a:gs>
              <a:gs pos="100000">
                <a:schemeClr val="bg1"/>
              </a:gs>
            </a:gsLst>
            <a:lin ang="5400000" scaled="1"/>
          </a:gradFill>
          <a:ln w="9525">
            <a:noFill/>
            <a:round/>
            <a:headEnd/>
            <a:tailEnd/>
          </a:ln>
        </p:spPr>
        <p:txBody>
          <a:bodyPr wrap="none" anchor="ctr"/>
          <a:lstStyle/>
          <a:p>
            <a:pPr>
              <a:spcBef>
                <a:spcPct val="50000"/>
              </a:spcBef>
              <a:buFont typeface="Wingdings" pitchFamily="2" charset="2"/>
              <a:buNone/>
            </a:pPr>
            <a:r>
              <a:rPr lang="zh-CN" altLang="en-US" sz="2400" b="1"/>
              <a:t>独特性</a:t>
            </a:r>
            <a:r>
              <a:rPr lang="zh-CN" altLang="en-US" b="1"/>
              <a:t>（</a:t>
            </a:r>
            <a:r>
              <a:rPr lang="en-US" altLang="zh-CN" b="1"/>
              <a:t>Unique</a:t>
            </a:r>
            <a:r>
              <a:rPr lang="zh-CN" altLang="en-US" b="1"/>
              <a:t>）</a:t>
            </a:r>
          </a:p>
        </p:txBody>
      </p:sp>
      <p:sp>
        <p:nvSpPr>
          <p:cNvPr id="14349" name="Rectangle 7"/>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1.</a:t>
            </a:r>
            <a:r>
              <a:rPr lang="zh-CN" altLang="en-US" sz="2800" b="1">
                <a:solidFill>
                  <a:srgbClr val="0033CC"/>
                </a:solidFill>
              </a:rPr>
              <a:t>什么是项目</a:t>
            </a:r>
          </a:p>
        </p:txBody>
      </p:sp>
      <p:sp>
        <p:nvSpPr>
          <p:cNvPr id="354313" name="Text Box 9"/>
          <p:cNvSpPr txBox="1">
            <a:spLocks noChangeArrowheads="1"/>
          </p:cNvSpPr>
          <p:nvPr/>
        </p:nvSpPr>
        <p:spPr bwMode="auto">
          <a:xfrm>
            <a:off x="457200" y="4800600"/>
            <a:ext cx="7924800" cy="822325"/>
          </a:xfrm>
          <a:prstGeom prst="rect">
            <a:avLst/>
          </a:prstGeom>
          <a:noFill/>
          <a:ln w="9525">
            <a:noFill/>
            <a:miter lim="800000"/>
            <a:headEnd/>
            <a:tailEnd/>
          </a:ln>
        </p:spPr>
        <p:txBody>
          <a:bodyPr>
            <a:spAutoFit/>
          </a:bodyPr>
          <a:lstStyle/>
          <a:p>
            <a:r>
              <a:rPr lang="zh-CN" altLang="zh-CN" sz="2400" b="1"/>
              <a:t>任何产品或服务以一些显著的方式区别于其他任何相类似的产品或服务</a:t>
            </a:r>
            <a:endParaRPr lang="zh-CN" altLang="en-US" sz="2400" b="1"/>
          </a:p>
        </p:txBody>
      </p:sp>
      <p:sp>
        <p:nvSpPr>
          <p:cNvPr id="354314" name="Freeform 10"/>
          <p:cNvSpPr>
            <a:spLocks/>
          </p:cNvSpPr>
          <p:nvPr/>
        </p:nvSpPr>
        <p:spPr bwMode="gray">
          <a:xfrm rot="19167686" flipH="1">
            <a:off x="3936438" y="1771426"/>
            <a:ext cx="1219200" cy="604837"/>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pPr>
              <a:defRPr/>
            </a:pPr>
            <a:endParaRPr lang="en-US">
              <a:cs typeface="+mn-cs"/>
            </a:endParaRPr>
          </a:p>
        </p:txBody>
      </p:sp>
      <p:sp>
        <p:nvSpPr>
          <p:cNvPr id="354315" name="AutoShape 11"/>
          <p:cNvSpPr>
            <a:spLocks noChangeArrowheads="1"/>
          </p:cNvSpPr>
          <p:nvPr/>
        </p:nvSpPr>
        <p:spPr bwMode="auto">
          <a:xfrm>
            <a:off x="5105400" y="1143000"/>
            <a:ext cx="3352800" cy="914400"/>
          </a:xfrm>
          <a:prstGeom prst="roundRect">
            <a:avLst>
              <a:gd name="adj" fmla="val 4690"/>
            </a:avLst>
          </a:prstGeom>
          <a:noFill/>
          <a:ln w="38100">
            <a:solidFill>
              <a:schemeClr val="accent2"/>
            </a:solidFill>
            <a:round/>
            <a:headEnd/>
            <a:tailEnd/>
          </a:ln>
        </p:spPr>
        <p:txBody>
          <a:bodyPr wrap="none" anchor="ctr"/>
          <a:lstStyle/>
          <a:p>
            <a:r>
              <a:rPr lang="zh-CN" altLang="en-US" b="1"/>
              <a:t>持续运作，常规性，不断重复</a:t>
            </a:r>
            <a:r>
              <a:rPr lang="zh-CN" altLang="en-US"/>
              <a:t> </a:t>
            </a:r>
            <a:endParaRPr lang="zh-CN" altLang="en-US" b="1"/>
          </a:p>
          <a:p>
            <a:r>
              <a:rPr lang="zh-CN" altLang="en-US" b="1"/>
              <a:t>组织形式相对不变和持久</a:t>
            </a:r>
            <a:r>
              <a:rPr lang="zh-CN" altLang="en-US"/>
              <a:t> </a:t>
            </a:r>
          </a:p>
        </p:txBody>
      </p:sp>
      <p:sp>
        <p:nvSpPr>
          <p:cNvPr id="354316" name="Freeform 12"/>
          <p:cNvSpPr>
            <a:spLocks/>
          </p:cNvSpPr>
          <p:nvPr/>
        </p:nvSpPr>
        <p:spPr bwMode="gray">
          <a:xfrm rot="19113695" flipH="1">
            <a:off x="3987879" y="3917483"/>
            <a:ext cx="1219200" cy="53816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cap="flat" cmpd="sng">
            <a:noFill/>
            <a:prstDash val="solid"/>
            <a:round/>
            <a:headEnd type="none" w="med" len="med"/>
            <a:tailEnd type="none" w="med" len="med"/>
          </a:ln>
          <a:effectLst/>
        </p:spPr>
        <p:txBody>
          <a:bodyPr/>
          <a:lstStyle/>
          <a:p>
            <a:pPr>
              <a:defRPr/>
            </a:pPr>
            <a:endParaRPr lang="en-US">
              <a:cs typeface="+mn-cs"/>
            </a:endParaRPr>
          </a:p>
        </p:txBody>
      </p:sp>
      <p:sp>
        <p:nvSpPr>
          <p:cNvPr id="354317" name="AutoShape 13"/>
          <p:cNvSpPr>
            <a:spLocks noChangeArrowheads="1"/>
          </p:cNvSpPr>
          <p:nvPr/>
        </p:nvSpPr>
        <p:spPr bwMode="auto">
          <a:xfrm>
            <a:off x="5181600" y="3581400"/>
            <a:ext cx="3352800" cy="533400"/>
          </a:xfrm>
          <a:prstGeom prst="roundRect">
            <a:avLst>
              <a:gd name="adj" fmla="val 4690"/>
            </a:avLst>
          </a:prstGeom>
          <a:noFill/>
          <a:ln w="38100">
            <a:solidFill>
              <a:schemeClr val="accent2"/>
            </a:solidFill>
            <a:round/>
            <a:headEnd/>
            <a:tailEnd/>
          </a:ln>
        </p:spPr>
        <p:txBody>
          <a:bodyPr wrap="none" anchor="ctr"/>
          <a:lstStyle/>
          <a:p>
            <a:r>
              <a:rPr lang="zh-CN" altLang="en-US" b="1"/>
              <a:t>标准化的产品和服务</a:t>
            </a:r>
            <a:r>
              <a:rPr lang="zh-CN" altLang="en-US"/>
              <a:t> </a:t>
            </a:r>
          </a:p>
        </p:txBody>
      </p:sp>
      <p:sp>
        <p:nvSpPr>
          <p:cNvPr id="354318" name="Text Box 14"/>
          <p:cNvSpPr txBox="1">
            <a:spLocks noChangeArrowheads="1"/>
          </p:cNvSpPr>
          <p:nvPr/>
        </p:nvSpPr>
        <p:spPr bwMode="auto">
          <a:xfrm>
            <a:off x="304800" y="685800"/>
            <a:ext cx="3200400" cy="519113"/>
          </a:xfrm>
          <a:prstGeom prst="rect">
            <a:avLst/>
          </a:prstGeom>
          <a:noFill/>
          <a:ln w="9525">
            <a:noFill/>
            <a:miter lim="800000"/>
            <a:headEnd/>
            <a:tailEnd/>
          </a:ln>
        </p:spPr>
        <p:txBody>
          <a:bodyPr>
            <a:spAutoFit/>
          </a:bodyPr>
          <a:lstStyle/>
          <a:p>
            <a:pPr>
              <a:spcBef>
                <a:spcPct val="50000"/>
              </a:spcBef>
              <a:buFont typeface="Wingdings" pitchFamily="2" charset="2"/>
              <a:buNone/>
            </a:pPr>
            <a:r>
              <a:rPr lang="zh-CN" altLang="en-US" sz="2800" b="1" dirty="0">
                <a:solidFill>
                  <a:srgbClr val="0033CC"/>
                </a:solidFill>
              </a:rPr>
              <a:t>项目与运作</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4318"/>
                                        </p:tgtEl>
                                        <p:attrNameLst>
                                          <p:attrName>style.visibility</p:attrName>
                                        </p:attrNameLst>
                                      </p:cBhvr>
                                      <p:to>
                                        <p:strVal val="visible"/>
                                      </p:to>
                                    </p:set>
                                    <p:anim calcmode="lin" valueType="num">
                                      <p:cBhvr additive="base">
                                        <p:cTn id="7" dur="500" fill="hold"/>
                                        <p:tgtEl>
                                          <p:spTgt spid="354318"/>
                                        </p:tgtEl>
                                        <p:attrNameLst>
                                          <p:attrName>ppt_x</p:attrName>
                                        </p:attrNameLst>
                                      </p:cBhvr>
                                      <p:tavLst>
                                        <p:tav tm="0">
                                          <p:val>
                                            <p:strVal val="0-#ppt_w/2"/>
                                          </p:val>
                                        </p:tav>
                                        <p:tav tm="100000">
                                          <p:val>
                                            <p:strVal val="#ppt_x"/>
                                          </p:val>
                                        </p:tav>
                                      </p:tavLst>
                                    </p:anim>
                                    <p:anim calcmode="lin" valueType="num">
                                      <p:cBhvr additive="base">
                                        <p:cTn id="8" dur="500" fill="hold"/>
                                        <p:tgtEl>
                                          <p:spTgt spid="35431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54307"/>
                                        </p:tgtEl>
                                        <p:attrNameLst>
                                          <p:attrName>style.visibility</p:attrName>
                                        </p:attrNameLst>
                                      </p:cBhvr>
                                      <p:to>
                                        <p:strVal val="visible"/>
                                      </p:to>
                                    </p:set>
                                    <p:animEffect transition="in" filter="wipe(down)">
                                      <p:cBhvr>
                                        <p:cTn id="13" dur="500"/>
                                        <p:tgtEl>
                                          <p:spTgt spid="354307"/>
                                        </p:tgtEl>
                                      </p:cBhvr>
                                    </p:animEffect>
                                  </p:childTnLst>
                                </p:cTn>
                              </p:par>
                            </p:childTnLst>
                          </p:cTn>
                        </p:par>
                        <p:par>
                          <p:cTn id="14" fill="hold">
                            <p:stCondLst>
                              <p:cond delay="500"/>
                            </p:stCondLst>
                            <p:childTnLst>
                              <p:par>
                                <p:cTn id="15" presetID="22" presetClass="entr" presetSubtype="1" fill="hold" grpId="0" nodeType="afterEffect">
                                  <p:stCondLst>
                                    <p:cond delay="0"/>
                                  </p:stCondLst>
                                  <p:childTnLst>
                                    <p:set>
                                      <p:cBhvr>
                                        <p:cTn id="16" dur="1" fill="hold">
                                          <p:stCondLst>
                                            <p:cond delay="0"/>
                                          </p:stCondLst>
                                        </p:cTn>
                                        <p:tgtEl>
                                          <p:spTgt spid="354308"/>
                                        </p:tgtEl>
                                        <p:attrNameLst>
                                          <p:attrName>style.visibility</p:attrName>
                                        </p:attrNameLst>
                                      </p:cBhvr>
                                      <p:to>
                                        <p:strVal val="visible"/>
                                      </p:to>
                                    </p:set>
                                    <p:animEffect transition="in" filter="wipe(up)">
                                      <p:cBhvr>
                                        <p:cTn id="17" dur="500"/>
                                        <p:tgtEl>
                                          <p:spTgt spid="35430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54314"/>
                                        </p:tgtEl>
                                        <p:attrNameLst>
                                          <p:attrName>style.visibility</p:attrName>
                                        </p:attrNameLst>
                                      </p:cBhvr>
                                      <p:to>
                                        <p:strVal val="visible"/>
                                      </p:to>
                                    </p:set>
                                    <p:animEffect transition="in" filter="wipe(down)">
                                      <p:cBhvr>
                                        <p:cTn id="22" dur="500"/>
                                        <p:tgtEl>
                                          <p:spTgt spid="354314"/>
                                        </p:tgtEl>
                                      </p:cBhvr>
                                    </p:animEffect>
                                  </p:childTnLst>
                                </p:cTn>
                              </p:par>
                            </p:childTnLst>
                          </p:cTn>
                        </p:par>
                        <p:par>
                          <p:cTn id="23" fill="hold">
                            <p:stCondLst>
                              <p:cond delay="500"/>
                            </p:stCondLst>
                            <p:childTnLst>
                              <p:par>
                                <p:cTn id="24" presetID="22" presetClass="entr" presetSubtype="4" fill="hold" grpId="0" nodeType="afterEffect">
                                  <p:stCondLst>
                                    <p:cond delay="0"/>
                                  </p:stCondLst>
                                  <p:childTnLst>
                                    <p:set>
                                      <p:cBhvr>
                                        <p:cTn id="25" dur="1" fill="hold">
                                          <p:stCondLst>
                                            <p:cond delay="0"/>
                                          </p:stCondLst>
                                        </p:cTn>
                                        <p:tgtEl>
                                          <p:spTgt spid="354315"/>
                                        </p:tgtEl>
                                        <p:attrNameLst>
                                          <p:attrName>style.visibility</p:attrName>
                                        </p:attrNameLst>
                                      </p:cBhvr>
                                      <p:to>
                                        <p:strVal val="visible"/>
                                      </p:to>
                                    </p:set>
                                    <p:animEffect transition="in" filter="wipe(down)">
                                      <p:cBhvr>
                                        <p:cTn id="26" dur="500"/>
                                        <p:tgtEl>
                                          <p:spTgt spid="35431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354309"/>
                                        </p:tgtEl>
                                        <p:attrNameLst>
                                          <p:attrName>style.visibility</p:attrName>
                                        </p:attrNameLst>
                                      </p:cBhvr>
                                      <p:to>
                                        <p:strVal val="visible"/>
                                      </p:to>
                                    </p:set>
                                    <p:animEffect transition="in" filter="wipe(down)">
                                      <p:cBhvr>
                                        <p:cTn id="31" dur="500"/>
                                        <p:tgtEl>
                                          <p:spTgt spid="354309"/>
                                        </p:tgtEl>
                                      </p:cBhvr>
                                    </p:animEffect>
                                  </p:childTnLst>
                                </p:cTn>
                              </p:par>
                            </p:childTnLst>
                          </p:cTn>
                        </p:par>
                        <p:par>
                          <p:cTn id="32" fill="hold">
                            <p:stCondLst>
                              <p:cond delay="500"/>
                            </p:stCondLst>
                            <p:childTnLst>
                              <p:par>
                                <p:cTn id="33" presetID="22" presetClass="entr" presetSubtype="1" fill="hold" grpId="0" nodeType="afterEffect">
                                  <p:stCondLst>
                                    <p:cond delay="0"/>
                                  </p:stCondLst>
                                  <p:childTnLst>
                                    <p:set>
                                      <p:cBhvr>
                                        <p:cTn id="34" dur="1" fill="hold">
                                          <p:stCondLst>
                                            <p:cond delay="0"/>
                                          </p:stCondLst>
                                        </p:cTn>
                                        <p:tgtEl>
                                          <p:spTgt spid="354313"/>
                                        </p:tgtEl>
                                        <p:attrNameLst>
                                          <p:attrName>style.visibility</p:attrName>
                                        </p:attrNameLst>
                                      </p:cBhvr>
                                      <p:to>
                                        <p:strVal val="visible"/>
                                      </p:to>
                                    </p:set>
                                    <p:animEffect transition="in" filter="wipe(up)">
                                      <p:cBhvr>
                                        <p:cTn id="35" dur="500"/>
                                        <p:tgtEl>
                                          <p:spTgt spid="35431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354316"/>
                                        </p:tgtEl>
                                        <p:attrNameLst>
                                          <p:attrName>style.visibility</p:attrName>
                                        </p:attrNameLst>
                                      </p:cBhvr>
                                      <p:to>
                                        <p:strVal val="visible"/>
                                      </p:to>
                                    </p:set>
                                    <p:animEffect transition="in" filter="wipe(down)">
                                      <p:cBhvr>
                                        <p:cTn id="40" dur="500"/>
                                        <p:tgtEl>
                                          <p:spTgt spid="354316"/>
                                        </p:tgtEl>
                                      </p:cBhvr>
                                    </p:animEffect>
                                  </p:childTnLst>
                                </p:cTn>
                              </p:par>
                            </p:childTnLst>
                          </p:cTn>
                        </p:par>
                        <p:par>
                          <p:cTn id="41" fill="hold">
                            <p:stCondLst>
                              <p:cond delay="500"/>
                            </p:stCondLst>
                            <p:childTnLst>
                              <p:par>
                                <p:cTn id="42" presetID="22" presetClass="entr" presetSubtype="4" fill="hold" grpId="0" nodeType="afterEffect">
                                  <p:stCondLst>
                                    <p:cond delay="0"/>
                                  </p:stCondLst>
                                  <p:childTnLst>
                                    <p:set>
                                      <p:cBhvr>
                                        <p:cTn id="43" dur="1" fill="hold">
                                          <p:stCondLst>
                                            <p:cond delay="0"/>
                                          </p:stCondLst>
                                        </p:cTn>
                                        <p:tgtEl>
                                          <p:spTgt spid="354317"/>
                                        </p:tgtEl>
                                        <p:attrNameLst>
                                          <p:attrName>style.visibility</p:attrName>
                                        </p:attrNameLst>
                                      </p:cBhvr>
                                      <p:to>
                                        <p:strVal val="visible"/>
                                      </p:to>
                                    </p:set>
                                    <p:animEffect transition="in" filter="wipe(down)">
                                      <p:cBhvr>
                                        <p:cTn id="44" dur="500"/>
                                        <p:tgtEl>
                                          <p:spTgt spid="354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4307" grpId="0" animBg="1"/>
      <p:bldP spid="354308" grpId="0"/>
      <p:bldP spid="354309" grpId="0" animBg="1"/>
      <p:bldP spid="354313" grpId="0"/>
      <p:bldP spid="354314" grpId="0" animBg="1"/>
      <p:bldP spid="354315" grpId="0" animBg="1"/>
      <p:bldP spid="354316" grpId="0" animBg="1"/>
      <p:bldP spid="354317" grpId="0" animBg="1"/>
      <p:bldP spid="354318"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5330" name="Text Box 2"/>
          <p:cNvSpPr txBox="1">
            <a:spLocks noChangeArrowheads="1"/>
          </p:cNvSpPr>
          <p:nvPr/>
        </p:nvSpPr>
        <p:spPr bwMode="auto">
          <a:xfrm>
            <a:off x="457200" y="2286000"/>
            <a:ext cx="8305800" cy="1552575"/>
          </a:xfrm>
          <a:prstGeom prst="rect">
            <a:avLst/>
          </a:prstGeom>
          <a:noFill/>
          <a:ln w="9525">
            <a:noFill/>
            <a:miter lim="800000"/>
            <a:headEnd/>
            <a:tailEnd/>
          </a:ln>
        </p:spPr>
        <p:txBody>
          <a:bodyPr>
            <a:spAutoFit/>
          </a:bodyPr>
          <a:lstStyle/>
          <a:p>
            <a:pPr>
              <a:spcBef>
                <a:spcPct val="50000"/>
              </a:spcBef>
              <a:buFont typeface="Wingdings" pitchFamily="2" charset="2"/>
              <a:buNone/>
            </a:pPr>
            <a:r>
              <a:rPr lang="zh-CN" altLang="en-US" sz="2400" b="1">
                <a:latin typeface="Verdana" pitchFamily="34" charset="0"/>
              </a:rPr>
              <a:t>分部开发</a:t>
            </a:r>
          </a:p>
          <a:p>
            <a:pPr>
              <a:spcBef>
                <a:spcPct val="50000"/>
              </a:spcBef>
              <a:buFont typeface="Wingdings" pitchFamily="2" charset="2"/>
              <a:buNone/>
            </a:pPr>
            <a:r>
              <a:rPr lang="zh-CN" altLang="en-US" sz="2400" b="1">
                <a:latin typeface="Verdana" pitchFamily="34" charset="0"/>
              </a:rPr>
              <a:t>连续积累</a:t>
            </a:r>
          </a:p>
          <a:p>
            <a:pPr>
              <a:spcBef>
                <a:spcPct val="50000"/>
              </a:spcBef>
              <a:buFont typeface="Wingdings" pitchFamily="2" charset="2"/>
              <a:buNone/>
            </a:pPr>
            <a:r>
              <a:rPr lang="zh-CN" altLang="en-US" sz="2400" b="1">
                <a:latin typeface="Verdana" pitchFamily="34" charset="0"/>
              </a:rPr>
              <a:t>范围、目标、可交付成果由模糊到清晰</a:t>
            </a:r>
          </a:p>
        </p:txBody>
      </p:sp>
      <p:sp>
        <p:nvSpPr>
          <p:cNvPr id="15363" name="Text Box 3"/>
          <p:cNvSpPr txBox="1">
            <a:spLocks noChangeArrowheads="1"/>
          </p:cNvSpPr>
          <p:nvPr/>
        </p:nvSpPr>
        <p:spPr bwMode="gray">
          <a:xfrm>
            <a:off x="3125788" y="2155825"/>
            <a:ext cx="354012" cy="457200"/>
          </a:xfrm>
          <a:prstGeom prst="rect">
            <a:avLst/>
          </a:prstGeom>
          <a:noFill/>
          <a:ln w="9525" algn="ctr">
            <a:noFill/>
            <a:miter lim="800000"/>
            <a:headEnd/>
            <a:tailEnd/>
          </a:ln>
        </p:spPr>
        <p:txBody>
          <a:bodyPr wrap="none">
            <a:spAutoFit/>
          </a:bodyPr>
          <a:lstStyle/>
          <a:p>
            <a:pPr algn="ctr" eaLnBrk="0" hangingPunct="0"/>
            <a:r>
              <a:rPr lang="en-US" altLang="zh-CN" sz="2400">
                <a:solidFill>
                  <a:schemeClr val="bg1"/>
                </a:solidFill>
              </a:rPr>
              <a:t>1</a:t>
            </a:r>
          </a:p>
        </p:txBody>
      </p:sp>
      <p:sp>
        <p:nvSpPr>
          <p:cNvPr id="355332" name="AutoShape 4"/>
          <p:cNvSpPr>
            <a:spLocks noChangeArrowheads="1"/>
          </p:cNvSpPr>
          <p:nvPr/>
        </p:nvSpPr>
        <p:spPr bwMode="gray">
          <a:xfrm>
            <a:off x="381000" y="1524000"/>
            <a:ext cx="8153400" cy="609600"/>
          </a:xfrm>
          <a:prstGeom prst="roundRect">
            <a:avLst>
              <a:gd name="adj" fmla="val 42968"/>
            </a:avLst>
          </a:prstGeom>
          <a:gradFill rotWithShape="1">
            <a:gsLst>
              <a:gs pos="0">
                <a:srgbClr val="7DAFD4"/>
              </a:gs>
              <a:gs pos="100000">
                <a:schemeClr val="bg1"/>
              </a:gs>
            </a:gsLst>
            <a:lin ang="5400000" scaled="1"/>
          </a:gradFill>
          <a:ln w="9525" algn="ctr">
            <a:noFill/>
            <a:round/>
            <a:headEnd/>
            <a:tailEnd/>
          </a:ln>
        </p:spPr>
        <p:txBody>
          <a:bodyPr wrap="none" anchor="ctr"/>
          <a:lstStyle/>
          <a:p>
            <a:pPr>
              <a:spcBef>
                <a:spcPct val="50000"/>
              </a:spcBef>
              <a:buFont typeface="Wingdings" pitchFamily="2" charset="2"/>
              <a:buNone/>
            </a:pPr>
            <a:r>
              <a:rPr lang="zh-CN" altLang="en-US" sz="2400" b="1"/>
              <a:t>渐进明细</a:t>
            </a:r>
            <a:r>
              <a:rPr lang="zh-CN" altLang="en-US" b="1"/>
              <a:t>（</a:t>
            </a:r>
            <a:r>
              <a:rPr lang="en-US" altLang="zh-CN" b="1"/>
              <a:t>Progressive Elaboration</a:t>
            </a:r>
            <a:r>
              <a:rPr lang="zh-CN" altLang="en-US" b="1"/>
              <a:t>）</a:t>
            </a:r>
            <a:endParaRPr lang="zh-CN" altLang="en-US" sz="2400" b="1"/>
          </a:p>
        </p:txBody>
      </p:sp>
      <p:sp>
        <p:nvSpPr>
          <p:cNvPr id="15372" name="Rectangle 6"/>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1.</a:t>
            </a:r>
            <a:r>
              <a:rPr lang="zh-CN" altLang="en-US" sz="2800" b="1">
                <a:solidFill>
                  <a:srgbClr val="0033CC"/>
                </a:solidFill>
              </a:rPr>
              <a:t>什么是项目</a:t>
            </a:r>
          </a:p>
        </p:txBody>
      </p:sp>
      <p:sp>
        <p:nvSpPr>
          <p:cNvPr id="355336" name="AutoShape 8"/>
          <p:cNvSpPr>
            <a:spLocks noChangeArrowheads="1"/>
          </p:cNvSpPr>
          <p:nvPr/>
        </p:nvSpPr>
        <p:spPr bwMode="gray">
          <a:xfrm>
            <a:off x="381000" y="5410200"/>
            <a:ext cx="8305800" cy="609600"/>
          </a:xfrm>
          <a:prstGeom prst="roundRect">
            <a:avLst>
              <a:gd name="adj" fmla="val 42968"/>
            </a:avLst>
          </a:prstGeom>
          <a:gradFill rotWithShape="1">
            <a:gsLst>
              <a:gs pos="0">
                <a:srgbClr val="7DAFD4"/>
              </a:gs>
              <a:gs pos="100000">
                <a:schemeClr val="bg1"/>
              </a:gs>
            </a:gsLst>
            <a:lin ang="5400000" scaled="1"/>
          </a:gradFill>
          <a:ln w="9525" algn="ctr">
            <a:noFill/>
            <a:round/>
            <a:headEnd/>
            <a:tailEnd/>
          </a:ln>
        </p:spPr>
        <p:txBody>
          <a:bodyPr wrap="none" anchor="ctr"/>
          <a:lstStyle/>
          <a:p>
            <a:pPr>
              <a:spcBef>
                <a:spcPct val="50000"/>
              </a:spcBef>
              <a:buFont typeface="Wingdings" pitchFamily="2" charset="2"/>
              <a:buNone/>
            </a:pPr>
            <a:r>
              <a:rPr lang="zh-CN" altLang="en-US" sz="2400" b="1" dirty="0"/>
              <a:t>高风险，目标导向，需要各种资源，工作环境开放和不确定</a:t>
            </a:r>
          </a:p>
        </p:txBody>
      </p:sp>
      <p:sp>
        <p:nvSpPr>
          <p:cNvPr id="355337" name="Freeform 9"/>
          <p:cNvSpPr>
            <a:spLocks/>
          </p:cNvSpPr>
          <p:nvPr/>
        </p:nvSpPr>
        <p:spPr bwMode="gray">
          <a:xfrm rot="19113695" flipH="1">
            <a:off x="3886200" y="2214563"/>
            <a:ext cx="1219200" cy="604837"/>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pPr>
              <a:defRPr/>
            </a:pPr>
            <a:endParaRPr lang="en-US">
              <a:cs typeface="+mn-cs"/>
            </a:endParaRPr>
          </a:p>
        </p:txBody>
      </p:sp>
      <p:sp>
        <p:nvSpPr>
          <p:cNvPr id="355338" name="AutoShape 10"/>
          <p:cNvSpPr>
            <a:spLocks noChangeArrowheads="1"/>
          </p:cNvSpPr>
          <p:nvPr/>
        </p:nvSpPr>
        <p:spPr bwMode="auto">
          <a:xfrm>
            <a:off x="5249863" y="1752600"/>
            <a:ext cx="3276600" cy="533400"/>
          </a:xfrm>
          <a:prstGeom prst="roundRect">
            <a:avLst>
              <a:gd name="adj" fmla="val 4690"/>
            </a:avLst>
          </a:prstGeom>
          <a:noFill/>
          <a:ln w="38100">
            <a:solidFill>
              <a:schemeClr val="accent2"/>
            </a:solidFill>
            <a:round/>
            <a:headEnd/>
            <a:tailEnd/>
          </a:ln>
        </p:spPr>
        <p:txBody>
          <a:bodyPr wrap="none" anchor="ctr"/>
          <a:lstStyle/>
          <a:p>
            <a:r>
              <a:rPr lang="zh-CN" altLang="en-US" b="1"/>
              <a:t>需求明确，范围、目标清晰</a:t>
            </a:r>
            <a:r>
              <a:rPr lang="zh-CN" altLang="en-US"/>
              <a:t> </a:t>
            </a:r>
          </a:p>
        </p:txBody>
      </p:sp>
      <p:sp>
        <p:nvSpPr>
          <p:cNvPr id="355339" name="Freeform 11"/>
          <p:cNvSpPr>
            <a:spLocks/>
          </p:cNvSpPr>
          <p:nvPr/>
        </p:nvSpPr>
        <p:spPr bwMode="gray">
          <a:xfrm rot="19113695" flipH="1">
            <a:off x="4009943" y="4671137"/>
            <a:ext cx="1219200" cy="604838"/>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pPr>
              <a:defRPr/>
            </a:pPr>
            <a:endParaRPr lang="en-US">
              <a:cs typeface="+mn-cs"/>
            </a:endParaRPr>
          </a:p>
        </p:txBody>
      </p:sp>
      <p:sp>
        <p:nvSpPr>
          <p:cNvPr id="355340" name="AutoShape 12"/>
          <p:cNvSpPr>
            <a:spLocks noChangeArrowheads="1"/>
          </p:cNvSpPr>
          <p:nvPr/>
        </p:nvSpPr>
        <p:spPr bwMode="auto">
          <a:xfrm>
            <a:off x="5257800" y="3962400"/>
            <a:ext cx="3276600" cy="1219200"/>
          </a:xfrm>
          <a:prstGeom prst="roundRect">
            <a:avLst>
              <a:gd name="adj" fmla="val 4690"/>
            </a:avLst>
          </a:prstGeom>
          <a:noFill/>
          <a:ln w="38100">
            <a:solidFill>
              <a:schemeClr val="accent2"/>
            </a:solidFill>
            <a:round/>
            <a:headEnd/>
            <a:tailEnd/>
          </a:ln>
        </p:spPr>
        <p:txBody>
          <a:bodyPr wrap="none" anchor="ctr"/>
          <a:lstStyle/>
          <a:p>
            <a:r>
              <a:rPr lang="zh-CN" altLang="en-US" b="1"/>
              <a:t>低风险，不确定因素少</a:t>
            </a:r>
          </a:p>
          <a:p>
            <a:r>
              <a:rPr lang="zh-CN" altLang="en-US" b="1"/>
              <a:t>目的维持经营</a:t>
            </a:r>
            <a:r>
              <a:rPr lang="en-US" altLang="zh-CN" b="1"/>
              <a:t>,</a:t>
            </a:r>
            <a:r>
              <a:rPr lang="zh-CN" altLang="en-US" b="1"/>
              <a:t>强调持续改进</a:t>
            </a:r>
          </a:p>
          <a:p>
            <a:r>
              <a:rPr lang="zh-CN" altLang="en-US" b="1"/>
              <a:t>资源需求稳定</a:t>
            </a:r>
          </a:p>
          <a:p>
            <a:r>
              <a:rPr lang="zh-CN" altLang="en-US" b="1"/>
              <a:t>工作环境相对封闭和确定</a:t>
            </a:r>
            <a:r>
              <a:rPr lang="zh-CN" altLang="en-US"/>
              <a:t> </a:t>
            </a:r>
          </a:p>
        </p:txBody>
      </p:sp>
      <p:sp>
        <p:nvSpPr>
          <p:cNvPr id="15371" name="Text Box 13"/>
          <p:cNvSpPr txBox="1">
            <a:spLocks noChangeArrowheads="1"/>
          </p:cNvSpPr>
          <p:nvPr/>
        </p:nvSpPr>
        <p:spPr bwMode="auto">
          <a:xfrm>
            <a:off x="381000" y="685800"/>
            <a:ext cx="3200400" cy="519113"/>
          </a:xfrm>
          <a:prstGeom prst="rect">
            <a:avLst/>
          </a:prstGeom>
          <a:noFill/>
          <a:ln w="9525">
            <a:noFill/>
            <a:miter lim="800000"/>
            <a:headEnd/>
            <a:tailEnd/>
          </a:ln>
        </p:spPr>
        <p:txBody>
          <a:bodyPr>
            <a:spAutoFit/>
          </a:bodyPr>
          <a:lstStyle/>
          <a:p>
            <a:pPr>
              <a:spcBef>
                <a:spcPct val="50000"/>
              </a:spcBef>
              <a:buFont typeface="Wingdings" pitchFamily="2" charset="2"/>
              <a:buNone/>
            </a:pPr>
            <a:r>
              <a:rPr lang="zh-CN" altLang="en-US" sz="2800" b="1">
                <a:solidFill>
                  <a:srgbClr val="0033CC"/>
                </a:solidFill>
              </a:rPr>
              <a:t>项目与运作</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55332"/>
                                        </p:tgtEl>
                                        <p:attrNameLst>
                                          <p:attrName>style.visibility</p:attrName>
                                        </p:attrNameLst>
                                      </p:cBhvr>
                                      <p:to>
                                        <p:strVal val="visible"/>
                                      </p:to>
                                    </p:set>
                                    <p:animEffect transition="in" filter="wipe(down)">
                                      <p:cBhvr>
                                        <p:cTn id="7" dur="500"/>
                                        <p:tgtEl>
                                          <p:spTgt spid="35533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55330"/>
                                        </p:tgtEl>
                                        <p:attrNameLst>
                                          <p:attrName>style.visibility</p:attrName>
                                        </p:attrNameLst>
                                      </p:cBhvr>
                                      <p:to>
                                        <p:strVal val="visible"/>
                                      </p:to>
                                    </p:set>
                                    <p:animEffect transition="in" filter="wipe(up)">
                                      <p:cBhvr>
                                        <p:cTn id="11" dur="500"/>
                                        <p:tgtEl>
                                          <p:spTgt spid="35533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355337"/>
                                        </p:tgtEl>
                                        <p:attrNameLst>
                                          <p:attrName>style.visibility</p:attrName>
                                        </p:attrNameLst>
                                      </p:cBhvr>
                                      <p:to>
                                        <p:strVal val="visible"/>
                                      </p:to>
                                    </p:set>
                                    <p:animEffect transition="in" filter="wipe(down)">
                                      <p:cBhvr>
                                        <p:cTn id="16" dur="500"/>
                                        <p:tgtEl>
                                          <p:spTgt spid="355337"/>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355338"/>
                                        </p:tgtEl>
                                        <p:attrNameLst>
                                          <p:attrName>style.visibility</p:attrName>
                                        </p:attrNameLst>
                                      </p:cBhvr>
                                      <p:to>
                                        <p:strVal val="visible"/>
                                      </p:to>
                                    </p:set>
                                    <p:animEffect transition="in" filter="wipe(down)">
                                      <p:cBhvr>
                                        <p:cTn id="20" dur="500"/>
                                        <p:tgtEl>
                                          <p:spTgt spid="35533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55336"/>
                                        </p:tgtEl>
                                        <p:attrNameLst>
                                          <p:attrName>style.visibility</p:attrName>
                                        </p:attrNameLst>
                                      </p:cBhvr>
                                      <p:to>
                                        <p:strVal val="visible"/>
                                      </p:to>
                                    </p:set>
                                    <p:animEffect transition="in" filter="wipe(down)">
                                      <p:cBhvr>
                                        <p:cTn id="25" dur="500"/>
                                        <p:tgtEl>
                                          <p:spTgt spid="35533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355339"/>
                                        </p:tgtEl>
                                        <p:attrNameLst>
                                          <p:attrName>style.visibility</p:attrName>
                                        </p:attrNameLst>
                                      </p:cBhvr>
                                      <p:to>
                                        <p:strVal val="visible"/>
                                      </p:to>
                                    </p:set>
                                    <p:animEffect transition="in" filter="wipe(down)">
                                      <p:cBhvr>
                                        <p:cTn id="30" dur="500"/>
                                        <p:tgtEl>
                                          <p:spTgt spid="355339"/>
                                        </p:tgtEl>
                                      </p:cBhvr>
                                    </p:animEffect>
                                  </p:childTnLst>
                                </p:cTn>
                              </p:par>
                            </p:childTnLst>
                          </p:cTn>
                        </p:par>
                        <p:par>
                          <p:cTn id="31" fill="hold">
                            <p:stCondLst>
                              <p:cond delay="500"/>
                            </p:stCondLst>
                            <p:childTnLst>
                              <p:par>
                                <p:cTn id="32" presetID="22" presetClass="entr" presetSubtype="4" fill="hold" grpId="0" nodeType="afterEffect">
                                  <p:stCondLst>
                                    <p:cond delay="0"/>
                                  </p:stCondLst>
                                  <p:childTnLst>
                                    <p:set>
                                      <p:cBhvr>
                                        <p:cTn id="33" dur="1" fill="hold">
                                          <p:stCondLst>
                                            <p:cond delay="0"/>
                                          </p:stCondLst>
                                        </p:cTn>
                                        <p:tgtEl>
                                          <p:spTgt spid="355340"/>
                                        </p:tgtEl>
                                        <p:attrNameLst>
                                          <p:attrName>style.visibility</p:attrName>
                                        </p:attrNameLst>
                                      </p:cBhvr>
                                      <p:to>
                                        <p:strVal val="visible"/>
                                      </p:to>
                                    </p:set>
                                    <p:animEffect transition="in" filter="wipe(down)">
                                      <p:cBhvr>
                                        <p:cTn id="34" dur="500"/>
                                        <p:tgtEl>
                                          <p:spTgt spid="355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5330" grpId="0"/>
      <p:bldP spid="355332" grpId="0" animBg="1"/>
      <p:bldP spid="355336" grpId="0" animBg="1"/>
      <p:bldP spid="355337" grpId="0" animBg="1"/>
      <p:bldP spid="355338" grpId="0" animBg="1"/>
      <p:bldP spid="355339" grpId="0" animBg="1"/>
      <p:bldP spid="355340"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0643" name="Rectangle 3"/>
          <p:cNvSpPr>
            <a:spLocks noGrp="1" noChangeArrowheads="1"/>
          </p:cNvSpPr>
          <p:nvPr>
            <p:ph idx="1"/>
          </p:nvPr>
        </p:nvSpPr>
        <p:spPr>
          <a:xfrm>
            <a:off x="304800" y="1371600"/>
            <a:ext cx="8305800" cy="762000"/>
          </a:xfrm>
        </p:spPr>
        <p:txBody>
          <a:bodyPr/>
          <a:lstStyle/>
          <a:p>
            <a:pPr eaLnBrk="1" hangingPunct="1">
              <a:lnSpc>
                <a:spcPct val="90000"/>
              </a:lnSpc>
              <a:buFontTx/>
              <a:buNone/>
            </a:pPr>
            <a:r>
              <a:rPr lang="en-US" altLang="zh-CN" sz="2400" b="1" dirty="0" smtClean="0"/>
              <a:t>    </a:t>
            </a:r>
            <a:r>
              <a:rPr lang="zh-CN" altLang="en-US" sz="2400" b="1" dirty="0" smtClean="0"/>
              <a:t>运作是为了实现组织目标而</a:t>
            </a:r>
            <a:r>
              <a:rPr lang="zh-CN" altLang="en-US" sz="2400" b="1" dirty="0" smtClean="0">
                <a:solidFill>
                  <a:srgbClr val="FF0000"/>
                </a:solidFill>
              </a:rPr>
              <a:t>持续不断</a:t>
            </a:r>
            <a:r>
              <a:rPr lang="zh-CN" altLang="en-US" sz="2400" b="1" dirty="0" smtClean="0"/>
              <a:t>和</a:t>
            </a:r>
            <a:r>
              <a:rPr lang="zh-CN" altLang="en-US" sz="2400" b="1" dirty="0" smtClean="0">
                <a:solidFill>
                  <a:srgbClr val="FF0000"/>
                </a:solidFill>
              </a:rPr>
              <a:t>重复进行</a:t>
            </a:r>
            <a:r>
              <a:rPr lang="zh-CN" altLang="en-US" sz="2400" b="1" dirty="0" smtClean="0"/>
              <a:t>的，项目是</a:t>
            </a:r>
            <a:r>
              <a:rPr lang="zh-CN" altLang="en-US" sz="2400" b="1" dirty="0" smtClean="0">
                <a:solidFill>
                  <a:srgbClr val="FF0000"/>
                </a:solidFill>
              </a:rPr>
              <a:t>临时性的、独特</a:t>
            </a:r>
            <a:r>
              <a:rPr lang="zh-CN" altLang="en-US" sz="2400" b="1" dirty="0" smtClean="0"/>
              <a:t>的。</a:t>
            </a:r>
          </a:p>
        </p:txBody>
      </p:sp>
      <p:sp>
        <p:nvSpPr>
          <p:cNvPr id="16412" name="Rectangle 11"/>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1.</a:t>
            </a:r>
            <a:r>
              <a:rPr lang="zh-CN" altLang="en-US" sz="2800" b="1">
                <a:solidFill>
                  <a:srgbClr val="0033CC"/>
                </a:solidFill>
              </a:rPr>
              <a:t>什么是项目</a:t>
            </a:r>
          </a:p>
        </p:txBody>
      </p:sp>
      <p:sp>
        <p:nvSpPr>
          <p:cNvPr id="240674" name="WordArt 34"/>
          <p:cNvSpPr>
            <a:spLocks noChangeArrowheads="1" noChangeShapeType="1" noTextEdit="1"/>
          </p:cNvSpPr>
          <p:nvPr/>
        </p:nvSpPr>
        <p:spPr bwMode="auto">
          <a:xfrm rot="-1931079">
            <a:off x="1981200" y="3276600"/>
            <a:ext cx="2530475" cy="1443038"/>
          </a:xfrm>
          <a:prstGeom prst="rect">
            <a:avLst/>
          </a:prstGeom>
        </p:spPr>
        <p:txBody>
          <a:bodyPr wrap="none" fromWordArt="1">
            <a:prstTxWarp prst="textCascadeUp">
              <a:avLst>
                <a:gd name="adj" fmla="val 37935"/>
              </a:avLst>
            </a:prstTxWarp>
            <a:scene3d>
              <a:camera prst="legacyPerspectiveFront">
                <a:rot lat="20519958" lon="1080000" rev="0"/>
              </a:camera>
              <a:lightRig rig="legacyHarsh2" dir="b"/>
            </a:scene3d>
            <a:sp3d extrusionH="430200" prstMaterial="legacyMatte">
              <a:extrusionClr>
                <a:srgbClr val="FF6600"/>
              </a:extrusionClr>
            </a:sp3d>
          </a:bodyPr>
          <a:lstStyle/>
          <a:p>
            <a:pPr algn="ctr"/>
            <a:r>
              <a:rPr lang="zh-CN" altLang="en-US" sz="3600" kern="10">
                <a:ln w="9525">
                  <a:round/>
                  <a:headEnd/>
                  <a:tailEnd/>
                </a:ln>
                <a:gradFill rotWithShape="1">
                  <a:gsLst>
                    <a:gs pos="0">
                      <a:srgbClr val="FFE701"/>
                    </a:gs>
                    <a:gs pos="100000">
                      <a:srgbClr val="FE3E02"/>
                    </a:gs>
                  </a:gsLst>
                  <a:lin ang="7320000" scaled="1"/>
                </a:gradFill>
                <a:latin typeface="黑体"/>
              </a:rPr>
              <a:t>企业发展</a:t>
            </a:r>
          </a:p>
        </p:txBody>
      </p:sp>
      <p:grpSp>
        <p:nvGrpSpPr>
          <p:cNvPr id="3" name="Group 44"/>
          <p:cNvGrpSpPr>
            <a:grpSpLocks/>
          </p:cNvGrpSpPr>
          <p:nvPr/>
        </p:nvGrpSpPr>
        <p:grpSpPr bwMode="auto">
          <a:xfrm>
            <a:off x="3495675" y="4718050"/>
            <a:ext cx="2895600" cy="692150"/>
            <a:chOff x="1886" y="2584"/>
            <a:chExt cx="2415" cy="532"/>
          </a:xfrm>
        </p:grpSpPr>
        <p:sp>
          <p:nvSpPr>
            <p:cNvPr id="240657" name="Freeform 17"/>
            <p:cNvSpPr>
              <a:spLocks/>
            </p:cNvSpPr>
            <p:nvPr/>
          </p:nvSpPr>
          <p:spPr bwMode="gray">
            <a:xfrm>
              <a:off x="3936" y="2584"/>
              <a:ext cx="361" cy="532"/>
            </a:xfrm>
            <a:custGeom>
              <a:avLst/>
              <a:gdLst/>
              <a:ahLst/>
              <a:cxnLst>
                <a:cxn ang="0">
                  <a:pos x="306" y="122"/>
                </a:cxn>
                <a:cxn ang="0">
                  <a:pos x="0" y="444"/>
                </a:cxn>
                <a:cxn ang="0">
                  <a:pos x="0" y="286"/>
                </a:cxn>
                <a:cxn ang="0">
                  <a:pos x="306" y="0"/>
                </a:cxn>
                <a:cxn ang="0">
                  <a:pos x="306" y="122"/>
                </a:cxn>
              </a:cxnLst>
              <a:rect l="0" t="0" r="r" b="b"/>
              <a:pathLst>
                <a:path w="306" h="444">
                  <a:moveTo>
                    <a:pt x="306" y="122"/>
                  </a:moveTo>
                  <a:lnTo>
                    <a:pt x="0" y="444"/>
                  </a:lnTo>
                  <a:lnTo>
                    <a:pt x="0" y="286"/>
                  </a:lnTo>
                  <a:lnTo>
                    <a:pt x="306" y="0"/>
                  </a:lnTo>
                  <a:lnTo>
                    <a:pt x="306" y="122"/>
                  </a:lnTo>
                  <a:close/>
                </a:path>
              </a:pathLst>
            </a:custGeom>
            <a:gradFill rotWithShape="1">
              <a:gsLst>
                <a:gs pos="0">
                  <a:schemeClr val="folHlink">
                    <a:gamma/>
                    <a:shade val="46275"/>
                    <a:invGamma/>
                  </a:schemeClr>
                </a:gs>
                <a:gs pos="50000">
                  <a:schemeClr val="folHlink"/>
                </a:gs>
                <a:gs pos="100000">
                  <a:schemeClr val="folHlink">
                    <a:gamma/>
                    <a:shade val="46275"/>
                    <a:invGamma/>
                  </a:schemeClr>
                </a:gs>
              </a:gsLst>
              <a:lin ang="2700000" scaled="1"/>
            </a:gradFill>
            <a:ln w="0">
              <a:noFill/>
              <a:prstDash val="solid"/>
              <a:round/>
              <a:headEnd/>
              <a:tailEnd/>
            </a:ln>
          </p:spPr>
          <p:txBody>
            <a:bodyPr/>
            <a:lstStyle/>
            <a:p>
              <a:pPr>
                <a:defRPr/>
              </a:pPr>
              <a:endParaRPr lang="en-US">
                <a:cs typeface="+mn-cs"/>
              </a:endParaRPr>
            </a:p>
          </p:txBody>
        </p:sp>
        <p:sp>
          <p:nvSpPr>
            <p:cNvPr id="16409" name="Freeform 23"/>
            <p:cNvSpPr>
              <a:spLocks/>
            </p:cNvSpPr>
            <p:nvPr/>
          </p:nvSpPr>
          <p:spPr bwMode="gray">
            <a:xfrm>
              <a:off x="1886" y="2584"/>
              <a:ext cx="2415" cy="343"/>
            </a:xfrm>
            <a:custGeom>
              <a:avLst/>
              <a:gdLst>
                <a:gd name="T0" fmla="*/ 1500201 w 2048"/>
                <a:gd name="T1" fmla="*/ 491666 h 286"/>
                <a:gd name="T2" fmla="*/ 0 w 2048"/>
                <a:gd name="T3" fmla="*/ 491666 h 286"/>
                <a:gd name="T4" fmla="*/ 383802 w 2048"/>
                <a:gd name="T5" fmla="*/ 0 h 286"/>
                <a:gd name="T6" fmla="*/ 1763806 w 2048"/>
                <a:gd name="T7" fmla="*/ 0 h 286"/>
                <a:gd name="T8" fmla="*/ 1500201 w 2048"/>
                <a:gd name="T9" fmla="*/ 491666 h 286"/>
                <a:gd name="T10" fmla="*/ 0 60000 65536"/>
                <a:gd name="T11" fmla="*/ 0 60000 65536"/>
                <a:gd name="T12" fmla="*/ 0 60000 65536"/>
                <a:gd name="T13" fmla="*/ 0 60000 65536"/>
                <a:gd name="T14" fmla="*/ 0 60000 65536"/>
                <a:gd name="T15" fmla="*/ 0 w 2048"/>
                <a:gd name="T16" fmla="*/ 0 h 286"/>
                <a:gd name="T17" fmla="*/ 2048 w 2048"/>
                <a:gd name="T18" fmla="*/ 286 h 286"/>
              </a:gdLst>
              <a:ahLst/>
              <a:cxnLst>
                <a:cxn ang="T10">
                  <a:pos x="T0" y="T1"/>
                </a:cxn>
                <a:cxn ang="T11">
                  <a:pos x="T2" y="T3"/>
                </a:cxn>
                <a:cxn ang="T12">
                  <a:pos x="T4" y="T5"/>
                </a:cxn>
                <a:cxn ang="T13">
                  <a:pos x="T6" y="T7"/>
                </a:cxn>
                <a:cxn ang="T14">
                  <a:pos x="T8" y="T9"/>
                </a:cxn>
              </a:cxnLst>
              <a:rect l="T15" t="T16" r="T17" b="T18"/>
              <a:pathLst>
                <a:path w="2048" h="286">
                  <a:moveTo>
                    <a:pt x="1742" y="286"/>
                  </a:moveTo>
                  <a:lnTo>
                    <a:pt x="0" y="286"/>
                  </a:lnTo>
                  <a:lnTo>
                    <a:pt x="446" y="0"/>
                  </a:lnTo>
                  <a:lnTo>
                    <a:pt x="2048" y="0"/>
                  </a:lnTo>
                  <a:lnTo>
                    <a:pt x="1742" y="286"/>
                  </a:lnTo>
                  <a:close/>
                </a:path>
              </a:pathLst>
            </a:custGeom>
            <a:solidFill>
              <a:schemeClr val="folHlink"/>
            </a:solidFill>
            <a:ln w="0">
              <a:noFill/>
              <a:round/>
              <a:headEnd/>
              <a:tailEnd/>
            </a:ln>
          </p:spPr>
          <p:txBody>
            <a:bodyPr/>
            <a:lstStyle/>
            <a:p>
              <a:endParaRPr lang="en-US"/>
            </a:p>
          </p:txBody>
        </p:sp>
        <p:sp>
          <p:nvSpPr>
            <p:cNvPr id="240664" name="Rectangle 24"/>
            <p:cNvSpPr>
              <a:spLocks noChangeArrowheads="1"/>
            </p:cNvSpPr>
            <p:nvPr/>
          </p:nvSpPr>
          <p:spPr bwMode="gray">
            <a:xfrm>
              <a:off x="1889" y="2926"/>
              <a:ext cx="2055" cy="188"/>
            </a:xfrm>
            <a:prstGeom prst="rect">
              <a:avLst/>
            </a:prstGeom>
            <a:gradFill rotWithShape="1">
              <a:gsLst>
                <a:gs pos="0">
                  <a:schemeClr val="folHlink">
                    <a:gamma/>
                    <a:shade val="72549"/>
                    <a:invGamma/>
                  </a:schemeClr>
                </a:gs>
                <a:gs pos="50000">
                  <a:schemeClr val="folHlink"/>
                </a:gs>
                <a:gs pos="100000">
                  <a:schemeClr val="folHlink">
                    <a:gamma/>
                    <a:shade val="72549"/>
                    <a:invGamma/>
                  </a:schemeClr>
                </a:gs>
              </a:gsLst>
              <a:lin ang="2700000" scaled="1"/>
            </a:gradFill>
            <a:ln w="9525">
              <a:noFill/>
              <a:miter lim="800000"/>
              <a:headEnd/>
              <a:tailEnd/>
            </a:ln>
            <a:effectLst/>
          </p:spPr>
          <p:txBody>
            <a:bodyPr wrap="none" anchor="ctr"/>
            <a:lstStyle/>
            <a:p>
              <a:pPr algn="ctr" eaLnBrk="0" hangingPunct="0">
                <a:defRPr/>
              </a:pPr>
              <a:r>
                <a:rPr lang="zh-CN" altLang="en-US" sz="2000" b="1">
                  <a:solidFill>
                    <a:srgbClr val="FFFFFF"/>
                  </a:solidFill>
                </a:rPr>
                <a:t>项 目</a:t>
              </a:r>
            </a:p>
          </p:txBody>
        </p:sp>
        <p:sp>
          <p:nvSpPr>
            <p:cNvPr id="16411" name="WordArt 35"/>
            <p:cNvSpPr>
              <a:spLocks noChangeArrowheads="1" noChangeShapeType="1" noTextEdit="1"/>
            </p:cNvSpPr>
            <p:nvPr/>
          </p:nvSpPr>
          <p:spPr bwMode="auto">
            <a:xfrm>
              <a:off x="2688" y="2736"/>
              <a:ext cx="624" cy="144"/>
            </a:xfrm>
            <a:prstGeom prst="rect">
              <a:avLst/>
            </a:prstGeom>
          </p:spPr>
          <p:txBody>
            <a:bodyPr wrap="none" fromWordArt="1">
              <a:prstTxWarp prst="textPlain">
                <a:avLst>
                  <a:gd name="adj" fmla="val 36199"/>
                </a:avLst>
              </a:prstTxWarp>
            </a:bodyPr>
            <a:lstStyle/>
            <a:p>
              <a:pPr algn="ctr"/>
              <a:r>
                <a:rPr lang="zh-CN" altLang="en-US" sz="3600" kern="10">
                  <a:ln w="9525">
                    <a:solidFill>
                      <a:srgbClr val="000000"/>
                    </a:solidFill>
                    <a:round/>
                    <a:headEnd/>
                    <a:tailEnd/>
                  </a:ln>
                  <a:solidFill>
                    <a:srgbClr val="FFFFFF"/>
                  </a:solidFill>
                  <a:latin typeface="黑体"/>
                </a:rPr>
                <a:t>运 作</a:t>
              </a:r>
            </a:p>
          </p:txBody>
        </p:sp>
      </p:grpSp>
      <p:grpSp>
        <p:nvGrpSpPr>
          <p:cNvPr id="4" name="Group 43"/>
          <p:cNvGrpSpPr>
            <a:grpSpLocks/>
          </p:cNvGrpSpPr>
          <p:nvPr/>
        </p:nvGrpSpPr>
        <p:grpSpPr bwMode="auto">
          <a:xfrm>
            <a:off x="2863850" y="5395913"/>
            <a:ext cx="3070225" cy="700087"/>
            <a:chOff x="1364" y="3109"/>
            <a:chExt cx="2572" cy="539"/>
          </a:xfrm>
        </p:grpSpPr>
        <p:sp>
          <p:nvSpPr>
            <p:cNvPr id="16404" name="Freeform 18"/>
            <p:cNvSpPr>
              <a:spLocks/>
            </p:cNvSpPr>
            <p:nvPr/>
          </p:nvSpPr>
          <p:spPr bwMode="gray">
            <a:xfrm>
              <a:off x="3572" y="3109"/>
              <a:ext cx="364" cy="533"/>
            </a:xfrm>
            <a:custGeom>
              <a:avLst/>
              <a:gdLst>
                <a:gd name="T0" fmla="*/ 289892 w 308"/>
                <a:gd name="T1" fmla="*/ 217968 h 444"/>
                <a:gd name="T2" fmla="*/ 0 w 308"/>
                <a:gd name="T3" fmla="*/ 795320 h 444"/>
                <a:gd name="T4" fmla="*/ 0 w 308"/>
                <a:gd name="T5" fmla="*/ 512550 h 444"/>
                <a:gd name="T6" fmla="*/ 289892 w 308"/>
                <a:gd name="T7" fmla="*/ 0 h 444"/>
                <a:gd name="T8" fmla="*/ 289892 w 308"/>
                <a:gd name="T9" fmla="*/ 217968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2"/>
                  </a:moveTo>
                  <a:lnTo>
                    <a:pt x="0" y="444"/>
                  </a:lnTo>
                  <a:lnTo>
                    <a:pt x="0" y="286"/>
                  </a:lnTo>
                  <a:lnTo>
                    <a:pt x="308" y="0"/>
                  </a:lnTo>
                  <a:lnTo>
                    <a:pt x="308" y="122"/>
                  </a:lnTo>
                  <a:close/>
                </a:path>
              </a:pathLst>
            </a:custGeom>
            <a:gradFill rotWithShape="1">
              <a:gsLst>
                <a:gs pos="0">
                  <a:srgbClr val="760076"/>
                </a:gs>
                <a:gs pos="50000">
                  <a:srgbClr val="FF00FF"/>
                </a:gs>
                <a:gs pos="100000">
                  <a:srgbClr val="760076"/>
                </a:gs>
              </a:gsLst>
              <a:lin ang="2700000" scaled="1"/>
            </a:gradFill>
            <a:ln w="0">
              <a:noFill/>
              <a:round/>
              <a:headEnd/>
              <a:tailEnd/>
            </a:ln>
          </p:spPr>
          <p:txBody>
            <a:bodyPr/>
            <a:lstStyle/>
            <a:p>
              <a:endParaRPr lang="en-US"/>
            </a:p>
          </p:txBody>
        </p:sp>
        <p:sp>
          <p:nvSpPr>
            <p:cNvPr id="16405" name="Freeform 19"/>
            <p:cNvSpPr>
              <a:spLocks/>
            </p:cNvSpPr>
            <p:nvPr/>
          </p:nvSpPr>
          <p:spPr bwMode="gray">
            <a:xfrm>
              <a:off x="1365" y="3112"/>
              <a:ext cx="2571" cy="340"/>
            </a:xfrm>
            <a:custGeom>
              <a:avLst/>
              <a:gdLst>
                <a:gd name="T0" fmla="*/ 1621489 w 2180"/>
                <a:gd name="T1" fmla="*/ 454709 h 284"/>
                <a:gd name="T2" fmla="*/ 0 w 2180"/>
                <a:gd name="T3" fmla="*/ 454709 h 284"/>
                <a:gd name="T4" fmla="*/ 386045 w 2180"/>
                <a:gd name="T5" fmla="*/ 0 h 284"/>
                <a:gd name="T6" fmla="*/ 1887412 w 2180"/>
                <a:gd name="T7" fmla="*/ 0 h 284"/>
                <a:gd name="T8" fmla="*/ 1621489 w 2180"/>
                <a:gd name="T9" fmla="*/ 454709 h 284"/>
                <a:gd name="T10" fmla="*/ 0 60000 65536"/>
                <a:gd name="T11" fmla="*/ 0 60000 65536"/>
                <a:gd name="T12" fmla="*/ 0 60000 65536"/>
                <a:gd name="T13" fmla="*/ 0 60000 65536"/>
                <a:gd name="T14" fmla="*/ 0 60000 65536"/>
                <a:gd name="T15" fmla="*/ 0 w 2180"/>
                <a:gd name="T16" fmla="*/ 0 h 284"/>
                <a:gd name="T17" fmla="*/ 2180 w 2180"/>
                <a:gd name="T18" fmla="*/ 284 h 284"/>
              </a:gdLst>
              <a:ahLst/>
              <a:cxnLst>
                <a:cxn ang="T10">
                  <a:pos x="T0" y="T1"/>
                </a:cxn>
                <a:cxn ang="T11">
                  <a:pos x="T2" y="T3"/>
                </a:cxn>
                <a:cxn ang="T12">
                  <a:pos x="T4" y="T5"/>
                </a:cxn>
                <a:cxn ang="T13">
                  <a:pos x="T6" y="T7"/>
                </a:cxn>
                <a:cxn ang="T14">
                  <a:pos x="T8" y="T9"/>
                </a:cxn>
              </a:cxnLst>
              <a:rect l="T15" t="T16" r="T17" b="T18"/>
              <a:pathLst>
                <a:path w="2180" h="284">
                  <a:moveTo>
                    <a:pt x="1872" y="284"/>
                  </a:moveTo>
                  <a:lnTo>
                    <a:pt x="0" y="284"/>
                  </a:lnTo>
                  <a:lnTo>
                    <a:pt x="446" y="0"/>
                  </a:lnTo>
                  <a:lnTo>
                    <a:pt x="2180" y="0"/>
                  </a:lnTo>
                  <a:lnTo>
                    <a:pt x="1872" y="284"/>
                  </a:lnTo>
                  <a:close/>
                </a:path>
              </a:pathLst>
            </a:custGeom>
            <a:solidFill>
              <a:srgbClr val="FF00FF"/>
            </a:solidFill>
            <a:ln w="0">
              <a:noFill/>
              <a:round/>
              <a:headEnd/>
              <a:tailEnd/>
            </a:ln>
          </p:spPr>
          <p:txBody>
            <a:bodyPr/>
            <a:lstStyle/>
            <a:p>
              <a:endParaRPr lang="en-US"/>
            </a:p>
          </p:txBody>
        </p:sp>
        <p:sp>
          <p:nvSpPr>
            <p:cNvPr id="16406" name="Rectangle 25"/>
            <p:cNvSpPr>
              <a:spLocks noChangeArrowheads="1"/>
            </p:cNvSpPr>
            <p:nvPr/>
          </p:nvSpPr>
          <p:spPr bwMode="gray">
            <a:xfrm>
              <a:off x="1364" y="3453"/>
              <a:ext cx="2213" cy="195"/>
            </a:xfrm>
            <a:prstGeom prst="rect">
              <a:avLst/>
            </a:prstGeom>
            <a:gradFill rotWithShape="1">
              <a:gsLst>
                <a:gs pos="0">
                  <a:srgbClr val="760076"/>
                </a:gs>
                <a:gs pos="50000">
                  <a:srgbClr val="FF00FF"/>
                </a:gs>
                <a:gs pos="100000">
                  <a:srgbClr val="760076"/>
                </a:gs>
              </a:gsLst>
              <a:lin ang="2700000" scaled="1"/>
            </a:gradFill>
            <a:ln w="9525">
              <a:noFill/>
              <a:miter lim="800000"/>
              <a:headEnd/>
              <a:tailEnd/>
            </a:ln>
          </p:spPr>
          <p:txBody>
            <a:bodyPr wrap="none" anchor="ctr"/>
            <a:lstStyle/>
            <a:p>
              <a:pPr algn="ctr" eaLnBrk="0" hangingPunct="0"/>
              <a:r>
                <a:rPr lang="zh-CN" altLang="en-US" sz="2000" b="1">
                  <a:solidFill>
                    <a:srgbClr val="FFFFFF"/>
                  </a:solidFill>
                  <a:latin typeface="Verdana" pitchFamily="34" charset="0"/>
                </a:rPr>
                <a:t>项 目</a:t>
              </a:r>
            </a:p>
          </p:txBody>
        </p:sp>
        <p:sp>
          <p:nvSpPr>
            <p:cNvPr id="16407" name="WordArt 36"/>
            <p:cNvSpPr>
              <a:spLocks noChangeArrowheads="1" noChangeShapeType="1" noTextEdit="1"/>
            </p:cNvSpPr>
            <p:nvPr/>
          </p:nvSpPr>
          <p:spPr bwMode="auto">
            <a:xfrm>
              <a:off x="2256" y="3264"/>
              <a:ext cx="624" cy="144"/>
            </a:xfrm>
            <a:prstGeom prst="rect">
              <a:avLst/>
            </a:prstGeom>
          </p:spPr>
          <p:txBody>
            <a:bodyPr wrap="none" fromWordArt="1">
              <a:prstTxWarp prst="textPlain">
                <a:avLst>
                  <a:gd name="adj" fmla="val 36199"/>
                </a:avLst>
              </a:prstTxWarp>
            </a:bodyPr>
            <a:lstStyle/>
            <a:p>
              <a:pPr algn="ctr"/>
              <a:r>
                <a:rPr lang="zh-CN" altLang="en-US" sz="3600" kern="10">
                  <a:ln w="9525">
                    <a:solidFill>
                      <a:srgbClr val="000000"/>
                    </a:solidFill>
                    <a:round/>
                    <a:headEnd/>
                    <a:tailEnd/>
                  </a:ln>
                  <a:solidFill>
                    <a:srgbClr val="FFFFFF"/>
                  </a:solidFill>
                  <a:latin typeface="黑体"/>
                </a:rPr>
                <a:t>运 作</a:t>
              </a:r>
            </a:p>
          </p:txBody>
        </p:sp>
      </p:grpSp>
      <p:grpSp>
        <p:nvGrpSpPr>
          <p:cNvPr id="5" name="Group 45"/>
          <p:cNvGrpSpPr>
            <a:grpSpLocks/>
          </p:cNvGrpSpPr>
          <p:nvPr/>
        </p:nvGrpSpPr>
        <p:grpSpPr bwMode="auto">
          <a:xfrm>
            <a:off x="4181475" y="4033838"/>
            <a:ext cx="2667000" cy="690562"/>
            <a:chOff x="2405" y="2060"/>
            <a:chExt cx="2264" cy="530"/>
          </a:xfrm>
        </p:grpSpPr>
        <p:sp>
          <p:nvSpPr>
            <p:cNvPr id="240655" name="Freeform 15"/>
            <p:cNvSpPr>
              <a:spLocks/>
            </p:cNvSpPr>
            <p:nvPr/>
          </p:nvSpPr>
          <p:spPr bwMode="gray">
            <a:xfrm>
              <a:off x="4302" y="2060"/>
              <a:ext cx="363" cy="530"/>
            </a:xfrm>
            <a:custGeom>
              <a:avLst/>
              <a:gdLst/>
              <a:ahLst/>
              <a:cxnLst>
                <a:cxn ang="0">
                  <a:pos x="308" y="120"/>
                </a:cxn>
                <a:cxn ang="0">
                  <a:pos x="0" y="442"/>
                </a:cxn>
                <a:cxn ang="0">
                  <a:pos x="0" y="286"/>
                </a:cxn>
                <a:cxn ang="0">
                  <a:pos x="308" y="0"/>
                </a:cxn>
                <a:cxn ang="0">
                  <a:pos x="308" y="120"/>
                </a:cxn>
              </a:cxnLst>
              <a:rect l="0" t="0" r="r" b="b"/>
              <a:pathLst>
                <a:path w="308" h="442">
                  <a:moveTo>
                    <a:pt x="308" y="120"/>
                  </a:moveTo>
                  <a:lnTo>
                    <a:pt x="0" y="442"/>
                  </a:lnTo>
                  <a:lnTo>
                    <a:pt x="0" y="286"/>
                  </a:lnTo>
                  <a:lnTo>
                    <a:pt x="308" y="0"/>
                  </a:lnTo>
                  <a:lnTo>
                    <a:pt x="308" y="120"/>
                  </a:lnTo>
                  <a:close/>
                </a:path>
              </a:pathLst>
            </a:custGeom>
            <a:gradFill rotWithShape="1">
              <a:gsLst>
                <a:gs pos="0">
                  <a:schemeClr val="hlink">
                    <a:gamma/>
                    <a:shade val="46275"/>
                    <a:invGamma/>
                  </a:schemeClr>
                </a:gs>
                <a:gs pos="50000">
                  <a:schemeClr val="hlink"/>
                </a:gs>
                <a:gs pos="100000">
                  <a:schemeClr val="hlink">
                    <a:gamma/>
                    <a:shade val="46275"/>
                    <a:invGamma/>
                  </a:schemeClr>
                </a:gs>
              </a:gsLst>
              <a:lin ang="2700000" scaled="1"/>
            </a:gradFill>
            <a:ln w="0">
              <a:noFill/>
              <a:prstDash val="solid"/>
              <a:round/>
              <a:headEnd/>
              <a:tailEnd/>
            </a:ln>
          </p:spPr>
          <p:txBody>
            <a:bodyPr/>
            <a:lstStyle/>
            <a:p>
              <a:pPr>
                <a:defRPr/>
              </a:pPr>
              <a:endParaRPr lang="en-US">
                <a:cs typeface="+mn-cs"/>
              </a:endParaRPr>
            </a:p>
          </p:txBody>
        </p:sp>
        <p:sp>
          <p:nvSpPr>
            <p:cNvPr id="16401" name="Freeform 16"/>
            <p:cNvSpPr>
              <a:spLocks/>
            </p:cNvSpPr>
            <p:nvPr/>
          </p:nvSpPr>
          <p:spPr bwMode="gray">
            <a:xfrm>
              <a:off x="2405" y="2060"/>
              <a:ext cx="2264" cy="340"/>
            </a:xfrm>
            <a:custGeom>
              <a:avLst/>
              <a:gdLst>
                <a:gd name="T0" fmla="*/ 1387438 w 1920"/>
                <a:gd name="T1" fmla="*/ 454709 h 284"/>
                <a:gd name="T2" fmla="*/ 0 w 1920"/>
                <a:gd name="T3" fmla="*/ 454709 h 284"/>
                <a:gd name="T4" fmla="*/ 383283 w 1920"/>
                <a:gd name="T5" fmla="*/ 0 h 284"/>
                <a:gd name="T6" fmla="*/ 1651545 w 1920"/>
                <a:gd name="T7" fmla="*/ 0 h 284"/>
                <a:gd name="T8" fmla="*/ 1387438 w 1920"/>
                <a:gd name="T9" fmla="*/ 454709 h 284"/>
                <a:gd name="T10" fmla="*/ 0 60000 65536"/>
                <a:gd name="T11" fmla="*/ 0 60000 65536"/>
                <a:gd name="T12" fmla="*/ 0 60000 65536"/>
                <a:gd name="T13" fmla="*/ 0 60000 65536"/>
                <a:gd name="T14" fmla="*/ 0 60000 65536"/>
                <a:gd name="T15" fmla="*/ 0 w 1920"/>
                <a:gd name="T16" fmla="*/ 0 h 284"/>
                <a:gd name="T17" fmla="*/ 1920 w 1920"/>
                <a:gd name="T18" fmla="*/ 284 h 284"/>
              </a:gdLst>
              <a:ahLst/>
              <a:cxnLst>
                <a:cxn ang="T10">
                  <a:pos x="T0" y="T1"/>
                </a:cxn>
                <a:cxn ang="T11">
                  <a:pos x="T2" y="T3"/>
                </a:cxn>
                <a:cxn ang="T12">
                  <a:pos x="T4" y="T5"/>
                </a:cxn>
                <a:cxn ang="T13">
                  <a:pos x="T6" y="T7"/>
                </a:cxn>
                <a:cxn ang="T14">
                  <a:pos x="T8" y="T9"/>
                </a:cxn>
              </a:cxnLst>
              <a:rect l="T15" t="T16" r="T17" b="T18"/>
              <a:pathLst>
                <a:path w="1920" h="284">
                  <a:moveTo>
                    <a:pt x="1612" y="284"/>
                  </a:moveTo>
                  <a:lnTo>
                    <a:pt x="0" y="284"/>
                  </a:lnTo>
                  <a:lnTo>
                    <a:pt x="446" y="0"/>
                  </a:lnTo>
                  <a:lnTo>
                    <a:pt x="1920" y="0"/>
                  </a:lnTo>
                  <a:lnTo>
                    <a:pt x="1612" y="284"/>
                  </a:lnTo>
                  <a:close/>
                </a:path>
              </a:pathLst>
            </a:custGeom>
            <a:solidFill>
              <a:schemeClr val="hlink"/>
            </a:solidFill>
            <a:ln w="0">
              <a:noFill/>
              <a:round/>
              <a:headEnd/>
              <a:tailEnd/>
            </a:ln>
          </p:spPr>
          <p:txBody>
            <a:bodyPr/>
            <a:lstStyle/>
            <a:p>
              <a:endParaRPr lang="en-US"/>
            </a:p>
          </p:txBody>
        </p:sp>
        <p:sp>
          <p:nvSpPr>
            <p:cNvPr id="240662" name="Rectangle 22"/>
            <p:cNvSpPr>
              <a:spLocks noChangeArrowheads="1"/>
            </p:cNvSpPr>
            <p:nvPr/>
          </p:nvSpPr>
          <p:spPr bwMode="gray">
            <a:xfrm>
              <a:off x="2406" y="2400"/>
              <a:ext cx="1900" cy="188"/>
            </a:xfrm>
            <a:prstGeom prst="rect">
              <a:avLst/>
            </a:prstGeom>
            <a:gradFill rotWithShape="1">
              <a:gsLst>
                <a:gs pos="0">
                  <a:schemeClr val="hlink">
                    <a:gamma/>
                    <a:shade val="72549"/>
                    <a:invGamma/>
                  </a:schemeClr>
                </a:gs>
                <a:gs pos="50000">
                  <a:schemeClr val="hlink"/>
                </a:gs>
                <a:gs pos="100000">
                  <a:schemeClr val="hlink">
                    <a:gamma/>
                    <a:shade val="72549"/>
                    <a:invGamma/>
                  </a:schemeClr>
                </a:gs>
              </a:gsLst>
              <a:lin ang="2700000" scaled="1"/>
            </a:gradFill>
            <a:ln w="9525">
              <a:noFill/>
              <a:miter lim="800000"/>
              <a:headEnd/>
              <a:tailEnd/>
            </a:ln>
            <a:effectLst/>
          </p:spPr>
          <p:txBody>
            <a:bodyPr wrap="none" anchor="ctr"/>
            <a:lstStyle/>
            <a:p>
              <a:pPr algn="ctr" eaLnBrk="0" hangingPunct="0">
                <a:defRPr/>
              </a:pPr>
              <a:r>
                <a:rPr lang="zh-CN" altLang="en-US" sz="2000" b="1">
                  <a:solidFill>
                    <a:srgbClr val="FFFFFF"/>
                  </a:solidFill>
                </a:rPr>
                <a:t>项 目</a:t>
              </a:r>
            </a:p>
          </p:txBody>
        </p:sp>
        <p:sp>
          <p:nvSpPr>
            <p:cNvPr id="16403" name="WordArt 37"/>
            <p:cNvSpPr>
              <a:spLocks noChangeArrowheads="1" noChangeShapeType="1" noTextEdit="1"/>
            </p:cNvSpPr>
            <p:nvPr/>
          </p:nvSpPr>
          <p:spPr bwMode="auto">
            <a:xfrm>
              <a:off x="3120" y="2208"/>
              <a:ext cx="672" cy="144"/>
            </a:xfrm>
            <a:prstGeom prst="rect">
              <a:avLst/>
            </a:prstGeom>
          </p:spPr>
          <p:txBody>
            <a:bodyPr wrap="none" fromWordArt="1">
              <a:prstTxWarp prst="textPlain">
                <a:avLst>
                  <a:gd name="adj" fmla="val 36199"/>
                </a:avLst>
              </a:prstTxWarp>
            </a:bodyPr>
            <a:lstStyle/>
            <a:p>
              <a:pPr algn="ctr"/>
              <a:r>
                <a:rPr lang="zh-CN" altLang="en-US" sz="3600" kern="10">
                  <a:ln w="9525">
                    <a:solidFill>
                      <a:srgbClr val="000000"/>
                    </a:solidFill>
                    <a:round/>
                    <a:headEnd/>
                    <a:tailEnd/>
                  </a:ln>
                  <a:solidFill>
                    <a:srgbClr val="FFFFFF"/>
                  </a:solidFill>
                  <a:latin typeface="黑体"/>
                </a:rPr>
                <a:t>运 作</a:t>
              </a:r>
            </a:p>
          </p:txBody>
        </p:sp>
      </p:grpSp>
      <p:grpSp>
        <p:nvGrpSpPr>
          <p:cNvPr id="6" name="Group 46"/>
          <p:cNvGrpSpPr>
            <a:grpSpLocks/>
          </p:cNvGrpSpPr>
          <p:nvPr/>
        </p:nvGrpSpPr>
        <p:grpSpPr bwMode="auto">
          <a:xfrm>
            <a:off x="4791075" y="3344863"/>
            <a:ext cx="2514600" cy="693737"/>
            <a:chOff x="2928" y="1536"/>
            <a:chExt cx="2106" cy="533"/>
          </a:xfrm>
        </p:grpSpPr>
        <p:sp>
          <p:nvSpPr>
            <p:cNvPr id="240653" name="Freeform 13"/>
            <p:cNvSpPr>
              <a:spLocks/>
            </p:cNvSpPr>
            <p:nvPr/>
          </p:nvSpPr>
          <p:spPr bwMode="gray">
            <a:xfrm>
              <a:off x="4667" y="1536"/>
              <a:ext cx="363" cy="533"/>
            </a:xfrm>
            <a:custGeom>
              <a:avLst/>
              <a:gdLst/>
              <a:ahLst/>
              <a:cxnLst>
                <a:cxn ang="0">
                  <a:pos x="308" y="120"/>
                </a:cxn>
                <a:cxn ang="0">
                  <a:pos x="0" y="444"/>
                </a:cxn>
                <a:cxn ang="0">
                  <a:pos x="0" y="286"/>
                </a:cxn>
                <a:cxn ang="0">
                  <a:pos x="308" y="0"/>
                </a:cxn>
                <a:cxn ang="0">
                  <a:pos x="308" y="120"/>
                </a:cxn>
              </a:cxnLst>
              <a:rect l="0" t="0" r="r" b="b"/>
              <a:pathLst>
                <a:path w="308" h="444">
                  <a:moveTo>
                    <a:pt x="308" y="120"/>
                  </a:moveTo>
                  <a:lnTo>
                    <a:pt x="0" y="444"/>
                  </a:lnTo>
                  <a:lnTo>
                    <a:pt x="0" y="286"/>
                  </a:lnTo>
                  <a:lnTo>
                    <a:pt x="308" y="0"/>
                  </a:lnTo>
                  <a:lnTo>
                    <a:pt x="308" y="120"/>
                  </a:lnTo>
                  <a:close/>
                </a:path>
              </a:pathLst>
            </a:custGeom>
            <a:gradFill rotWithShape="1">
              <a:gsLst>
                <a:gs pos="0">
                  <a:schemeClr val="accent2">
                    <a:gamma/>
                    <a:shade val="46275"/>
                    <a:invGamma/>
                  </a:schemeClr>
                </a:gs>
                <a:gs pos="50000">
                  <a:schemeClr val="accent2"/>
                </a:gs>
                <a:gs pos="100000">
                  <a:schemeClr val="accent2">
                    <a:gamma/>
                    <a:shade val="46275"/>
                    <a:invGamma/>
                  </a:schemeClr>
                </a:gs>
              </a:gsLst>
              <a:lin ang="2700000" scaled="1"/>
            </a:gradFill>
            <a:ln w="0">
              <a:noFill/>
              <a:prstDash val="solid"/>
              <a:round/>
              <a:headEnd/>
              <a:tailEnd/>
            </a:ln>
          </p:spPr>
          <p:txBody>
            <a:bodyPr/>
            <a:lstStyle/>
            <a:p>
              <a:pPr>
                <a:defRPr/>
              </a:pPr>
              <a:endParaRPr lang="en-US">
                <a:cs typeface="+mn-cs"/>
              </a:endParaRPr>
            </a:p>
          </p:txBody>
        </p:sp>
        <p:sp>
          <p:nvSpPr>
            <p:cNvPr id="16397" name="Freeform 14"/>
            <p:cNvSpPr>
              <a:spLocks/>
            </p:cNvSpPr>
            <p:nvPr/>
          </p:nvSpPr>
          <p:spPr bwMode="gray">
            <a:xfrm>
              <a:off x="2928" y="1536"/>
              <a:ext cx="2106" cy="341"/>
            </a:xfrm>
            <a:custGeom>
              <a:avLst/>
              <a:gdLst>
                <a:gd name="T0" fmla="*/ 1271469 w 1786"/>
                <a:gd name="T1" fmla="*/ 512619 h 284"/>
                <a:gd name="T2" fmla="*/ 0 w 1786"/>
                <a:gd name="T3" fmla="*/ 512619 h 284"/>
                <a:gd name="T4" fmla="*/ 383324 w 1786"/>
                <a:gd name="T5" fmla="*/ 0 h 284"/>
                <a:gd name="T6" fmla="*/ 1536470 w 1786"/>
                <a:gd name="T7" fmla="*/ 0 h 284"/>
                <a:gd name="T8" fmla="*/ 1271469 w 1786"/>
                <a:gd name="T9" fmla="*/ 512619 h 284"/>
                <a:gd name="T10" fmla="*/ 0 60000 65536"/>
                <a:gd name="T11" fmla="*/ 0 60000 65536"/>
                <a:gd name="T12" fmla="*/ 0 60000 65536"/>
                <a:gd name="T13" fmla="*/ 0 60000 65536"/>
                <a:gd name="T14" fmla="*/ 0 60000 65536"/>
                <a:gd name="T15" fmla="*/ 0 w 1786"/>
                <a:gd name="T16" fmla="*/ 0 h 284"/>
                <a:gd name="T17" fmla="*/ 1786 w 1786"/>
                <a:gd name="T18" fmla="*/ 284 h 284"/>
              </a:gdLst>
              <a:ahLst/>
              <a:cxnLst>
                <a:cxn ang="T10">
                  <a:pos x="T0" y="T1"/>
                </a:cxn>
                <a:cxn ang="T11">
                  <a:pos x="T2" y="T3"/>
                </a:cxn>
                <a:cxn ang="T12">
                  <a:pos x="T4" y="T5"/>
                </a:cxn>
                <a:cxn ang="T13">
                  <a:pos x="T6" y="T7"/>
                </a:cxn>
                <a:cxn ang="T14">
                  <a:pos x="T8" y="T9"/>
                </a:cxn>
              </a:cxnLst>
              <a:rect l="T15" t="T16" r="T17" b="T18"/>
              <a:pathLst>
                <a:path w="1786" h="284">
                  <a:moveTo>
                    <a:pt x="1478" y="284"/>
                  </a:moveTo>
                  <a:lnTo>
                    <a:pt x="0" y="284"/>
                  </a:lnTo>
                  <a:lnTo>
                    <a:pt x="446" y="0"/>
                  </a:lnTo>
                  <a:lnTo>
                    <a:pt x="1786" y="0"/>
                  </a:lnTo>
                  <a:lnTo>
                    <a:pt x="1478" y="284"/>
                  </a:lnTo>
                  <a:close/>
                </a:path>
              </a:pathLst>
            </a:custGeom>
            <a:solidFill>
              <a:schemeClr val="accent2"/>
            </a:solidFill>
            <a:ln w="0">
              <a:noFill/>
              <a:round/>
              <a:headEnd/>
              <a:tailEnd/>
            </a:ln>
          </p:spPr>
          <p:txBody>
            <a:bodyPr/>
            <a:lstStyle/>
            <a:p>
              <a:endParaRPr lang="en-US"/>
            </a:p>
          </p:txBody>
        </p:sp>
        <p:sp>
          <p:nvSpPr>
            <p:cNvPr id="240661" name="Rectangle 21"/>
            <p:cNvSpPr>
              <a:spLocks noChangeArrowheads="1"/>
            </p:cNvSpPr>
            <p:nvPr/>
          </p:nvSpPr>
          <p:spPr bwMode="gray">
            <a:xfrm>
              <a:off x="2932" y="1878"/>
              <a:ext cx="1743" cy="191"/>
            </a:xfrm>
            <a:prstGeom prst="rect">
              <a:avLst/>
            </a:prstGeom>
            <a:gradFill rotWithShape="1">
              <a:gsLst>
                <a:gs pos="0">
                  <a:schemeClr val="accent2">
                    <a:gamma/>
                    <a:shade val="72549"/>
                    <a:invGamma/>
                  </a:schemeClr>
                </a:gs>
                <a:gs pos="50000">
                  <a:schemeClr val="accent2"/>
                </a:gs>
                <a:gs pos="100000">
                  <a:schemeClr val="accent2">
                    <a:gamma/>
                    <a:shade val="72549"/>
                    <a:invGamma/>
                  </a:schemeClr>
                </a:gs>
              </a:gsLst>
              <a:lin ang="2700000" scaled="1"/>
            </a:gradFill>
            <a:ln w="9525">
              <a:noFill/>
              <a:miter lim="800000"/>
              <a:headEnd/>
              <a:tailEnd/>
            </a:ln>
            <a:effectLst/>
          </p:spPr>
          <p:txBody>
            <a:bodyPr wrap="none" anchor="ctr"/>
            <a:lstStyle/>
            <a:p>
              <a:pPr algn="ctr" eaLnBrk="0" hangingPunct="0">
                <a:defRPr/>
              </a:pPr>
              <a:r>
                <a:rPr lang="zh-CN" altLang="en-US" sz="2000" b="1">
                  <a:solidFill>
                    <a:srgbClr val="FFFFFF"/>
                  </a:solidFill>
                </a:rPr>
                <a:t>项 目</a:t>
              </a:r>
            </a:p>
          </p:txBody>
        </p:sp>
        <p:sp>
          <p:nvSpPr>
            <p:cNvPr id="16399" name="WordArt 38"/>
            <p:cNvSpPr>
              <a:spLocks noChangeArrowheads="1" noChangeShapeType="1" noTextEdit="1"/>
            </p:cNvSpPr>
            <p:nvPr/>
          </p:nvSpPr>
          <p:spPr bwMode="auto">
            <a:xfrm>
              <a:off x="3552" y="1680"/>
              <a:ext cx="624" cy="144"/>
            </a:xfrm>
            <a:prstGeom prst="rect">
              <a:avLst/>
            </a:prstGeom>
          </p:spPr>
          <p:txBody>
            <a:bodyPr wrap="none" fromWordArt="1">
              <a:prstTxWarp prst="textPlain">
                <a:avLst>
                  <a:gd name="adj" fmla="val 36199"/>
                </a:avLst>
              </a:prstTxWarp>
            </a:bodyPr>
            <a:lstStyle/>
            <a:p>
              <a:pPr algn="ctr"/>
              <a:r>
                <a:rPr lang="zh-CN" altLang="en-US" sz="3600" kern="10">
                  <a:ln w="9525">
                    <a:solidFill>
                      <a:srgbClr val="000000"/>
                    </a:solidFill>
                    <a:round/>
                    <a:headEnd/>
                    <a:tailEnd/>
                  </a:ln>
                  <a:solidFill>
                    <a:srgbClr val="FFFFFF"/>
                  </a:solidFill>
                  <a:latin typeface="黑体"/>
                </a:rPr>
                <a:t>运 作</a:t>
              </a:r>
            </a:p>
          </p:txBody>
        </p:sp>
      </p:grpSp>
      <p:sp>
        <p:nvSpPr>
          <p:cNvPr id="240660" name="Freeform 20"/>
          <p:cNvSpPr>
            <a:spLocks/>
          </p:cNvSpPr>
          <p:nvPr/>
        </p:nvSpPr>
        <p:spPr bwMode="gray">
          <a:xfrm rot="304776">
            <a:off x="3419475" y="3200400"/>
            <a:ext cx="1685925" cy="2438400"/>
          </a:xfrm>
          <a:custGeom>
            <a:avLst/>
            <a:gdLst>
              <a:gd name="T0" fmla="*/ 2147483647 w 1824"/>
              <a:gd name="T1" fmla="*/ 2147483647 h 2648"/>
              <a:gd name="T2" fmla="*/ 2147483647 w 1824"/>
              <a:gd name="T3" fmla="*/ 2147483647 h 2648"/>
              <a:gd name="T4" fmla="*/ 2147483647 w 1824"/>
              <a:gd name="T5" fmla="*/ 2147483647 h 2648"/>
              <a:gd name="T6" fmla="*/ 2147483647 w 1824"/>
              <a:gd name="T7" fmla="*/ 2147483647 h 2648"/>
              <a:gd name="T8" fmla="*/ 2147483647 w 1824"/>
              <a:gd name="T9" fmla="*/ 2147483647 h 2648"/>
              <a:gd name="T10" fmla="*/ 2147483647 w 1824"/>
              <a:gd name="T11" fmla="*/ 2147483647 h 2648"/>
              <a:gd name="T12" fmla="*/ 2147483647 w 1824"/>
              <a:gd name="T13" fmla="*/ 2147483647 h 2648"/>
              <a:gd name="T14" fmla="*/ 2147483647 w 1824"/>
              <a:gd name="T15" fmla="*/ 2147483647 h 2648"/>
              <a:gd name="T16" fmla="*/ 2147483647 w 1824"/>
              <a:gd name="T17" fmla="*/ 2147483647 h 2648"/>
              <a:gd name="T18" fmla="*/ 2147483647 w 1824"/>
              <a:gd name="T19" fmla="*/ 2147483647 h 2648"/>
              <a:gd name="T20" fmla="*/ 2147483647 w 1824"/>
              <a:gd name="T21" fmla="*/ 2147483647 h 2648"/>
              <a:gd name="T22" fmla="*/ 2147483647 w 1824"/>
              <a:gd name="T23" fmla="*/ 2147483647 h 2648"/>
              <a:gd name="T24" fmla="*/ 2147483647 w 1824"/>
              <a:gd name="T25" fmla="*/ 2147483647 h 2648"/>
              <a:gd name="T26" fmla="*/ 2147483647 w 1824"/>
              <a:gd name="T27" fmla="*/ 2147483647 h 2648"/>
              <a:gd name="T28" fmla="*/ 2147483647 w 1824"/>
              <a:gd name="T29" fmla="*/ 2147483647 h 2648"/>
              <a:gd name="T30" fmla="*/ 2147483647 w 1824"/>
              <a:gd name="T31" fmla="*/ 2147483647 h 2648"/>
              <a:gd name="T32" fmla="*/ 2147483647 w 1824"/>
              <a:gd name="T33" fmla="*/ 2147483647 h 2648"/>
              <a:gd name="T34" fmla="*/ 2147483647 w 1824"/>
              <a:gd name="T35" fmla="*/ 2147483647 h 2648"/>
              <a:gd name="T36" fmla="*/ 2147483647 w 1824"/>
              <a:gd name="T37" fmla="*/ 2147483647 h 2648"/>
              <a:gd name="T38" fmla="*/ 2147483647 w 1824"/>
              <a:gd name="T39" fmla="*/ 2147483647 h 2648"/>
              <a:gd name="T40" fmla="*/ 2147483647 w 1824"/>
              <a:gd name="T41" fmla="*/ 2147483647 h 2648"/>
              <a:gd name="T42" fmla="*/ 2147483647 w 1824"/>
              <a:gd name="T43" fmla="*/ 2147483647 h 2648"/>
              <a:gd name="T44" fmla="*/ 2147483647 w 1824"/>
              <a:gd name="T45" fmla="*/ 2147483647 h 2648"/>
              <a:gd name="T46" fmla="*/ 2147483647 w 1824"/>
              <a:gd name="T47" fmla="*/ 2147483647 h 2648"/>
              <a:gd name="T48" fmla="*/ 2147483647 w 1824"/>
              <a:gd name="T49" fmla="*/ 2147483647 h 2648"/>
              <a:gd name="T50" fmla="*/ 2147483647 w 1824"/>
              <a:gd name="T51" fmla="*/ 2147483647 h 2648"/>
              <a:gd name="T52" fmla="*/ 2147483647 w 1824"/>
              <a:gd name="T53" fmla="*/ 2147483647 h 2648"/>
              <a:gd name="T54" fmla="*/ 2147483647 w 1824"/>
              <a:gd name="T55" fmla="*/ 2147483647 h 2648"/>
              <a:gd name="T56" fmla="*/ 2147483647 w 1824"/>
              <a:gd name="T57" fmla="*/ 2147483647 h 2648"/>
              <a:gd name="T58" fmla="*/ 2147483647 w 1824"/>
              <a:gd name="T59" fmla="*/ 2147483647 h 2648"/>
              <a:gd name="T60" fmla="*/ 2147483647 w 1824"/>
              <a:gd name="T61" fmla="*/ 2147483647 h 2648"/>
              <a:gd name="T62" fmla="*/ 2147483647 w 1824"/>
              <a:gd name="T63" fmla="*/ 2147483647 h 26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4"/>
              <a:gd name="T97" fmla="*/ 0 h 2648"/>
              <a:gd name="T98" fmla="*/ 1824 w 1824"/>
              <a:gd name="T99" fmla="*/ 2648 h 26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gradFill>
          <a:ln w="0">
            <a:noFill/>
            <a:round/>
            <a:headEnd/>
            <a:tailEnd/>
          </a:ln>
        </p:spPr>
        <p:txBody>
          <a:bodyPr/>
          <a:lstStyle/>
          <a:p>
            <a:endParaRPr lang="en-US"/>
          </a:p>
        </p:txBody>
      </p:sp>
      <p:sp>
        <p:nvSpPr>
          <p:cNvPr id="240687" name="Rectangle 47"/>
          <p:cNvSpPr>
            <a:spLocks noChangeArrowheads="1"/>
          </p:cNvSpPr>
          <p:nvPr/>
        </p:nvSpPr>
        <p:spPr bwMode="auto">
          <a:xfrm>
            <a:off x="304800" y="2209800"/>
            <a:ext cx="8305800" cy="762000"/>
          </a:xfrm>
          <a:prstGeom prst="rect">
            <a:avLst/>
          </a:prstGeom>
          <a:noFill/>
          <a:ln w="9525">
            <a:noFill/>
            <a:miter lim="800000"/>
            <a:headEnd/>
            <a:tailEnd/>
          </a:ln>
        </p:spPr>
        <p:txBody>
          <a:bodyPr/>
          <a:lstStyle/>
          <a:p>
            <a:pPr marL="342900" indent="-342900">
              <a:lnSpc>
                <a:spcPct val="90000"/>
              </a:lnSpc>
              <a:spcBef>
                <a:spcPct val="20000"/>
              </a:spcBef>
            </a:pPr>
            <a:r>
              <a:rPr lang="en-US" altLang="zh-CN" sz="2400" b="1" dirty="0"/>
              <a:t>    </a:t>
            </a:r>
            <a:r>
              <a:rPr lang="zh-CN" altLang="en-US" sz="2400" b="1" dirty="0"/>
              <a:t>运作维持企业的正常</a:t>
            </a:r>
            <a:r>
              <a:rPr lang="zh-CN" altLang="en-US" sz="2400" b="1" dirty="0" smtClean="0"/>
              <a:t>运行，</a:t>
            </a:r>
            <a:r>
              <a:rPr lang="zh-CN" altLang="en-US" sz="2400" b="1" dirty="0"/>
              <a:t>项目是企业成长的推动力。</a:t>
            </a:r>
          </a:p>
        </p:txBody>
      </p:sp>
      <p:sp>
        <p:nvSpPr>
          <p:cNvPr id="16395" name="Text Box 48"/>
          <p:cNvSpPr txBox="1">
            <a:spLocks noChangeArrowheads="1"/>
          </p:cNvSpPr>
          <p:nvPr/>
        </p:nvSpPr>
        <p:spPr bwMode="auto">
          <a:xfrm>
            <a:off x="381000" y="685800"/>
            <a:ext cx="3200400" cy="519113"/>
          </a:xfrm>
          <a:prstGeom prst="rect">
            <a:avLst/>
          </a:prstGeom>
          <a:noFill/>
          <a:ln w="9525">
            <a:noFill/>
            <a:miter lim="800000"/>
            <a:headEnd/>
            <a:tailEnd/>
          </a:ln>
        </p:spPr>
        <p:txBody>
          <a:bodyPr>
            <a:spAutoFit/>
          </a:bodyPr>
          <a:lstStyle/>
          <a:p>
            <a:pPr>
              <a:spcBef>
                <a:spcPct val="50000"/>
              </a:spcBef>
              <a:buFont typeface="Wingdings" pitchFamily="2" charset="2"/>
              <a:buNone/>
            </a:pPr>
            <a:r>
              <a:rPr lang="zh-CN" altLang="en-US" sz="2800" b="1">
                <a:solidFill>
                  <a:srgbClr val="0033CC"/>
                </a:solidFill>
              </a:rPr>
              <a:t>项目与运作</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40643">
                                            <p:txEl>
                                              <p:pRg st="0" end="0"/>
                                            </p:txEl>
                                          </p:spTgt>
                                        </p:tgtEl>
                                        <p:attrNameLst>
                                          <p:attrName>style.visibility</p:attrName>
                                        </p:attrNameLst>
                                      </p:cBhvr>
                                      <p:to>
                                        <p:strVal val="visible"/>
                                      </p:to>
                                    </p:set>
                                    <p:animEffect transition="in" filter="wipe(up)">
                                      <p:cBhvr>
                                        <p:cTn id="7" dur="500"/>
                                        <p:tgtEl>
                                          <p:spTgt spid="2406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40687">
                                            <p:txEl>
                                              <p:pRg st="0" end="0"/>
                                            </p:txEl>
                                          </p:spTgt>
                                        </p:tgtEl>
                                        <p:attrNameLst>
                                          <p:attrName>style.visibility</p:attrName>
                                        </p:attrNameLst>
                                      </p:cBhvr>
                                      <p:to>
                                        <p:strVal val="visible"/>
                                      </p:to>
                                    </p:set>
                                    <p:animEffect transition="in" filter="wipe(up)">
                                      <p:cBhvr>
                                        <p:cTn id="12" dur="500"/>
                                        <p:tgtEl>
                                          <p:spTgt spid="24068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12" fill="hold" grpId="0" nodeType="clickEffect">
                                  <p:stCondLst>
                                    <p:cond delay="0"/>
                                  </p:stCondLst>
                                  <p:childTnLst>
                                    <p:set>
                                      <p:cBhvr>
                                        <p:cTn id="34" dur="1" fill="hold">
                                          <p:stCondLst>
                                            <p:cond delay="0"/>
                                          </p:stCondLst>
                                        </p:cTn>
                                        <p:tgtEl>
                                          <p:spTgt spid="240660"/>
                                        </p:tgtEl>
                                        <p:attrNameLst>
                                          <p:attrName>style.visibility</p:attrName>
                                        </p:attrNameLst>
                                      </p:cBhvr>
                                      <p:to>
                                        <p:strVal val="visible"/>
                                      </p:to>
                                    </p:set>
                                    <p:anim calcmode="lin" valueType="num">
                                      <p:cBhvr additive="base">
                                        <p:cTn id="35" dur="500" fill="hold"/>
                                        <p:tgtEl>
                                          <p:spTgt spid="240660"/>
                                        </p:tgtEl>
                                        <p:attrNameLst>
                                          <p:attrName>ppt_x</p:attrName>
                                        </p:attrNameLst>
                                      </p:cBhvr>
                                      <p:tavLst>
                                        <p:tav tm="0">
                                          <p:val>
                                            <p:strVal val="0-#ppt_w/2"/>
                                          </p:val>
                                        </p:tav>
                                        <p:tav tm="100000">
                                          <p:val>
                                            <p:strVal val="#ppt_x"/>
                                          </p:val>
                                        </p:tav>
                                      </p:tavLst>
                                    </p:anim>
                                    <p:anim calcmode="lin" valueType="num">
                                      <p:cBhvr additive="base">
                                        <p:cTn id="36" dur="500" fill="hold"/>
                                        <p:tgtEl>
                                          <p:spTgt spid="24066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12" fill="hold" grpId="0" nodeType="clickEffect">
                                  <p:stCondLst>
                                    <p:cond delay="0"/>
                                  </p:stCondLst>
                                  <p:childTnLst>
                                    <p:set>
                                      <p:cBhvr>
                                        <p:cTn id="40" dur="1" fill="hold">
                                          <p:stCondLst>
                                            <p:cond delay="0"/>
                                          </p:stCondLst>
                                        </p:cTn>
                                        <p:tgtEl>
                                          <p:spTgt spid="240674"/>
                                        </p:tgtEl>
                                        <p:attrNameLst>
                                          <p:attrName>style.visibility</p:attrName>
                                        </p:attrNameLst>
                                      </p:cBhvr>
                                      <p:to>
                                        <p:strVal val="visible"/>
                                      </p:to>
                                    </p:set>
                                    <p:anim calcmode="lin" valueType="num">
                                      <p:cBhvr additive="base">
                                        <p:cTn id="41" dur="500" fill="hold"/>
                                        <p:tgtEl>
                                          <p:spTgt spid="240674"/>
                                        </p:tgtEl>
                                        <p:attrNameLst>
                                          <p:attrName>ppt_x</p:attrName>
                                        </p:attrNameLst>
                                      </p:cBhvr>
                                      <p:tavLst>
                                        <p:tav tm="0">
                                          <p:val>
                                            <p:strVal val="0-#ppt_w/2"/>
                                          </p:val>
                                        </p:tav>
                                        <p:tav tm="100000">
                                          <p:val>
                                            <p:strVal val="#ppt_x"/>
                                          </p:val>
                                        </p:tav>
                                      </p:tavLst>
                                    </p:anim>
                                    <p:anim calcmode="lin" valueType="num">
                                      <p:cBhvr additive="base">
                                        <p:cTn id="42" dur="500" fill="hold"/>
                                        <p:tgtEl>
                                          <p:spTgt spid="2406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3" grpId="0" build="p" autoUpdateAnimBg="0"/>
      <p:bldP spid="240674" grpId="0" animBg="1"/>
      <p:bldP spid="240660" grpId="0" animBg="1"/>
      <p:bldP spid="240687"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3961" name="Rectangle 9"/>
          <p:cNvSpPr>
            <a:spLocks noChangeArrowheads="1"/>
          </p:cNvSpPr>
          <p:nvPr/>
        </p:nvSpPr>
        <p:spPr bwMode="auto">
          <a:xfrm>
            <a:off x="304800" y="1676400"/>
            <a:ext cx="8305800" cy="3657600"/>
          </a:xfrm>
          <a:prstGeom prst="rect">
            <a:avLst/>
          </a:prstGeom>
          <a:noFill/>
          <a:ln w="9525">
            <a:noFill/>
            <a:miter lim="800000"/>
            <a:headEnd/>
            <a:tailEnd/>
          </a:ln>
        </p:spPr>
        <p:txBody>
          <a:bodyPr/>
          <a:lstStyle/>
          <a:p>
            <a:pPr marL="342900" indent="-342900">
              <a:lnSpc>
                <a:spcPct val="80000"/>
              </a:lnSpc>
              <a:spcBef>
                <a:spcPct val="20000"/>
              </a:spcBef>
              <a:buFontTx/>
              <a:buChar char="•"/>
            </a:pPr>
            <a:r>
              <a:rPr lang="en-US" altLang="zh-CN" sz="2400" b="1" dirty="0"/>
              <a:t>  </a:t>
            </a:r>
            <a:r>
              <a:rPr lang="zh-CN" altLang="en-US" sz="2400" b="1" dirty="0"/>
              <a:t>项目管理是一门</a:t>
            </a:r>
            <a:r>
              <a:rPr lang="zh-CN" altLang="en-US" sz="2400" b="1" dirty="0">
                <a:solidFill>
                  <a:srgbClr val="FF0000"/>
                </a:solidFill>
              </a:rPr>
              <a:t>科学</a:t>
            </a:r>
            <a:r>
              <a:rPr lang="zh-CN" altLang="en-US" sz="2400" b="1" dirty="0"/>
              <a:t>，也是一门</a:t>
            </a:r>
            <a:r>
              <a:rPr lang="zh-CN" altLang="en-US" sz="2400" b="1" dirty="0">
                <a:solidFill>
                  <a:srgbClr val="FF0000"/>
                </a:solidFill>
              </a:rPr>
              <a:t>艺术</a:t>
            </a:r>
          </a:p>
          <a:p>
            <a:pPr marL="342900" indent="-342900">
              <a:lnSpc>
                <a:spcPct val="80000"/>
              </a:lnSpc>
              <a:spcBef>
                <a:spcPct val="20000"/>
              </a:spcBef>
            </a:pPr>
            <a:r>
              <a:rPr lang="zh-CN" altLang="en-US" sz="2400" b="1" dirty="0"/>
              <a:t>    （项目管理更多的是行为的艺术而不是数量的分析</a:t>
            </a:r>
          </a:p>
          <a:p>
            <a:pPr marL="342900" indent="-342900">
              <a:lnSpc>
                <a:spcPct val="80000"/>
              </a:lnSpc>
              <a:spcBef>
                <a:spcPct val="20000"/>
              </a:spcBef>
            </a:pPr>
            <a:r>
              <a:rPr lang="zh-CN" altLang="en-US" sz="2400" b="1" dirty="0"/>
              <a:t>                                                    － </a:t>
            </a:r>
            <a:r>
              <a:rPr lang="en-US" altLang="zh-CN" sz="2400" b="1" dirty="0"/>
              <a:t>Harold </a:t>
            </a:r>
            <a:r>
              <a:rPr lang="en-US" altLang="zh-CN" sz="2400" b="1" dirty="0" err="1"/>
              <a:t>Kerzner</a:t>
            </a:r>
            <a:r>
              <a:rPr lang="zh-CN" altLang="en-US" sz="2400" b="1" dirty="0"/>
              <a:t>）</a:t>
            </a:r>
          </a:p>
          <a:p>
            <a:pPr marL="342900" indent="-342900">
              <a:lnSpc>
                <a:spcPct val="80000"/>
              </a:lnSpc>
              <a:spcBef>
                <a:spcPct val="20000"/>
              </a:spcBef>
            </a:pPr>
            <a:endParaRPr lang="zh-CN" altLang="en-US" sz="2400" b="1" dirty="0"/>
          </a:p>
          <a:p>
            <a:pPr marL="342900" indent="-342900">
              <a:lnSpc>
                <a:spcPct val="80000"/>
              </a:lnSpc>
              <a:spcBef>
                <a:spcPct val="20000"/>
              </a:spcBef>
              <a:buFontTx/>
              <a:buChar char="•"/>
            </a:pPr>
            <a:r>
              <a:rPr lang="zh-CN" altLang="en-US" sz="2400" b="1" dirty="0"/>
              <a:t>  项目管理是一门提供</a:t>
            </a:r>
            <a:r>
              <a:rPr lang="zh-CN" altLang="en-US" sz="2400" b="1" dirty="0">
                <a:solidFill>
                  <a:srgbClr val="FF0000"/>
                </a:solidFill>
              </a:rPr>
              <a:t>系统方法论</a:t>
            </a:r>
            <a:r>
              <a:rPr lang="zh-CN" altLang="en-US" sz="2400" b="1" dirty="0"/>
              <a:t>的学科，是一个</a:t>
            </a:r>
            <a:r>
              <a:rPr lang="zh-CN" altLang="en-US" sz="2400" b="1" dirty="0">
                <a:solidFill>
                  <a:srgbClr val="FF0000"/>
                </a:solidFill>
              </a:rPr>
              <a:t>开放的</a:t>
            </a:r>
          </a:p>
          <a:p>
            <a:pPr marL="342900" indent="-342900">
              <a:lnSpc>
                <a:spcPct val="80000"/>
              </a:lnSpc>
              <a:spcBef>
                <a:spcPct val="20000"/>
              </a:spcBef>
            </a:pPr>
            <a:r>
              <a:rPr lang="zh-CN" altLang="en-US" sz="2400" b="1" dirty="0">
                <a:solidFill>
                  <a:srgbClr val="FF0000"/>
                </a:solidFill>
              </a:rPr>
              <a:t>      并在不断发展</a:t>
            </a:r>
            <a:r>
              <a:rPr lang="zh-CN" altLang="en-US" sz="2400" b="1" dirty="0"/>
              <a:t>的科学体系</a:t>
            </a:r>
          </a:p>
          <a:p>
            <a:pPr marL="342900" indent="-342900">
              <a:lnSpc>
                <a:spcPct val="80000"/>
              </a:lnSpc>
              <a:spcBef>
                <a:spcPct val="20000"/>
              </a:spcBef>
            </a:pPr>
            <a:endParaRPr lang="zh-CN" altLang="en-US" sz="2400" b="1" dirty="0"/>
          </a:p>
          <a:p>
            <a:pPr marL="342900" indent="-342900">
              <a:lnSpc>
                <a:spcPct val="80000"/>
              </a:lnSpc>
              <a:spcBef>
                <a:spcPct val="20000"/>
              </a:spcBef>
              <a:buFontTx/>
              <a:buChar char="•"/>
            </a:pPr>
            <a:r>
              <a:rPr lang="zh-CN" altLang="en-US" sz="2400" b="1" dirty="0"/>
              <a:t>  现代项目管理需要在</a:t>
            </a:r>
            <a:r>
              <a:rPr lang="zh-CN" altLang="en-US" sz="2400" b="1" dirty="0">
                <a:solidFill>
                  <a:srgbClr val="FF0000"/>
                </a:solidFill>
              </a:rPr>
              <a:t>实践</a:t>
            </a:r>
            <a:r>
              <a:rPr lang="zh-CN" altLang="en-US" sz="2400" b="1" dirty="0"/>
              <a:t>中学习，是一个</a:t>
            </a:r>
            <a:r>
              <a:rPr lang="zh-CN" altLang="en-US" sz="2400" b="1" dirty="0">
                <a:solidFill>
                  <a:srgbClr val="FF0000"/>
                </a:solidFill>
              </a:rPr>
              <a:t>终身教育</a:t>
            </a:r>
            <a:r>
              <a:rPr lang="zh-CN" altLang="en-US" sz="2400" b="1" dirty="0"/>
              <a:t>过程</a:t>
            </a:r>
          </a:p>
        </p:txBody>
      </p:sp>
      <p:sp>
        <p:nvSpPr>
          <p:cNvPr id="38915" name="Rectangle 20"/>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2.</a:t>
            </a:r>
            <a:r>
              <a:rPr lang="zh-CN" altLang="en-US" sz="2800" b="1">
                <a:solidFill>
                  <a:srgbClr val="0033CC"/>
                </a:solidFill>
              </a:rPr>
              <a:t>什么是项目管理</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53961">
                                            <p:txEl>
                                              <p:pRg st="0" end="0"/>
                                            </p:txEl>
                                          </p:spTgt>
                                        </p:tgtEl>
                                        <p:attrNameLst>
                                          <p:attrName>style.visibility</p:attrName>
                                        </p:attrNameLst>
                                      </p:cBhvr>
                                      <p:to>
                                        <p:strVal val="visible"/>
                                      </p:to>
                                    </p:set>
                                    <p:animEffect transition="in" filter="wipe(up)">
                                      <p:cBhvr>
                                        <p:cTn id="7" dur="500"/>
                                        <p:tgtEl>
                                          <p:spTgt spid="253961">
                                            <p:txEl>
                                              <p:pRg st="0" end="0"/>
                                            </p:txEl>
                                          </p:spTgt>
                                        </p:tgtEl>
                                      </p:cBhvr>
                                    </p:animEffect>
                                  </p:childTnLst>
                                </p:cTn>
                              </p:par>
                              <p:par>
                                <p:cTn id="8" presetID="22" presetClass="entr" presetSubtype="1" fill="hold" nodeType="withEffect">
                                  <p:stCondLst>
                                    <p:cond delay="0"/>
                                  </p:stCondLst>
                                  <p:childTnLst>
                                    <p:set>
                                      <p:cBhvr>
                                        <p:cTn id="9" dur="1" fill="hold">
                                          <p:stCondLst>
                                            <p:cond delay="0"/>
                                          </p:stCondLst>
                                        </p:cTn>
                                        <p:tgtEl>
                                          <p:spTgt spid="253961">
                                            <p:txEl>
                                              <p:pRg st="1" end="1"/>
                                            </p:txEl>
                                          </p:spTgt>
                                        </p:tgtEl>
                                        <p:attrNameLst>
                                          <p:attrName>style.visibility</p:attrName>
                                        </p:attrNameLst>
                                      </p:cBhvr>
                                      <p:to>
                                        <p:strVal val="visible"/>
                                      </p:to>
                                    </p:set>
                                    <p:animEffect transition="in" filter="wipe(up)">
                                      <p:cBhvr>
                                        <p:cTn id="10" dur="500"/>
                                        <p:tgtEl>
                                          <p:spTgt spid="253961">
                                            <p:txEl>
                                              <p:pRg st="1" end="1"/>
                                            </p:txEl>
                                          </p:spTgt>
                                        </p:tgtEl>
                                      </p:cBhvr>
                                    </p:animEffect>
                                  </p:childTnLst>
                                </p:cTn>
                              </p:par>
                              <p:par>
                                <p:cTn id="11" presetID="22" presetClass="entr" presetSubtype="1" fill="hold" nodeType="withEffect">
                                  <p:stCondLst>
                                    <p:cond delay="0"/>
                                  </p:stCondLst>
                                  <p:childTnLst>
                                    <p:set>
                                      <p:cBhvr>
                                        <p:cTn id="12" dur="1" fill="hold">
                                          <p:stCondLst>
                                            <p:cond delay="0"/>
                                          </p:stCondLst>
                                        </p:cTn>
                                        <p:tgtEl>
                                          <p:spTgt spid="253961">
                                            <p:txEl>
                                              <p:pRg st="2" end="2"/>
                                            </p:txEl>
                                          </p:spTgt>
                                        </p:tgtEl>
                                        <p:attrNameLst>
                                          <p:attrName>style.visibility</p:attrName>
                                        </p:attrNameLst>
                                      </p:cBhvr>
                                      <p:to>
                                        <p:strVal val="visible"/>
                                      </p:to>
                                    </p:set>
                                    <p:animEffect transition="in" filter="wipe(up)">
                                      <p:cBhvr>
                                        <p:cTn id="13" dur="500"/>
                                        <p:tgtEl>
                                          <p:spTgt spid="253961">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253961">
                                            <p:txEl>
                                              <p:pRg st="4" end="4"/>
                                            </p:txEl>
                                          </p:spTgt>
                                        </p:tgtEl>
                                        <p:attrNameLst>
                                          <p:attrName>style.visibility</p:attrName>
                                        </p:attrNameLst>
                                      </p:cBhvr>
                                      <p:to>
                                        <p:strVal val="visible"/>
                                      </p:to>
                                    </p:set>
                                    <p:animEffect transition="in" filter="wipe(up)">
                                      <p:cBhvr>
                                        <p:cTn id="18" dur="500"/>
                                        <p:tgtEl>
                                          <p:spTgt spid="253961">
                                            <p:txEl>
                                              <p:pRg st="4" end="4"/>
                                            </p:txEl>
                                          </p:spTgt>
                                        </p:tgtEl>
                                      </p:cBhvr>
                                    </p:animEffect>
                                  </p:childTnLst>
                                </p:cTn>
                              </p:par>
                              <p:par>
                                <p:cTn id="19" presetID="22" presetClass="entr" presetSubtype="1" fill="hold" nodeType="withEffect">
                                  <p:stCondLst>
                                    <p:cond delay="0"/>
                                  </p:stCondLst>
                                  <p:childTnLst>
                                    <p:set>
                                      <p:cBhvr>
                                        <p:cTn id="20" dur="1" fill="hold">
                                          <p:stCondLst>
                                            <p:cond delay="0"/>
                                          </p:stCondLst>
                                        </p:cTn>
                                        <p:tgtEl>
                                          <p:spTgt spid="253961">
                                            <p:txEl>
                                              <p:pRg st="5" end="5"/>
                                            </p:txEl>
                                          </p:spTgt>
                                        </p:tgtEl>
                                        <p:attrNameLst>
                                          <p:attrName>style.visibility</p:attrName>
                                        </p:attrNameLst>
                                      </p:cBhvr>
                                      <p:to>
                                        <p:strVal val="visible"/>
                                      </p:to>
                                    </p:set>
                                    <p:animEffect transition="in" filter="wipe(up)">
                                      <p:cBhvr>
                                        <p:cTn id="21" dur="500"/>
                                        <p:tgtEl>
                                          <p:spTgt spid="253961">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253961">
                                            <p:txEl>
                                              <p:pRg st="7" end="7"/>
                                            </p:txEl>
                                          </p:spTgt>
                                        </p:tgtEl>
                                        <p:attrNameLst>
                                          <p:attrName>style.visibility</p:attrName>
                                        </p:attrNameLst>
                                      </p:cBhvr>
                                      <p:to>
                                        <p:strVal val="visible"/>
                                      </p:to>
                                    </p:set>
                                    <p:animEffect transition="in" filter="wipe(up)">
                                      <p:cBhvr>
                                        <p:cTn id="26" dur="500"/>
                                        <p:tgtEl>
                                          <p:spTgt spid="25396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3" name="图片 12" descr="bz13.JPG"/>
          <p:cNvPicPr>
            <a:picLocks noChangeAspect="1"/>
          </p:cNvPicPr>
          <p:nvPr/>
        </p:nvPicPr>
        <p:blipFill>
          <a:blip r:embed="rId2"/>
          <a:stretch>
            <a:fillRect/>
          </a:stretch>
        </p:blipFill>
        <p:spPr>
          <a:xfrm>
            <a:off x="3581400" y="2895600"/>
            <a:ext cx="1999432" cy="2909888"/>
          </a:xfrm>
          <a:prstGeom prst="rect">
            <a:avLst/>
          </a:prstGeom>
        </p:spPr>
      </p:pic>
      <p:sp>
        <p:nvSpPr>
          <p:cNvPr id="236546"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2.</a:t>
            </a:r>
            <a:r>
              <a:rPr lang="zh-CN" altLang="en-US" sz="2800" b="1">
                <a:solidFill>
                  <a:srgbClr val="0033CC"/>
                </a:solidFill>
              </a:rPr>
              <a:t>什么是项目管理</a:t>
            </a:r>
          </a:p>
        </p:txBody>
      </p:sp>
      <p:sp>
        <p:nvSpPr>
          <p:cNvPr id="236560" name="AutoShape 16"/>
          <p:cNvSpPr>
            <a:spLocks noChangeArrowheads="1"/>
          </p:cNvSpPr>
          <p:nvPr/>
        </p:nvSpPr>
        <p:spPr bwMode="auto">
          <a:xfrm>
            <a:off x="381000" y="1066800"/>
            <a:ext cx="2590800" cy="1447800"/>
          </a:xfrm>
          <a:prstGeom prst="cloudCallout">
            <a:avLst>
              <a:gd name="adj1" fmla="val 89287"/>
              <a:gd name="adj2" fmla="val 111685"/>
            </a:avLst>
          </a:prstGeom>
          <a:ln>
            <a:headEnd/>
            <a:tailEnd/>
          </a:ln>
        </p:spPr>
        <p:style>
          <a:lnRef idx="1">
            <a:schemeClr val="accent6"/>
          </a:lnRef>
          <a:fillRef idx="3">
            <a:schemeClr val="accent6"/>
          </a:fillRef>
          <a:effectRef idx="2">
            <a:schemeClr val="accent6"/>
          </a:effectRef>
          <a:fontRef idx="minor">
            <a:schemeClr val="lt1"/>
          </a:fontRef>
        </p:style>
        <p:txBody>
          <a:bodyPr anchor="ctr"/>
          <a:lstStyle/>
          <a:p>
            <a:pPr algn="ctr"/>
            <a:r>
              <a:rPr lang="zh-CN" altLang="en-US" sz="1600" b="1" dirty="0">
                <a:solidFill>
                  <a:schemeClr val="tx1"/>
                </a:solidFill>
              </a:rPr>
              <a:t>项目管理就是</a:t>
            </a:r>
            <a:r>
              <a:rPr lang="zh-CN" altLang="en-US" sz="1600" b="1" dirty="0">
                <a:solidFill>
                  <a:srgbClr val="FF0000"/>
                </a:solidFill>
              </a:rPr>
              <a:t>协调</a:t>
            </a:r>
            <a:r>
              <a:rPr lang="zh-CN" altLang="en-US" sz="1600" b="1" dirty="0">
                <a:solidFill>
                  <a:schemeClr val="tx1"/>
                </a:solidFill>
              </a:rPr>
              <a:t>各部门</a:t>
            </a:r>
            <a:r>
              <a:rPr lang="en-US" altLang="zh-CN" sz="1600" b="1" dirty="0">
                <a:solidFill>
                  <a:schemeClr val="tx1"/>
                </a:solidFill>
              </a:rPr>
              <a:t>,</a:t>
            </a:r>
            <a:r>
              <a:rPr lang="zh-CN" altLang="en-US" sz="1600" b="1" dirty="0">
                <a:solidFill>
                  <a:schemeClr val="tx1"/>
                </a:solidFill>
              </a:rPr>
              <a:t>满足产品交样</a:t>
            </a:r>
            <a:r>
              <a:rPr lang="zh-CN" altLang="en-US" sz="1600" b="1" dirty="0">
                <a:solidFill>
                  <a:srgbClr val="FF0000"/>
                </a:solidFill>
              </a:rPr>
              <a:t>时间</a:t>
            </a:r>
            <a:r>
              <a:rPr lang="en-US" altLang="zh-CN" sz="1600" b="1" dirty="0">
                <a:solidFill>
                  <a:schemeClr val="tx1"/>
                </a:solidFill>
              </a:rPr>
              <a:t>,</a:t>
            </a:r>
            <a:r>
              <a:rPr lang="zh-CN" altLang="en-US" sz="1600" b="1" dirty="0">
                <a:solidFill>
                  <a:schemeClr val="tx1"/>
                </a:solidFill>
              </a:rPr>
              <a:t>产品</a:t>
            </a:r>
            <a:r>
              <a:rPr lang="zh-CN" altLang="en-US" sz="1600" b="1" dirty="0">
                <a:solidFill>
                  <a:srgbClr val="FF0000"/>
                </a:solidFill>
              </a:rPr>
              <a:t>质量</a:t>
            </a:r>
            <a:r>
              <a:rPr lang="zh-CN" altLang="en-US" sz="1600" b="1" dirty="0">
                <a:solidFill>
                  <a:schemeClr val="tx1"/>
                </a:solidFill>
              </a:rPr>
              <a:t>和控制</a:t>
            </a:r>
            <a:r>
              <a:rPr lang="zh-CN" altLang="en-US" sz="1600" b="1" dirty="0">
                <a:solidFill>
                  <a:srgbClr val="FF0000"/>
                </a:solidFill>
              </a:rPr>
              <a:t>成本</a:t>
            </a:r>
          </a:p>
        </p:txBody>
      </p:sp>
      <p:sp>
        <p:nvSpPr>
          <p:cNvPr id="236562" name="AutoShape 18"/>
          <p:cNvSpPr>
            <a:spLocks noChangeArrowheads="1"/>
          </p:cNvSpPr>
          <p:nvPr/>
        </p:nvSpPr>
        <p:spPr bwMode="auto">
          <a:xfrm>
            <a:off x="228600" y="2819400"/>
            <a:ext cx="2514600" cy="1219200"/>
          </a:xfrm>
          <a:prstGeom prst="cloudCallout">
            <a:avLst>
              <a:gd name="adj1" fmla="val 85162"/>
              <a:gd name="adj2" fmla="val 31380"/>
            </a:avLst>
          </a:prstGeom>
          <a:ln>
            <a:headEnd/>
            <a:tailEnd/>
          </a:ln>
        </p:spPr>
        <p:style>
          <a:lnRef idx="1">
            <a:schemeClr val="accent6"/>
          </a:lnRef>
          <a:fillRef idx="3">
            <a:schemeClr val="accent6"/>
          </a:fillRef>
          <a:effectRef idx="2">
            <a:schemeClr val="accent6"/>
          </a:effectRef>
          <a:fontRef idx="minor">
            <a:schemeClr val="lt1"/>
          </a:fontRef>
        </p:style>
        <p:txBody>
          <a:bodyPr anchor="ctr"/>
          <a:lstStyle/>
          <a:p>
            <a:pPr algn="ctr"/>
            <a:r>
              <a:rPr lang="zh-CN" altLang="en-US" sz="1600" b="1" dirty="0">
                <a:solidFill>
                  <a:srgbClr val="FF0000"/>
                </a:solidFill>
                <a:latin typeface="+mn-lt"/>
                <a:ea typeface="+mn-ea"/>
                <a:cs typeface="+mn-cs"/>
              </a:rPr>
              <a:t>帮助</a:t>
            </a:r>
            <a:r>
              <a:rPr lang="zh-CN" altLang="en-US" sz="1600" b="1" dirty="0">
                <a:solidFill>
                  <a:schemeClr val="tx1"/>
                </a:solidFill>
                <a:latin typeface="+mn-lt"/>
                <a:ea typeface="+mn-ea"/>
                <a:cs typeface="+mn-cs"/>
              </a:rPr>
              <a:t>客户和内部外部团队有效完成项目的手段</a:t>
            </a:r>
          </a:p>
        </p:txBody>
      </p:sp>
      <p:sp>
        <p:nvSpPr>
          <p:cNvPr id="236563" name="AutoShape 19"/>
          <p:cNvSpPr>
            <a:spLocks noChangeArrowheads="1"/>
          </p:cNvSpPr>
          <p:nvPr/>
        </p:nvSpPr>
        <p:spPr bwMode="auto">
          <a:xfrm>
            <a:off x="457200" y="4419600"/>
            <a:ext cx="2895600" cy="1524000"/>
          </a:xfrm>
          <a:prstGeom prst="cloudCallout">
            <a:avLst>
              <a:gd name="adj1" fmla="val 56647"/>
              <a:gd name="adj2" fmla="val -46593"/>
            </a:avLst>
          </a:prstGeom>
          <a:ln>
            <a:headEnd/>
            <a:tailEnd/>
          </a:ln>
        </p:spPr>
        <p:style>
          <a:lnRef idx="1">
            <a:schemeClr val="accent6"/>
          </a:lnRef>
          <a:fillRef idx="3">
            <a:schemeClr val="accent6"/>
          </a:fillRef>
          <a:effectRef idx="2">
            <a:schemeClr val="accent6"/>
          </a:effectRef>
          <a:fontRef idx="minor">
            <a:schemeClr val="lt1"/>
          </a:fontRef>
        </p:style>
        <p:txBody>
          <a:bodyPr anchor="ctr"/>
          <a:lstStyle/>
          <a:p>
            <a:pPr algn="ctr"/>
            <a:r>
              <a:rPr lang="zh-CN" altLang="en-US" sz="1600" b="1" dirty="0">
                <a:solidFill>
                  <a:schemeClr val="tx1"/>
                </a:solidFill>
              </a:rPr>
              <a:t>将公司</a:t>
            </a:r>
            <a:r>
              <a:rPr lang="zh-CN" altLang="en-US" sz="1600" b="1" dirty="0">
                <a:solidFill>
                  <a:srgbClr val="FF0000"/>
                </a:solidFill>
              </a:rPr>
              <a:t>资源集中化、效率化</a:t>
            </a:r>
            <a:r>
              <a:rPr lang="zh-CN" altLang="en-US" sz="1600" b="1" dirty="0">
                <a:solidFill>
                  <a:schemeClr val="tx1"/>
                </a:solidFill>
              </a:rPr>
              <a:t>，最大程度的</a:t>
            </a:r>
            <a:r>
              <a:rPr lang="zh-CN" altLang="en-US" sz="1600" b="1" dirty="0">
                <a:solidFill>
                  <a:srgbClr val="FF0000"/>
                </a:solidFill>
              </a:rPr>
              <a:t>控制风险</a:t>
            </a:r>
            <a:r>
              <a:rPr lang="zh-CN" altLang="en-US" sz="1600" b="1" dirty="0">
                <a:solidFill>
                  <a:schemeClr val="tx1"/>
                </a:solidFill>
              </a:rPr>
              <a:t>，满足客户要求</a:t>
            </a:r>
          </a:p>
        </p:txBody>
      </p:sp>
      <p:sp>
        <p:nvSpPr>
          <p:cNvPr id="236564" name="AutoShape 20"/>
          <p:cNvSpPr>
            <a:spLocks noChangeArrowheads="1"/>
          </p:cNvSpPr>
          <p:nvPr/>
        </p:nvSpPr>
        <p:spPr bwMode="auto">
          <a:xfrm>
            <a:off x="6248400" y="1066800"/>
            <a:ext cx="2514600" cy="1371600"/>
          </a:xfrm>
          <a:prstGeom prst="cloudCallout">
            <a:avLst>
              <a:gd name="adj1" fmla="val -92046"/>
              <a:gd name="adj2" fmla="val 116204"/>
            </a:avLst>
          </a:prstGeom>
          <a:ln>
            <a:headEnd/>
            <a:tailEnd/>
          </a:ln>
        </p:spPr>
        <p:style>
          <a:lnRef idx="1">
            <a:schemeClr val="accent6"/>
          </a:lnRef>
          <a:fillRef idx="3">
            <a:schemeClr val="accent6"/>
          </a:fillRef>
          <a:effectRef idx="2">
            <a:schemeClr val="accent6"/>
          </a:effectRef>
          <a:fontRef idx="minor">
            <a:schemeClr val="lt1"/>
          </a:fontRef>
        </p:style>
        <p:txBody>
          <a:bodyPr anchor="ctr"/>
          <a:lstStyle/>
          <a:p>
            <a:pPr algn="ctr"/>
            <a:r>
              <a:rPr lang="zh-CN" altLang="en-US" sz="1600" b="1" dirty="0">
                <a:solidFill>
                  <a:srgbClr val="FF0000"/>
                </a:solidFill>
              </a:rPr>
              <a:t>寻求和管理资源</a:t>
            </a:r>
            <a:r>
              <a:rPr lang="zh-CN" altLang="en-US" sz="1600" b="1" dirty="0">
                <a:solidFill>
                  <a:schemeClr val="tx1"/>
                </a:solidFill>
              </a:rPr>
              <a:t>，管理新产品的整个开发过程中的</a:t>
            </a:r>
            <a:r>
              <a:rPr lang="zh-CN" altLang="en-US" sz="1600" b="1" dirty="0">
                <a:solidFill>
                  <a:srgbClr val="FF0000"/>
                </a:solidFill>
              </a:rPr>
              <a:t>一切活动</a:t>
            </a:r>
          </a:p>
        </p:txBody>
      </p:sp>
      <p:sp>
        <p:nvSpPr>
          <p:cNvPr id="236565" name="AutoShape 21"/>
          <p:cNvSpPr>
            <a:spLocks noChangeArrowheads="1"/>
          </p:cNvSpPr>
          <p:nvPr/>
        </p:nvSpPr>
        <p:spPr bwMode="auto">
          <a:xfrm>
            <a:off x="6248400" y="2895600"/>
            <a:ext cx="2514600" cy="1371600"/>
          </a:xfrm>
          <a:prstGeom prst="cloudCallout">
            <a:avLst>
              <a:gd name="adj1" fmla="val -87310"/>
              <a:gd name="adj2" fmla="val 7060"/>
            </a:avLst>
          </a:prstGeom>
          <a:ln>
            <a:headEnd/>
            <a:tailEnd/>
          </a:ln>
        </p:spPr>
        <p:style>
          <a:lnRef idx="1">
            <a:schemeClr val="accent6"/>
          </a:lnRef>
          <a:fillRef idx="3">
            <a:schemeClr val="accent6"/>
          </a:fillRef>
          <a:effectRef idx="2">
            <a:schemeClr val="accent6"/>
          </a:effectRef>
          <a:fontRef idx="minor">
            <a:schemeClr val="lt1"/>
          </a:fontRef>
        </p:style>
        <p:txBody>
          <a:bodyPr anchor="ctr"/>
          <a:lstStyle/>
          <a:p>
            <a:pPr algn="ctr"/>
            <a:r>
              <a:rPr lang="zh-CN" altLang="en-US" sz="1600" b="1" dirty="0">
                <a:solidFill>
                  <a:srgbClr val="FF0000"/>
                </a:solidFill>
              </a:rPr>
              <a:t>组织，控制，协调，决策，支持</a:t>
            </a:r>
          </a:p>
        </p:txBody>
      </p:sp>
      <p:sp>
        <p:nvSpPr>
          <p:cNvPr id="236566" name="AutoShape 22"/>
          <p:cNvSpPr>
            <a:spLocks noChangeArrowheads="1"/>
          </p:cNvSpPr>
          <p:nvPr/>
        </p:nvSpPr>
        <p:spPr bwMode="auto">
          <a:xfrm>
            <a:off x="6248400" y="4495800"/>
            <a:ext cx="2514600" cy="1676400"/>
          </a:xfrm>
          <a:prstGeom prst="cloudCallout">
            <a:avLst>
              <a:gd name="adj1" fmla="val -92551"/>
              <a:gd name="adj2" fmla="val -71403"/>
            </a:avLst>
          </a:prstGeom>
          <a:ln>
            <a:headEnd/>
            <a:tailEnd/>
          </a:ln>
        </p:spPr>
        <p:style>
          <a:lnRef idx="1">
            <a:schemeClr val="accent6"/>
          </a:lnRef>
          <a:fillRef idx="3">
            <a:schemeClr val="accent6"/>
          </a:fillRef>
          <a:effectRef idx="2">
            <a:schemeClr val="accent6"/>
          </a:effectRef>
          <a:fontRef idx="minor">
            <a:schemeClr val="lt1"/>
          </a:fontRef>
        </p:style>
        <p:txBody>
          <a:bodyPr anchor="ctr"/>
          <a:lstStyle/>
          <a:p>
            <a:pPr algn="ctr"/>
            <a:r>
              <a:rPr lang="zh-CN" altLang="en-US" sz="1600" b="1" dirty="0">
                <a:solidFill>
                  <a:schemeClr val="tx1"/>
                </a:solidFill>
              </a:rPr>
              <a:t>对某些项目开发制造过程中</a:t>
            </a:r>
            <a:r>
              <a:rPr lang="zh-CN" altLang="en-US" sz="1600" b="1" dirty="0">
                <a:solidFill>
                  <a:srgbClr val="FF0000"/>
                </a:solidFill>
              </a:rPr>
              <a:t>资源调配、时间节点</a:t>
            </a:r>
            <a:r>
              <a:rPr lang="zh-CN" altLang="en-US" sz="1600" b="1" dirty="0">
                <a:solidFill>
                  <a:schemeClr val="tx1"/>
                </a:solidFill>
              </a:rPr>
              <a:t>、</a:t>
            </a:r>
            <a:r>
              <a:rPr lang="zh-CN" altLang="en-US" sz="1600" b="1" dirty="0">
                <a:solidFill>
                  <a:srgbClr val="FF0000"/>
                </a:solidFill>
              </a:rPr>
              <a:t>质量</a:t>
            </a:r>
            <a:r>
              <a:rPr lang="zh-CN" altLang="en-US" sz="1600" b="1" dirty="0">
                <a:solidFill>
                  <a:schemeClr val="tx1"/>
                </a:solidFill>
              </a:rPr>
              <a:t>等过程进行</a:t>
            </a:r>
            <a:r>
              <a:rPr lang="zh-CN" altLang="en-US" sz="1600" b="1" u="sng" dirty="0">
                <a:solidFill>
                  <a:schemeClr val="tx1"/>
                </a:solidFill>
              </a:rPr>
              <a:t>控制</a:t>
            </a:r>
            <a:r>
              <a:rPr lang="zh-CN" altLang="en-US" sz="1600" b="1" dirty="0">
                <a:solidFill>
                  <a:schemeClr val="tx1"/>
                </a:solidFill>
              </a:rPr>
              <a:t>的工作</a:t>
            </a:r>
          </a:p>
        </p:txBody>
      </p:sp>
      <p:sp>
        <p:nvSpPr>
          <p:cNvPr id="236567" name="AutoShape 23"/>
          <p:cNvSpPr>
            <a:spLocks noChangeArrowheads="1"/>
          </p:cNvSpPr>
          <p:nvPr/>
        </p:nvSpPr>
        <p:spPr bwMode="auto">
          <a:xfrm>
            <a:off x="3124200" y="609600"/>
            <a:ext cx="2971800" cy="1676400"/>
          </a:xfrm>
          <a:prstGeom prst="cloudCallout">
            <a:avLst>
              <a:gd name="adj1" fmla="val 79"/>
              <a:gd name="adj2" fmla="val 96156"/>
            </a:avLst>
          </a:prstGeom>
          <a:ln>
            <a:headEnd/>
            <a:tailEnd/>
          </a:ln>
        </p:spPr>
        <p:style>
          <a:lnRef idx="1">
            <a:schemeClr val="accent6"/>
          </a:lnRef>
          <a:fillRef idx="3">
            <a:schemeClr val="accent6"/>
          </a:fillRef>
          <a:effectRef idx="2">
            <a:schemeClr val="accent6"/>
          </a:effectRef>
          <a:fontRef idx="minor">
            <a:schemeClr val="lt1"/>
          </a:fontRef>
        </p:style>
        <p:txBody>
          <a:bodyPr anchor="ctr"/>
          <a:lstStyle/>
          <a:p>
            <a:pPr algn="ctr"/>
            <a:r>
              <a:rPr lang="zh-CN" altLang="en-US" sz="1600" b="1" dirty="0">
                <a:solidFill>
                  <a:schemeClr val="tx1"/>
                </a:solidFill>
              </a:rPr>
              <a:t>单个项目来说应该就是</a:t>
            </a:r>
            <a:r>
              <a:rPr lang="en-US" altLang="zh-CN" sz="1600" b="1" dirty="0">
                <a:solidFill>
                  <a:srgbClr val="FF0000"/>
                </a:solidFill>
              </a:rPr>
              <a:t>APQP</a:t>
            </a:r>
            <a:r>
              <a:rPr lang="zh-CN" altLang="en-US" sz="1600" b="1" dirty="0">
                <a:solidFill>
                  <a:schemeClr val="tx1"/>
                </a:solidFill>
              </a:rPr>
              <a:t>的过程，而对于整个项目群来说就是一个</a:t>
            </a:r>
            <a:r>
              <a:rPr lang="zh-CN" altLang="en-US" sz="1600" b="1" dirty="0">
                <a:solidFill>
                  <a:srgbClr val="FF0000"/>
                </a:solidFill>
              </a:rPr>
              <a:t>资源配置，协调</a:t>
            </a:r>
            <a:r>
              <a:rPr lang="zh-CN" altLang="en-US" sz="1600" b="1" dirty="0">
                <a:solidFill>
                  <a:schemeClr val="tx1"/>
                </a:solidFill>
              </a:rPr>
              <a:t>的过程</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36560"/>
                                        </p:tgtEl>
                                        <p:attrNameLst>
                                          <p:attrName>style.visibility</p:attrName>
                                        </p:attrNameLst>
                                      </p:cBhvr>
                                      <p:to>
                                        <p:strVal val="visible"/>
                                      </p:to>
                                    </p:set>
                                    <p:anim calcmode="lin" valueType="num">
                                      <p:cBhvr>
                                        <p:cTn id="7" dur="500" fill="hold"/>
                                        <p:tgtEl>
                                          <p:spTgt spid="236560"/>
                                        </p:tgtEl>
                                        <p:attrNameLst>
                                          <p:attrName>ppt_w</p:attrName>
                                        </p:attrNameLst>
                                      </p:cBhvr>
                                      <p:tavLst>
                                        <p:tav tm="0">
                                          <p:val>
                                            <p:fltVal val="0"/>
                                          </p:val>
                                        </p:tav>
                                        <p:tav tm="100000">
                                          <p:val>
                                            <p:strVal val="#ppt_w"/>
                                          </p:val>
                                        </p:tav>
                                      </p:tavLst>
                                    </p:anim>
                                    <p:anim calcmode="lin" valueType="num">
                                      <p:cBhvr>
                                        <p:cTn id="8" dur="500" fill="hold"/>
                                        <p:tgtEl>
                                          <p:spTgt spid="236560"/>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236562"/>
                                        </p:tgtEl>
                                        <p:attrNameLst>
                                          <p:attrName>style.visibility</p:attrName>
                                        </p:attrNameLst>
                                      </p:cBhvr>
                                      <p:to>
                                        <p:strVal val="visible"/>
                                      </p:to>
                                    </p:set>
                                    <p:anim calcmode="lin" valueType="num">
                                      <p:cBhvr>
                                        <p:cTn id="13" dur="500" fill="hold"/>
                                        <p:tgtEl>
                                          <p:spTgt spid="236562"/>
                                        </p:tgtEl>
                                        <p:attrNameLst>
                                          <p:attrName>ppt_w</p:attrName>
                                        </p:attrNameLst>
                                      </p:cBhvr>
                                      <p:tavLst>
                                        <p:tav tm="0">
                                          <p:val>
                                            <p:fltVal val="0"/>
                                          </p:val>
                                        </p:tav>
                                        <p:tav tm="100000">
                                          <p:val>
                                            <p:strVal val="#ppt_w"/>
                                          </p:val>
                                        </p:tav>
                                      </p:tavLst>
                                    </p:anim>
                                    <p:anim calcmode="lin" valueType="num">
                                      <p:cBhvr>
                                        <p:cTn id="14" dur="500" fill="hold"/>
                                        <p:tgtEl>
                                          <p:spTgt spid="236562"/>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236563"/>
                                        </p:tgtEl>
                                        <p:attrNameLst>
                                          <p:attrName>style.visibility</p:attrName>
                                        </p:attrNameLst>
                                      </p:cBhvr>
                                      <p:to>
                                        <p:strVal val="visible"/>
                                      </p:to>
                                    </p:set>
                                    <p:anim calcmode="lin" valueType="num">
                                      <p:cBhvr>
                                        <p:cTn id="19" dur="500" fill="hold"/>
                                        <p:tgtEl>
                                          <p:spTgt spid="236563"/>
                                        </p:tgtEl>
                                        <p:attrNameLst>
                                          <p:attrName>ppt_w</p:attrName>
                                        </p:attrNameLst>
                                      </p:cBhvr>
                                      <p:tavLst>
                                        <p:tav tm="0">
                                          <p:val>
                                            <p:fltVal val="0"/>
                                          </p:val>
                                        </p:tav>
                                        <p:tav tm="100000">
                                          <p:val>
                                            <p:strVal val="#ppt_w"/>
                                          </p:val>
                                        </p:tav>
                                      </p:tavLst>
                                    </p:anim>
                                    <p:anim calcmode="lin" valueType="num">
                                      <p:cBhvr>
                                        <p:cTn id="20" dur="500" fill="hold"/>
                                        <p:tgtEl>
                                          <p:spTgt spid="236563"/>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236567"/>
                                        </p:tgtEl>
                                        <p:attrNameLst>
                                          <p:attrName>style.visibility</p:attrName>
                                        </p:attrNameLst>
                                      </p:cBhvr>
                                      <p:to>
                                        <p:strVal val="visible"/>
                                      </p:to>
                                    </p:set>
                                    <p:anim calcmode="lin" valueType="num">
                                      <p:cBhvr>
                                        <p:cTn id="25" dur="500" fill="hold"/>
                                        <p:tgtEl>
                                          <p:spTgt spid="236567"/>
                                        </p:tgtEl>
                                        <p:attrNameLst>
                                          <p:attrName>ppt_w</p:attrName>
                                        </p:attrNameLst>
                                      </p:cBhvr>
                                      <p:tavLst>
                                        <p:tav tm="0">
                                          <p:val>
                                            <p:fltVal val="0"/>
                                          </p:val>
                                        </p:tav>
                                        <p:tav tm="100000">
                                          <p:val>
                                            <p:strVal val="#ppt_w"/>
                                          </p:val>
                                        </p:tav>
                                      </p:tavLst>
                                    </p:anim>
                                    <p:anim calcmode="lin" valueType="num">
                                      <p:cBhvr>
                                        <p:cTn id="26" dur="500" fill="hold"/>
                                        <p:tgtEl>
                                          <p:spTgt spid="236567"/>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236564"/>
                                        </p:tgtEl>
                                        <p:attrNameLst>
                                          <p:attrName>style.visibility</p:attrName>
                                        </p:attrNameLst>
                                      </p:cBhvr>
                                      <p:to>
                                        <p:strVal val="visible"/>
                                      </p:to>
                                    </p:set>
                                    <p:anim calcmode="lin" valueType="num">
                                      <p:cBhvr>
                                        <p:cTn id="31" dur="500" fill="hold"/>
                                        <p:tgtEl>
                                          <p:spTgt spid="236564"/>
                                        </p:tgtEl>
                                        <p:attrNameLst>
                                          <p:attrName>ppt_w</p:attrName>
                                        </p:attrNameLst>
                                      </p:cBhvr>
                                      <p:tavLst>
                                        <p:tav tm="0">
                                          <p:val>
                                            <p:fltVal val="0"/>
                                          </p:val>
                                        </p:tav>
                                        <p:tav tm="100000">
                                          <p:val>
                                            <p:strVal val="#ppt_w"/>
                                          </p:val>
                                        </p:tav>
                                      </p:tavLst>
                                    </p:anim>
                                    <p:anim calcmode="lin" valueType="num">
                                      <p:cBhvr>
                                        <p:cTn id="32" dur="500" fill="hold"/>
                                        <p:tgtEl>
                                          <p:spTgt spid="236564"/>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236565"/>
                                        </p:tgtEl>
                                        <p:attrNameLst>
                                          <p:attrName>style.visibility</p:attrName>
                                        </p:attrNameLst>
                                      </p:cBhvr>
                                      <p:to>
                                        <p:strVal val="visible"/>
                                      </p:to>
                                    </p:set>
                                    <p:anim calcmode="lin" valueType="num">
                                      <p:cBhvr>
                                        <p:cTn id="37" dur="500" fill="hold"/>
                                        <p:tgtEl>
                                          <p:spTgt spid="236565"/>
                                        </p:tgtEl>
                                        <p:attrNameLst>
                                          <p:attrName>ppt_w</p:attrName>
                                        </p:attrNameLst>
                                      </p:cBhvr>
                                      <p:tavLst>
                                        <p:tav tm="0">
                                          <p:val>
                                            <p:fltVal val="0"/>
                                          </p:val>
                                        </p:tav>
                                        <p:tav tm="100000">
                                          <p:val>
                                            <p:strVal val="#ppt_w"/>
                                          </p:val>
                                        </p:tav>
                                      </p:tavLst>
                                    </p:anim>
                                    <p:anim calcmode="lin" valueType="num">
                                      <p:cBhvr>
                                        <p:cTn id="38" dur="500" fill="hold"/>
                                        <p:tgtEl>
                                          <p:spTgt spid="236565"/>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236566"/>
                                        </p:tgtEl>
                                        <p:attrNameLst>
                                          <p:attrName>style.visibility</p:attrName>
                                        </p:attrNameLst>
                                      </p:cBhvr>
                                      <p:to>
                                        <p:strVal val="visible"/>
                                      </p:to>
                                    </p:set>
                                    <p:anim calcmode="lin" valueType="num">
                                      <p:cBhvr>
                                        <p:cTn id="43" dur="500" fill="hold"/>
                                        <p:tgtEl>
                                          <p:spTgt spid="236566"/>
                                        </p:tgtEl>
                                        <p:attrNameLst>
                                          <p:attrName>ppt_w</p:attrName>
                                        </p:attrNameLst>
                                      </p:cBhvr>
                                      <p:tavLst>
                                        <p:tav tm="0">
                                          <p:val>
                                            <p:fltVal val="0"/>
                                          </p:val>
                                        </p:tav>
                                        <p:tav tm="100000">
                                          <p:val>
                                            <p:strVal val="#ppt_w"/>
                                          </p:val>
                                        </p:tav>
                                      </p:tavLst>
                                    </p:anim>
                                    <p:anim calcmode="lin" valueType="num">
                                      <p:cBhvr>
                                        <p:cTn id="44" dur="500" fill="hold"/>
                                        <p:tgtEl>
                                          <p:spTgt spid="2365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60" grpId="0" animBg="1"/>
      <p:bldP spid="236562" grpId="0" animBg="1"/>
      <p:bldP spid="236563" grpId="0" animBg="1"/>
      <p:bldP spid="236564" grpId="0" animBg="1"/>
      <p:bldP spid="236565" grpId="0" animBg="1"/>
      <p:bldP spid="236566" grpId="0" animBg="1"/>
      <p:bldP spid="23656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828800" y="1905000"/>
            <a:ext cx="5105400" cy="3505200"/>
            <a:chOff x="1632" y="1824"/>
            <a:chExt cx="2880" cy="2016"/>
          </a:xfrm>
        </p:grpSpPr>
        <p:sp>
          <p:nvSpPr>
            <p:cNvPr id="39941" name="Oval 5"/>
            <p:cNvSpPr>
              <a:spLocks noChangeArrowheads="1"/>
            </p:cNvSpPr>
            <p:nvPr/>
          </p:nvSpPr>
          <p:spPr bwMode="auto">
            <a:xfrm>
              <a:off x="1632" y="1824"/>
              <a:ext cx="2880" cy="2016"/>
            </a:xfrm>
            <a:prstGeom prst="ellipse">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39944" name="Line 6"/>
            <p:cNvSpPr>
              <a:spLocks noChangeShapeType="1"/>
            </p:cNvSpPr>
            <p:nvPr/>
          </p:nvSpPr>
          <p:spPr bwMode="auto">
            <a:xfrm>
              <a:off x="1728" y="2544"/>
              <a:ext cx="2736" cy="0"/>
            </a:xfrm>
            <a:prstGeom prst="line">
              <a:avLst/>
            </a:prstGeom>
            <a:noFill/>
            <a:ln w="25400">
              <a:solidFill>
                <a:srgbClr val="0033CC"/>
              </a:solidFill>
              <a:miter lim="800000"/>
              <a:headEnd/>
              <a:tailEnd/>
            </a:ln>
          </p:spPr>
          <p:txBody>
            <a:bodyPr wrap="none"/>
            <a:lstStyle/>
            <a:p>
              <a:endParaRPr lang="zh-CN" altLang="en-US"/>
            </a:p>
          </p:txBody>
        </p:sp>
        <p:sp>
          <p:nvSpPr>
            <p:cNvPr id="39945" name="Line 7"/>
            <p:cNvSpPr>
              <a:spLocks noChangeShapeType="1"/>
            </p:cNvSpPr>
            <p:nvPr/>
          </p:nvSpPr>
          <p:spPr bwMode="auto">
            <a:xfrm>
              <a:off x="3072" y="2544"/>
              <a:ext cx="0" cy="1296"/>
            </a:xfrm>
            <a:prstGeom prst="line">
              <a:avLst/>
            </a:prstGeom>
            <a:noFill/>
            <a:ln w="25400">
              <a:solidFill>
                <a:srgbClr val="0033CC"/>
              </a:solidFill>
              <a:miter lim="800000"/>
              <a:headEnd/>
              <a:tailEnd/>
            </a:ln>
          </p:spPr>
          <p:txBody>
            <a:bodyPr wrap="none"/>
            <a:lstStyle/>
            <a:p>
              <a:endParaRPr lang="zh-CN" altLang="en-US"/>
            </a:p>
          </p:txBody>
        </p:sp>
        <p:sp>
          <p:nvSpPr>
            <p:cNvPr id="39946" name="Rectangle 8"/>
            <p:cNvSpPr>
              <a:spLocks noChangeArrowheads="1"/>
            </p:cNvSpPr>
            <p:nvPr/>
          </p:nvSpPr>
          <p:spPr bwMode="auto">
            <a:xfrm>
              <a:off x="2256" y="2016"/>
              <a:ext cx="1632" cy="480"/>
            </a:xfrm>
            <a:prstGeom prst="rect">
              <a:avLst/>
            </a:prstGeom>
            <a:noFill/>
            <a:ln w="9525">
              <a:noFill/>
              <a:miter lim="800000"/>
              <a:headEnd/>
              <a:tailEnd/>
            </a:ln>
          </p:spPr>
          <p:txBody>
            <a:bodyPr wrap="none" anchor="ctr"/>
            <a:lstStyle/>
            <a:p>
              <a:pPr algn="ctr"/>
              <a:r>
                <a:rPr kumimoji="1" lang="zh-CN" altLang="en-US" sz="2400" b="1">
                  <a:solidFill>
                    <a:srgbClr val="003399"/>
                  </a:solidFill>
                  <a:latin typeface="Arial Narrow" pitchFamily="34" charset="0"/>
                </a:rPr>
                <a:t>组织全面管理</a:t>
              </a:r>
            </a:p>
            <a:p>
              <a:pPr algn="ctr"/>
              <a:r>
                <a:rPr kumimoji="1" lang="zh-CN" altLang="en-US" sz="2400" b="1">
                  <a:solidFill>
                    <a:srgbClr val="003399"/>
                  </a:solidFill>
                  <a:latin typeface="Arial Narrow" pitchFamily="34" charset="0"/>
                </a:rPr>
                <a:t>（管理原理和战略管理等）</a:t>
              </a:r>
            </a:p>
          </p:txBody>
        </p:sp>
        <p:sp>
          <p:nvSpPr>
            <p:cNvPr id="39947" name="Rectangle 9"/>
            <p:cNvSpPr>
              <a:spLocks noChangeArrowheads="1"/>
            </p:cNvSpPr>
            <p:nvPr/>
          </p:nvSpPr>
          <p:spPr bwMode="auto">
            <a:xfrm>
              <a:off x="1968" y="2592"/>
              <a:ext cx="1056" cy="864"/>
            </a:xfrm>
            <a:prstGeom prst="rect">
              <a:avLst/>
            </a:prstGeom>
            <a:noFill/>
            <a:ln w="9525">
              <a:noFill/>
              <a:miter lim="800000"/>
              <a:headEnd/>
              <a:tailEnd/>
            </a:ln>
          </p:spPr>
          <p:txBody>
            <a:bodyPr wrap="none" anchor="ctr"/>
            <a:lstStyle/>
            <a:p>
              <a:pPr algn="ctr"/>
              <a:r>
                <a:rPr kumimoji="1" lang="zh-CN" altLang="en-US" sz="2400" b="1">
                  <a:solidFill>
                    <a:srgbClr val="003399"/>
                  </a:solidFill>
                  <a:latin typeface="Arial Narrow" pitchFamily="34" charset="0"/>
                </a:rPr>
                <a:t>对一次性和</a:t>
              </a:r>
            </a:p>
            <a:p>
              <a:pPr algn="ctr"/>
              <a:r>
                <a:rPr kumimoji="1" lang="zh-CN" altLang="en-US" sz="2400" b="1">
                  <a:solidFill>
                    <a:srgbClr val="003399"/>
                  </a:solidFill>
                  <a:latin typeface="Arial Narrow" pitchFamily="34" charset="0"/>
                </a:rPr>
                <a:t>独特性任务</a:t>
              </a:r>
            </a:p>
            <a:p>
              <a:pPr algn="ctr"/>
              <a:r>
                <a:rPr kumimoji="1" lang="zh-CN" altLang="en-US" sz="2400" b="1">
                  <a:solidFill>
                    <a:srgbClr val="003399"/>
                  </a:solidFill>
                  <a:latin typeface="Arial Narrow" pitchFamily="34" charset="0"/>
                </a:rPr>
                <a:t>的项目管理</a:t>
              </a:r>
            </a:p>
          </p:txBody>
        </p:sp>
        <p:sp>
          <p:nvSpPr>
            <p:cNvPr id="39948" name="Rectangle 10"/>
            <p:cNvSpPr>
              <a:spLocks noChangeArrowheads="1"/>
            </p:cNvSpPr>
            <p:nvPr/>
          </p:nvSpPr>
          <p:spPr bwMode="auto">
            <a:xfrm>
              <a:off x="3120" y="2640"/>
              <a:ext cx="1008" cy="768"/>
            </a:xfrm>
            <a:prstGeom prst="rect">
              <a:avLst/>
            </a:prstGeom>
            <a:noFill/>
            <a:ln w="9525">
              <a:noFill/>
              <a:miter lim="800000"/>
              <a:headEnd/>
              <a:tailEnd/>
            </a:ln>
          </p:spPr>
          <p:txBody>
            <a:bodyPr wrap="none" anchor="ctr"/>
            <a:lstStyle/>
            <a:p>
              <a:pPr algn="ctr"/>
              <a:r>
                <a:rPr kumimoji="1" lang="zh-CN" altLang="en-US" sz="2400" b="1">
                  <a:solidFill>
                    <a:srgbClr val="003399"/>
                  </a:solidFill>
                  <a:latin typeface="Arial Narrow" pitchFamily="34" charset="0"/>
                </a:rPr>
                <a:t>对周而复始</a:t>
              </a:r>
            </a:p>
            <a:p>
              <a:pPr algn="ctr"/>
              <a:r>
                <a:rPr kumimoji="1" lang="zh-CN" altLang="en-US" sz="2400" b="1">
                  <a:solidFill>
                    <a:srgbClr val="003399"/>
                  </a:solidFill>
                  <a:latin typeface="Arial Narrow" pitchFamily="34" charset="0"/>
                </a:rPr>
                <a:t>重复性任务</a:t>
              </a:r>
            </a:p>
            <a:p>
              <a:pPr algn="ctr"/>
              <a:r>
                <a:rPr kumimoji="1" lang="zh-CN" altLang="en-US" sz="2400" b="1">
                  <a:solidFill>
                    <a:srgbClr val="003399"/>
                  </a:solidFill>
                  <a:latin typeface="Arial Narrow" pitchFamily="34" charset="0"/>
                </a:rPr>
                <a:t>的运营管理</a:t>
              </a:r>
            </a:p>
          </p:txBody>
        </p:sp>
      </p:grpSp>
      <p:sp>
        <p:nvSpPr>
          <p:cNvPr id="39939" name="Rectangle 11"/>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2.</a:t>
            </a:r>
            <a:r>
              <a:rPr lang="zh-CN" altLang="en-US" sz="2800" b="1">
                <a:solidFill>
                  <a:srgbClr val="0033CC"/>
                </a:solidFill>
              </a:rPr>
              <a:t>什么是项目管理</a:t>
            </a:r>
          </a:p>
        </p:txBody>
      </p:sp>
      <p:sp>
        <p:nvSpPr>
          <p:cNvPr id="400396" name="Rectangle 12"/>
          <p:cNvSpPr>
            <a:spLocks noChangeArrowheads="1"/>
          </p:cNvSpPr>
          <p:nvPr/>
        </p:nvSpPr>
        <p:spPr bwMode="auto">
          <a:xfrm>
            <a:off x="304800" y="762000"/>
            <a:ext cx="6337300" cy="544513"/>
          </a:xfrm>
          <a:prstGeom prst="rect">
            <a:avLst/>
          </a:prstGeom>
          <a:noFill/>
          <a:ln w="9525">
            <a:noFill/>
            <a:miter lim="800000"/>
            <a:headEnd/>
            <a:tailEnd/>
          </a:ln>
        </p:spPr>
        <p:txBody>
          <a:bodyPr anchor="ctr"/>
          <a:lstStyle/>
          <a:p>
            <a:r>
              <a:rPr lang="zh-CN" altLang="en-US" sz="2400" b="1">
                <a:solidFill>
                  <a:srgbClr val="0033CC"/>
                </a:solidFill>
              </a:rPr>
              <a:t>现代管理学科领域的划分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0396"/>
                                        </p:tgtEl>
                                        <p:attrNameLst>
                                          <p:attrName>style.visibility</p:attrName>
                                        </p:attrNameLst>
                                      </p:cBhvr>
                                      <p:to>
                                        <p:strVal val="visible"/>
                                      </p:to>
                                    </p:set>
                                    <p:anim calcmode="lin" valueType="num">
                                      <p:cBhvr additive="base">
                                        <p:cTn id="7" dur="500" fill="hold"/>
                                        <p:tgtEl>
                                          <p:spTgt spid="400396"/>
                                        </p:tgtEl>
                                        <p:attrNameLst>
                                          <p:attrName>ppt_x</p:attrName>
                                        </p:attrNameLst>
                                      </p:cBhvr>
                                      <p:tavLst>
                                        <p:tav tm="0">
                                          <p:val>
                                            <p:strVal val="0-#ppt_w/2"/>
                                          </p:val>
                                        </p:tav>
                                        <p:tav tm="100000">
                                          <p:val>
                                            <p:strVal val="#ppt_x"/>
                                          </p:val>
                                        </p:tav>
                                      </p:tavLst>
                                    </p:anim>
                                    <p:anim calcmode="lin" valueType="num">
                                      <p:cBhvr additive="base">
                                        <p:cTn id="8" dur="500" fill="hold"/>
                                        <p:tgtEl>
                                          <p:spTgt spid="40039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strVal val="#ppt_w*0.70"/>
                                          </p:val>
                                        </p:tav>
                                        <p:tav tm="100000">
                                          <p:val>
                                            <p:strVal val="#ppt_w"/>
                                          </p:val>
                                        </p:tav>
                                      </p:tavLst>
                                    </p:anim>
                                    <p:anim calcmode="lin" valueType="num">
                                      <p:cBhvr>
                                        <p:cTn id="14" dur="500" fill="hold"/>
                                        <p:tgtEl>
                                          <p:spTgt spid="2"/>
                                        </p:tgtEl>
                                        <p:attrNameLst>
                                          <p:attrName>ppt_h</p:attrName>
                                        </p:attrNameLst>
                                      </p:cBhvr>
                                      <p:tavLst>
                                        <p:tav tm="0">
                                          <p:val>
                                            <p:strVal val="#ppt_h"/>
                                          </p:val>
                                        </p:tav>
                                        <p:tav tm="100000">
                                          <p:val>
                                            <p:strVal val="#ppt_h"/>
                                          </p:val>
                                        </p:tav>
                                      </p:tavLst>
                                    </p:anim>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039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360613" y="1524000"/>
            <a:ext cx="4040187" cy="4260850"/>
            <a:chOff x="2755" y="1128"/>
            <a:chExt cx="2545" cy="2684"/>
          </a:xfrm>
        </p:grpSpPr>
        <p:sp>
          <p:nvSpPr>
            <p:cNvPr id="40965" name="Oval 3"/>
            <p:cNvSpPr>
              <a:spLocks noChangeArrowheads="1"/>
            </p:cNvSpPr>
            <p:nvPr/>
          </p:nvSpPr>
          <p:spPr bwMode="auto">
            <a:xfrm>
              <a:off x="3200" y="1717"/>
              <a:ext cx="1603" cy="1597"/>
            </a:xfrm>
            <a:prstGeom prst="ellipse">
              <a:avLst/>
            </a:prstGeom>
            <a:solidFill>
              <a:srgbClr val="00CCFF"/>
            </a:solidFill>
            <a:ln w="9525">
              <a:round/>
              <a:headEnd/>
              <a:tailEnd/>
            </a:ln>
            <a:scene3d>
              <a:camera prst="legacyPerspectiveBottomLeft"/>
              <a:lightRig rig="legacyFlat3" dir="t"/>
            </a:scene3d>
            <a:sp3d extrusionH="887400" prstMaterial="legacyMatte">
              <a:bevelT w="13500" h="13500" prst="angle"/>
              <a:bevelB w="13500" h="13500" prst="angle"/>
              <a:extrusionClr>
                <a:srgbClr val="00CCFF"/>
              </a:extrusionClr>
            </a:sp3d>
          </p:spPr>
          <p:txBody>
            <a:bodyPr anchor="ctr" anchorCtr="1">
              <a:flatTx/>
            </a:bodyPr>
            <a:lstStyle/>
            <a:p>
              <a:pPr eaLnBrk="0" hangingPunct="0"/>
              <a:r>
                <a:rPr lang="en-US" altLang="zh-CN" sz="4000">
                  <a:solidFill>
                    <a:srgbClr val="FFFF00"/>
                  </a:solidFill>
                  <a:latin typeface="宋体" pitchFamily="2" charset="-122"/>
                </a:rPr>
                <a:t>PM</a:t>
              </a:r>
              <a:r>
                <a:rPr lang="zh-CN" altLang="en-US" sz="4000">
                  <a:solidFill>
                    <a:srgbClr val="FFFF00"/>
                  </a:solidFill>
                  <a:latin typeface="宋体" pitchFamily="2" charset="-122"/>
                </a:rPr>
                <a:t>学科</a:t>
              </a:r>
              <a:endParaRPr lang="zh-CN" altLang="en-US" sz="2400">
                <a:solidFill>
                  <a:srgbClr val="FFFF00"/>
                </a:solidFill>
                <a:latin typeface="宋体" pitchFamily="2" charset="-122"/>
              </a:endParaRPr>
            </a:p>
          </p:txBody>
        </p:sp>
        <p:sp>
          <p:nvSpPr>
            <p:cNvPr id="40966" name="Oval 4"/>
            <p:cNvSpPr>
              <a:spLocks noChangeArrowheads="1"/>
            </p:cNvSpPr>
            <p:nvPr/>
          </p:nvSpPr>
          <p:spPr bwMode="auto">
            <a:xfrm>
              <a:off x="3689" y="1128"/>
              <a:ext cx="737" cy="731"/>
            </a:xfrm>
            <a:prstGeom prst="ellipse">
              <a:avLst/>
            </a:prstGeom>
            <a:solidFill>
              <a:srgbClr val="FFFF99"/>
            </a:solidFill>
            <a:ln w="9525">
              <a:round/>
              <a:headEnd/>
              <a:tailEnd/>
            </a:ln>
            <a:scene3d>
              <a:camera prst="legacyPerspectiveBottomLeft"/>
              <a:lightRig rig="legacyFlat3" dir="t"/>
            </a:scene3d>
            <a:sp3d extrusionH="887400" prstMaterial="legacyMatte">
              <a:bevelT w="13500" h="13500" prst="angle"/>
              <a:bevelB w="13500" h="13500" prst="angle"/>
              <a:extrusionClr>
                <a:srgbClr val="FFFF99"/>
              </a:extrusionClr>
            </a:sp3d>
          </p:spPr>
          <p:txBody>
            <a:bodyPr anchor="ctr" anchorCtr="1">
              <a:flatTx/>
            </a:bodyPr>
            <a:lstStyle/>
            <a:p>
              <a:pPr algn="ctr" eaLnBrk="0" hangingPunct="0"/>
              <a:r>
                <a:rPr lang="zh-CN" altLang="en-US" sz="2400">
                  <a:solidFill>
                    <a:srgbClr val="FFFF00"/>
                  </a:solidFill>
                  <a:latin typeface="Times New Roman" pitchFamily="18" charset="0"/>
                </a:rPr>
                <a:t>技术</a:t>
              </a:r>
            </a:p>
          </p:txBody>
        </p:sp>
        <p:sp>
          <p:nvSpPr>
            <p:cNvPr id="40967" name="Oval 5"/>
            <p:cNvSpPr>
              <a:spLocks noChangeArrowheads="1"/>
            </p:cNvSpPr>
            <p:nvPr/>
          </p:nvSpPr>
          <p:spPr bwMode="auto">
            <a:xfrm>
              <a:off x="4487" y="1642"/>
              <a:ext cx="738" cy="730"/>
            </a:xfrm>
            <a:prstGeom prst="ellipse">
              <a:avLst/>
            </a:prstGeom>
            <a:solidFill>
              <a:srgbClr val="FF00FF"/>
            </a:solidFill>
            <a:ln w="9525">
              <a:round/>
              <a:headEnd/>
              <a:tailEnd/>
            </a:ln>
            <a:scene3d>
              <a:camera prst="legacyPerspectiveBottomLeft"/>
              <a:lightRig rig="legacyFlat3" dir="t"/>
            </a:scene3d>
            <a:sp3d extrusionH="887400" prstMaterial="legacyMatte">
              <a:bevelT w="13500" h="13500" prst="angle"/>
              <a:bevelB w="13500" h="13500" prst="angle"/>
              <a:extrusionClr>
                <a:srgbClr val="FF00FF"/>
              </a:extrusionClr>
            </a:sp3d>
          </p:spPr>
          <p:txBody>
            <a:bodyPr anchor="ctr" anchorCtr="1">
              <a:flatTx/>
            </a:bodyPr>
            <a:lstStyle/>
            <a:p>
              <a:pPr algn="ctr" eaLnBrk="0" hangingPunct="0"/>
              <a:r>
                <a:rPr lang="zh-CN" altLang="en-US" sz="2400">
                  <a:solidFill>
                    <a:srgbClr val="FFFF00"/>
                  </a:solidFill>
                  <a:latin typeface="Times New Roman" pitchFamily="18" charset="0"/>
                </a:rPr>
                <a:t>合同</a:t>
              </a:r>
            </a:p>
          </p:txBody>
        </p:sp>
        <p:sp>
          <p:nvSpPr>
            <p:cNvPr id="40968" name="Oval 6"/>
            <p:cNvSpPr>
              <a:spLocks noChangeArrowheads="1"/>
            </p:cNvSpPr>
            <p:nvPr/>
          </p:nvSpPr>
          <p:spPr bwMode="auto">
            <a:xfrm>
              <a:off x="4562" y="2591"/>
              <a:ext cx="738" cy="730"/>
            </a:xfrm>
            <a:prstGeom prst="ellipse">
              <a:avLst/>
            </a:prstGeom>
            <a:solidFill>
              <a:srgbClr val="00FFFF"/>
            </a:solidFill>
            <a:ln w="9525">
              <a:round/>
              <a:headEnd/>
              <a:tailEnd/>
            </a:ln>
            <a:scene3d>
              <a:camera prst="legacyPerspectiveBottomLeft"/>
              <a:lightRig rig="legacyFlat3" dir="t"/>
            </a:scene3d>
            <a:sp3d extrusionH="887400" prstMaterial="legacyMatte">
              <a:bevelT w="13500" h="13500" prst="angle"/>
              <a:bevelB w="13500" h="13500" prst="angle"/>
              <a:extrusionClr>
                <a:srgbClr val="00FFFF"/>
              </a:extrusionClr>
            </a:sp3d>
          </p:spPr>
          <p:txBody>
            <a:bodyPr anchor="ctr" anchorCtr="1">
              <a:flatTx/>
            </a:bodyPr>
            <a:lstStyle/>
            <a:p>
              <a:pPr algn="ctr" eaLnBrk="0" hangingPunct="0"/>
              <a:r>
                <a:rPr lang="zh-CN" altLang="en-US" sz="2400">
                  <a:solidFill>
                    <a:srgbClr val="FFFF00"/>
                  </a:solidFill>
                  <a:latin typeface="Times New Roman" pitchFamily="18" charset="0"/>
                </a:rPr>
                <a:t>物流</a:t>
              </a:r>
            </a:p>
          </p:txBody>
        </p:sp>
        <p:sp>
          <p:nvSpPr>
            <p:cNvPr id="40969" name="Oval 7"/>
            <p:cNvSpPr>
              <a:spLocks noChangeArrowheads="1"/>
            </p:cNvSpPr>
            <p:nvPr/>
          </p:nvSpPr>
          <p:spPr bwMode="auto">
            <a:xfrm>
              <a:off x="3659" y="3082"/>
              <a:ext cx="737" cy="730"/>
            </a:xfrm>
            <a:prstGeom prst="ellipse">
              <a:avLst/>
            </a:prstGeom>
            <a:solidFill>
              <a:srgbClr val="CCFFCC"/>
            </a:solidFill>
            <a:ln w="9525">
              <a:round/>
              <a:headEnd/>
              <a:tailEnd/>
            </a:ln>
            <a:scene3d>
              <a:camera prst="legacyPerspectiveBottomLeft"/>
              <a:lightRig rig="legacyFlat3" dir="t"/>
            </a:scene3d>
            <a:sp3d extrusionH="887400" prstMaterial="legacyMatte">
              <a:bevelT w="13500" h="13500" prst="angle"/>
              <a:bevelB w="13500" h="13500" prst="angle"/>
              <a:extrusionClr>
                <a:srgbClr val="CCFFCC"/>
              </a:extrusionClr>
            </a:sp3d>
          </p:spPr>
          <p:txBody>
            <a:bodyPr anchor="ctr" anchorCtr="1">
              <a:flatTx/>
            </a:bodyPr>
            <a:lstStyle/>
            <a:p>
              <a:pPr algn="ctr" eaLnBrk="0" hangingPunct="0"/>
              <a:r>
                <a:rPr lang="zh-CN" altLang="en-US" sz="2400">
                  <a:solidFill>
                    <a:srgbClr val="FFFF00"/>
                  </a:solidFill>
                  <a:latin typeface="Times New Roman" pitchFamily="18" charset="0"/>
                </a:rPr>
                <a:t>人事</a:t>
              </a:r>
            </a:p>
          </p:txBody>
        </p:sp>
        <p:sp>
          <p:nvSpPr>
            <p:cNvPr id="40970" name="Oval 8"/>
            <p:cNvSpPr>
              <a:spLocks noChangeArrowheads="1"/>
            </p:cNvSpPr>
            <p:nvPr/>
          </p:nvSpPr>
          <p:spPr bwMode="auto">
            <a:xfrm>
              <a:off x="2755" y="2621"/>
              <a:ext cx="739" cy="730"/>
            </a:xfrm>
            <a:prstGeom prst="ellipse">
              <a:avLst/>
            </a:prstGeom>
            <a:solidFill>
              <a:srgbClr val="CCFFFF"/>
            </a:solidFill>
            <a:ln w="9525">
              <a:round/>
              <a:headEnd/>
              <a:tailEnd/>
            </a:ln>
            <a:scene3d>
              <a:camera prst="legacyPerspectiveBottomLeft"/>
              <a:lightRig rig="legacyFlat3" dir="t"/>
            </a:scene3d>
            <a:sp3d extrusionH="887400" prstMaterial="legacyMatte">
              <a:bevelT w="13500" h="13500" prst="angle"/>
              <a:bevelB w="13500" h="13500" prst="angle"/>
              <a:extrusionClr>
                <a:srgbClr val="CCFFFF"/>
              </a:extrusionClr>
            </a:sp3d>
          </p:spPr>
          <p:txBody>
            <a:bodyPr anchor="ctr" anchorCtr="1">
              <a:flatTx/>
            </a:bodyPr>
            <a:lstStyle/>
            <a:p>
              <a:pPr algn="ctr" eaLnBrk="0" hangingPunct="0"/>
              <a:r>
                <a:rPr lang="en-US" altLang="zh-CN" sz="2400">
                  <a:solidFill>
                    <a:srgbClr val="FFFF00"/>
                  </a:solidFill>
                  <a:latin typeface="Times New Roman" pitchFamily="18" charset="0"/>
                </a:rPr>
                <a:t>I T</a:t>
              </a:r>
            </a:p>
          </p:txBody>
        </p:sp>
        <p:sp>
          <p:nvSpPr>
            <p:cNvPr id="40971" name="Oval 9"/>
            <p:cNvSpPr>
              <a:spLocks noChangeArrowheads="1"/>
            </p:cNvSpPr>
            <p:nvPr/>
          </p:nvSpPr>
          <p:spPr bwMode="auto">
            <a:xfrm>
              <a:off x="2755" y="1657"/>
              <a:ext cx="739" cy="730"/>
            </a:xfrm>
            <a:prstGeom prst="ellipse">
              <a:avLst/>
            </a:prstGeom>
            <a:solidFill>
              <a:srgbClr val="FF99CC"/>
            </a:solidFill>
            <a:ln w="9525">
              <a:round/>
              <a:headEnd/>
              <a:tailEnd/>
            </a:ln>
            <a:scene3d>
              <a:camera prst="legacyPerspectiveBottomLeft"/>
              <a:lightRig rig="legacyFlat3" dir="t"/>
            </a:scene3d>
            <a:sp3d extrusionH="887400" prstMaterial="legacyMatte">
              <a:bevelT w="13500" h="13500" prst="angle"/>
              <a:bevelB w="13500" h="13500" prst="angle"/>
              <a:extrusionClr>
                <a:srgbClr val="FF99CC"/>
              </a:extrusionClr>
            </a:sp3d>
          </p:spPr>
          <p:txBody>
            <a:bodyPr anchor="ctr" anchorCtr="1">
              <a:flatTx/>
            </a:bodyPr>
            <a:lstStyle/>
            <a:p>
              <a:pPr algn="ctr" eaLnBrk="0" hangingPunct="0"/>
              <a:r>
                <a:rPr lang="zh-CN" altLang="en-US" sz="2400">
                  <a:solidFill>
                    <a:srgbClr val="FFFF00"/>
                  </a:solidFill>
                  <a:latin typeface="Times New Roman" pitchFamily="18" charset="0"/>
                </a:rPr>
                <a:t>经济</a:t>
              </a:r>
            </a:p>
          </p:txBody>
        </p:sp>
      </p:grpSp>
      <p:sp>
        <p:nvSpPr>
          <p:cNvPr id="375819" name="Rectangle 11"/>
          <p:cNvSpPr>
            <a:spLocks noChangeArrowheads="1"/>
          </p:cNvSpPr>
          <p:nvPr/>
        </p:nvSpPr>
        <p:spPr bwMode="auto">
          <a:xfrm>
            <a:off x="304800" y="762000"/>
            <a:ext cx="6337300" cy="544513"/>
          </a:xfrm>
          <a:prstGeom prst="rect">
            <a:avLst/>
          </a:prstGeom>
          <a:noFill/>
          <a:ln w="9525">
            <a:noFill/>
            <a:miter lim="800000"/>
            <a:headEnd/>
            <a:tailEnd/>
          </a:ln>
        </p:spPr>
        <p:txBody>
          <a:bodyPr anchor="ctr"/>
          <a:lstStyle/>
          <a:p>
            <a:r>
              <a:rPr lang="zh-CN" altLang="en-US" sz="2400" b="1">
                <a:solidFill>
                  <a:srgbClr val="0033CC"/>
                </a:solidFill>
              </a:rPr>
              <a:t>项目管理的学科属性</a:t>
            </a:r>
          </a:p>
        </p:txBody>
      </p:sp>
      <p:sp>
        <p:nvSpPr>
          <p:cNvPr id="40964" name="Rectangle 15"/>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2.</a:t>
            </a:r>
            <a:r>
              <a:rPr lang="zh-CN" altLang="en-US" sz="2800" b="1">
                <a:solidFill>
                  <a:srgbClr val="0033CC"/>
                </a:solidFill>
              </a:rPr>
              <a:t>什么是项目管理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5819"/>
                                        </p:tgtEl>
                                        <p:attrNameLst>
                                          <p:attrName>style.visibility</p:attrName>
                                        </p:attrNameLst>
                                      </p:cBhvr>
                                      <p:to>
                                        <p:strVal val="visible"/>
                                      </p:to>
                                    </p:set>
                                    <p:anim calcmode="lin" valueType="num">
                                      <p:cBhvr additive="base">
                                        <p:cTn id="7" dur="500" fill="hold"/>
                                        <p:tgtEl>
                                          <p:spTgt spid="375819"/>
                                        </p:tgtEl>
                                        <p:attrNameLst>
                                          <p:attrName>ppt_x</p:attrName>
                                        </p:attrNameLst>
                                      </p:cBhvr>
                                      <p:tavLst>
                                        <p:tav tm="0">
                                          <p:val>
                                            <p:strVal val="0-#ppt_w/2"/>
                                          </p:val>
                                        </p:tav>
                                        <p:tav tm="100000">
                                          <p:val>
                                            <p:strVal val="#ppt_x"/>
                                          </p:val>
                                        </p:tav>
                                      </p:tavLst>
                                    </p:anim>
                                    <p:anim calcmode="lin" valueType="num">
                                      <p:cBhvr additive="base">
                                        <p:cTn id="8" dur="500" fill="hold"/>
                                        <p:tgtEl>
                                          <p:spTgt spid="37581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strVal val="#ppt_w*0.70"/>
                                          </p:val>
                                        </p:tav>
                                        <p:tav tm="100000">
                                          <p:val>
                                            <p:strVal val="#ppt_w"/>
                                          </p:val>
                                        </p:tav>
                                      </p:tavLst>
                                    </p:anim>
                                    <p:anim calcmode="lin" valueType="num">
                                      <p:cBhvr>
                                        <p:cTn id="14" dur="500" fill="hold"/>
                                        <p:tgtEl>
                                          <p:spTgt spid="2"/>
                                        </p:tgtEl>
                                        <p:attrNameLst>
                                          <p:attrName>ppt_h</p:attrName>
                                        </p:attrNameLst>
                                      </p:cBhvr>
                                      <p:tavLst>
                                        <p:tav tm="0">
                                          <p:val>
                                            <p:strVal val="#ppt_h"/>
                                          </p:val>
                                        </p:tav>
                                        <p:tav tm="100000">
                                          <p:val>
                                            <p:strVal val="#ppt_h"/>
                                          </p:val>
                                        </p:tav>
                                      </p:tavLst>
                                    </p:anim>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9"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7858" name="Rectangle 2"/>
          <p:cNvSpPr>
            <a:spLocks noGrp="1" noChangeArrowheads="1"/>
          </p:cNvSpPr>
          <p:nvPr>
            <p:ph idx="1"/>
          </p:nvPr>
        </p:nvSpPr>
        <p:spPr>
          <a:xfrm>
            <a:off x="304800" y="1447800"/>
            <a:ext cx="7848600" cy="1676400"/>
          </a:xfrm>
        </p:spPr>
        <p:txBody>
          <a:bodyPr>
            <a:noAutofit/>
          </a:bodyPr>
          <a:lstStyle/>
          <a:p>
            <a:pPr eaLnBrk="1" hangingPunct="1">
              <a:lnSpc>
                <a:spcPct val="120000"/>
              </a:lnSpc>
              <a:buFontTx/>
              <a:buNone/>
            </a:pPr>
            <a:r>
              <a:rPr lang="en-US" altLang="zh-CN" sz="2400" b="1" dirty="0" smtClean="0"/>
              <a:t>     </a:t>
            </a:r>
            <a:r>
              <a:rPr lang="zh-CN" altLang="en-US" sz="2400" b="1" dirty="0" smtClean="0"/>
              <a:t>项目管理就是将知识、技能、工具与技术应用于项目活动，以满足项目的要求。项目管理是通过合理运用和整合</a:t>
            </a:r>
            <a:r>
              <a:rPr lang="en-US" altLang="zh-CN" sz="2400" b="1" dirty="0" smtClean="0"/>
              <a:t>42</a:t>
            </a:r>
            <a:r>
              <a:rPr lang="zh-CN" altLang="en-US" sz="2400" b="1" dirty="0" smtClean="0"/>
              <a:t>个项目管理过程来实现的。</a:t>
            </a:r>
            <a:endParaRPr lang="en-US" altLang="zh-CN" sz="2400" b="1" dirty="0" smtClean="0"/>
          </a:p>
          <a:p>
            <a:pPr eaLnBrk="1" hangingPunct="1">
              <a:lnSpc>
                <a:spcPct val="120000"/>
              </a:lnSpc>
              <a:buFontTx/>
              <a:buNone/>
            </a:pPr>
            <a:endParaRPr lang="en-US" altLang="zh-CN" sz="2400" b="1" dirty="0" smtClean="0"/>
          </a:p>
          <a:p>
            <a:pPr eaLnBrk="1" hangingPunct="1">
              <a:lnSpc>
                <a:spcPct val="120000"/>
              </a:lnSpc>
              <a:buFontTx/>
              <a:buNone/>
            </a:pPr>
            <a:r>
              <a:rPr lang="zh-CN" altLang="en-US" sz="2400" b="1" dirty="0" smtClean="0">
                <a:solidFill>
                  <a:srgbClr val="0033CC"/>
                </a:solidFill>
              </a:rPr>
              <a:t>                                 － 项目管理知识体系指南（第四版）</a:t>
            </a:r>
          </a:p>
        </p:txBody>
      </p:sp>
      <p:sp>
        <p:nvSpPr>
          <p:cNvPr id="377863" name="Rectangle 7"/>
          <p:cNvSpPr>
            <a:spLocks noChangeArrowheads="1"/>
          </p:cNvSpPr>
          <p:nvPr/>
        </p:nvSpPr>
        <p:spPr bwMode="auto">
          <a:xfrm>
            <a:off x="381000" y="4267200"/>
            <a:ext cx="7848600" cy="1295400"/>
          </a:xfrm>
          <a:prstGeom prst="rect">
            <a:avLst/>
          </a:prstGeom>
          <a:noFill/>
          <a:ln w="9525">
            <a:noFill/>
            <a:miter lim="800000"/>
            <a:headEnd/>
            <a:tailEnd/>
          </a:ln>
        </p:spPr>
        <p:txBody>
          <a:bodyPr/>
          <a:lstStyle/>
          <a:p>
            <a:pPr marL="342900" indent="-342900">
              <a:spcBef>
                <a:spcPct val="20000"/>
              </a:spcBef>
            </a:pPr>
            <a:r>
              <a:rPr lang="en-US" altLang="zh-CN" sz="2400" b="1" dirty="0"/>
              <a:t>     </a:t>
            </a:r>
            <a:r>
              <a:rPr lang="zh-CN" altLang="en-US" sz="2400" b="1" dirty="0"/>
              <a:t>项目管理有时也用来指对项目和有些可以被看作项目的持续性运作进行管理的组织管理方法。这种组织管理方法也叫“项目化管理”。</a:t>
            </a:r>
          </a:p>
        </p:txBody>
      </p:sp>
      <p:sp>
        <p:nvSpPr>
          <p:cNvPr id="41988" name="Rectangle 8"/>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2.</a:t>
            </a:r>
            <a:r>
              <a:rPr lang="zh-CN" altLang="en-US" sz="2800" b="1">
                <a:solidFill>
                  <a:srgbClr val="0033CC"/>
                </a:solidFill>
              </a:rPr>
              <a:t>什么是项目管理</a:t>
            </a:r>
          </a:p>
        </p:txBody>
      </p:sp>
      <p:sp>
        <p:nvSpPr>
          <p:cNvPr id="377865" name="Rectangle 9"/>
          <p:cNvSpPr>
            <a:spLocks noChangeArrowheads="1"/>
          </p:cNvSpPr>
          <p:nvPr/>
        </p:nvSpPr>
        <p:spPr bwMode="auto">
          <a:xfrm>
            <a:off x="304800" y="762000"/>
            <a:ext cx="6337300" cy="544513"/>
          </a:xfrm>
          <a:prstGeom prst="rect">
            <a:avLst/>
          </a:prstGeom>
          <a:noFill/>
          <a:ln w="9525">
            <a:noFill/>
            <a:miter lim="800000"/>
            <a:headEnd/>
            <a:tailEnd/>
          </a:ln>
        </p:spPr>
        <p:txBody>
          <a:bodyPr anchor="ctr"/>
          <a:lstStyle/>
          <a:p>
            <a:r>
              <a:rPr lang="zh-CN" altLang="en-US" sz="2400" b="1" dirty="0" smtClean="0">
                <a:solidFill>
                  <a:srgbClr val="0033CC"/>
                </a:solidFill>
              </a:rPr>
              <a:t>项目管理概念</a:t>
            </a:r>
            <a:endParaRPr lang="zh-CN" altLang="en-US" sz="2400" b="1" dirty="0">
              <a:solidFill>
                <a:srgbClr val="0033CC"/>
              </a:solidFill>
            </a:endParaRP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7865"/>
                                        </p:tgtEl>
                                        <p:attrNameLst>
                                          <p:attrName>style.visibility</p:attrName>
                                        </p:attrNameLst>
                                      </p:cBhvr>
                                      <p:to>
                                        <p:strVal val="visible"/>
                                      </p:to>
                                    </p:set>
                                    <p:anim calcmode="lin" valueType="num">
                                      <p:cBhvr additive="base">
                                        <p:cTn id="7" dur="500" fill="hold"/>
                                        <p:tgtEl>
                                          <p:spTgt spid="377865"/>
                                        </p:tgtEl>
                                        <p:attrNameLst>
                                          <p:attrName>ppt_x</p:attrName>
                                        </p:attrNameLst>
                                      </p:cBhvr>
                                      <p:tavLst>
                                        <p:tav tm="0">
                                          <p:val>
                                            <p:strVal val="0-#ppt_w/2"/>
                                          </p:val>
                                        </p:tav>
                                        <p:tav tm="100000">
                                          <p:val>
                                            <p:strVal val="#ppt_x"/>
                                          </p:val>
                                        </p:tav>
                                      </p:tavLst>
                                    </p:anim>
                                    <p:anim calcmode="lin" valueType="num">
                                      <p:cBhvr additive="base">
                                        <p:cTn id="8" dur="500" fill="hold"/>
                                        <p:tgtEl>
                                          <p:spTgt spid="37786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377858">
                                            <p:txEl>
                                              <p:pRg st="0" end="0"/>
                                            </p:txEl>
                                          </p:spTgt>
                                        </p:tgtEl>
                                        <p:attrNameLst>
                                          <p:attrName>style.visibility</p:attrName>
                                        </p:attrNameLst>
                                      </p:cBhvr>
                                      <p:to>
                                        <p:strVal val="visible"/>
                                      </p:to>
                                    </p:set>
                                    <p:animEffect transition="in" filter="wipe(up)">
                                      <p:cBhvr>
                                        <p:cTn id="13" dur="500"/>
                                        <p:tgtEl>
                                          <p:spTgt spid="37785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377858">
                                            <p:txEl>
                                              <p:pRg st="2" end="2"/>
                                            </p:txEl>
                                          </p:spTgt>
                                        </p:tgtEl>
                                        <p:attrNameLst>
                                          <p:attrName>style.visibility</p:attrName>
                                        </p:attrNameLst>
                                      </p:cBhvr>
                                      <p:to>
                                        <p:strVal val="visible"/>
                                      </p:to>
                                    </p:set>
                                    <p:animEffect transition="in" filter="wipe(up)">
                                      <p:cBhvr>
                                        <p:cTn id="18" dur="500"/>
                                        <p:tgtEl>
                                          <p:spTgt spid="377858">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377863">
                                            <p:txEl>
                                              <p:pRg st="0" end="0"/>
                                            </p:txEl>
                                          </p:spTgt>
                                        </p:tgtEl>
                                        <p:attrNameLst>
                                          <p:attrName>style.visibility</p:attrName>
                                        </p:attrNameLst>
                                      </p:cBhvr>
                                      <p:to>
                                        <p:strVal val="visible"/>
                                      </p:to>
                                    </p:set>
                                    <p:animEffect transition="in" filter="wipe(up)">
                                      <p:cBhvr>
                                        <p:cTn id="23" dur="500"/>
                                        <p:tgtEl>
                                          <p:spTgt spid="3778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7858" grpId="0" build="p"/>
      <p:bldP spid="377863" grpId="0" build="p"/>
      <p:bldP spid="377865"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8" name="Rectangle 8"/>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2.</a:t>
            </a:r>
            <a:r>
              <a:rPr lang="zh-CN" altLang="en-US" sz="2800" b="1">
                <a:solidFill>
                  <a:srgbClr val="0033CC"/>
                </a:solidFill>
              </a:rPr>
              <a:t>什么是项目管理</a:t>
            </a:r>
          </a:p>
        </p:txBody>
      </p:sp>
      <p:sp>
        <p:nvSpPr>
          <p:cNvPr id="7" name="TextBox 6"/>
          <p:cNvSpPr txBox="1"/>
          <p:nvPr/>
        </p:nvSpPr>
        <p:spPr>
          <a:xfrm>
            <a:off x="381000" y="609600"/>
            <a:ext cx="5051383" cy="5909310"/>
          </a:xfrm>
          <a:prstGeom prst="rect">
            <a:avLst/>
          </a:prstGeom>
          <a:noFill/>
        </p:spPr>
        <p:txBody>
          <a:bodyPr wrap="none" rtlCol="0">
            <a:spAutoFit/>
          </a:bodyPr>
          <a:lstStyle/>
          <a:p>
            <a:r>
              <a:rPr lang="zh-CN" altLang="en-US" sz="1600" dirty="0" smtClean="0"/>
              <a:t>项目管理知识体系</a:t>
            </a:r>
            <a:r>
              <a:rPr lang="en-US" altLang="zh-CN" sz="1600" dirty="0" smtClean="0"/>
              <a:t>42</a:t>
            </a:r>
            <a:r>
              <a:rPr lang="zh-CN" altLang="en-US" sz="1600" dirty="0" smtClean="0"/>
              <a:t>个过程：</a:t>
            </a:r>
          </a:p>
          <a:p>
            <a:endParaRPr lang="zh-CN" altLang="en-US" sz="1400" dirty="0" smtClean="0"/>
          </a:p>
          <a:p>
            <a:r>
              <a:rPr lang="zh-CN" altLang="en-US" sz="1400" b="1" dirty="0" smtClean="0"/>
              <a:t>启动过程组</a:t>
            </a:r>
            <a:r>
              <a:rPr lang="zh-CN" altLang="en-US" sz="1400" dirty="0" smtClean="0"/>
              <a:t>：</a:t>
            </a:r>
          </a:p>
          <a:p>
            <a:r>
              <a:rPr lang="zh-CN" altLang="en-US" sz="1400" dirty="0" smtClean="0"/>
              <a:t>（</a:t>
            </a:r>
            <a:r>
              <a:rPr lang="en-US" altLang="zh-CN" sz="1400" dirty="0" smtClean="0"/>
              <a:t>1</a:t>
            </a:r>
            <a:r>
              <a:rPr lang="zh-CN" altLang="en-US" sz="1400" dirty="0" smtClean="0"/>
              <a:t>）制定项目章程：诞生项目，并为项目经理“正名”；</a:t>
            </a:r>
          </a:p>
          <a:p>
            <a:r>
              <a:rPr lang="zh-CN" altLang="en-US" sz="1400" dirty="0" smtClean="0"/>
              <a:t>（</a:t>
            </a:r>
            <a:r>
              <a:rPr lang="en-US" altLang="zh-CN" sz="1400" dirty="0" smtClean="0"/>
              <a:t>2</a:t>
            </a:r>
            <a:r>
              <a:rPr lang="zh-CN" altLang="en-US" sz="1400" dirty="0" smtClean="0"/>
              <a:t>）识别干系人：搞清楚谁与项目相关；</a:t>
            </a:r>
          </a:p>
          <a:p>
            <a:endParaRPr lang="zh-CN" altLang="en-US" sz="1400" dirty="0" smtClean="0"/>
          </a:p>
          <a:p>
            <a:r>
              <a:rPr lang="zh-CN" altLang="en-US" sz="1400" b="1" dirty="0" smtClean="0"/>
              <a:t>规划过程组：</a:t>
            </a:r>
          </a:p>
          <a:p>
            <a:r>
              <a:rPr lang="zh-CN" altLang="en-US" sz="1400" dirty="0" smtClean="0"/>
              <a:t>（</a:t>
            </a:r>
            <a:r>
              <a:rPr lang="en-US" altLang="zh-CN" sz="1400" dirty="0" smtClean="0"/>
              <a:t>3</a:t>
            </a:r>
            <a:r>
              <a:rPr lang="zh-CN" altLang="en-US" sz="1400" dirty="0" smtClean="0"/>
              <a:t>）制定项目管理计划：编制项目执行的蓝图；</a:t>
            </a:r>
          </a:p>
          <a:p>
            <a:r>
              <a:rPr lang="zh-CN" altLang="en-US" sz="1400" dirty="0" smtClean="0"/>
              <a:t>（</a:t>
            </a:r>
            <a:r>
              <a:rPr lang="en-US" altLang="zh-CN" sz="1400" dirty="0" smtClean="0"/>
              <a:t>4</a:t>
            </a:r>
            <a:r>
              <a:rPr lang="zh-CN" altLang="en-US" sz="1400" dirty="0" smtClean="0"/>
              <a:t>）收集需求：收集要做什么；</a:t>
            </a:r>
          </a:p>
          <a:p>
            <a:r>
              <a:rPr lang="zh-CN" altLang="en-US" sz="1400" dirty="0" smtClean="0"/>
              <a:t>（</a:t>
            </a:r>
            <a:r>
              <a:rPr lang="en-US" altLang="zh-CN" sz="1400" dirty="0" smtClean="0"/>
              <a:t>5</a:t>
            </a:r>
            <a:r>
              <a:rPr lang="zh-CN" altLang="en-US" sz="1400" dirty="0" smtClean="0"/>
              <a:t>）定义范围：确定要做什么；</a:t>
            </a:r>
          </a:p>
          <a:p>
            <a:r>
              <a:rPr lang="zh-CN" altLang="en-US" sz="1400" dirty="0" smtClean="0"/>
              <a:t>（</a:t>
            </a:r>
            <a:r>
              <a:rPr lang="en-US" altLang="zh-CN" sz="1400" dirty="0" smtClean="0"/>
              <a:t>6</a:t>
            </a:r>
            <a:r>
              <a:rPr lang="zh-CN" altLang="en-US" sz="1400" dirty="0" smtClean="0"/>
              <a:t>）创建工作分解结构：细化交付成果到可管理的程度；</a:t>
            </a:r>
          </a:p>
          <a:p>
            <a:r>
              <a:rPr lang="zh-CN" altLang="en-US" sz="1400" dirty="0" smtClean="0"/>
              <a:t>（</a:t>
            </a:r>
            <a:r>
              <a:rPr lang="en-US" altLang="zh-CN" sz="1400" dirty="0" smtClean="0"/>
              <a:t>7</a:t>
            </a:r>
            <a:r>
              <a:rPr lang="zh-CN" altLang="en-US" sz="1400" dirty="0" smtClean="0"/>
              <a:t>）定义活动：把工作包分解为可估算、可管理的活动；</a:t>
            </a:r>
          </a:p>
          <a:p>
            <a:r>
              <a:rPr lang="zh-CN" altLang="en-US" sz="1400" dirty="0" smtClean="0"/>
              <a:t>（</a:t>
            </a:r>
            <a:r>
              <a:rPr lang="en-US" altLang="zh-CN" sz="1400" dirty="0" smtClean="0"/>
              <a:t>8</a:t>
            </a:r>
            <a:r>
              <a:rPr lang="zh-CN" altLang="en-US" sz="1400" dirty="0" smtClean="0"/>
              <a:t>）排列活动顺序：确定工作执行的先后顺序；</a:t>
            </a:r>
          </a:p>
          <a:p>
            <a:r>
              <a:rPr lang="zh-CN" altLang="en-US" sz="1400" dirty="0" smtClean="0"/>
              <a:t>（</a:t>
            </a:r>
            <a:r>
              <a:rPr lang="en-US" altLang="zh-CN" sz="1400" dirty="0" smtClean="0"/>
              <a:t>9</a:t>
            </a:r>
            <a:r>
              <a:rPr lang="zh-CN" altLang="en-US" sz="1400" dirty="0" smtClean="0"/>
              <a:t>）估算活动资源：确定到底需要什么才能完成工作；</a:t>
            </a:r>
          </a:p>
          <a:p>
            <a:r>
              <a:rPr lang="zh-CN" altLang="en-US" sz="1400" dirty="0" smtClean="0"/>
              <a:t>（</a:t>
            </a:r>
            <a:r>
              <a:rPr lang="en-US" altLang="zh-CN" sz="1400" dirty="0" smtClean="0"/>
              <a:t>10</a:t>
            </a:r>
            <a:r>
              <a:rPr lang="zh-CN" altLang="en-US" sz="1400" dirty="0" smtClean="0"/>
              <a:t>）估算活动持续时间：确定完成工作所需要经历的时间；</a:t>
            </a:r>
          </a:p>
          <a:p>
            <a:r>
              <a:rPr lang="zh-CN" altLang="en-US" sz="1400" dirty="0" smtClean="0"/>
              <a:t>（</a:t>
            </a:r>
            <a:r>
              <a:rPr lang="en-US" altLang="zh-CN" sz="1400" dirty="0" smtClean="0"/>
              <a:t>11</a:t>
            </a:r>
            <a:r>
              <a:rPr lang="zh-CN" altLang="en-US" sz="1400" dirty="0" smtClean="0"/>
              <a:t>）制定进度计划：描绘出整个项目的实施进程；</a:t>
            </a:r>
          </a:p>
          <a:p>
            <a:r>
              <a:rPr lang="zh-CN" altLang="en-US" sz="1400" dirty="0" smtClean="0"/>
              <a:t>（</a:t>
            </a:r>
            <a:r>
              <a:rPr lang="en-US" altLang="zh-CN" sz="1400" dirty="0" smtClean="0"/>
              <a:t>12</a:t>
            </a:r>
            <a:r>
              <a:rPr lang="zh-CN" altLang="en-US" sz="1400" dirty="0" smtClean="0"/>
              <a:t>）估算成本：确定完成工作所需要付出的代价；</a:t>
            </a:r>
          </a:p>
          <a:p>
            <a:r>
              <a:rPr lang="zh-CN" altLang="en-US" sz="1400" dirty="0" smtClean="0"/>
              <a:t>（</a:t>
            </a:r>
            <a:r>
              <a:rPr lang="en-US" altLang="zh-CN" sz="1400" dirty="0" smtClean="0"/>
              <a:t>13</a:t>
            </a:r>
            <a:r>
              <a:rPr lang="zh-CN" altLang="en-US" sz="1400" dirty="0" smtClean="0"/>
              <a:t>）制定预算：批准完成工作所需要付出的代价；</a:t>
            </a:r>
          </a:p>
          <a:p>
            <a:r>
              <a:rPr lang="zh-CN" altLang="en-US" sz="1400" dirty="0" smtClean="0"/>
              <a:t>（</a:t>
            </a:r>
            <a:r>
              <a:rPr lang="en-US" altLang="zh-CN" sz="1400" dirty="0" smtClean="0"/>
              <a:t>14</a:t>
            </a:r>
            <a:r>
              <a:rPr lang="zh-CN" altLang="en-US" sz="1400" dirty="0" smtClean="0"/>
              <a:t>）规划质量：确定合格的标准；</a:t>
            </a:r>
          </a:p>
          <a:p>
            <a:r>
              <a:rPr lang="zh-CN" altLang="en-US" sz="1400" dirty="0" smtClean="0"/>
              <a:t>（</a:t>
            </a:r>
            <a:r>
              <a:rPr lang="en-US" altLang="zh-CN" sz="1400" dirty="0" smtClean="0"/>
              <a:t>15</a:t>
            </a:r>
            <a:r>
              <a:rPr lang="zh-CN" altLang="en-US" sz="1400" dirty="0" smtClean="0"/>
              <a:t>）制定人力资源计划：需要什么人、需要多少人；</a:t>
            </a:r>
          </a:p>
          <a:p>
            <a:r>
              <a:rPr lang="zh-CN" altLang="en-US" sz="1400" dirty="0" smtClean="0"/>
              <a:t>（</a:t>
            </a:r>
            <a:r>
              <a:rPr lang="en-US" altLang="zh-CN" sz="1400" dirty="0" smtClean="0"/>
              <a:t>16</a:t>
            </a:r>
            <a:r>
              <a:rPr lang="zh-CN" altLang="en-US" sz="1400" dirty="0" smtClean="0"/>
              <a:t>）规划沟通：项目干系人需要什么，如何给到他们；</a:t>
            </a:r>
          </a:p>
          <a:p>
            <a:r>
              <a:rPr lang="zh-CN" altLang="en-US" sz="1400" dirty="0" smtClean="0"/>
              <a:t>（</a:t>
            </a:r>
            <a:r>
              <a:rPr lang="en-US" altLang="zh-CN" sz="1400" dirty="0" smtClean="0"/>
              <a:t>17</a:t>
            </a:r>
            <a:r>
              <a:rPr lang="zh-CN" altLang="en-US" sz="1400" dirty="0" smtClean="0"/>
              <a:t>）规划风险管理：定义如何对待风险；</a:t>
            </a:r>
          </a:p>
          <a:p>
            <a:r>
              <a:rPr lang="zh-CN" altLang="en-US" sz="1400" dirty="0" smtClean="0"/>
              <a:t>（</a:t>
            </a:r>
            <a:r>
              <a:rPr lang="en-US" altLang="zh-CN" sz="1400" dirty="0" smtClean="0"/>
              <a:t>18</a:t>
            </a:r>
            <a:r>
              <a:rPr lang="zh-CN" altLang="en-US" sz="1400" dirty="0" smtClean="0"/>
              <a:t>）识别风险：风险，你在哪里；</a:t>
            </a:r>
          </a:p>
          <a:p>
            <a:r>
              <a:rPr lang="zh-CN" altLang="en-US" sz="1400" dirty="0" smtClean="0"/>
              <a:t>（</a:t>
            </a:r>
            <a:r>
              <a:rPr lang="en-US" altLang="zh-CN" sz="1400" dirty="0" smtClean="0"/>
              <a:t>19</a:t>
            </a:r>
            <a:r>
              <a:rPr lang="zh-CN" altLang="en-US" sz="1400" dirty="0" smtClean="0"/>
              <a:t>）实施定性风险分析：揭开风险的面纱；</a:t>
            </a:r>
          </a:p>
          <a:p>
            <a:r>
              <a:rPr lang="zh-CN" altLang="en-US" sz="1400" dirty="0" smtClean="0"/>
              <a:t>（</a:t>
            </a:r>
            <a:r>
              <a:rPr lang="en-US" altLang="zh-CN" sz="1400" dirty="0" smtClean="0"/>
              <a:t>20</a:t>
            </a:r>
            <a:r>
              <a:rPr lang="zh-CN" altLang="en-US" sz="1400" dirty="0" smtClean="0"/>
              <a:t>）实施定量风险分析：揭开风险的真相；</a:t>
            </a:r>
          </a:p>
          <a:p>
            <a:r>
              <a:rPr lang="zh-CN" altLang="en-US" sz="1400" dirty="0" smtClean="0"/>
              <a:t>（</a:t>
            </a:r>
            <a:r>
              <a:rPr lang="en-US" altLang="zh-CN" sz="1400" dirty="0" smtClean="0"/>
              <a:t>21</a:t>
            </a:r>
            <a:r>
              <a:rPr lang="zh-CN" altLang="en-US" sz="1400" dirty="0" smtClean="0"/>
              <a:t>）规划风险应对：定义如何应对风险；</a:t>
            </a:r>
          </a:p>
          <a:p>
            <a:r>
              <a:rPr lang="zh-CN" altLang="en-US" sz="1400" dirty="0" smtClean="0"/>
              <a:t>（</a:t>
            </a:r>
            <a:r>
              <a:rPr lang="en-US" altLang="zh-CN" sz="1400" dirty="0" smtClean="0"/>
              <a:t>22</a:t>
            </a:r>
            <a:r>
              <a:rPr lang="zh-CN" altLang="en-US" sz="1400" dirty="0" smtClean="0"/>
              <a:t>）规划采购：买什么，如何买；</a:t>
            </a:r>
            <a:endParaRPr lang="zh-CN" altLang="en-US" sz="1400" dirty="0"/>
          </a:p>
        </p:txBody>
      </p:sp>
    </p:spTree>
  </p:cSld>
  <p:clrMapOvr>
    <a:masterClrMapping/>
  </p:clrMapOvr>
  <p:transition advTm="69456"/>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8" name="Rectangle 8"/>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2.</a:t>
            </a:r>
            <a:r>
              <a:rPr lang="zh-CN" altLang="en-US" sz="2800" b="1">
                <a:solidFill>
                  <a:srgbClr val="0033CC"/>
                </a:solidFill>
              </a:rPr>
              <a:t>什么是项目管理</a:t>
            </a:r>
          </a:p>
        </p:txBody>
      </p:sp>
      <p:sp>
        <p:nvSpPr>
          <p:cNvPr id="8" name="TextBox 7"/>
          <p:cNvSpPr txBox="1"/>
          <p:nvPr/>
        </p:nvSpPr>
        <p:spPr>
          <a:xfrm>
            <a:off x="381000" y="533400"/>
            <a:ext cx="4512774" cy="6124754"/>
          </a:xfrm>
          <a:prstGeom prst="rect">
            <a:avLst/>
          </a:prstGeom>
          <a:noFill/>
        </p:spPr>
        <p:txBody>
          <a:bodyPr wrap="none" rtlCol="0">
            <a:spAutoFit/>
          </a:bodyPr>
          <a:lstStyle/>
          <a:p>
            <a:endParaRPr lang="zh-CN" altLang="en-US" sz="1400" dirty="0" smtClean="0"/>
          </a:p>
          <a:p>
            <a:r>
              <a:rPr lang="zh-CN" altLang="en-US" sz="1400" b="1" dirty="0" smtClean="0"/>
              <a:t>执行过程组：</a:t>
            </a:r>
          </a:p>
          <a:p>
            <a:r>
              <a:rPr lang="zh-CN" altLang="en-US" sz="1400" dirty="0" smtClean="0"/>
              <a:t>（</a:t>
            </a:r>
            <a:r>
              <a:rPr lang="en-US" altLang="zh-CN" sz="1400" dirty="0" smtClean="0"/>
              <a:t>23</a:t>
            </a:r>
            <a:r>
              <a:rPr lang="zh-CN" altLang="en-US" sz="1400" dirty="0" smtClean="0"/>
              <a:t>）指导与管理项目执行：按图索骥；</a:t>
            </a:r>
          </a:p>
          <a:p>
            <a:r>
              <a:rPr lang="zh-CN" altLang="en-US" sz="1400" dirty="0" smtClean="0"/>
              <a:t>（</a:t>
            </a:r>
            <a:r>
              <a:rPr lang="en-US" altLang="zh-CN" sz="1400" dirty="0" smtClean="0"/>
              <a:t>24</a:t>
            </a:r>
            <a:r>
              <a:rPr lang="zh-CN" altLang="en-US" sz="1400" dirty="0" smtClean="0"/>
              <a:t>）实施质量保证：通过过程保证质量；</a:t>
            </a:r>
          </a:p>
          <a:p>
            <a:r>
              <a:rPr lang="zh-CN" altLang="en-US" sz="1400" dirty="0" smtClean="0"/>
              <a:t>（</a:t>
            </a:r>
            <a:r>
              <a:rPr lang="en-US" altLang="zh-CN" sz="1400" dirty="0" smtClean="0"/>
              <a:t>25</a:t>
            </a:r>
            <a:r>
              <a:rPr lang="zh-CN" altLang="en-US" sz="1400" dirty="0" smtClean="0"/>
              <a:t>）组建项目团队：让巧妇能为有米之炊；</a:t>
            </a:r>
          </a:p>
          <a:p>
            <a:r>
              <a:rPr lang="zh-CN" altLang="en-US" sz="1400" dirty="0" smtClean="0"/>
              <a:t>（</a:t>
            </a:r>
            <a:r>
              <a:rPr lang="en-US" altLang="zh-CN" sz="1400" dirty="0" smtClean="0"/>
              <a:t>26</a:t>
            </a:r>
            <a:r>
              <a:rPr lang="zh-CN" altLang="en-US" sz="1400" dirty="0" smtClean="0"/>
              <a:t>）建设项目团队：激发团队的潜能；</a:t>
            </a:r>
          </a:p>
          <a:p>
            <a:r>
              <a:rPr lang="zh-CN" altLang="en-US" sz="1400" dirty="0" smtClean="0"/>
              <a:t>（</a:t>
            </a:r>
            <a:r>
              <a:rPr lang="en-US" altLang="zh-CN" sz="1400" dirty="0" smtClean="0"/>
              <a:t>27</a:t>
            </a:r>
            <a:r>
              <a:rPr lang="zh-CN" altLang="en-US" sz="1400" dirty="0" smtClean="0"/>
              <a:t>）管理项目团队：大家好才是真的好；</a:t>
            </a:r>
          </a:p>
          <a:p>
            <a:r>
              <a:rPr lang="zh-CN" altLang="en-US" sz="1400" dirty="0" smtClean="0"/>
              <a:t>（</a:t>
            </a:r>
            <a:r>
              <a:rPr lang="en-US" altLang="zh-CN" sz="1400" dirty="0" smtClean="0"/>
              <a:t>28</a:t>
            </a:r>
            <a:r>
              <a:rPr lang="zh-CN" altLang="en-US" sz="1400" dirty="0" smtClean="0"/>
              <a:t>）发布信息：把信息传递给需要的人；</a:t>
            </a:r>
          </a:p>
          <a:p>
            <a:r>
              <a:rPr lang="zh-CN" altLang="en-US" sz="1400" dirty="0" smtClean="0"/>
              <a:t>（</a:t>
            </a:r>
            <a:r>
              <a:rPr lang="en-US" altLang="zh-CN" sz="1400" dirty="0" smtClean="0"/>
              <a:t>29</a:t>
            </a:r>
            <a:r>
              <a:rPr lang="zh-CN" altLang="en-US" sz="1400" dirty="0" smtClean="0"/>
              <a:t>）管理干系人期望：沟通并满足干系人的需求；</a:t>
            </a:r>
          </a:p>
          <a:p>
            <a:r>
              <a:rPr lang="zh-CN" altLang="en-US" sz="1400" dirty="0" smtClean="0"/>
              <a:t>（</a:t>
            </a:r>
            <a:r>
              <a:rPr lang="en-US" altLang="zh-CN" sz="1400" dirty="0" smtClean="0"/>
              <a:t>30</a:t>
            </a:r>
            <a:r>
              <a:rPr lang="zh-CN" altLang="en-US" sz="1400" dirty="0" smtClean="0"/>
              <a:t>）实施采购：购买要买的东西；</a:t>
            </a:r>
          </a:p>
          <a:p>
            <a:endParaRPr lang="zh-CN" altLang="en-US" sz="1400" dirty="0" smtClean="0"/>
          </a:p>
          <a:p>
            <a:r>
              <a:rPr lang="zh-CN" altLang="en-US" sz="1400" b="1" dirty="0" smtClean="0"/>
              <a:t>监控过程组：</a:t>
            </a:r>
          </a:p>
          <a:p>
            <a:r>
              <a:rPr lang="zh-CN" altLang="en-US" sz="1400" dirty="0" smtClean="0"/>
              <a:t>（</a:t>
            </a:r>
            <a:r>
              <a:rPr lang="en-US" altLang="zh-CN" sz="1400" dirty="0" smtClean="0"/>
              <a:t>31</a:t>
            </a:r>
            <a:r>
              <a:rPr lang="zh-CN" altLang="en-US" sz="1400" dirty="0" smtClean="0"/>
              <a:t>）监控项目工作：盯着，不停地盯着；</a:t>
            </a:r>
          </a:p>
          <a:p>
            <a:r>
              <a:rPr lang="zh-CN" altLang="en-US" sz="1400" dirty="0" smtClean="0"/>
              <a:t>（</a:t>
            </a:r>
            <a:r>
              <a:rPr lang="en-US" altLang="zh-CN" sz="1400" dirty="0" smtClean="0"/>
              <a:t>32</a:t>
            </a:r>
            <a:r>
              <a:rPr lang="zh-CN" altLang="en-US" sz="1400" dirty="0" smtClean="0"/>
              <a:t>）实施整体变更控制：让变更在可控之内；</a:t>
            </a:r>
          </a:p>
          <a:p>
            <a:r>
              <a:rPr lang="zh-CN" altLang="en-US" sz="1400" dirty="0" smtClean="0"/>
              <a:t>（</a:t>
            </a:r>
            <a:r>
              <a:rPr lang="en-US" altLang="zh-CN" sz="1400" dirty="0" smtClean="0"/>
              <a:t>33</a:t>
            </a:r>
            <a:r>
              <a:rPr lang="zh-CN" altLang="en-US" sz="1400" dirty="0" smtClean="0"/>
              <a:t>）核实范围：让用户接受项目成果；</a:t>
            </a:r>
          </a:p>
          <a:p>
            <a:r>
              <a:rPr lang="zh-CN" altLang="en-US" sz="1400" dirty="0" smtClean="0"/>
              <a:t>（</a:t>
            </a:r>
            <a:r>
              <a:rPr lang="en-US" altLang="zh-CN" sz="1400" dirty="0" smtClean="0"/>
              <a:t>34</a:t>
            </a:r>
            <a:r>
              <a:rPr lang="zh-CN" altLang="en-US" sz="1400" dirty="0" smtClean="0"/>
              <a:t>）控制范围：让范围在可控之内；</a:t>
            </a:r>
          </a:p>
          <a:p>
            <a:r>
              <a:rPr lang="zh-CN" altLang="en-US" sz="1400" dirty="0" smtClean="0"/>
              <a:t>（</a:t>
            </a:r>
            <a:r>
              <a:rPr lang="en-US" altLang="zh-CN" sz="1400" dirty="0" smtClean="0"/>
              <a:t>35</a:t>
            </a:r>
            <a:r>
              <a:rPr lang="zh-CN" altLang="en-US" sz="1400" dirty="0" smtClean="0"/>
              <a:t>）控制进度：让进度在可控之内；</a:t>
            </a:r>
          </a:p>
          <a:p>
            <a:r>
              <a:rPr lang="zh-CN" altLang="en-US" sz="1400" dirty="0" smtClean="0"/>
              <a:t>（</a:t>
            </a:r>
            <a:r>
              <a:rPr lang="en-US" altLang="zh-CN" sz="1400" dirty="0" smtClean="0"/>
              <a:t>36</a:t>
            </a:r>
            <a:r>
              <a:rPr lang="zh-CN" altLang="en-US" sz="1400" dirty="0" smtClean="0"/>
              <a:t>）控制成本：让费用在可控之内；</a:t>
            </a:r>
          </a:p>
          <a:p>
            <a:r>
              <a:rPr lang="zh-CN" altLang="en-US" sz="1400" dirty="0" smtClean="0"/>
              <a:t>（</a:t>
            </a:r>
            <a:r>
              <a:rPr lang="en-US" altLang="zh-CN" sz="1400" dirty="0" smtClean="0"/>
              <a:t>37</a:t>
            </a:r>
            <a:r>
              <a:rPr lang="zh-CN" altLang="en-US" sz="1400" dirty="0" smtClean="0"/>
              <a:t>）实施质量控制：让结果满足既定的合格标准；</a:t>
            </a:r>
          </a:p>
          <a:p>
            <a:r>
              <a:rPr lang="zh-CN" altLang="en-US" sz="1400" dirty="0" smtClean="0"/>
              <a:t>（</a:t>
            </a:r>
            <a:r>
              <a:rPr lang="en-US" altLang="zh-CN" sz="1400" dirty="0" smtClean="0"/>
              <a:t>38</a:t>
            </a:r>
            <a:r>
              <a:rPr lang="zh-CN" altLang="en-US" sz="1400" dirty="0" smtClean="0"/>
              <a:t>）报告绩效：是骡子是马拉出来溜溜；</a:t>
            </a:r>
          </a:p>
          <a:p>
            <a:r>
              <a:rPr lang="zh-CN" altLang="en-US" sz="1400" dirty="0" smtClean="0"/>
              <a:t>（</a:t>
            </a:r>
            <a:r>
              <a:rPr lang="en-US" altLang="zh-CN" sz="1400" dirty="0" smtClean="0"/>
              <a:t>39</a:t>
            </a:r>
            <a:r>
              <a:rPr lang="zh-CN" altLang="en-US" sz="1400" dirty="0" smtClean="0"/>
              <a:t>）监控风险：让风险在可控之内；</a:t>
            </a:r>
          </a:p>
          <a:p>
            <a:r>
              <a:rPr lang="zh-CN" altLang="en-US" sz="1400" dirty="0" smtClean="0"/>
              <a:t>（</a:t>
            </a:r>
            <a:r>
              <a:rPr lang="en-US" altLang="zh-CN" sz="1400" dirty="0" smtClean="0"/>
              <a:t>40</a:t>
            </a:r>
            <a:r>
              <a:rPr lang="zh-CN" altLang="en-US" sz="1400" dirty="0" smtClean="0"/>
              <a:t>）管理采购：让本次购买可控；</a:t>
            </a:r>
          </a:p>
          <a:p>
            <a:endParaRPr lang="zh-CN" altLang="en-US" sz="1400" dirty="0" smtClean="0"/>
          </a:p>
          <a:p>
            <a:r>
              <a:rPr lang="zh-CN" altLang="en-US" sz="1400" b="1" dirty="0" smtClean="0"/>
              <a:t>收尾过程组：</a:t>
            </a:r>
          </a:p>
          <a:p>
            <a:r>
              <a:rPr lang="zh-CN" altLang="en-US" sz="1400" dirty="0" smtClean="0"/>
              <a:t>（</a:t>
            </a:r>
            <a:r>
              <a:rPr lang="en-US" altLang="zh-CN" sz="1400" dirty="0" smtClean="0"/>
              <a:t>41</a:t>
            </a:r>
            <a:r>
              <a:rPr lang="zh-CN" altLang="en-US" sz="1400" dirty="0" smtClean="0"/>
              <a:t>）结束项目或阶段：给项目（阶段）画“句号”；</a:t>
            </a:r>
          </a:p>
          <a:p>
            <a:r>
              <a:rPr lang="zh-CN" altLang="en-US" sz="1400" dirty="0" smtClean="0"/>
              <a:t>（</a:t>
            </a:r>
            <a:r>
              <a:rPr lang="en-US" altLang="zh-CN" sz="1400" dirty="0" smtClean="0"/>
              <a:t>42</a:t>
            </a:r>
            <a:r>
              <a:rPr lang="zh-CN" altLang="en-US" sz="1400" dirty="0" smtClean="0"/>
              <a:t>）结束采购：给本次购买画“句号”。</a:t>
            </a:r>
          </a:p>
          <a:p>
            <a:endParaRPr lang="zh-CN" altLang="en-US" sz="1400" dirty="0" smtClean="0"/>
          </a:p>
          <a:p>
            <a:endParaRPr lang="zh-CN" altLang="en-US" sz="1400" dirty="0"/>
          </a:p>
        </p:txBody>
      </p:sp>
    </p:spTree>
  </p:cSld>
  <p:clrMapOvr>
    <a:masterClrMapping/>
  </p:clrMapOvr>
  <p:transition advTm="69456"/>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4"/>
          <p:cNvGrpSpPr>
            <a:grpSpLocks/>
          </p:cNvGrpSpPr>
          <p:nvPr/>
        </p:nvGrpSpPr>
        <p:grpSpPr bwMode="auto">
          <a:xfrm>
            <a:off x="1295400" y="1447800"/>
            <a:ext cx="6324600" cy="4699000"/>
            <a:chOff x="816" y="928"/>
            <a:chExt cx="3984" cy="2960"/>
          </a:xfrm>
        </p:grpSpPr>
        <p:grpSp>
          <p:nvGrpSpPr>
            <p:cNvPr id="43013" name="Group 2"/>
            <p:cNvGrpSpPr>
              <a:grpSpLocks/>
            </p:cNvGrpSpPr>
            <p:nvPr/>
          </p:nvGrpSpPr>
          <p:grpSpPr bwMode="auto">
            <a:xfrm>
              <a:off x="816" y="1502"/>
              <a:ext cx="1232" cy="382"/>
              <a:chOff x="-73" y="654"/>
              <a:chExt cx="1849" cy="546"/>
            </a:xfrm>
          </p:grpSpPr>
          <p:sp>
            <p:nvSpPr>
              <p:cNvPr id="381955" name="Oval 3"/>
              <p:cNvSpPr>
                <a:spLocks noChangeAspect="1" noChangeArrowheads="1"/>
              </p:cNvSpPr>
              <p:nvPr/>
            </p:nvSpPr>
            <p:spPr bwMode="auto">
              <a:xfrm>
                <a:off x="-73" y="654"/>
                <a:ext cx="1306" cy="507"/>
              </a:xfrm>
              <a:prstGeom prst="ellipse">
                <a:avLst/>
              </a:prstGeom>
              <a:ln>
                <a:headEnd/>
                <a:tailEnd/>
              </a:ln>
            </p:spPr>
            <p:style>
              <a:lnRef idx="1">
                <a:schemeClr val="accent2"/>
              </a:lnRef>
              <a:fillRef idx="2">
                <a:schemeClr val="accent2"/>
              </a:fillRef>
              <a:effectRef idx="1">
                <a:schemeClr val="accent2"/>
              </a:effectRef>
              <a:fontRef idx="minor">
                <a:schemeClr val="dk1"/>
              </a:fontRef>
            </p:style>
            <p:txBody>
              <a:bodyPr anchor="ctr">
                <a:spAutoFit/>
              </a:bodyPr>
              <a:lstStyle/>
              <a:p>
                <a:pPr algn="ctr" eaLnBrk="0" hangingPunct="0">
                  <a:defRPr/>
                </a:pPr>
                <a:r>
                  <a:rPr kumimoji="1" lang="zh-CN" altLang="en-US" sz="2000" b="1" dirty="0">
                    <a:effectLst>
                      <a:outerShdw blurRad="38100" dist="38100" dir="2700000" algn="tl">
                        <a:srgbClr val="FFFFFF"/>
                      </a:outerShdw>
                    </a:effectLst>
                    <a:latin typeface="宋体" pitchFamily="2" charset="-122"/>
                  </a:rPr>
                  <a:t>承包商</a:t>
                </a:r>
              </a:p>
            </p:txBody>
          </p:sp>
          <p:sp>
            <p:nvSpPr>
              <p:cNvPr id="43051" name="Line 4"/>
              <p:cNvSpPr>
                <a:spLocks noChangeShapeType="1"/>
              </p:cNvSpPr>
              <p:nvPr/>
            </p:nvSpPr>
            <p:spPr bwMode="auto">
              <a:xfrm>
                <a:off x="1248" y="960"/>
                <a:ext cx="528" cy="240"/>
              </a:xfrm>
              <a:prstGeom prst="line">
                <a:avLst/>
              </a:prstGeom>
              <a:noFill/>
              <a:ln w="38100">
                <a:solidFill>
                  <a:schemeClr val="tx1"/>
                </a:solidFill>
                <a:round/>
                <a:headEnd/>
                <a:tailEnd type="triangle" w="med" len="med"/>
              </a:ln>
            </p:spPr>
            <p:txBody>
              <a:bodyPr/>
              <a:lstStyle/>
              <a:p>
                <a:endParaRPr lang="zh-CN" altLang="en-US"/>
              </a:p>
            </p:txBody>
          </p:sp>
        </p:grpSp>
        <p:grpSp>
          <p:nvGrpSpPr>
            <p:cNvPr id="43014" name="Group 5"/>
            <p:cNvGrpSpPr>
              <a:grpSpLocks/>
            </p:cNvGrpSpPr>
            <p:nvPr/>
          </p:nvGrpSpPr>
          <p:grpSpPr bwMode="auto">
            <a:xfrm>
              <a:off x="1756" y="929"/>
              <a:ext cx="863" cy="586"/>
              <a:chOff x="1297" y="-39"/>
              <a:chExt cx="1151" cy="855"/>
            </a:xfrm>
          </p:grpSpPr>
          <p:sp>
            <p:nvSpPr>
              <p:cNvPr id="381958" name="Oval 6"/>
              <p:cNvSpPr>
                <a:spLocks noChangeArrowheads="1"/>
              </p:cNvSpPr>
              <p:nvPr/>
            </p:nvSpPr>
            <p:spPr bwMode="auto">
              <a:xfrm>
                <a:off x="1297" y="-39"/>
                <a:ext cx="1151" cy="517"/>
              </a:xfrm>
              <a:prstGeom prst="ellipse">
                <a:avLst/>
              </a:prstGeom>
              <a:ln>
                <a:headEnd/>
                <a:tailEnd/>
              </a:ln>
            </p:spPr>
            <p:style>
              <a:lnRef idx="1">
                <a:schemeClr val="accent2"/>
              </a:lnRef>
              <a:fillRef idx="2">
                <a:schemeClr val="accent2"/>
              </a:fillRef>
              <a:effectRef idx="1">
                <a:schemeClr val="accent2"/>
              </a:effectRef>
              <a:fontRef idx="minor">
                <a:schemeClr val="dk1"/>
              </a:fontRef>
            </p:style>
            <p:txBody>
              <a:bodyPr anchor="ctr">
                <a:spAutoFit/>
              </a:bodyPr>
              <a:lstStyle/>
              <a:p>
                <a:pPr algn="ctr" eaLnBrk="0" hangingPunct="0">
                  <a:defRPr/>
                </a:pPr>
                <a:r>
                  <a:rPr kumimoji="1" lang="zh-CN" altLang="en-US" sz="2000" b="1" dirty="0" smtClean="0">
                    <a:effectLst>
                      <a:outerShdw blurRad="38100" dist="38100" dir="2700000" algn="tl">
                        <a:srgbClr val="FFFFFF"/>
                      </a:outerShdw>
                    </a:effectLst>
                    <a:latin typeface="宋体" pitchFamily="2" charset="-122"/>
                  </a:rPr>
                  <a:t>客户</a:t>
                </a:r>
                <a:endParaRPr kumimoji="1" lang="zh-CN" altLang="en-US" sz="2000" b="1" dirty="0">
                  <a:effectLst>
                    <a:outerShdw blurRad="38100" dist="38100" dir="2700000" algn="tl">
                      <a:srgbClr val="FFFFFF"/>
                    </a:outerShdw>
                  </a:effectLst>
                  <a:latin typeface="宋体" pitchFamily="2" charset="-122"/>
                </a:endParaRPr>
              </a:p>
            </p:txBody>
          </p:sp>
          <p:sp>
            <p:nvSpPr>
              <p:cNvPr id="43049" name="Line 7"/>
              <p:cNvSpPr>
                <a:spLocks noChangeShapeType="1"/>
              </p:cNvSpPr>
              <p:nvPr/>
            </p:nvSpPr>
            <p:spPr bwMode="auto">
              <a:xfrm>
                <a:off x="2016" y="480"/>
                <a:ext cx="192" cy="336"/>
              </a:xfrm>
              <a:prstGeom prst="line">
                <a:avLst/>
              </a:prstGeom>
              <a:noFill/>
              <a:ln w="38100">
                <a:solidFill>
                  <a:schemeClr val="tx1"/>
                </a:solidFill>
                <a:round/>
                <a:headEnd/>
                <a:tailEnd type="triangle" w="med" len="med"/>
              </a:ln>
            </p:spPr>
            <p:txBody>
              <a:bodyPr/>
              <a:lstStyle/>
              <a:p>
                <a:endParaRPr lang="zh-CN" altLang="en-US"/>
              </a:p>
            </p:txBody>
          </p:sp>
        </p:grpSp>
        <p:grpSp>
          <p:nvGrpSpPr>
            <p:cNvPr id="43015" name="Group 8"/>
            <p:cNvGrpSpPr>
              <a:grpSpLocks/>
            </p:cNvGrpSpPr>
            <p:nvPr/>
          </p:nvGrpSpPr>
          <p:grpSpPr bwMode="auto">
            <a:xfrm>
              <a:off x="2944" y="928"/>
              <a:ext cx="846" cy="584"/>
              <a:chOff x="3120" y="-19"/>
              <a:chExt cx="1269" cy="835"/>
            </a:xfrm>
          </p:grpSpPr>
          <p:sp>
            <p:nvSpPr>
              <p:cNvPr id="381961" name="Oval 9"/>
              <p:cNvSpPr>
                <a:spLocks noChangeArrowheads="1"/>
              </p:cNvSpPr>
              <p:nvPr/>
            </p:nvSpPr>
            <p:spPr bwMode="auto">
              <a:xfrm>
                <a:off x="3120" y="-19"/>
                <a:ext cx="1269" cy="508"/>
              </a:xfrm>
              <a:prstGeom prst="ellipse">
                <a:avLst/>
              </a:prstGeom>
              <a:ln>
                <a:headEnd/>
                <a:tailEnd/>
              </a:ln>
            </p:spPr>
            <p:style>
              <a:lnRef idx="1">
                <a:schemeClr val="accent2"/>
              </a:lnRef>
              <a:fillRef idx="2">
                <a:schemeClr val="accent2"/>
              </a:fillRef>
              <a:effectRef idx="1">
                <a:schemeClr val="accent2"/>
              </a:effectRef>
              <a:fontRef idx="minor">
                <a:schemeClr val="dk1"/>
              </a:fontRef>
            </p:style>
            <p:txBody>
              <a:bodyPr anchor="ctr">
                <a:spAutoFit/>
              </a:bodyPr>
              <a:lstStyle/>
              <a:p>
                <a:pPr algn="ctr" eaLnBrk="0" hangingPunct="0">
                  <a:defRPr/>
                </a:pPr>
                <a:r>
                  <a:rPr kumimoji="1" lang="zh-CN" altLang="en-US" sz="2000" b="1">
                    <a:effectLst>
                      <a:outerShdw blurRad="38100" dist="38100" dir="2700000" algn="tl">
                        <a:srgbClr val="FFFFFF"/>
                      </a:outerShdw>
                    </a:effectLst>
                    <a:latin typeface="宋体" pitchFamily="2" charset="-122"/>
                  </a:rPr>
                  <a:t>政府</a:t>
                </a:r>
              </a:p>
            </p:txBody>
          </p:sp>
          <p:sp>
            <p:nvSpPr>
              <p:cNvPr id="43047" name="Line 10"/>
              <p:cNvSpPr>
                <a:spLocks noChangeShapeType="1"/>
              </p:cNvSpPr>
              <p:nvPr/>
            </p:nvSpPr>
            <p:spPr bwMode="auto">
              <a:xfrm flipH="1">
                <a:off x="3408" y="480"/>
                <a:ext cx="229" cy="336"/>
              </a:xfrm>
              <a:prstGeom prst="line">
                <a:avLst/>
              </a:prstGeom>
              <a:noFill/>
              <a:ln w="38100">
                <a:solidFill>
                  <a:schemeClr val="tx1"/>
                </a:solidFill>
                <a:round/>
                <a:headEnd/>
                <a:tailEnd type="triangle" w="med" len="med"/>
              </a:ln>
            </p:spPr>
            <p:txBody>
              <a:bodyPr/>
              <a:lstStyle/>
              <a:p>
                <a:endParaRPr lang="zh-CN" altLang="en-US"/>
              </a:p>
            </p:txBody>
          </p:sp>
        </p:grpSp>
        <p:grpSp>
          <p:nvGrpSpPr>
            <p:cNvPr id="43016" name="Group 11"/>
            <p:cNvGrpSpPr>
              <a:grpSpLocks/>
            </p:cNvGrpSpPr>
            <p:nvPr/>
          </p:nvGrpSpPr>
          <p:grpSpPr bwMode="auto">
            <a:xfrm>
              <a:off x="3425" y="1514"/>
              <a:ext cx="1281" cy="374"/>
              <a:chOff x="3838" y="655"/>
              <a:chExt cx="1921" cy="534"/>
            </a:xfrm>
          </p:grpSpPr>
          <p:sp>
            <p:nvSpPr>
              <p:cNvPr id="381964" name="Oval 12"/>
              <p:cNvSpPr>
                <a:spLocks noChangeArrowheads="1"/>
              </p:cNvSpPr>
              <p:nvPr/>
            </p:nvSpPr>
            <p:spPr bwMode="auto">
              <a:xfrm>
                <a:off x="4415" y="655"/>
                <a:ext cx="1344" cy="506"/>
              </a:xfrm>
              <a:prstGeom prst="ellipse">
                <a:avLst/>
              </a:prstGeom>
              <a:ln>
                <a:headEnd/>
                <a:tailEnd/>
              </a:ln>
            </p:spPr>
            <p:style>
              <a:lnRef idx="1">
                <a:schemeClr val="accent2"/>
              </a:lnRef>
              <a:fillRef idx="2">
                <a:schemeClr val="accent2"/>
              </a:fillRef>
              <a:effectRef idx="1">
                <a:schemeClr val="accent2"/>
              </a:effectRef>
              <a:fontRef idx="minor">
                <a:schemeClr val="dk1"/>
              </a:fontRef>
            </p:style>
            <p:txBody>
              <a:bodyPr anchor="ctr">
                <a:spAutoFit/>
              </a:bodyPr>
              <a:lstStyle/>
              <a:p>
                <a:pPr algn="ctr" eaLnBrk="0" hangingPunct="0">
                  <a:defRPr/>
                </a:pPr>
                <a:r>
                  <a:rPr kumimoji="1" lang="zh-CN" altLang="en-US" sz="2000" b="1" dirty="0" smtClean="0">
                    <a:effectLst>
                      <a:outerShdw blurRad="38100" dist="38100" dir="2700000" algn="tl">
                        <a:srgbClr val="FFFFFF"/>
                      </a:outerShdw>
                    </a:effectLst>
                    <a:latin typeface="宋体" pitchFamily="2" charset="-122"/>
                  </a:rPr>
                  <a:t>管理层</a:t>
                </a:r>
                <a:endParaRPr kumimoji="1" lang="zh-CN" altLang="en-US" sz="2000" b="1" dirty="0">
                  <a:effectLst>
                    <a:outerShdw blurRad="38100" dist="38100" dir="2700000" algn="tl">
                      <a:srgbClr val="FFFFFF"/>
                    </a:outerShdw>
                  </a:effectLst>
                  <a:latin typeface="宋体" pitchFamily="2" charset="-122"/>
                </a:endParaRPr>
              </a:p>
            </p:txBody>
          </p:sp>
          <p:sp>
            <p:nvSpPr>
              <p:cNvPr id="43045" name="Line 13"/>
              <p:cNvSpPr>
                <a:spLocks noChangeShapeType="1"/>
              </p:cNvSpPr>
              <p:nvPr/>
            </p:nvSpPr>
            <p:spPr bwMode="auto">
              <a:xfrm flipH="1">
                <a:off x="3838" y="959"/>
                <a:ext cx="528" cy="230"/>
              </a:xfrm>
              <a:prstGeom prst="line">
                <a:avLst/>
              </a:prstGeom>
              <a:noFill/>
              <a:ln w="38100">
                <a:solidFill>
                  <a:schemeClr val="tx1"/>
                </a:solidFill>
                <a:round/>
                <a:headEnd/>
                <a:tailEnd type="triangle" w="med" len="med"/>
              </a:ln>
            </p:spPr>
            <p:txBody>
              <a:bodyPr/>
              <a:lstStyle/>
              <a:p>
                <a:endParaRPr lang="zh-CN" altLang="en-US"/>
              </a:p>
            </p:txBody>
          </p:sp>
        </p:grpSp>
        <p:grpSp>
          <p:nvGrpSpPr>
            <p:cNvPr id="43017" name="Group 14"/>
            <p:cNvGrpSpPr>
              <a:grpSpLocks/>
            </p:cNvGrpSpPr>
            <p:nvPr/>
          </p:nvGrpSpPr>
          <p:grpSpPr bwMode="auto">
            <a:xfrm>
              <a:off x="976" y="1484"/>
              <a:ext cx="3629" cy="2404"/>
              <a:chOff x="158" y="672"/>
              <a:chExt cx="5444" cy="3438"/>
            </a:xfrm>
          </p:grpSpPr>
          <p:grpSp>
            <p:nvGrpSpPr>
              <p:cNvPr id="43025" name="Group 15"/>
              <p:cNvGrpSpPr>
                <a:grpSpLocks/>
              </p:cNvGrpSpPr>
              <p:nvPr/>
            </p:nvGrpSpPr>
            <p:grpSpPr bwMode="auto">
              <a:xfrm>
                <a:off x="158" y="2840"/>
                <a:ext cx="5444" cy="1270"/>
                <a:chOff x="158" y="2840"/>
                <a:chExt cx="5444" cy="1270"/>
              </a:xfrm>
            </p:grpSpPr>
            <p:sp>
              <p:nvSpPr>
                <p:cNvPr id="43037" name="AutoShape 16"/>
                <p:cNvSpPr>
                  <a:spLocks noChangeArrowheads="1"/>
                </p:cNvSpPr>
                <p:nvPr/>
              </p:nvSpPr>
              <p:spPr bwMode="auto">
                <a:xfrm>
                  <a:off x="158" y="2840"/>
                  <a:ext cx="5444" cy="1270"/>
                </a:xfrm>
                <a:prstGeom prst="upArrowCallout">
                  <a:avLst>
                    <a:gd name="adj1" fmla="val 131020"/>
                    <a:gd name="adj2" fmla="val 101609"/>
                    <a:gd name="adj3" fmla="val 15069"/>
                    <a:gd name="adj4" fmla="val 76417"/>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43038" name="Oval 17"/>
                <p:cNvSpPr>
                  <a:spLocks noChangeArrowheads="1"/>
                </p:cNvSpPr>
                <p:nvPr/>
              </p:nvSpPr>
              <p:spPr bwMode="auto">
                <a:xfrm>
                  <a:off x="250" y="3249"/>
                  <a:ext cx="1269" cy="726"/>
                </a:xfrm>
                <a:prstGeom prst="ellipse">
                  <a:avLst/>
                </a:pr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eaLnBrk="0" hangingPunct="0">
                    <a:defRPr/>
                  </a:pPr>
                  <a:r>
                    <a:rPr kumimoji="1" lang="zh-CN" altLang="en-US" sz="2000" b="1">
                      <a:solidFill>
                        <a:schemeClr val="bg1"/>
                      </a:solidFill>
                      <a:latin typeface="宋体" pitchFamily="2" charset="-122"/>
                    </a:rPr>
                    <a:t>知识</a:t>
                  </a:r>
                </a:p>
              </p:txBody>
            </p:sp>
            <p:sp>
              <p:nvSpPr>
                <p:cNvPr id="43039" name="Oval 18"/>
                <p:cNvSpPr>
                  <a:spLocks noChangeArrowheads="1"/>
                </p:cNvSpPr>
                <p:nvPr/>
              </p:nvSpPr>
              <p:spPr bwMode="auto">
                <a:xfrm>
                  <a:off x="1609" y="3249"/>
                  <a:ext cx="1272" cy="726"/>
                </a:xfrm>
                <a:prstGeom prst="ellipse">
                  <a:avLst/>
                </a:pr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eaLnBrk="0" hangingPunct="0">
                    <a:defRPr/>
                  </a:pPr>
                  <a:r>
                    <a:rPr kumimoji="1" lang="zh-CN" altLang="en-US" sz="2000" b="1">
                      <a:solidFill>
                        <a:schemeClr val="bg1"/>
                      </a:solidFill>
                      <a:latin typeface="宋体" pitchFamily="2" charset="-122"/>
                    </a:rPr>
                    <a:t>技能</a:t>
                  </a:r>
                </a:p>
              </p:txBody>
            </p:sp>
            <p:sp>
              <p:nvSpPr>
                <p:cNvPr id="43040" name="Oval 19"/>
                <p:cNvSpPr>
                  <a:spLocks noChangeArrowheads="1"/>
                </p:cNvSpPr>
                <p:nvPr/>
              </p:nvSpPr>
              <p:spPr bwMode="auto">
                <a:xfrm>
                  <a:off x="2924" y="3249"/>
                  <a:ext cx="1271" cy="726"/>
                </a:xfrm>
                <a:prstGeom prst="ellipse">
                  <a:avLst/>
                </a:pr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eaLnBrk="0" hangingPunct="0">
                    <a:defRPr/>
                  </a:pPr>
                  <a:r>
                    <a:rPr kumimoji="1" lang="zh-CN" altLang="en-US" sz="2000" b="1">
                      <a:solidFill>
                        <a:schemeClr val="bg1"/>
                      </a:solidFill>
                      <a:latin typeface="宋体" pitchFamily="2" charset="-122"/>
                    </a:rPr>
                    <a:t>工具</a:t>
                  </a:r>
                </a:p>
              </p:txBody>
            </p:sp>
            <p:sp>
              <p:nvSpPr>
                <p:cNvPr id="43041" name="Oval 20"/>
                <p:cNvSpPr>
                  <a:spLocks noChangeArrowheads="1"/>
                </p:cNvSpPr>
                <p:nvPr/>
              </p:nvSpPr>
              <p:spPr bwMode="auto">
                <a:xfrm>
                  <a:off x="4240" y="3249"/>
                  <a:ext cx="1271" cy="726"/>
                </a:xfrm>
                <a:prstGeom prst="ellipse">
                  <a:avLst/>
                </a:pr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eaLnBrk="0" hangingPunct="0">
                    <a:defRPr/>
                  </a:pPr>
                  <a:r>
                    <a:rPr kumimoji="1" lang="zh-CN" altLang="en-US" sz="2000" b="1">
                      <a:solidFill>
                        <a:schemeClr val="bg1"/>
                      </a:solidFill>
                      <a:latin typeface="宋体" pitchFamily="2" charset="-122"/>
                    </a:rPr>
                    <a:t>技术</a:t>
                  </a:r>
                </a:p>
              </p:txBody>
            </p:sp>
          </p:grpSp>
          <p:grpSp>
            <p:nvGrpSpPr>
              <p:cNvPr id="43026" name="Group 21"/>
              <p:cNvGrpSpPr>
                <a:grpSpLocks/>
              </p:cNvGrpSpPr>
              <p:nvPr/>
            </p:nvGrpSpPr>
            <p:grpSpPr bwMode="auto">
              <a:xfrm>
                <a:off x="1728" y="672"/>
                <a:ext cx="2256" cy="2160"/>
                <a:chOff x="1728" y="672"/>
                <a:chExt cx="2256" cy="2160"/>
              </a:xfrm>
            </p:grpSpPr>
            <p:grpSp>
              <p:nvGrpSpPr>
                <p:cNvPr id="43027" name="Group 22"/>
                <p:cNvGrpSpPr>
                  <a:grpSpLocks/>
                </p:cNvGrpSpPr>
                <p:nvPr/>
              </p:nvGrpSpPr>
              <p:grpSpPr bwMode="auto">
                <a:xfrm>
                  <a:off x="1776" y="672"/>
                  <a:ext cx="2160" cy="2160"/>
                  <a:chOff x="1776" y="672"/>
                  <a:chExt cx="2160" cy="2160"/>
                </a:xfrm>
              </p:grpSpPr>
              <p:grpSp>
                <p:nvGrpSpPr>
                  <p:cNvPr id="43029" name="Group 23"/>
                  <p:cNvGrpSpPr>
                    <a:grpSpLocks/>
                  </p:cNvGrpSpPr>
                  <p:nvPr/>
                </p:nvGrpSpPr>
                <p:grpSpPr bwMode="auto">
                  <a:xfrm>
                    <a:off x="1776" y="672"/>
                    <a:ext cx="2160" cy="2160"/>
                    <a:chOff x="1104" y="624"/>
                    <a:chExt cx="2160" cy="2160"/>
                  </a:xfrm>
                </p:grpSpPr>
                <p:sp>
                  <p:nvSpPr>
                    <p:cNvPr id="43031" name="Oval 24"/>
                    <p:cNvSpPr>
                      <a:spLocks noChangeArrowheads="1"/>
                    </p:cNvSpPr>
                    <p:nvPr/>
                  </p:nvSpPr>
                  <p:spPr bwMode="auto">
                    <a:xfrm>
                      <a:off x="1104" y="624"/>
                      <a:ext cx="2160" cy="2160"/>
                    </a:xfrm>
                    <a:prstGeom prst="ellipse">
                      <a:avLst/>
                    </a:prstGeom>
                    <a:solidFill>
                      <a:srgbClr val="0066CC"/>
                    </a:solidFill>
                    <a:ln w="9525">
                      <a:solidFill>
                        <a:srgbClr val="99FF33"/>
                      </a:solidFill>
                      <a:round/>
                      <a:headEnd/>
                      <a:tailEnd/>
                    </a:ln>
                  </p:spPr>
                  <p:txBody>
                    <a:bodyPr wrap="none" anchor="ctr"/>
                    <a:lstStyle/>
                    <a:p>
                      <a:endParaRPr lang="en-US"/>
                    </a:p>
                  </p:txBody>
                </p:sp>
                <p:sp>
                  <p:nvSpPr>
                    <p:cNvPr id="43032" name="Oval 25"/>
                    <p:cNvSpPr>
                      <a:spLocks noChangeArrowheads="1"/>
                    </p:cNvSpPr>
                    <p:nvPr/>
                  </p:nvSpPr>
                  <p:spPr bwMode="auto">
                    <a:xfrm>
                      <a:off x="1266" y="789"/>
                      <a:ext cx="1836" cy="1830"/>
                    </a:xfrm>
                    <a:prstGeom prst="ellipse">
                      <a:avLst/>
                    </a:prstGeom>
                    <a:solidFill>
                      <a:schemeClr val="tx2"/>
                    </a:solidFill>
                    <a:ln w="9525">
                      <a:solidFill>
                        <a:schemeClr val="tx2"/>
                      </a:solidFill>
                      <a:round/>
                      <a:headEnd/>
                      <a:tailEnd/>
                    </a:ln>
                  </p:spPr>
                  <p:txBody>
                    <a:bodyPr wrap="none" anchor="ctr"/>
                    <a:lstStyle/>
                    <a:p>
                      <a:endParaRPr lang="en-US"/>
                    </a:p>
                  </p:txBody>
                </p:sp>
                <p:sp>
                  <p:nvSpPr>
                    <p:cNvPr id="43033" name="Oval 26"/>
                    <p:cNvSpPr>
                      <a:spLocks noChangeArrowheads="1"/>
                    </p:cNvSpPr>
                    <p:nvPr/>
                  </p:nvSpPr>
                  <p:spPr bwMode="auto">
                    <a:xfrm>
                      <a:off x="1442" y="939"/>
                      <a:ext cx="1485" cy="1530"/>
                    </a:xfrm>
                    <a:prstGeom prst="ellipse">
                      <a:avLst/>
                    </a:prstGeom>
                    <a:solidFill>
                      <a:srgbClr val="0066CC"/>
                    </a:solidFill>
                    <a:ln w="9525">
                      <a:solidFill>
                        <a:srgbClr val="99FF33"/>
                      </a:solidFill>
                      <a:round/>
                      <a:headEnd/>
                      <a:tailEnd/>
                    </a:ln>
                  </p:spPr>
                  <p:txBody>
                    <a:bodyPr wrap="none" anchor="ctr"/>
                    <a:lstStyle/>
                    <a:p>
                      <a:endParaRPr lang="en-US"/>
                    </a:p>
                  </p:txBody>
                </p:sp>
                <p:sp>
                  <p:nvSpPr>
                    <p:cNvPr id="43034" name="Oval 27"/>
                    <p:cNvSpPr>
                      <a:spLocks noChangeArrowheads="1"/>
                    </p:cNvSpPr>
                    <p:nvPr/>
                  </p:nvSpPr>
                  <p:spPr bwMode="auto">
                    <a:xfrm>
                      <a:off x="1617" y="1119"/>
                      <a:ext cx="1134" cy="1170"/>
                    </a:xfrm>
                    <a:prstGeom prst="ellipse">
                      <a:avLst/>
                    </a:prstGeom>
                    <a:solidFill>
                      <a:schemeClr val="tx2"/>
                    </a:solidFill>
                    <a:ln w="9525">
                      <a:solidFill>
                        <a:schemeClr val="tx2"/>
                      </a:solidFill>
                      <a:round/>
                      <a:headEnd/>
                      <a:tailEnd/>
                    </a:ln>
                  </p:spPr>
                  <p:txBody>
                    <a:bodyPr wrap="none" anchor="ctr"/>
                    <a:lstStyle/>
                    <a:p>
                      <a:endParaRPr lang="en-US"/>
                    </a:p>
                  </p:txBody>
                </p:sp>
                <p:sp>
                  <p:nvSpPr>
                    <p:cNvPr id="43035" name="Oval 28"/>
                    <p:cNvSpPr>
                      <a:spLocks noChangeArrowheads="1"/>
                    </p:cNvSpPr>
                    <p:nvPr/>
                  </p:nvSpPr>
                  <p:spPr bwMode="auto">
                    <a:xfrm>
                      <a:off x="1793" y="1284"/>
                      <a:ext cx="783" cy="840"/>
                    </a:xfrm>
                    <a:prstGeom prst="ellipse">
                      <a:avLst/>
                    </a:prstGeom>
                    <a:solidFill>
                      <a:srgbClr val="0066CC"/>
                    </a:solidFill>
                    <a:ln w="9525">
                      <a:solidFill>
                        <a:srgbClr val="99FF33"/>
                      </a:solidFill>
                      <a:round/>
                      <a:headEnd/>
                      <a:tailEnd/>
                    </a:ln>
                  </p:spPr>
                  <p:txBody>
                    <a:bodyPr wrap="none" anchor="ctr"/>
                    <a:lstStyle/>
                    <a:p>
                      <a:endParaRPr lang="en-US"/>
                    </a:p>
                  </p:txBody>
                </p:sp>
                <p:sp>
                  <p:nvSpPr>
                    <p:cNvPr id="43036" name="Oval 29"/>
                    <p:cNvSpPr>
                      <a:spLocks noChangeArrowheads="1"/>
                    </p:cNvSpPr>
                    <p:nvPr/>
                  </p:nvSpPr>
                  <p:spPr bwMode="auto">
                    <a:xfrm>
                      <a:off x="1928" y="1434"/>
                      <a:ext cx="513" cy="540"/>
                    </a:xfrm>
                    <a:prstGeom prst="ellipse">
                      <a:avLst/>
                    </a:prstGeom>
                    <a:solidFill>
                      <a:srgbClr val="FF0000"/>
                    </a:solidFill>
                    <a:ln w="9525">
                      <a:solidFill>
                        <a:schemeClr val="tx1"/>
                      </a:solidFill>
                      <a:round/>
                      <a:headEnd/>
                      <a:tailEnd/>
                    </a:ln>
                  </p:spPr>
                  <p:txBody>
                    <a:bodyPr wrap="none" anchor="ctr"/>
                    <a:lstStyle/>
                    <a:p>
                      <a:endParaRPr lang="en-US"/>
                    </a:p>
                  </p:txBody>
                </p:sp>
              </p:grpSp>
              <p:sp>
                <p:nvSpPr>
                  <p:cNvPr id="43030" name="Oval 30"/>
                  <p:cNvSpPr>
                    <a:spLocks noChangeArrowheads="1"/>
                  </p:cNvSpPr>
                  <p:nvPr/>
                </p:nvSpPr>
                <p:spPr bwMode="auto">
                  <a:xfrm>
                    <a:off x="1776" y="672"/>
                    <a:ext cx="2160" cy="2160"/>
                  </a:xfrm>
                  <a:prstGeom prst="ellipse">
                    <a:avLst/>
                  </a:prstGeom>
                  <a:solidFill>
                    <a:srgbClr val="800000">
                      <a:alpha val="50195"/>
                    </a:srgbClr>
                  </a:solidFill>
                  <a:ln w="9525">
                    <a:solidFill>
                      <a:schemeClr val="tx1"/>
                    </a:solidFill>
                    <a:round/>
                    <a:headEnd/>
                    <a:tailEnd/>
                  </a:ln>
                </p:spPr>
                <p:txBody>
                  <a:bodyPr wrap="none" anchor="ctr"/>
                  <a:lstStyle/>
                  <a:p>
                    <a:endParaRPr lang="en-US"/>
                  </a:p>
                </p:txBody>
              </p:sp>
            </p:grpSp>
            <p:sp>
              <p:nvSpPr>
                <p:cNvPr id="381983" name="AutoShape 31"/>
                <p:cNvSpPr>
                  <a:spLocks noChangeArrowheads="1"/>
                </p:cNvSpPr>
                <p:nvPr/>
              </p:nvSpPr>
              <p:spPr bwMode="auto">
                <a:xfrm>
                  <a:off x="1730" y="912"/>
                  <a:ext cx="2252" cy="1918"/>
                </a:xfrm>
                <a:prstGeom prst="wedgeRectCallout">
                  <a:avLst>
                    <a:gd name="adj1" fmla="val -4921"/>
                    <a:gd name="adj2" fmla="val 1509"/>
                  </a:avLst>
                </a:prstGeom>
                <a:noFill/>
                <a:ln w="9525">
                  <a:noFill/>
                  <a:miter lim="800000"/>
                  <a:headEnd/>
                  <a:tailEnd/>
                </a:ln>
                <a:effectLst/>
              </p:spPr>
              <p:txBody>
                <a:bodyPr/>
                <a:lstStyle/>
                <a:p>
                  <a:pPr algn="ctr" eaLnBrk="0" hangingPunct="0">
                    <a:defRPr/>
                  </a:pPr>
                  <a:r>
                    <a:rPr kumimoji="1" lang="zh-CN" altLang="en-US" sz="2000" b="1">
                      <a:solidFill>
                        <a:srgbClr val="FFFF00"/>
                      </a:solidFill>
                      <a:latin typeface="宋体" pitchFamily="2" charset="-122"/>
                      <a:cs typeface="+mn-cs"/>
                    </a:rPr>
                    <a:t>项目目标</a:t>
                  </a:r>
                </a:p>
                <a:p>
                  <a:pPr algn="ctr" eaLnBrk="0" hangingPunct="0">
                    <a:defRPr/>
                  </a:pPr>
                  <a:endParaRPr kumimoji="1" lang="zh-CN" altLang="en-US" sz="2000" b="1">
                    <a:solidFill>
                      <a:schemeClr val="accent2"/>
                    </a:solidFill>
                    <a:effectLst>
                      <a:outerShdw blurRad="38100" dist="38100" dir="2700000" algn="tl">
                        <a:srgbClr val="C0C0C0"/>
                      </a:outerShdw>
                    </a:effectLst>
                    <a:latin typeface="宋体" pitchFamily="2" charset="-122"/>
                    <a:cs typeface="+mn-cs"/>
                  </a:endParaRPr>
                </a:p>
              </p:txBody>
            </p:sp>
          </p:grpSp>
        </p:grpSp>
        <p:grpSp>
          <p:nvGrpSpPr>
            <p:cNvPr id="43018" name="Group 32"/>
            <p:cNvGrpSpPr>
              <a:grpSpLocks/>
            </p:cNvGrpSpPr>
            <p:nvPr/>
          </p:nvGrpSpPr>
          <p:grpSpPr bwMode="auto">
            <a:xfrm>
              <a:off x="864" y="2159"/>
              <a:ext cx="1183" cy="354"/>
              <a:chOff x="2" y="1783"/>
              <a:chExt cx="1774" cy="507"/>
            </a:xfrm>
          </p:grpSpPr>
          <p:sp>
            <p:nvSpPr>
              <p:cNvPr id="381985" name="Oval 33"/>
              <p:cNvSpPr>
                <a:spLocks noChangeArrowheads="1"/>
              </p:cNvSpPr>
              <p:nvPr/>
            </p:nvSpPr>
            <p:spPr bwMode="auto">
              <a:xfrm>
                <a:off x="2" y="1783"/>
                <a:ext cx="1269" cy="507"/>
              </a:xfrm>
              <a:prstGeom prst="ellipse">
                <a:avLst/>
              </a:prstGeom>
              <a:ln>
                <a:headEnd/>
                <a:tailEnd/>
              </a:ln>
            </p:spPr>
            <p:style>
              <a:lnRef idx="1">
                <a:schemeClr val="accent2"/>
              </a:lnRef>
              <a:fillRef idx="2">
                <a:schemeClr val="accent2"/>
              </a:fillRef>
              <a:effectRef idx="1">
                <a:schemeClr val="accent2"/>
              </a:effectRef>
              <a:fontRef idx="minor">
                <a:schemeClr val="dk1"/>
              </a:fontRef>
            </p:style>
            <p:txBody>
              <a:bodyPr anchor="ctr">
                <a:spAutoFit/>
              </a:bodyPr>
              <a:lstStyle/>
              <a:p>
                <a:pPr algn="ctr" eaLnBrk="0" hangingPunct="0">
                  <a:defRPr/>
                </a:pPr>
                <a:r>
                  <a:rPr kumimoji="1" lang="zh-CN" altLang="en-US" sz="2000" b="1">
                    <a:effectLst>
                      <a:outerShdw blurRad="38100" dist="38100" dir="2700000" algn="tl">
                        <a:srgbClr val="FFFFFF"/>
                      </a:outerShdw>
                    </a:effectLst>
                    <a:latin typeface="宋体" pitchFamily="2" charset="-122"/>
                  </a:rPr>
                  <a:t>供应商</a:t>
                </a:r>
              </a:p>
            </p:txBody>
          </p:sp>
          <p:sp>
            <p:nvSpPr>
              <p:cNvPr id="43024" name="Line 34"/>
              <p:cNvSpPr>
                <a:spLocks noChangeShapeType="1"/>
              </p:cNvSpPr>
              <p:nvPr/>
            </p:nvSpPr>
            <p:spPr bwMode="auto">
              <a:xfrm>
                <a:off x="1296" y="2064"/>
                <a:ext cx="480" cy="0"/>
              </a:xfrm>
              <a:prstGeom prst="line">
                <a:avLst/>
              </a:prstGeom>
              <a:noFill/>
              <a:ln w="38100">
                <a:solidFill>
                  <a:schemeClr val="tx1"/>
                </a:solidFill>
                <a:round/>
                <a:headEnd/>
                <a:tailEnd type="triangle" w="med" len="med"/>
              </a:ln>
            </p:spPr>
            <p:txBody>
              <a:bodyPr/>
              <a:lstStyle/>
              <a:p>
                <a:endParaRPr lang="zh-CN" altLang="en-US"/>
              </a:p>
            </p:txBody>
          </p:sp>
        </p:grpSp>
        <p:grpSp>
          <p:nvGrpSpPr>
            <p:cNvPr id="43019" name="Group 35"/>
            <p:cNvGrpSpPr>
              <a:grpSpLocks/>
            </p:cNvGrpSpPr>
            <p:nvPr/>
          </p:nvGrpSpPr>
          <p:grpSpPr bwMode="auto">
            <a:xfrm>
              <a:off x="3520" y="2203"/>
              <a:ext cx="1280" cy="354"/>
              <a:chOff x="3984" y="1806"/>
              <a:chExt cx="1920" cy="506"/>
            </a:xfrm>
          </p:grpSpPr>
          <p:sp>
            <p:nvSpPr>
              <p:cNvPr id="381988" name="Oval 36"/>
              <p:cNvSpPr>
                <a:spLocks noChangeArrowheads="1"/>
              </p:cNvSpPr>
              <p:nvPr/>
            </p:nvSpPr>
            <p:spPr bwMode="auto">
              <a:xfrm>
                <a:off x="4493" y="1806"/>
                <a:ext cx="1411" cy="506"/>
              </a:xfrm>
              <a:prstGeom prst="ellipse">
                <a:avLst/>
              </a:prstGeom>
              <a:ln>
                <a:headEnd/>
                <a:tailEnd/>
              </a:ln>
            </p:spPr>
            <p:style>
              <a:lnRef idx="1">
                <a:schemeClr val="accent2"/>
              </a:lnRef>
              <a:fillRef idx="2">
                <a:schemeClr val="accent2"/>
              </a:fillRef>
              <a:effectRef idx="1">
                <a:schemeClr val="accent2"/>
              </a:effectRef>
              <a:fontRef idx="minor">
                <a:schemeClr val="dk1"/>
              </a:fontRef>
            </p:style>
            <p:txBody>
              <a:bodyPr wrap="square" anchor="ctr">
                <a:spAutoFit/>
              </a:bodyPr>
              <a:lstStyle/>
              <a:p>
                <a:pPr algn="ctr" eaLnBrk="0" hangingPunct="0">
                  <a:defRPr/>
                </a:pPr>
                <a:r>
                  <a:rPr kumimoji="1" lang="zh-CN" altLang="en-US" sz="2000" b="1" dirty="0" smtClean="0">
                    <a:effectLst>
                      <a:outerShdw blurRad="38100" dist="38100" dir="2700000" algn="tl">
                        <a:srgbClr val="FFFFFF"/>
                      </a:outerShdw>
                    </a:effectLst>
                    <a:latin typeface="宋体" pitchFamily="2" charset="-122"/>
                  </a:rPr>
                  <a:t>项目组</a:t>
                </a:r>
                <a:endParaRPr kumimoji="1" lang="zh-CN" altLang="en-US" sz="2000" b="1" dirty="0">
                  <a:effectLst>
                    <a:outerShdw blurRad="38100" dist="38100" dir="2700000" algn="tl">
                      <a:srgbClr val="FFFFFF"/>
                    </a:outerShdw>
                  </a:effectLst>
                  <a:latin typeface="宋体" pitchFamily="2" charset="-122"/>
                </a:endParaRPr>
              </a:p>
            </p:txBody>
          </p:sp>
          <p:sp>
            <p:nvSpPr>
              <p:cNvPr id="43022" name="Line 37"/>
              <p:cNvSpPr>
                <a:spLocks noChangeShapeType="1"/>
              </p:cNvSpPr>
              <p:nvPr/>
            </p:nvSpPr>
            <p:spPr bwMode="auto">
              <a:xfrm flipH="1">
                <a:off x="3984" y="2016"/>
                <a:ext cx="480" cy="0"/>
              </a:xfrm>
              <a:prstGeom prst="line">
                <a:avLst/>
              </a:prstGeom>
              <a:noFill/>
              <a:ln w="38100">
                <a:solidFill>
                  <a:schemeClr val="tx1"/>
                </a:solidFill>
                <a:round/>
                <a:headEnd/>
                <a:tailEnd type="triangle" w="med" len="med"/>
              </a:ln>
            </p:spPr>
            <p:txBody>
              <a:bodyPr/>
              <a:lstStyle/>
              <a:p>
                <a:endParaRPr lang="zh-CN" altLang="en-US"/>
              </a:p>
            </p:txBody>
          </p:sp>
        </p:grpSp>
        <p:sp>
          <p:nvSpPr>
            <p:cNvPr id="43020" name="AutoShape 38"/>
            <p:cNvSpPr>
              <a:spLocks noChangeArrowheads="1"/>
            </p:cNvSpPr>
            <p:nvPr/>
          </p:nvSpPr>
          <p:spPr bwMode="auto">
            <a:xfrm>
              <a:off x="2011" y="2016"/>
              <a:ext cx="1504" cy="590"/>
            </a:xfrm>
            <a:prstGeom prst="wedgeRectCallout">
              <a:avLst>
                <a:gd name="adj1" fmla="val 65"/>
                <a:gd name="adj2" fmla="val -10171"/>
              </a:avLst>
            </a:prstGeom>
            <a:noFill/>
            <a:ln w="9525">
              <a:noFill/>
              <a:miter lim="800000"/>
              <a:headEnd/>
              <a:tailEnd/>
            </a:ln>
          </p:spPr>
          <p:txBody>
            <a:bodyPr/>
            <a:lstStyle/>
            <a:p>
              <a:pPr algn="ctr" eaLnBrk="0" hangingPunct="0"/>
              <a:r>
                <a:rPr kumimoji="1" lang="zh-CN" altLang="en-US" sz="2000" b="1">
                  <a:solidFill>
                    <a:schemeClr val="bg1"/>
                  </a:solidFill>
                  <a:latin typeface="宋体" pitchFamily="2" charset="-122"/>
                </a:rPr>
                <a:t>范围    时间</a:t>
              </a:r>
            </a:p>
            <a:p>
              <a:pPr algn="ctr" eaLnBrk="0" hangingPunct="0"/>
              <a:endParaRPr kumimoji="1" lang="zh-CN" altLang="en-US" sz="1000" b="1">
                <a:solidFill>
                  <a:schemeClr val="bg1"/>
                </a:solidFill>
                <a:latin typeface="宋体" pitchFamily="2" charset="-122"/>
              </a:endParaRPr>
            </a:p>
            <a:p>
              <a:pPr algn="ctr" eaLnBrk="0" hangingPunct="0"/>
              <a:r>
                <a:rPr kumimoji="1" lang="zh-CN" altLang="en-US" sz="2000" b="1">
                  <a:solidFill>
                    <a:schemeClr val="bg1"/>
                  </a:solidFill>
                  <a:latin typeface="宋体" pitchFamily="2" charset="-122"/>
                </a:rPr>
                <a:t>成本  质量</a:t>
              </a:r>
            </a:p>
          </p:txBody>
        </p:sp>
      </p:grpSp>
      <p:sp>
        <p:nvSpPr>
          <p:cNvPr id="43011" name="Rectangle 41"/>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2.</a:t>
            </a:r>
            <a:r>
              <a:rPr lang="zh-CN" altLang="en-US" sz="2800" b="1">
                <a:solidFill>
                  <a:srgbClr val="0033CC"/>
                </a:solidFill>
              </a:rPr>
              <a:t>什么是项目管理</a:t>
            </a:r>
          </a:p>
        </p:txBody>
      </p:sp>
      <p:sp>
        <p:nvSpPr>
          <p:cNvPr id="381995" name="Rectangle 43"/>
          <p:cNvSpPr>
            <a:spLocks noChangeArrowheads="1"/>
          </p:cNvSpPr>
          <p:nvPr/>
        </p:nvSpPr>
        <p:spPr bwMode="auto">
          <a:xfrm>
            <a:off x="304800" y="762000"/>
            <a:ext cx="6337300" cy="544513"/>
          </a:xfrm>
          <a:prstGeom prst="rect">
            <a:avLst/>
          </a:prstGeom>
          <a:noFill/>
          <a:ln w="9525">
            <a:noFill/>
            <a:miter lim="800000"/>
            <a:headEnd/>
            <a:tailEnd/>
          </a:ln>
        </p:spPr>
        <p:txBody>
          <a:bodyPr anchor="ctr"/>
          <a:lstStyle/>
          <a:p>
            <a:r>
              <a:rPr lang="zh-CN" altLang="en-US" sz="2400" b="1">
                <a:solidFill>
                  <a:srgbClr val="0033CC"/>
                </a:solidFill>
              </a:rPr>
              <a:t>项目管理概念图示</a:t>
            </a:r>
          </a:p>
        </p:txBody>
      </p:sp>
    </p:spTree>
  </p:cSld>
  <p:clrMapOvr>
    <a:masterClrMapping/>
  </p:clrMapOvr>
  <p:transition advTm="3568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81995"/>
                                        </p:tgtEl>
                                        <p:attrNameLst>
                                          <p:attrName>style.visibility</p:attrName>
                                        </p:attrNameLst>
                                      </p:cBhvr>
                                      <p:to>
                                        <p:strVal val="visible"/>
                                      </p:to>
                                    </p:set>
                                    <p:anim calcmode="lin" valueType="num">
                                      <p:cBhvr additive="base">
                                        <p:cTn id="7" dur="500" fill="hold"/>
                                        <p:tgtEl>
                                          <p:spTgt spid="381995"/>
                                        </p:tgtEl>
                                        <p:attrNameLst>
                                          <p:attrName>ppt_x</p:attrName>
                                        </p:attrNameLst>
                                      </p:cBhvr>
                                      <p:tavLst>
                                        <p:tav tm="0">
                                          <p:val>
                                            <p:strVal val="0-#ppt_w/2"/>
                                          </p:val>
                                        </p:tav>
                                        <p:tav tm="100000">
                                          <p:val>
                                            <p:strVal val="#ppt_x"/>
                                          </p:val>
                                        </p:tav>
                                      </p:tavLst>
                                    </p:anim>
                                    <p:anim calcmode="lin" valueType="num">
                                      <p:cBhvr additive="base">
                                        <p:cTn id="8" dur="500" fill="hold"/>
                                        <p:tgtEl>
                                          <p:spTgt spid="38199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strVal val="#ppt_w*0.70"/>
                                          </p:val>
                                        </p:tav>
                                        <p:tav tm="100000">
                                          <p:val>
                                            <p:strVal val="#ppt_w"/>
                                          </p:val>
                                        </p:tav>
                                      </p:tavLst>
                                    </p:anim>
                                    <p:anim calcmode="lin" valueType="num">
                                      <p:cBhvr>
                                        <p:cTn id="14" dur="500" fill="hold"/>
                                        <p:tgtEl>
                                          <p:spTgt spid="2"/>
                                        </p:tgtEl>
                                        <p:attrNameLst>
                                          <p:attrName>ppt_h</p:attrName>
                                        </p:attrNameLst>
                                      </p:cBhvr>
                                      <p:tavLst>
                                        <p:tav tm="0">
                                          <p:val>
                                            <p:strVal val="#ppt_h"/>
                                          </p:val>
                                        </p:tav>
                                        <p:tav tm="100000">
                                          <p:val>
                                            <p:strVal val="#ppt_h"/>
                                          </p:val>
                                        </p:tav>
                                      </p:tavLst>
                                    </p:anim>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1995"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6847" name="Rectangle 15"/>
          <p:cNvSpPr>
            <a:spLocks noChangeArrowheads="1"/>
          </p:cNvSpPr>
          <p:nvPr/>
        </p:nvSpPr>
        <p:spPr bwMode="auto">
          <a:xfrm>
            <a:off x="304800" y="762000"/>
            <a:ext cx="6337300" cy="544513"/>
          </a:xfrm>
          <a:prstGeom prst="rect">
            <a:avLst/>
          </a:prstGeom>
          <a:noFill/>
          <a:ln w="9525">
            <a:noFill/>
            <a:miter lim="800000"/>
            <a:headEnd/>
            <a:tailEnd/>
          </a:ln>
        </p:spPr>
        <p:txBody>
          <a:bodyPr anchor="ctr"/>
          <a:lstStyle/>
          <a:p>
            <a:r>
              <a:rPr lang="zh-CN" altLang="en-US" sz="2400" b="1">
                <a:solidFill>
                  <a:srgbClr val="0033CC"/>
                </a:solidFill>
              </a:rPr>
              <a:t>项目管理需要的专业知识领域</a:t>
            </a:r>
          </a:p>
        </p:txBody>
      </p:sp>
      <p:sp>
        <p:nvSpPr>
          <p:cNvPr id="44035" name="Rectangle 16"/>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2.</a:t>
            </a:r>
            <a:r>
              <a:rPr lang="zh-CN" altLang="en-US" sz="2800" b="1">
                <a:solidFill>
                  <a:srgbClr val="0033CC"/>
                </a:solidFill>
              </a:rPr>
              <a:t>什么是项目管理</a:t>
            </a:r>
          </a:p>
        </p:txBody>
      </p:sp>
      <p:pic>
        <p:nvPicPr>
          <p:cNvPr id="376854" name="Picture 22"/>
          <p:cNvPicPr>
            <a:picLocks noChangeAspect="1" noChangeArrowheads="1"/>
          </p:cNvPicPr>
          <p:nvPr/>
        </p:nvPicPr>
        <p:blipFill>
          <a:blip r:embed="rId2"/>
          <a:srcRect/>
          <a:stretch>
            <a:fillRect/>
          </a:stretch>
        </p:blipFill>
        <p:spPr bwMode="auto">
          <a:xfrm>
            <a:off x="990600" y="1381125"/>
            <a:ext cx="6551613" cy="4638675"/>
          </a:xfrm>
          <a:prstGeom prst="rect">
            <a:avLst/>
          </a:prstGeom>
          <a:noFill/>
          <a:ln w="9525">
            <a:noFill/>
            <a:miter lim="800000"/>
            <a:headEnd/>
            <a:tailEnd/>
          </a:ln>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6847"/>
                                        </p:tgtEl>
                                        <p:attrNameLst>
                                          <p:attrName>style.visibility</p:attrName>
                                        </p:attrNameLst>
                                      </p:cBhvr>
                                      <p:to>
                                        <p:strVal val="visible"/>
                                      </p:to>
                                    </p:set>
                                    <p:anim calcmode="lin" valueType="num">
                                      <p:cBhvr additive="base">
                                        <p:cTn id="7" dur="500" fill="hold"/>
                                        <p:tgtEl>
                                          <p:spTgt spid="376847"/>
                                        </p:tgtEl>
                                        <p:attrNameLst>
                                          <p:attrName>ppt_x</p:attrName>
                                        </p:attrNameLst>
                                      </p:cBhvr>
                                      <p:tavLst>
                                        <p:tav tm="0">
                                          <p:val>
                                            <p:strVal val="0-#ppt_w/2"/>
                                          </p:val>
                                        </p:tav>
                                        <p:tav tm="100000">
                                          <p:val>
                                            <p:strVal val="#ppt_x"/>
                                          </p:val>
                                        </p:tav>
                                      </p:tavLst>
                                    </p:anim>
                                    <p:anim calcmode="lin" valueType="num">
                                      <p:cBhvr additive="base">
                                        <p:cTn id="8" dur="500" fill="hold"/>
                                        <p:tgtEl>
                                          <p:spTgt spid="37684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376854"/>
                                        </p:tgtEl>
                                        <p:attrNameLst>
                                          <p:attrName>style.visibility</p:attrName>
                                        </p:attrNameLst>
                                      </p:cBhvr>
                                      <p:to>
                                        <p:strVal val="visible"/>
                                      </p:to>
                                    </p:set>
                                    <p:anim calcmode="lin" valueType="num">
                                      <p:cBhvr>
                                        <p:cTn id="13" dur="500" fill="hold"/>
                                        <p:tgtEl>
                                          <p:spTgt spid="376854"/>
                                        </p:tgtEl>
                                        <p:attrNameLst>
                                          <p:attrName>ppt_w</p:attrName>
                                        </p:attrNameLst>
                                      </p:cBhvr>
                                      <p:tavLst>
                                        <p:tav tm="0">
                                          <p:val>
                                            <p:strVal val="#ppt_w*0.70"/>
                                          </p:val>
                                        </p:tav>
                                        <p:tav tm="100000">
                                          <p:val>
                                            <p:strVal val="#ppt_w"/>
                                          </p:val>
                                        </p:tav>
                                      </p:tavLst>
                                    </p:anim>
                                    <p:anim calcmode="lin" valueType="num">
                                      <p:cBhvr>
                                        <p:cTn id="14" dur="500" fill="hold"/>
                                        <p:tgtEl>
                                          <p:spTgt spid="376854"/>
                                        </p:tgtEl>
                                        <p:attrNameLst>
                                          <p:attrName>ppt_h</p:attrName>
                                        </p:attrNameLst>
                                      </p:cBhvr>
                                      <p:tavLst>
                                        <p:tav tm="0">
                                          <p:val>
                                            <p:strVal val="#ppt_h"/>
                                          </p:val>
                                        </p:tav>
                                        <p:tav tm="100000">
                                          <p:val>
                                            <p:strVal val="#ppt_h"/>
                                          </p:val>
                                        </p:tav>
                                      </p:tavLst>
                                    </p:anim>
                                    <p:animEffect transition="in" filter="fade">
                                      <p:cBhvr>
                                        <p:cTn id="15" dur="500"/>
                                        <p:tgtEl>
                                          <p:spTgt spid="3768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684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9858"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3</a:t>
            </a:r>
            <a:r>
              <a:rPr lang="en-US" altLang="zh-CN" sz="2800" b="1" dirty="0" smtClean="0">
                <a:solidFill>
                  <a:srgbClr val="0033CC"/>
                </a:solidFill>
              </a:rPr>
              <a:t>.</a:t>
            </a:r>
            <a:r>
              <a:rPr lang="zh-CN" altLang="en-US" sz="2800" b="1" dirty="0">
                <a:solidFill>
                  <a:srgbClr val="0033CC"/>
                </a:solidFill>
              </a:rPr>
              <a:t>项目管理的发展历程</a:t>
            </a:r>
          </a:p>
        </p:txBody>
      </p:sp>
      <p:sp>
        <p:nvSpPr>
          <p:cNvPr id="51203" name="Rectangle 9"/>
          <p:cNvSpPr>
            <a:spLocks noChangeArrowheads="1"/>
          </p:cNvSpPr>
          <p:nvPr/>
        </p:nvSpPr>
        <p:spPr bwMode="auto">
          <a:xfrm>
            <a:off x="228600" y="609600"/>
            <a:ext cx="6337300" cy="544513"/>
          </a:xfrm>
          <a:prstGeom prst="rect">
            <a:avLst/>
          </a:prstGeom>
          <a:noFill/>
          <a:ln w="9525">
            <a:noFill/>
            <a:miter lim="800000"/>
            <a:headEnd/>
            <a:tailEnd/>
          </a:ln>
        </p:spPr>
        <p:txBody>
          <a:bodyPr anchor="ctr"/>
          <a:lstStyle/>
          <a:p>
            <a:endParaRPr lang="zh-CN" altLang="en-US" sz="2400" b="1">
              <a:solidFill>
                <a:srgbClr val="0033CC"/>
              </a:solidFill>
            </a:endParaRPr>
          </a:p>
        </p:txBody>
      </p:sp>
      <p:pic>
        <p:nvPicPr>
          <p:cNvPr id="51205" name="Picture 15"/>
          <p:cNvPicPr>
            <a:picLocks noChangeAspect="1" noChangeArrowheads="1"/>
          </p:cNvPicPr>
          <p:nvPr/>
        </p:nvPicPr>
        <p:blipFill>
          <a:blip r:embed="rId2"/>
          <a:srcRect/>
          <a:stretch>
            <a:fillRect/>
          </a:stretch>
        </p:blipFill>
        <p:spPr bwMode="auto">
          <a:xfrm>
            <a:off x="152400" y="1219200"/>
            <a:ext cx="3760787" cy="2362200"/>
          </a:xfrm>
          <a:prstGeom prst="rect">
            <a:avLst/>
          </a:prstGeom>
          <a:noFill/>
          <a:ln w="9525" algn="ctr">
            <a:noFill/>
            <a:miter lim="800000"/>
            <a:headEnd/>
            <a:tailEnd/>
          </a:ln>
        </p:spPr>
      </p:pic>
      <p:sp>
        <p:nvSpPr>
          <p:cNvPr id="9" name="Rectangle 5"/>
          <p:cNvSpPr>
            <a:spLocks noChangeArrowheads="1"/>
          </p:cNvSpPr>
          <p:nvPr/>
        </p:nvSpPr>
        <p:spPr bwMode="auto">
          <a:xfrm>
            <a:off x="304800" y="674688"/>
            <a:ext cx="6337300" cy="544512"/>
          </a:xfrm>
          <a:prstGeom prst="rect">
            <a:avLst/>
          </a:prstGeom>
          <a:noFill/>
          <a:ln w="9525">
            <a:noFill/>
            <a:miter lim="800000"/>
            <a:headEnd/>
            <a:tailEnd/>
          </a:ln>
        </p:spPr>
        <p:txBody>
          <a:bodyPr anchor="ctr"/>
          <a:lstStyle/>
          <a:p>
            <a:r>
              <a:rPr lang="zh-CN" altLang="en-US" sz="2400" b="1" dirty="0">
                <a:solidFill>
                  <a:srgbClr val="0033CC"/>
                </a:solidFill>
              </a:rPr>
              <a:t>项目管理发展的起点</a:t>
            </a:r>
          </a:p>
        </p:txBody>
      </p:sp>
      <p:sp>
        <p:nvSpPr>
          <p:cNvPr id="8" name="Rectangle 7"/>
          <p:cNvSpPr>
            <a:spLocks noChangeArrowheads="1"/>
          </p:cNvSpPr>
          <p:nvPr/>
        </p:nvSpPr>
        <p:spPr bwMode="auto">
          <a:xfrm>
            <a:off x="4038600" y="3276600"/>
            <a:ext cx="4648200" cy="338554"/>
          </a:xfrm>
          <a:prstGeom prst="rect">
            <a:avLst/>
          </a:prstGeom>
          <a:noFill/>
          <a:ln w="9525">
            <a:noFill/>
            <a:miter lim="800000"/>
            <a:headEnd/>
            <a:tailEnd/>
          </a:ln>
        </p:spPr>
        <p:txBody>
          <a:bodyPr wrap="square">
            <a:spAutoFit/>
          </a:bodyPr>
          <a:lstStyle/>
          <a:p>
            <a:pPr>
              <a:lnSpc>
                <a:spcPct val="80000"/>
              </a:lnSpc>
            </a:pPr>
            <a:r>
              <a:rPr lang="en-US" altLang="zh-CN" sz="2000" b="1" dirty="0"/>
              <a:t>1942</a:t>
            </a:r>
            <a:r>
              <a:rPr lang="zh-CN" altLang="en-US" sz="2000" b="1" dirty="0"/>
              <a:t>：美国军方“曼哈顿计划”</a:t>
            </a:r>
            <a:endParaRPr lang="en-US" altLang="zh-CN" sz="2000" b="1" dirty="0"/>
          </a:p>
        </p:txBody>
      </p:sp>
      <p:sp>
        <p:nvSpPr>
          <p:cNvPr id="10" name="Rectangle 9"/>
          <p:cNvSpPr>
            <a:spLocks noChangeArrowheads="1"/>
          </p:cNvSpPr>
          <p:nvPr/>
        </p:nvSpPr>
        <p:spPr bwMode="auto">
          <a:xfrm>
            <a:off x="152400" y="4648200"/>
            <a:ext cx="2743200" cy="830997"/>
          </a:xfrm>
          <a:prstGeom prst="rect">
            <a:avLst/>
          </a:prstGeom>
          <a:noFill/>
          <a:ln w="9525">
            <a:noFill/>
            <a:miter lim="800000"/>
            <a:headEnd/>
            <a:tailEnd/>
          </a:ln>
        </p:spPr>
        <p:txBody>
          <a:bodyPr wrap="square">
            <a:spAutoFit/>
          </a:bodyPr>
          <a:lstStyle/>
          <a:p>
            <a:pPr algn="ctr">
              <a:lnSpc>
                <a:spcPct val="80000"/>
              </a:lnSpc>
            </a:pPr>
            <a:endParaRPr lang="en-US" altLang="zh-CN" sz="2000" b="1" dirty="0"/>
          </a:p>
          <a:p>
            <a:pPr algn="ctr">
              <a:lnSpc>
                <a:spcPct val="80000"/>
              </a:lnSpc>
            </a:pPr>
            <a:r>
              <a:rPr lang="en-US" altLang="zh-CN" sz="2000" b="1" dirty="0" smtClean="0"/>
              <a:t>1945</a:t>
            </a:r>
            <a:r>
              <a:rPr lang="zh-CN" altLang="en-US" sz="2000" b="1" dirty="0" smtClean="0"/>
              <a:t>：</a:t>
            </a:r>
            <a:r>
              <a:rPr lang="zh-CN" altLang="en-US" sz="2000" b="1" dirty="0"/>
              <a:t>英国战后重建</a:t>
            </a:r>
            <a:r>
              <a:rPr lang="en-US" altLang="zh-CN" sz="2000" b="1" dirty="0"/>
              <a:t>《</a:t>
            </a:r>
            <a:r>
              <a:rPr lang="zh-CN" altLang="en-US" sz="2000" b="1" dirty="0"/>
              <a:t>战后国家发展</a:t>
            </a:r>
            <a:r>
              <a:rPr lang="en-US" altLang="zh-CN" sz="2000" b="1" dirty="0"/>
              <a:t>》</a:t>
            </a:r>
          </a:p>
        </p:txBody>
      </p:sp>
      <p:pic>
        <p:nvPicPr>
          <p:cNvPr id="51210" name="Picture 10"/>
          <p:cNvPicPr>
            <a:picLocks noChangeAspect="1" noChangeArrowheads="1"/>
          </p:cNvPicPr>
          <p:nvPr/>
        </p:nvPicPr>
        <p:blipFill>
          <a:blip r:embed="rId3"/>
          <a:srcRect/>
          <a:stretch>
            <a:fillRect/>
          </a:stretch>
        </p:blipFill>
        <p:spPr bwMode="auto">
          <a:xfrm>
            <a:off x="2971800" y="4419600"/>
            <a:ext cx="1828800" cy="2120900"/>
          </a:xfrm>
          <a:prstGeom prst="rect">
            <a:avLst/>
          </a:prstGeom>
          <a:noFill/>
          <a:ln w="9525" algn="ctr">
            <a:noFill/>
            <a:miter lim="800000"/>
            <a:headEnd/>
            <a:tailEnd/>
          </a:ln>
        </p:spPr>
      </p:pic>
      <p:pic>
        <p:nvPicPr>
          <p:cNvPr id="1026" name="Picture 2"/>
          <p:cNvPicPr>
            <a:picLocks noChangeAspect="1" noChangeArrowheads="1"/>
          </p:cNvPicPr>
          <p:nvPr/>
        </p:nvPicPr>
        <p:blipFill>
          <a:blip r:embed="rId4"/>
          <a:srcRect/>
          <a:stretch>
            <a:fillRect/>
          </a:stretch>
        </p:blipFill>
        <p:spPr bwMode="auto">
          <a:xfrm>
            <a:off x="4114800" y="1219200"/>
            <a:ext cx="3183466" cy="1892061"/>
          </a:xfrm>
          <a:prstGeom prst="rect">
            <a:avLst/>
          </a:prstGeom>
          <a:noFill/>
          <a:ln w="9525">
            <a:noFill/>
            <a:miter lim="800000"/>
            <a:headEnd/>
            <a:tailEnd/>
          </a:ln>
          <a:effectLst/>
        </p:spPr>
      </p:pic>
      <p:pic>
        <p:nvPicPr>
          <p:cNvPr id="1027" name="Picture 3"/>
          <p:cNvPicPr>
            <a:picLocks noChangeAspect="1" noChangeArrowheads="1"/>
          </p:cNvPicPr>
          <p:nvPr/>
        </p:nvPicPr>
        <p:blipFill>
          <a:blip r:embed="rId5"/>
          <a:srcRect l="5162" r="7077"/>
          <a:stretch>
            <a:fillRect/>
          </a:stretch>
        </p:blipFill>
        <p:spPr bwMode="auto">
          <a:xfrm>
            <a:off x="7467600" y="1219200"/>
            <a:ext cx="1295400" cy="1905000"/>
          </a:xfrm>
          <a:prstGeom prst="rect">
            <a:avLst/>
          </a:prstGeom>
          <a:noFill/>
          <a:ln w="9525">
            <a:noFill/>
            <a:miter lim="800000"/>
            <a:headEnd/>
            <a:tailEnd/>
          </a:ln>
          <a:effectLst/>
        </p:spPr>
      </p:pic>
      <p:pic>
        <p:nvPicPr>
          <p:cNvPr id="1028" name="Picture 4"/>
          <p:cNvPicPr>
            <a:picLocks noChangeAspect="1" noChangeArrowheads="1"/>
          </p:cNvPicPr>
          <p:nvPr/>
        </p:nvPicPr>
        <p:blipFill>
          <a:blip r:embed="rId6"/>
          <a:srcRect l="4420" t="2174" r="4972" b="4348"/>
          <a:stretch>
            <a:fillRect/>
          </a:stretch>
        </p:blipFill>
        <p:spPr bwMode="auto">
          <a:xfrm>
            <a:off x="5029200" y="4419600"/>
            <a:ext cx="2107018" cy="2209800"/>
          </a:xfrm>
          <a:prstGeom prst="rect">
            <a:avLst/>
          </a:prstGeom>
          <a:noFill/>
          <a:ln w="9525">
            <a:noFill/>
            <a:miter lim="800000"/>
            <a:headEnd/>
            <a:tailEnd/>
          </a:ln>
          <a:effectLst/>
        </p:spPr>
      </p:pic>
      <p:pic>
        <p:nvPicPr>
          <p:cNvPr id="1029" name="Picture 5"/>
          <p:cNvPicPr>
            <a:picLocks noChangeAspect="1" noChangeArrowheads="1"/>
          </p:cNvPicPr>
          <p:nvPr/>
        </p:nvPicPr>
        <p:blipFill>
          <a:blip r:embed="rId7"/>
          <a:srcRect l="7882" t="2381" r="5419" b="4762"/>
          <a:stretch>
            <a:fillRect/>
          </a:stretch>
        </p:blipFill>
        <p:spPr bwMode="auto">
          <a:xfrm>
            <a:off x="7467600" y="4343400"/>
            <a:ext cx="1246554" cy="2209800"/>
          </a:xfrm>
          <a:prstGeom prst="rect">
            <a:avLst/>
          </a:prstGeom>
          <a:noFill/>
          <a:ln w="9525">
            <a:noFill/>
            <a:miter lim="800000"/>
            <a:headEnd/>
            <a:tailEnd/>
          </a:ln>
          <a:effectLst/>
        </p:spPr>
      </p:pic>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1205"/>
                                        </p:tgtEl>
                                        <p:attrNameLst>
                                          <p:attrName>style.visibility</p:attrName>
                                        </p:attrNameLst>
                                      </p:cBhvr>
                                      <p:to>
                                        <p:strVal val="visible"/>
                                      </p:to>
                                    </p:set>
                                    <p:anim calcmode="lin" valueType="num">
                                      <p:cBhvr additive="base">
                                        <p:cTn id="12" dur="500" fill="hold"/>
                                        <p:tgtEl>
                                          <p:spTgt spid="51205"/>
                                        </p:tgtEl>
                                        <p:attrNameLst>
                                          <p:attrName>ppt_x</p:attrName>
                                        </p:attrNameLst>
                                      </p:cBhvr>
                                      <p:tavLst>
                                        <p:tav tm="0">
                                          <p:val>
                                            <p:strVal val="#ppt_x"/>
                                          </p:val>
                                        </p:tav>
                                        <p:tav tm="100000">
                                          <p:val>
                                            <p:strVal val="#ppt_x"/>
                                          </p:val>
                                        </p:tav>
                                      </p:tavLst>
                                    </p:anim>
                                    <p:anim calcmode="lin" valueType="num">
                                      <p:cBhvr additive="base">
                                        <p:cTn id="13" dur="500" fill="hold"/>
                                        <p:tgtEl>
                                          <p:spTgt spid="51205"/>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026"/>
                                        </p:tgtEl>
                                        <p:attrNameLst>
                                          <p:attrName>style.visibility</p:attrName>
                                        </p:attrNameLst>
                                      </p:cBhvr>
                                      <p:to>
                                        <p:strVal val="visible"/>
                                      </p:to>
                                    </p:set>
                                    <p:anim calcmode="lin" valueType="num">
                                      <p:cBhvr additive="base">
                                        <p:cTn id="16" dur="500" fill="hold"/>
                                        <p:tgtEl>
                                          <p:spTgt spid="1026"/>
                                        </p:tgtEl>
                                        <p:attrNameLst>
                                          <p:attrName>ppt_x</p:attrName>
                                        </p:attrNameLst>
                                      </p:cBhvr>
                                      <p:tavLst>
                                        <p:tav tm="0">
                                          <p:val>
                                            <p:strVal val="#ppt_x"/>
                                          </p:val>
                                        </p:tav>
                                        <p:tav tm="100000">
                                          <p:val>
                                            <p:strVal val="#ppt_x"/>
                                          </p:val>
                                        </p:tav>
                                      </p:tavLst>
                                    </p:anim>
                                    <p:anim calcmode="lin" valueType="num">
                                      <p:cBhvr additive="base">
                                        <p:cTn id="17" dur="500" fill="hold"/>
                                        <p:tgtEl>
                                          <p:spTgt spid="102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027"/>
                                        </p:tgtEl>
                                        <p:attrNameLst>
                                          <p:attrName>style.visibility</p:attrName>
                                        </p:attrNameLst>
                                      </p:cBhvr>
                                      <p:to>
                                        <p:strVal val="visible"/>
                                      </p:to>
                                    </p:set>
                                    <p:anim calcmode="lin" valueType="num">
                                      <p:cBhvr additive="base">
                                        <p:cTn id="20" dur="500" fill="hold"/>
                                        <p:tgtEl>
                                          <p:spTgt spid="1027"/>
                                        </p:tgtEl>
                                        <p:attrNameLst>
                                          <p:attrName>ppt_x</p:attrName>
                                        </p:attrNameLst>
                                      </p:cBhvr>
                                      <p:tavLst>
                                        <p:tav tm="0">
                                          <p:val>
                                            <p:strVal val="#ppt_x"/>
                                          </p:val>
                                        </p:tav>
                                        <p:tav tm="100000">
                                          <p:val>
                                            <p:strVal val="#ppt_x"/>
                                          </p:val>
                                        </p:tav>
                                      </p:tavLst>
                                    </p:anim>
                                    <p:anim calcmode="lin" valueType="num">
                                      <p:cBhvr additive="base">
                                        <p:cTn id="21" dur="500" fill="hold"/>
                                        <p:tgtEl>
                                          <p:spTgt spid="1027"/>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51210"/>
                                        </p:tgtEl>
                                        <p:attrNameLst>
                                          <p:attrName>style.visibility</p:attrName>
                                        </p:attrNameLst>
                                      </p:cBhvr>
                                      <p:to>
                                        <p:strVal val="visible"/>
                                      </p:to>
                                    </p:set>
                                    <p:animEffect transition="in" filter="randombar(horizontal)">
                                      <p:cBhvr>
                                        <p:cTn id="30" dur="500"/>
                                        <p:tgtEl>
                                          <p:spTgt spid="51210"/>
                                        </p:tgtEl>
                                      </p:cBhvr>
                                    </p:animEffect>
                                  </p:childTnLst>
                                </p:cTn>
                              </p:par>
                              <p:par>
                                <p:cTn id="31" presetID="14" presetClass="entr" presetSubtype="10" fill="hold" nodeType="withEffect">
                                  <p:stCondLst>
                                    <p:cond delay="0"/>
                                  </p:stCondLst>
                                  <p:childTnLst>
                                    <p:set>
                                      <p:cBhvr>
                                        <p:cTn id="32" dur="1" fill="hold">
                                          <p:stCondLst>
                                            <p:cond delay="0"/>
                                          </p:stCondLst>
                                        </p:cTn>
                                        <p:tgtEl>
                                          <p:spTgt spid="1028"/>
                                        </p:tgtEl>
                                        <p:attrNameLst>
                                          <p:attrName>style.visibility</p:attrName>
                                        </p:attrNameLst>
                                      </p:cBhvr>
                                      <p:to>
                                        <p:strVal val="visible"/>
                                      </p:to>
                                    </p:set>
                                    <p:animEffect transition="in" filter="randombar(horizontal)">
                                      <p:cBhvr>
                                        <p:cTn id="33" dur="500"/>
                                        <p:tgtEl>
                                          <p:spTgt spid="1028"/>
                                        </p:tgtEl>
                                      </p:cBhvr>
                                    </p:animEffect>
                                  </p:childTnLst>
                                </p:cTn>
                              </p:par>
                              <p:par>
                                <p:cTn id="34" presetID="14" presetClass="entr" presetSubtype="10" fill="hold" nodeType="withEffect">
                                  <p:stCondLst>
                                    <p:cond delay="0"/>
                                  </p:stCondLst>
                                  <p:childTnLst>
                                    <p:set>
                                      <p:cBhvr>
                                        <p:cTn id="35" dur="1" fill="hold">
                                          <p:stCondLst>
                                            <p:cond delay="0"/>
                                          </p:stCondLst>
                                        </p:cTn>
                                        <p:tgtEl>
                                          <p:spTgt spid="1029"/>
                                        </p:tgtEl>
                                        <p:attrNameLst>
                                          <p:attrName>style.visibility</p:attrName>
                                        </p:attrNameLst>
                                      </p:cBhvr>
                                      <p:to>
                                        <p:strVal val="visible"/>
                                      </p:to>
                                    </p:set>
                                    <p:animEffect transition="in" filter="randombar(horizontal)">
                                      <p:cBhvr>
                                        <p:cTn id="36" dur="500"/>
                                        <p:tgtEl>
                                          <p:spTgt spid="1029"/>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randombar(horizontal)">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9858"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3</a:t>
            </a:r>
            <a:r>
              <a:rPr lang="en-US" altLang="zh-CN" sz="2800" b="1" dirty="0" smtClean="0">
                <a:solidFill>
                  <a:srgbClr val="0033CC"/>
                </a:solidFill>
              </a:rPr>
              <a:t>.</a:t>
            </a:r>
            <a:r>
              <a:rPr lang="zh-CN" altLang="en-US" sz="2800" b="1" dirty="0">
                <a:solidFill>
                  <a:srgbClr val="0033CC"/>
                </a:solidFill>
              </a:rPr>
              <a:t>项目管理的发展历程</a:t>
            </a:r>
          </a:p>
        </p:txBody>
      </p:sp>
      <p:sp>
        <p:nvSpPr>
          <p:cNvPr id="249863" name="Rectangle 7"/>
          <p:cNvSpPr>
            <a:spLocks noGrp="1" noChangeArrowheads="1"/>
          </p:cNvSpPr>
          <p:nvPr>
            <p:ph idx="1"/>
          </p:nvPr>
        </p:nvSpPr>
        <p:spPr>
          <a:xfrm>
            <a:off x="304800" y="914400"/>
            <a:ext cx="8382000" cy="1828800"/>
          </a:xfrm>
        </p:spPr>
        <p:txBody>
          <a:bodyPr/>
          <a:lstStyle/>
          <a:p>
            <a:pPr eaLnBrk="1" hangingPunct="1">
              <a:lnSpc>
                <a:spcPct val="90000"/>
              </a:lnSpc>
              <a:buFontTx/>
              <a:buNone/>
            </a:pPr>
            <a:r>
              <a:rPr lang="en-US" altLang="zh-CN" sz="2400" b="1" dirty="0" smtClean="0">
                <a:solidFill>
                  <a:srgbClr val="0033CC"/>
                </a:solidFill>
              </a:rPr>
              <a:t>40</a:t>
            </a:r>
            <a:r>
              <a:rPr lang="zh-CN" altLang="en-US" sz="2400" b="1" dirty="0" smtClean="0">
                <a:solidFill>
                  <a:srgbClr val="0033CC"/>
                </a:solidFill>
              </a:rPr>
              <a:t>年代中期：传统项目管理开始</a:t>
            </a:r>
            <a:endParaRPr lang="en-US" altLang="zh-CN" sz="2400" b="1" dirty="0" smtClean="0">
              <a:solidFill>
                <a:srgbClr val="0033CC"/>
              </a:solidFill>
            </a:endParaRPr>
          </a:p>
          <a:p>
            <a:pPr eaLnBrk="1" hangingPunct="1">
              <a:lnSpc>
                <a:spcPct val="90000"/>
              </a:lnSpc>
              <a:buFontTx/>
              <a:buNone/>
            </a:pPr>
            <a:endParaRPr lang="zh-CN" altLang="en-US" sz="1000" b="1" dirty="0" smtClean="0">
              <a:solidFill>
                <a:srgbClr val="0033CC"/>
              </a:solidFill>
            </a:endParaRPr>
          </a:p>
          <a:p>
            <a:pPr eaLnBrk="1" hangingPunct="1">
              <a:lnSpc>
                <a:spcPct val="90000"/>
              </a:lnSpc>
              <a:buFontTx/>
              <a:buNone/>
            </a:pPr>
            <a:r>
              <a:rPr lang="zh-CN" altLang="en-US" sz="2000" b="1" dirty="0" smtClean="0"/>
              <a:t>            主要是应用于</a:t>
            </a:r>
            <a:r>
              <a:rPr lang="zh-CN" altLang="en-US" sz="2000" b="1" dirty="0" smtClean="0">
                <a:solidFill>
                  <a:srgbClr val="FF0000"/>
                </a:solidFill>
              </a:rPr>
              <a:t>国防工程建设</a:t>
            </a:r>
            <a:r>
              <a:rPr lang="zh-CN" altLang="en-US" sz="2000" b="1" dirty="0" smtClean="0"/>
              <a:t>和</a:t>
            </a:r>
            <a:r>
              <a:rPr lang="zh-CN" altLang="en-US" sz="2000" b="1" dirty="0" smtClean="0">
                <a:solidFill>
                  <a:srgbClr val="FF0000"/>
                </a:solidFill>
              </a:rPr>
              <a:t>工民建工程建设（建筑领域）</a:t>
            </a:r>
            <a:r>
              <a:rPr lang="zh-CN" altLang="en-US" sz="2000" b="1" dirty="0" smtClean="0"/>
              <a:t>。传统项目管理方法主要是致力于项目预算、规划和为达到特定目标而借用的一些运营管理的方法，在相对较小的范围内所开展的一种管理活动。</a:t>
            </a:r>
          </a:p>
        </p:txBody>
      </p:sp>
      <p:sp>
        <p:nvSpPr>
          <p:cNvPr id="249873" name="Rectangle 17"/>
          <p:cNvSpPr>
            <a:spLocks noChangeArrowheads="1"/>
          </p:cNvSpPr>
          <p:nvPr/>
        </p:nvSpPr>
        <p:spPr bwMode="auto">
          <a:xfrm>
            <a:off x="304800" y="2743200"/>
            <a:ext cx="8458200" cy="3276600"/>
          </a:xfrm>
          <a:prstGeom prst="rect">
            <a:avLst/>
          </a:prstGeom>
          <a:noFill/>
          <a:ln w="9525">
            <a:noFill/>
            <a:miter lim="800000"/>
            <a:headEnd/>
            <a:tailEnd/>
          </a:ln>
        </p:spPr>
        <p:txBody>
          <a:bodyPr/>
          <a:lstStyle/>
          <a:p>
            <a:pPr marL="342900" indent="-342900">
              <a:lnSpc>
                <a:spcPct val="80000"/>
              </a:lnSpc>
              <a:spcBef>
                <a:spcPct val="20000"/>
              </a:spcBef>
            </a:pPr>
            <a:r>
              <a:rPr lang="en-US" altLang="zh-CN" sz="2400" b="1" dirty="0">
                <a:solidFill>
                  <a:srgbClr val="0033CC"/>
                </a:solidFill>
              </a:rPr>
              <a:t> 80</a:t>
            </a:r>
            <a:r>
              <a:rPr lang="zh-CN" altLang="en-US" sz="2400" b="1" dirty="0">
                <a:solidFill>
                  <a:srgbClr val="0033CC"/>
                </a:solidFill>
              </a:rPr>
              <a:t>年代之后：现代项目管理兴起</a:t>
            </a:r>
            <a:endParaRPr lang="en-US" altLang="zh-CN" sz="2400" b="1" dirty="0">
              <a:solidFill>
                <a:srgbClr val="0033CC"/>
              </a:solidFill>
            </a:endParaRPr>
          </a:p>
          <a:p>
            <a:pPr marL="342900" indent="-342900">
              <a:lnSpc>
                <a:spcPct val="80000"/>
              </a:lnSpc>
              <a:spcBef>
                <a:spcPct val="20000"/>
              </a:spcBef>
            </a:pPr>
            <a:endParaRPr lang="zh-CN" altLang="en-US" sz="1000" b="1" dirty="0">
              <a:solidFill>
                <a:srgbClr val="0033CC"/>
              </a:solidFill>
            </a:endParaRPr>
          </a:p>
          <a:p>
            <a:pPr marL="342900" indent="-342900" algn="just">
              <a:lnSpc>
                <a:spcPct val="125000"/>
              </a:lnSpc>
            </a:pPr>
            <a:r>
              <a:rPr lang="zh-CN" altLang="en-US" sz="2000" b="1" dirty="0"/>
              <a:t>            项目管理的应用领域在这一阶段迅速扩展到社会生产与生活的各个领域和各行各业，并且在企业的战略发展和日常经营中的作用也越来越重要。</a:t>
            </a:r>
          </a:p>
          <a:p>
            <a:pPr marL="342900" indent="-342900" algn="just">
              <a:lnSpc>
                <a:spcPct val="125000"/>
              </a:lnSpc>
            </a:pPr>
            <a:r>
              <a:rPr lang="zh-CN" altLang="en-US" sz="2000" b="1" dirty="0"/>
              <a:t>           今天，项目已经成了社会</a:t>
            </a:r>
            <a:r>
              <a:rPr lang="zh-CN" altLang="en-US" sz="2000" b="1" dirty="0">
                <a:solidFill>
                  <a:srgbClr val="FF0000"/>
                </a:solidFill>
              </a:rPr>
              <a:t>创造精神财富、物质财富和社会福利</a:t>
            </a:r>
            <a:r>
              <a:rPr lang="zh-CN" altLang="en-US" sz="2000" b="1" dirty="0"/>
              <a:t>的主要方式，所以现代项目管理也就成了发展最快和使用最为广泛的管理领域之一。</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9858"/>
                                        </p:tgtEl>
                                        <p:attrNameLst>
                                          <p:attrName>style.visibility</p:attrName>
                                        </p:attrNameLst>
                                      </p:cBhvr>
                                      <p:to>
                                        <p:strVal val="visible"/>
                                      </p:to>
                                    </p:set>
                                    <p:animEffect transition="in" filter="wipe(down)">
                                      <p:cBhvr>
                                        <p:cTn id="7" dur="500"/>
                                        <p:tgtEl>
                                          <p:spTgt spid="24985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49863">
                                            <p:txEl>
                                              <p:pRg st="0" end="0"/>
                                            </p:txEl>
                                          </p:spTgt>
                                        </p:tgtEl>
                                        <p:attrNameLst>
                                          <p:attrName>style.visibility</p:attrName>
                                        </p:attrNameLst>
                                      </p:cBhvr>
                                      <p:to>
                                        <p:strVal val="visible"/>
                                      </p:to>
                                    </p:set>
                                    <p:animEffect transition="in" filter="wipe(up)">
                                      <p:cBhvr>
                                        <p:cTn id="12" dur="500"/>
                                        <p:tgtEl>
                                          <p:spTgt spid="24986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49863">
                                            <p:txEl>
                                              <p:pRg st="2" end="2"/>
                                            </p:txEl>
                                          </p:spTgt>
                                        </p:tgtEl>
                                        <p:attrNameLst>
                                          <p:attrName>style.visibility</p:attrName>
                                        </p:attrNameLst>
                                      </p:cBhvr>
                                      <p:to>
                                        <p:strVal val="visible"/>
                                      </p:to>
                                    </p:set>
                                    <p:animEffect transition="in" filter="wipe(up)">
                                      <p:cBhvr>
                                        <p:cTn id="17" dur="500"/>
                                        <p:tgtEl>
                                          <p:spTgt spid="24986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249873">
                                            <p:txEl>
                                              <p:pRg st="0" end="0"/>
                                            </p:txEl>
                                          </p:spTgt>
                                        </p:tgtEl>
                                        <p:attrNameLst>
                                          <p:attrName>style.visibility</p:attrName>
                                        </p:attrNameLst>
                                      </p:cBhvr>
                                      <p:to>
                                        <p:strVal val="visible"/>
                                      </p:to>
                                    </p:set>
                                    <p:animEffect transition="in" filter="wipe(up)">
                                      <p:cBhvr>
                                        <p:cTn id="22" dur="500"/>
                                        <p:tgtEl>
                                          <p:spTgt spid="249873">
                                            <p:txEl>
                                              <p:pRg st="0" end="0"/>
                                            </p:txEl>
                                          </p:spTgt>
                                        </p:tgtEl>
                                      </p:cBhvr>
                                    </p:animEffect>
                                  </p:childTnLst>
                                </p:cTn>
                              </p:par>
                            </p:childTnLst>
                          </p:cTn>
                        </p:par>
                        <p:par>
                          <p:cTn id="23" fill="hold">
                            <p:stCondLst>
                              <p:cond delay="500"/>
                            </p:stCondLst>
                            <p:childTnLst>
                              <p:par>
                                <p:cTn id="24" presetID="22" presetClass="entr" presetSubtype="1" fill="hold" nodeType="afterEffect">
                                  <p:stCondLst>
                                    <p:cond delay="0"/>
                                  </p:stCondLst>
                                  <p:childTnLst>
                                    <p:set>
                                      <p:cBhvr>
                                        <p:cTn id="25" dur="1" fill="hold">
                                          <p:stCondLst>
                                            <p:cond delay="0"/>
                                          </p:stCondLst>
                                        </p:cTn>
                                        <p:tgtEl>
                                          <p:spTgt spid="249873">
                                            <p:txEl>
                                              <p:pRg st="2" end="2"/>
                                            </p:txEl>
                                          </p:spTgt>
                                        </p:tgtEl>
                                        <p:attrNameLst>
                                          <p:attrName>style.visibility</p:attrName>
                                        </p:attrNameLst>
                                      </p:cBhvr>
                                      <p:to>
                                        <p:strVal val="visible"/>
                                      </p:to>
                                    </p:set>
                                    <p:animEffect transition="in" filter="wipe(up)">
                                      <p:cBhvr>
                                        <p:cTn id="26" dur="500"/>
                                        <p:tgtEl>
                                          <p:spTgt spid="249873">
                                            <p:txEl>
                                              <p:pRg st="2" end="2"/>
                                            </p:txEl>
                                          </p:spTgt>
                                        </p:tgtEl>
                                      </p:cBhvr>
                                    </p:animEffect>
                                  </p:childTnLst>
                                </p:cTn>
                              </p:par>
                            </p:childTnLst>
                          </p:cTn>
                        </p:par>
                        <p:par>
                          <p:cTn id="27" fill="hold">
                            <p:stCondLst>
                              <p:cond delay="1000"/>
                            </p:stCondLst>
                            <p:childTnLst>
                              <p:par>
                                <p:cTn id="28" presetID="22" presetClass="entr" presetSubtype="1" fill="hold" nodeType="afterEffect">
                                  <p:stCondLst>
                                    <p:cond delay="0"/>
                                  </p:stCondLst>
                                  <p:childTnLst>
                                    <p:set>
                                      <p:cBhvr>
                                        <p:cTn id="29" dur="1" fill="hold">
                                          <p:stCondLst>
                                            <p:cond delay="0"/>
                                          </p:stCondLst>
                                        </p:cTn>
                                        <p:tgtEl>
                                          <p:spTgt spid="249873">
                                            <p:txEl>
                                              <p:pRg st="3" end="3"/>
                                            </p:txEl>
                                          </p:spTgt>
                                        </p:tgtEl>
                                        <p:attrNameLst>
                                          <p:attrName>style.visibility</p:attrName>
                                        </p:attrNameLst>
                                      </p:cBhvr>
                                      <p:to>
                                        <p:strVal val="visible"/>
                                      </p:to>
                                    </p:set>
                                    <p:animEffect transition="in" filter="wipe(up)">
                                      <p:cBhvr>
                                        <p:cTn id="30" dur="500"/>
                                        <p:tgtEl>
                                          <p:spTgt spid="24987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858" grpId="0"/>
      <p:bldP spid="249863"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3</a:t>
            </a:r>
            <a:r>
              <a:rPr lang="en-US" altLang="zh-CN" sz="2800" b="1" dirty="0" smtClean="0">
                <a:solidFill>
                  <a:srgbClr val="0033CC"/>
                </a:solidFill>
              </a:rPr>
              <a:t>.</a:t>
            </a:r>
            <a:r>
              <a:rPr lang="zh-CN" altLang="en-US" sz="2800" b="1" dirty="0">
                <a:solidFill>
                  <a:srgbClr val="0033CC"/>
                </a:solidFill>
              </a:rPr>
              <a:t>项目管理的发展历程</a:t>
            </a:r>
          </a:p>
        </p:txBody>
      </p:sp>
      <p:sp>
        <p:nvSpPr>
          <p:cNvPr id="263176" name="Rectangle 8"/>
          <p:cNvSpPr>
            <a:spLocks noGrp="1" noChangeArrowheads="1"/>
          </p:cNvSpPr>
          <p:nvPr>
            <p:ph idx="1"/>
          </p:nvPr>
        </p:nvSpPr>
        <p:spPr>
          <a:xfrm>
            <a:off x="228600" y="685800"/>
            <a:ext cx="8458200" cy="533400"/>
          </a:xfrm>
        </p:spPr>
        <p:txBody>
          <a:bodyPr/>
          <a:lstStyle/>
          <a:p>
            <a:pPr eaLnBrk="1" hangingPunct="1">
              <a:buFontTx/>
              <a:buNone/>
            </a:pPr>
            <a:r>
              <a:rPr lang="zh-CN" altLang="en-US" sz="2400" b="1" smtClean="0">
                <a:solidFill>
                  <a:srgbClr val="0033CC"/>
                </a:solidFill>
              </a:rPr>
              <a:t>传统项目管理与现代项目管理在</a:t>
            </a:r>
            <a:r>
              <a:rPr lang="zh-CN" altLang="en-US" sz="2400" b="1" smtClean="0">
                <a:solidFill>
                  <a:schemeClr val="hlink"/>
                </a:solidFill>
              </a:rPr>
              <a:t>管理内容上</a:t>
            </a:r>
            <a:r>
              <a:rPr lang="zh-CN" altLang="en-US" sz="2400" b="1" smtClean="0">
                <a:solidFill>
                  <a:srgbClr val="0033CC"/>
                </a:solidFill>
              </a:rPr>
              <a:t>的区别</a:t>
            </a:r>
            <a:r>
              <a:rPr lang="zh-CN" altLang="en-US" sz="2800" b="1" smtClean="0"/>
              <a:t>：</a:t>
            </a:r>
          </a:p>
        </p:txBody>
      </p:sp>
      <p:sp>
        <p:nvSpPr>
          <p:cNvPr id="263184" name="AutoShape 16"/>
          <p:cNvSpPr>
            <a:spLocks noChangeArrowheads="1"/>
          </p:cNvSpPr>
          <p:nvPr/>
        </p:nvSpPr>
        <p:spPr bwMode="auto">
          <a:xfrm>
            <a:off x="3124200" y="1905000"/>
            <a:ext cx="914400" cy="457200"/>
          </a:xfrm>
          <a:prstGeom prst="rightArrow">
            <a:avLst>
              <a:gd name="adj1" fmla="val 50000"/>
              <a:gd name="adj2" fmla="val 50000"/>
            </a:avLst>
          </a:prstGeom>
          <a:solidFill>
            <a:srgbClr val="0000FF"/>
          </a:solidFill>
          <a:ln w="9525">
            <a:noFill/>
            <a:miter lim="800000"/>
            <a:headEnd/>
            <a:tailEnd/>
          </a:ln>
        </p:spPr>
        <p:txBody>
          <a:bodyPr wrap="none" anchor="ctr"/>
          <a:lstStyle/>
          <a:p>
            <a:endParaRPr lang="en-US"/>
          </a:p>
        </p:txBody>
      </p:sp>
      <p:sp>
        <p:nvSpPr>
          <p:cNvPr id="263185" name="AutoShape 17"/>
          <p:cNvSpPr>
            <a:spLocks noChangeArrowheads="1"/>
          </p:cNvSpPr>
          <p:nvPr/>
        </p:nvSpPr>
        <p:spPr bwMode="auto">
          <a:xfrm>
            <a:off x="762000" y="1676400"/>
            <a:ext cx="2209800" cy="990600"/>
          </a:xfrm>
          <a:prstGeom prst="roundRect">
            <a:avLst>
              <a:gd name="adj" fmla="val 4690"/>
            </a:avLst>
          </a:prstGeom>
          <a:noFill/>
          <a:ln w="38100">
            <a:solidFill>
              <a:schemeClr val="accent2"/>
            </a:solidFill>
            <a:round/>
            <a:headEnd/>
            <a:tailEnd/>
          </a:ln>
        </p:spPr>
        <p:txBody>
          <a:bodyPr wrap="none" anchor="ctr"/>
          <a:lstStyle/>
          <a:p>
            <a:pPr algn="ctr"/>
            <a:r>
              <a:rPr lang="zh-CN" altLang="en-US" sz="2000" b="1"/>
              <a:t>工期管理</a:t>
            </a:r>
          </a:p>
          <a:p>
            <a:pPr algn="ctr"/>
            <a:r>
              <a:rPr lang="zh-CN" altLang="en-US" sz="2000" b="1"/>
              <a:t>造价管理</a:t>
            </a:r>
          </a:p>
          <a:p>
            <a:pPr algn="ctr"/>
            <a:r>
              <a:rPr lang="zh-CN" altLang="en-US" sz="2000" b="1"/>
              <a:t>质量管理</a:t>
            </a:r>
          </a:p>
        </p:txBody>
      </p:sp>
      <p:sp>
        <p:nvSpPr>
          <p:cNvPr id="263186" name="AutoShape 18"/>
          <p:cNvSpPr>
            <a:spLocks noChangeArrowheads="1"/>
          </p:cNvSpPr>
          <p:nvPr/>
        </p:nvSpPr>
        <p:spPr bwMode="auto">
          <a:xfrm>
            <a:off x="4267200" y="1295400"/>
            <a:ext cx="3657600" cy="1676400"/>
          </a:xfrm>
          <a:prstGeom prst="roundRect">
            <a:avLst>
              <a:gd name="adj" fmla="val 4690"/>
            </a:avLst>
          </a:prstGeom>
          <a:noFill/>
          <a:ln w="38100">
            <a:solidFill>
              <a:schemeClr val="accent2"/>
            </a:solidFill>
            <a:round/>
            <a:headEnd/>
            <a:tailEnd/>
          </a:ln>
        </p:spPr>
        <p:txBody>
          <a:bodyPr wrap="none" anchor="ctr"/>
          <a:lstStyle/>
          <a:p>
            <a:pPr algn="ctr"/>
            <a:r>
              <a:rPr lang="zh-CN" altLang="en-US" sz="2000" b="1"/>
              <a:t>整体管理    范围管理</a:t>
            </a:r>
          </a:p>
          <a:p>
            <a:pPr algn="ctr"/>
            <a:r>
              <a:rPr lang="zh-CN" altLang="en-US" sz="2000" b="1"/>
              <a:t>风险管理    成本管理</a:t>
            </a:r>
          </a:p>
          <a:p>
            <a:pPr algn="ctr"/>
            <a:r>
              <a:rPr lang="zh-CN" altLang="en-US" sz="2000" b="1"/>
              <a:t>时间管理    质量管理</a:t>
            </a:r>
          </a:p>
          <a:p>
            <a:pPr algn="ctr"/>
            <a:r>
              <a:rPr lang="zh-CN" altLang="en-US" sz="2000" b="1"/>
              <a:t>沟通管理    采购管理</a:t>
            </a:r>
          </a:p>
          <a:p>
            <a:pPr algn="ctr"/>
            <a:r>
              <a:rPr lang="zh-CN" altLang="en-US" sz="2000" b="1"/>
              <a:t>人力资源管理</a:t>
            </a:r>
          </a:p>
        </p:txBody>
      </p:sp>
      <p:sp>
        <p:nvSpPr>
          <p:cNvPr id="7" name="AutoShape 3"/>
          <p:cNvSpPr>
            <a:spLocks noChangeArrowheads="1"/>
          </p:cNvSpPr>
          <p:nvPr/>
        </p:nvSpPr>
        <p:spPr bwMode="auto">
          <a:xfrm>
            <a:off x="3200400" y="4495800"/>
            <a:ext cx="914400" cy="457200"/>
          </a:xfrm>
          <a:prstGeom prst="rightArrow">
            <a:avLst>
              <a:gd name="adj1" fmla="val 50000"/>
              <a:gd name="adj2" fmla="val 50000"/>
            </a:avLst>
          </a:prstGeom>
          <a:solidFill>
            <a:srgbClr val="0000FF"/>
          </a:solidFill>
          <a:ln w="9525">
            <a:noFill/>
            <a:miter lim="800000"/>
            <a:headEnd/>
            <a:tailEnd/>
          </a:ln>
        </p:spPr>
        <p:txBody>
          <a:bodyPr wrap="none" anchor="ctr"/>
          <a:lstStyle/>
          <a:p>
            <a:endParaRPr lang="en-US"/>
          </a:p>
        </p:txBody>
      </p:sp>
      <p:sp>
        <p:nvSpPr>
          <p:cNvPr id="8" name="AutoShape 5"/>
          <p:cNvSpPr>
            <a:spLocks noChangeArrowheads="1"/>
          </p:cNvSpPr>
          <p:nvPr/>
        </p:nvSpPr>
        <p:spPr bwMode="auto">
          <a:xfrm>
            <a:off x="838200" y="4191000"/>
            <a:ext cx="2133600" cy="1143000"/>
          </a:xfrm>
          <a:prstGeom prst="roundRect">
            <a:avLst>
              <a:gd name="adj" fmla="val 4690"/>
            </a:avLst>
          </a:prstGeom>
          <a:noFill/>
          <a:ln w="38100">
            <a:solidFill>
              <a:schemeClr val="accent2"/>
            </a:solidFill>
            <a:round/>
            <a:headEnd/>
            <a:tailEnd/>
          </a:ln>
        </p:spPr>
        <p:txBody>
          <a:bodyPr wrap="none" anchor="ctr"/>
          <a:lstStyle/>
          <a:p>
            <a:r>
              <a:rPr lang="zh-CN" altLang="en-US" sz="2000" b="1"/>
              <a:t>以国防、工程建</a:t>
            </a:r>
          </a:p>
          <a:p>
            <a:r>
              <a:rPr lang="zh-CN" altLang="en-US" sz="2000" b="1"/>
              <a:t>设项目为主的狭</a:t>
            </a:r>
          </a:p>
          <a:p>
            <a:r>
              <a:rPr lang="zh-CN" altLang="en-US" sz="2000" b="1"/>
              <a:t>窄应用领域</a:t>
            </a:r>
          </a:p>
        </p:txBody>
      </p:sp>
      <p:sp>
        <p:nvSpPr>
          <p:cNvPr id="9" name="AutoShape 6"/>
          <p:cNvSpPr>
            <a:spLocks noChangeArrowheads="1"/>
          </p:cNvSpPr>
          <p:nvPr/>
        </p:nvSpPr>
        <p:spPr bwMode="auto">
          <a:xfrm>
            <a:off x="4419600" y="3733800"/>
            <a:ext cx="3657600" cy="2209800"/>
          </a:xfrm>
          <a:prstGeom prst="roundRect">
            <a:avLst>
              <a:gd name="adj" fmla="val 4690"/>
            </a:avLst>
          </a:prstGeom>
          <a:noFill/>
          <a:ln w="38100">
            <a:solidFill>
              <a:schemeClr val="accent2"/>
            </a:solidFill>
            <a:round/>
            <a:headEnd/>
            <a:tailEnd/>
          </a:ln>
        </p:spPr>
        <p:txBody>
          <a:bodyPr wrap="none" anchor="ctr"/>
          <a:lstStyle/>
          <a:p>
            <a:r>
              <a:rPr lang="zh-CN" altLang="en-US" sz="2000" b="1"/>
              <a:t>工程建设项目</a:t>
            </a:r>
          </a:p>
          <a:p>
            <a:r>
              <a:rPr lang="zh-CN" altLang="en-US" sz="2000" b="1"/>
              <a:t>国防项目</a:t>
            </a:r>
          </a:p>
          <a:p>
            <a:r>
              <a:rPr lang="zh-CN" altLang="en-US" sz="2000" b="1"/>
              <a:t>信息系统集成项目</a:t>
            </a:r>
          </a:p>
          <a:p>
            <a:r>
              <a:rPr lang="zh-CN" altLang="en-US" sz="2000" b="1"/>
              <a:t>科学研究项目</a:t>
            </a:r>
          </a:p>
          <a:p>
            <a:r>
              <a:rPr lang="zh-CN" altLang="en-US" sz="2000" b="1"/>
              <a:t>新产品开发项目</a:t>
            </a:r>
          </a:p>
          <a:p>
            <a:r>
              <a:rPr lang="zh-CN" altLang="en-US" sz="2000" b="1"/>
              <a:t>各种非日常运营的工作</a:t>
            </a:r>
          </a:p>
          <a:p>
            <a:r>
              <a:rPr lang="zh-CN" altLang="en-US" sz="2000" b="1"/>
              <a:t>日常生活</a:t>
            </a:r>
          </a:p>
        </p:txBody>
      </p:sp>
      <p:sp>
        <p:nvSpPr>
          <p:cNvPr id="11" name="Rectangle 8"/>
          <p:cNvSpPr txBox="1">
            <a:spLocks noChangeArrowheads="1"/>
          </p:cNvSpPr>
          <p:nvPr/>
        </p:nvSpPr>
        <p:spPr bwMode="auto">
          <a:xfrm>
            <a:off x="228600" y="3048000"/>
            <a:ext cx="8458200" cy="533400"/>
          </a:xfrm>
          <a:prstGeom prst="rect">
            <a:avLst/>
          </a:prstGeom>
          <a:noFill/>
          <a:ln w="9525">
            <a:noFill/>
            <a:miter lim="800000"/>
            <a:headEnd/>
            <a:tailEnd/>
          </a:ln>
        </p:spPr>
        <p:txBody>
          <a:bodyPr/>
          <a:lstStyle/>
          <a:p>
            <a:pPr marL="342900" indent="-342900">
              <a:spcBef>
                <a:spcPct val="20000"/>
              </a:spcBef>
              <a:defRPr/>
            </a:pPr>
            <a:r>
              <a:rPr lang="zh-CN" altLang="en-US" sz="2400" b="1" kern="0" dirty="0">
                <a:solidFill>
                  <a:srgbClr val="0033CC"/>
                </a:solidFill>
                <a:latin typeface="+mn-lt"/>
                <a:ea typeface="+mn-ea"/>
                <a:cs typeface="+mn-cs"/>
              </a:rPr>
              <a:t>传统项目管理与现代项目管理在</a:t>
            </a:r>
            <a:r>
              <a:rPr lang="zh-CN" altLang="en-US" sz="2400" b="1" kern="0" dirty="0">
                <a:solidFill>
                  <a:srgbClr val="009900"/>
                </a:solidFill>
                <a:latin typeface="+mn-lt"/>
                <a:ea typeface="+mn-ea"/>
                <a:cs typeface="+mn-cs"/>
              </a:rPr>
              <a:t>应用领域上</a:t>
            </a:r>
            <a:r>
              <a:rPr lang="zh-CN" altLang="en-US" sz="2400" b="1" kern="0" dirty="0">
                <a:solidFill>
                  <a:srgbClr val="0033CC"/>
                </a:solidFill>
                <a:latin typeface="+mn-lt"/>
                <a:ea typeface="+mn-ea"/>
                <a:cs typeface="+mn-cs"/>
              </a:rPr>
              <a:t>的区别</a:t>
            </a:r>
            <a:r>
              <a:rPr lang="zh-CN" altLang="en-US" sz="2800" b="1" kern="0" dirty="0">
                <a:latin typeface="+mn-lt"/>
                <a:ea typeface="+mn-ea"/>
                <a:cs typeface="+mn-cs"/>
              </a:rPr>
              <a:t>：</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3176">
                                            <p:txEl>
                                              <p:pRg st="0" end="0"/>
                                            </p:txEl>
                                          </p:spTgt>
                                        </p:tgtEl>
                                        <p:attrNameLst>
                                          <p:attrName>style.visibility</p:attrName>
                                        </p:attrNameLst>
                                      </p:cBhvr>
                                      <p:to>
                                        <p:strVal val="visible"/>
                                      </p:to>
                                    </p:set>
                                    <p:anim calcmode="lin" valueType="num">
                                      <p:cBhvr additive="base">
                                        <p:cTn id="7" dur="500" fill="hold"/>
                                        <p:tgtEl>
                                          <p:spTgt spid="26317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6317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3185"/>
                                        </p:tgtEl>
                                        <p:attrNameLst>
                                          <p:attrName>style.visibility</p:attrName>
                                        </p:attrNameLst>
                                      </p:cBhvr>
                                      <p:to>
                                        <p:strVal val="visible"/>
                                      </p:to>
                                    </p:set>
                                    <p:anim calcmode="lin" valueType="num">
                                      <p:cBhvr additive="base">
                                        <p:cTn id="13" dur="500" fill="hold"/>
                                        <p:tgtEl>
                                          <p:spTgt spid="263185"/>
                                        </p:tgtEl>
                                        <p:attrNameLst>
                                          <p:attrName>ppt_x</p:attrName>
                                        </p:attrNameLst>
                                      </p:cBhvr>
                                      <p:tavLst>
                                        <p:tav tm="0">
                                          <p:val>
                                            <p:strVal val="0-#ppt_w/2"/>
                                          </p:val>
                                        </p:tav>
                                        <p:tav tm="100000">
                                          <p:val>
                                            <p:strVal val="#ppt_x"/>
                                          </p:val>
                                        </p:tav>
                                      </p:tavLst>
                                    </p:anim>
                                    <p:anim calcmode="lin" valueType="num">
                                      <p:cBhvr additive="base">
                                        <p:cTn id="14" dur="500" fill="hold"/>
                                        <p:tgtEl>
                                          <p:spTgt spid="26318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3184"/>
                                        </p:tgtEl>
                                        <p:attrNameLst>
                                          <p:attrName>style.visibility</p:attrName>
                                        </p:attrNameLst>
                                      </p:cBhvr>
                                      <p:to>
                                        <p:strVal val="visible"/>
                                      </p:to>
                                    </p:set>
                                    <p:anim calcmode="lin" valueType="num">
                                      <p:cBhvr additive="base">
                                        <p:cTn id="19" dur="500" fill="hold"/>
                                        <p:tgtEl>
                                          <p:spTgt spid="263184"/>
                                        </p:tgtEl>
                                        <p:attrNameLst>
                                          <p:attrName>ppt_x</p:attrName>
                                        </p:attrNameLst>
                                      </p:cBhvr>
                                      <p:tavLst>
                                        <p:tav tm="0">
                                          <p:val>
                                            <p:strVal val="0-#ppt_w/2"/>
                                          </p:val>
                                        </p:tav>
                                        <p:tav tm="100000">
                                          <p:val>
                                            <p:strVal val="#ppt_x"/>
                                          </p:val>
                                        </p:tav>
                                      </p:tavLst>
                                    </p:anim>
                                    <p:anim calcmode="lin" valueType="num">
                                      <p:cBhvr additive="base">
                                        <p:cTn id="20" dur="500" fill="hold"/>
                                        <p:tgtEl>
                                          <p:spTgt spid="26318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63186"/>
                                        </p:tgtEl>
                                        <p:attrNameLst>
                                          <p:attrName>style.visibility</p:attrName>
                                        </p:attrNameLst>
                                      </p:cBhvr>
                                      <p:to>
                                        <p:strVal val="visible"/>
                                      </p:to>
                                    </p:set>
                                    <p:anim calcmode="lin" valueType="num">
                                      <p:cBhvr additive="base">
                                        <p:cTn id="23" dur="500" fill="hold"/>
                                        <p:tgtEl>
                                          <p:spTgt spid="263186"/>
                                        </p:tgtEl>
                                        <p:attrNameLst>
                                          <p:attrName>ppt_x</p:attrName>
                                        </p:attrNameLst>
                                      </p:cBhvr>
                                      <p:tavLst>
                                        <p:tav tm="0">
                                          <p:val>
                                            <p:strVal val="0-#ppt_w/2"/>
                                          </p:val>
                                        </p:tav>
                                        <p:tav tm="100000">
                                          <p:val>
                                            <p:strVal val="#ppt_x"/>
                                          </p:val>
                                        </p:tav>
                                      </p:tavLst>
                                    </p:anim>
                                    <p:anim calcmode="lin" valueType="num">
                                      <p:cBhvr additive="base">
                                        <p:cTn id="24" dur="500" fill="hold"/>
                                        <p:tgtEl>
                                          <p:spTgt spid="263186"/>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0-#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0-#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0-#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11">
                                            <p:txEl>
                                              <p:pRg st="0" end="0"/>
                                            </p:txEl>
                                          </p:spTgt>
                                        </p:tgtEl>
                                        <p:attrNameLst>
                                          <p:attrName>style.visibility</p:attrName>
                                        </p:attrNameLst>
                                      </p:cBhvr>
                                      <p:to>
                                        <p:strVal val="visible"/>
                                      </p:to>
                                    </p:set>
                                    <p:anim calcmode="lin" valueType="num">
                                      <p:cBhvr additive="base">
                                        <p:cTn id="45" dur="5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3176" grpId="0" build="p"/>
      <p:bldP spid="263184" grpId="0" animBg="1"/>
      <p:bldP spid="263185" grpId="0" animBg="1"/>
      <p:bldP spid="263186" grpId="0" animBg="1"/>
      <p:bldP spid="7" grpId="0" animBg="1"/>
      <p:bldP spid="8" grpId="0" animBg="1"/>
      <p:bldP spid="9" grpId="0" animBg="1"/>
      <p:bldP spid="11"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3</a:t>
            </a:r>
            <a:r>
              <a:rPr lang="en-US" altLang="zh-CN" sz="2800" b="1" dirty="0" smtClean="0">
                <a:solidFill>
                  <a:srgbClr val="0033CC"/>
                </a:solidFill>
              </a:rPr>
              <a:t>.</a:t>
            </a:r>
            <a:r>
              <a:rPr lang="zh-CN" altLang="en-US" sz="2800" b="1" dirty="0">
                <a:solidFill>
                  <a:srgbClr val="0033CC"/>
                </a:solidFill>
              </a:rPr>
              <a:t>项目管理的发展历程</a:t>
            </a:r>
          </a:p>
        </p:txBody>
      </p:sp>
      <p:sp>
        <p:nvSpPr>
          <p:cNvPr id="261123" name="Rectangle 3"/>
          <p:cNvSpPr>
            <a:spLocks noGrp="1" noChangeArrowheads="1"/>
          </p:cNvSpPr>
          <p:nvPr>
            <p:ph idx="1"/>
          </p:nvPr>
        </p:nvSpPr>
        <p:spPr>
          <a:xfrm>
            <a:off x="152400" y="685800"/>
            <a:ext cx="8839200" cy="5562600"/>
          </a:xfrm>
        </p:spPr>
        <p:txBody>
          <a:bodyPr>
            <a:normAutofit lnSpcReduction="10000"/>
          </a:bodyPr>
          <a:lstStyle/>
          <a:p>
            <a:pPr eaLnBrk="1" hangingPunct="1">
              <a:lnSpc>
                <a:spcPct val="80000"/>
              </a:lnSpc>
              <a:buFontTx/>
              <a:buNone/>
              <a:defRPr/>
            </a:pPr>
            <a:r>
              <a:rPr lang="zh-CN" altLang="en-US" sz="2000" b="1" dirty="0" smtClean="0">
                <a:solidFill>
                  <a:srgbClr val="0033CC"/>
                </a:solidFill>
              </a:rPr>
              <a:t>  古代</a:t>
            </a:r>
            <a:r>
              <a:rPr lang="en-US" altLang="zh-CN" sz="2000" b="1" dirty="0" smtClean="0">
                <a:solidFill>
                  <a:srgbClr val="0033CC"/>
                </a:solidFill>
              </a:rPr>
              <a:t>~</a:t>
            </a:r>
            <a:r>
              <a:rPr lang="zh-CN" altLang="en-US" sz="2000" b="1" dirty="0" smtClean="0">
                <a:solidFill>
                  <a:srgbClr val="0033CC"/>
                </a:solidFill>
              </a:rPr>
              <a:t>近代：狩猎</a:t>
            </a:r>
            <a:r>
              <a:rPr lang="en-US" altLang="zh-CN" sz="2000" b="1" dirty="0" smtClean="0">
                <a:solidFill>
                  <a:srgbClr val="0033CC"/>
                </a:solidFill>
              </a:rPr>
              <a:t>,</a:t>
            </a:r>
            <a:r>
              <a:rPr lang="zh-CN" altLang="en-US" sz="2000" b="1" dirty="0" smtClean="0">
                <a:solidFill>
                  <a:srgbClr val="0033CC"/>
                </a:solidFill>
              </a:rPr>
              <a:t>战争</a:t>
            </a:r>
            <a:r>
              <a:rPr lang="en-US" altLang="zh-CN" sz="2000" b="1" dirty="0" smtClean="0">
                <a:solidFill>
                  <a:srgbClr val="0033CC"/>
                </a:solidFill>
              </a:rPr>
              <a:t>,</a:t>
            </a:r>
            <a:r>
              <a:rPr lang="zh-CN" altLang="en-US" sz="2000" b="1" dirty="0" smtClean="0">
                <a:solidFill>
                  <a:srgbClr val="0033CC"/>
                </a:solidFill>
              </a:rPr>
              <a:t>庆典</a:t>
            </a:r>
            <a:r>
              <a:rPr lang="en-US" altLang="zh-CN" sz="2000" b="1" dirty="0" smtClean="0">
                <a:solidFill>
                  <a:srgbClr val="0033CC"/>
                </a:solidFill>
              </a:rPr>
              <a:t>, </a:t>
            </a:r>
            <a:r>
              <a:rPr lang="zh-CN" altLang="en-US" sz="2000" b="1" dirty="0" smtClean="0">
                <a:solidFill>
                  <a:srgbClr val="0033CC"/>
                </a:solidFill>
              </a:rPr>
              <a:t>建造文明奇迹</a:t>
            </a:r>
            <a:r>
              <a:rPr lang="en-US" altLang="zh-CN" sz="2000" b="1" dirty="0" smtClean="0">
                <a:solidFill>
                  <a:srgbClr val="0033CC"/>
                </a:solidFill>
              </a:rPr>
              <a:t>,</a:t>
            </a:r>
            <a:r>
              <a:rPr lang="zh-CN" altLang="en-US" sz="2000" b="1" dirty="0" smtClean="0">
                <a:solidFill>
                  <a:srgbClr val="0033CC"/>
                </a:solidFill>
              </a:rPr>
              <a:t>如长城</a:t>
            </a:r>
            <a:r>
              <a:rPr lang="en-US" altLang="zh-CN" sz="2000" b="1" dirty="0" smtClean="0">
                <a:solidFill>
                  <a:srgbClr val="0033CC"/>
                </a:solidFill>
              </a:rPr>
              <a:t>,</a:t>
            </a:r>
            <a:r>
              <a:rPr lang="zh-CN" altLang="en-US" sz="2000" b="1" dirty="0" smtClean="0">
                <a:solidFill>
                  <a:srgbClr val="0033CC"/>
                </a:solidFill>
              </a:rPr>
              <a:t>金字塔</a:t>
            </a:r>
            <a:r>
              <a:rPr lang="en-US" altLang="zh-CN" sz="2000" b="1" dirty="0" smtClean="0">
                <a:solidFill>
                  <a:srgbClr val="0033CC"/>
                </a:solidFill>
              </a:rPr>
              <a:t>,</a:t>
            </a:r>
            <a:r>
              <a:rPr lang="zh-CN" altLang="en-US" sz="2000" b="1" dirty="0" smtClean="0">
                <a:solidFill>
                  <a:srgbClr val="0033CC"/>
                </a:solidFill>
              </a:rPr>
              <a:t>圆明园等</a:t>
            </a:r>
          </a:p>
          <a:p>
            <a:pPr eaLnBrk="1" hangingPunct="1">
              <a:lnSpc>
                <a:spcPct val="80000"/>
              </a:lnSpc>
              <a:buFontTx/>
              <a:buNone/>
              <a:defRPr/>
            </a:pPr>
            <a:endParaRPr lang="zh-CN" altLang="en-US" sz="1000" b="1" dirty="0" smtClean="0"/>
          </a:p>
          <a:p>
            <a:pPr eaLnBrk="1" hangingPunct="1">
              <a:lnSpc>
                <a:spcPct val="80000"/>
              </a:lnSpc>
              <a:buFontTx/>
              <a:buNone/>
              <a:defRPr/>
            </a:pPr>
            <a:r>
              <a:rPr lang="en-US" altLang="zh-CN" sz="2000" b="1" dirty="0" smtClean="0">
                <a:solidFill>
                  <a:srgbClr val="FF0000"/>
                </a:solidFill>
              </a:rPr>
              <a:t>  1940</a:t>
            </a:r>
            <a:r>
              <a:rPr lang="zh-CN" altLang="en-US" sz="2000" b="1" dirty="0" smtClean="0">
                <a:solidFill>
                  <a:srgbClr val="FF0000"/>
                </a:solidFill>
              </a:rPr>
              <a:t>年代</a:t>
            </a:r>
            <a:r>
              <a:rPr lang="en-US" altLang="zh-CN" sz="2000" b="1" dirty="0" smtClean="0">
                <a:solidFill>
                  <a:srgbClr val="FF0000"/>
                </a:solidFill>
              </a:rPr>
              <a:t>: </a:t>
            </a:r>
            <a:r>
              <a:rPr lang="zh-CN" altLang="en-US" sz="2000" b="1" dirty="0" smtClean="0">
                <a:solidFill>
                  <a:srgbClr val="FF0000"/>
                </a:solidFill>
              </a:rPr>
              <a:t>传统项目管理开始</a:t>
            </a:r>
          </a:p>
          <a:p>
            <a:pPr eaLnBrk="1" hangingPunct="1">
              <a:lnSpc>
                <a:spcPct val="80000"/>
              </a:lnSpc>
              <a:buFontTx/>
              <a:buNone/>
              <a:defRPr/>
            </a:pPr>
            <a:endParaRPr lang="zh-CN" altLang="en-US" sz="1000" b="1" dirty="0" smtClean="0">
              <a:solidFill>
                <a:srgbClr val="0033CC"/>
              </a:solidFill>
            </a:endParaRPr>
          </a:p>
          <a:p>
            <a:pPr eaLnBrk="1" hangingPunct="1">
              <a:lnSpc>
                <a:spcPct val="80000"/>
              </a:lnSpc>
              <a:buFontTx/>
              <a:buNone/>
              <a:defRPr/>
            </a:pPr>
            <a:r>
              <a:rPr lang="en-US" altLang="zh-CN" sz="1800" b="1" dirty="0" smtClean="0"/>
              <a:t>- 1942</a:t>
            </a:r>
            <a:r>
              <a:rPr lang="zh-CN" altLang="en-US" sz="1800" b="1" dirty="0" smtClean="0"/>
              <a:t>：美国军方“曼哈顿计划”最早引用项目管理</a:t>
            </a:r>
            <a:r>
              <a:rPr lang="en-US" altLang="zh-CN" sz="1800" b="1" dirty="0" smtClean="0"/>
              <a:t>(Project Management )</a:t>
            </a:r>
            <a:r>
              <a:rPr lang="zh-CN" altLang="en-US" sz="1800" b="1" dirty="0" smtClean="0"/>
              <a:t>概念</a:t>
            </a:r>
            <a:endParaRPr lang="en-US" altLang="zh-CN" sz="1800" b="1" dirty="0" smtClean="0"/>
          </a:p>
          <a:p>
            <a:pPr eaLnBrk="1" hangingPunct="1">
              <a:lnSpc>
                <a:spcPct val="80000"/>
              </a:lnSpc>
              <a:buFontTx/>
              <a:buNone/>
              <a:defRPr/>
            </a:pPr>
            <a:endParaRPr lang="en-US" altLang="zh-CN" sz="800" b="1" dirty="0" smtClean="0"/>
          </a:p>
          <a:p>
            <a:pPr eaLnBrk="1" hangingPunct="1">
              <a:lnSpc>
                <a:spcPct val="80000"/>
              </a:lnSpc>
              <a:buFontTx/>
              <a:buNone/>
              <a:defRPr/>
            </a:pPr>
            <a:r>
              <a:rPr lang="en-US" altLang="zh-CN" sz="1800" b="1" dirty="0" smtClean="0"/>
              <a:t>- 1944</a:t>
            </a:r>
            <a:r>
              <a:rPr lang="zh-CN" altLang="en-US" sz="1800" b="1" dirty="0" smtClean="0"/>
              <a:t>：英国土木工程学会在</a:t>
            </a:r>
            <a:r>
              <a:rPr lang="en-US" altLang="zh-CN" sz="1800" b="1" dirty="0" smtClean="0"/>
              <a:t>《</a:t>
            </a:r>
            <a:r>
              <a:rPr lang="zh-CN" altLang="en-US" sz="1800" b="1" dirty="0" smtClean="0"/>
              <a:t>战后国家发展</a:t>
            </a:r>
            <a:r>
              <a:rPr lang="en-US" altLang="zh-CN" sz="1800" b="1" dirty="0" smtClean="0"/>
              <a:t>》</a:t>
            </a:r>
            <a:r>
              <a:rPr lang="zh-CN" altLang="en-US" sz="1800" b="1" dirty="0" smtClean="0"/>
              <a:t>中提出对于公共工程项目需</a:t>
            </a:r>
            <a:endParaRPr lang="en-US" altLang="zh-CN" sz="1800" b="1" dirty="0" smtClean="0"/>
          </a:p>
          <a:p>
            <a:pPr eaLnBrk="1" hangingPunct="1">
              <a:lnSpc>
                <a:spcPct val="80000"/>
              </a:lnSpc>
              <a:buFontTx/>
              <a:buNone/>
              <a:defRPr/>
            </a:pPr>
            <a:r>
              <a:rPr lang="en-US" altLang="zh-CN" sz="1800" b="1" dirty="0" smtClean="0"/>
              <a:t>              </a:t>
            </a:r>
            <a:r>
              <a:rPr lang="zh-CN" altLang="en-US" sz="1800" b="1" dirty="0" smtClean="0"/>
              <a:t>要采用一种系统化的工作方法。项目管理理论首次作为一门系统学</a:t>
            </a:r>
            <a:endParaRPr lang="en-US" altLang="zh-CN" sz="1800" b="1" dirty="0" smtClean="0"/>
          </a:p>
          <a:p>
            <a:pPr eaLnBrk="1" hangingPunct="1">
              <a:lnSpc>
                <a:spcPct val="80000"/>
              </a:lnSpc>
              <a:buFontTx/>
              <a:buNone/>
              <a:defRPr/>
            </a:pPr>
            <a:r>
              <a:rPr lang="en-US" altLang="zh-CN" sz="1800" b="1" dirty="0" smtClean="0"/>
              <a:t>              </a:t>
            </a:r>
            <a:r>
              <a:rPr lang="zh-CN" altLang="en-US" sz="1800" b="1" dirty="0" smtClean="0"/>
              <a:t>科被提出，从此开始了这门管理学科的发展历程</a:t>
            </a:r>
            <a:endParaRPr lang="en-US" altLang="zh-CN" sz="1800" b="1" dirty="0" smtClean="0"/>
          </a:p>
          <a:p>
            <a:pPr eaLnBrk="1" hangingPunct="1">
              <a:lnSpc>
                <a:spcPct val="80000"/>
              </a:lnSpc>
              <a:buFontTx/>
              <a:buNone/>
              <a:defRPr/>
            </a:pPr>
            <a:endParaRPr lang="zh-CN" altLang="en-US" sz="800" b="1" dirty="0" smtClean="0"/>
          </a:p>
          <a:p>
            <a:pPr eaLnBrk="1" hangingPunct="1">
              <a:lnSpc>
                <a:spcPct val="80000"/>
              </a:lnSpc>
              <a:buFontTx/>
              <a:buNone/>
              <a:defRPr/>
            </a:pPr>
            <a:r>
              <a:rPr lang="en-US" altLang="zh-CN" sz="1800" b="1" dirty="0" smtClean="0"/>
              <a:t>- 1950s:</a:t>
            </a:r>
            <a:r>
              <a:rPr lang="zh-CN" altLang="en-US" sz="1800" b="1" dirty="0" smtClean="0"/>
              <a:t>美国海军“北极星计划”首次应用网络计划评审技术</a:t>
            </a:r>
            <a:r>
              <a:rPr lang="en-US" altLang="zh-CN" sz="1800" b="1" dirty="0" smtClean="0"/>
              <a:t>PER(Program  </a:t>
            </a:r>
          </a:p>
          <a:p>
            <a:pPr eaLnBrk="1" hangingPunct="1">
              <a:lnSpc>
                <a:spcPct val="80000"/>
              </a:lnSpc>
              <a:buFontTx/>
              <a:buNone/>
              <a:defRPr/>
            </a:pPr>
            <a:r>
              <a:rPr lang="en-US" altLang="zh-CN" sz="1800" b="1" dirty="0" smtClean="0"/>
              <a:t>               Evaluation &amp; Review Technique), </a:t>
            </a:r>
            <a:r>
              <a:rPr lang="zh-CN" altLang="en-US" sz="1800" b="1" dirty="0" smtClean="0"/>
              <a:t>参加项目的遍及美国 </a:t>
            </a:r>
            <a:r>
              <a:rPr lang="en-US" altLang="zh-CN" sz="1800" b="1" dirty="0" smtClean="0"/>
              <a:t>48</a:t>
            </a:r>
            <a:r>
              <a:rPr lang="zh-CN" altLang="en-US" sz="1800" b="1" dirty="0" smtClean="0"/>
              <a:t>个州</a:t>
            </a:r>
            <a:r>
              <a:rPr lang="en-US" altLang="zh-CN" sz="1800" b="1" dirty="0" smtClean="0"/>
              <a:t>, 200</a:t>
            </a:r>
            <a:r>
              <a:rPr lang="zh-CN" altLang="en-US" sz="1800" b="1" dirty="0" smtClean="0"/>
              <a:t>多</a:t>
            </a:r>
            <a:r>
              <a:rPr lang="en-US" altLang="zh-CN" sz="1800" b="1" dirty="0" smtClean="0"/>
              <a:t>                  </a:t>
            </a:r>
          </a:p>
          <a:p>
            <a:pPr eaLnBrk="1" hangingPunct="1">
              <a:lnSpc>
                <a:spcPct val="80000"/>
              </a:lnSpc>
              <a:buFontTx/>
              <a:buNone/>
              <a:defRPr/>
            </a:pPr>
            <a:r>
              <a:rPr lang="en-US" altLang="zh-CN" sz="1800" b="1" dirty="0" smtClean="0"/>
              <a:t>              </a:t>
            </a:r>
            <a:r>
              <a:rPr lang="zh-CN" altLang="en-US" sz="1800" b="1" dirty="0" smtClean="0"/>
              <a:t>个主要承包商和 </a:t>
            </a:r>
            <a:r>
              <a:rPr lang="en-US" altLang="zh-CN" sz="1800" b="1" dirty="0" smtClean="0"/>
              <a:t>11000</a:t>
            </a:r>
            <a:r>
              <a:rPr lang="zh-CN" altLang="en-US" sz="1800" b="1" dirty="0" smtClean="0"/>
              <a:t>多家企业</a:t>
            </a:r>
            <a:endParaRPr lang="en-US" altLang="zh-CN" sz="1800" b="1" dirty="0" smtClean="0"/>
          </a:p>
          <a:p>
            <a:pPr eaLnBrk="1" hangingPunct="1">
              <a:lnSpc>
                <a:spcPct val="80000"/>
              </a:lnSpc>
              <a:buFontTx/>
              <a:buNone/>
              <a:defRPr/>
            </a:pPr>
            <a:endParaRPr lang="zh-CN" altLang="en-US" sz="800" b="1" dirty="0" smtClean="0"/>
          </a:p>
          <a:p>
            <a:pPr eaLnBrk="1" hangingPunct="1">
              <a:lnSpc>
                <a:spcPct val="80000"/>
              </a:lnSpc>
              <a:buFontTx/>
              <a:buNone/>
              <a:defRPr/>
            </a:pPr>
            <a:r>
              <a:rPr lang="en-US" altLang="zh-CN" sz="1800" b="1" dirty="0" smtClean="0"/>
              <a:t>- 1960s: </a:t>
            </a:r>
            <a:r>
              <a:rPr lang="zh-CN" altLang="en-US" sz="1800" b="1" dirty="0" smtClean="0"/>
              <a:t>美国航空航天局“阿波罗计划”</a:t>
            </a:r>
            <a:r>
              <a:rPr lang="en-US" altLang="zh-CN" sz="1800" b="1" dirty="0" smtClean="0"/>
              <a:t> </a:t>
            </a:r>
            <a:r>
              <a:rPr lang="zh-CN" altLang="en-US" sz="1800" b="1" dirty="0" smtClean="0"/>
              <a:t>耗资 </a:t>
            </a:r>
            <a:r>
              <a:rPr lang="en-US" altLang="zh-CN" sz="1800" b="1" dirty="0" smtClean="0"/>
              <a:t>400</a:t>
            </a:r>
            <a:r>
              <a:rPr lang="zh-CN" altLang="en-US" sz="1800" b="1" dirty="0" smtClean="0"/>
              <a:t>亿美元 </a:t>
            </a:r>
            <a:r>
              <a:rPr lang="en-US" altLang="zh-CN" sz="1800" b="1" dirty="0" smtClean="0"/>
              <a:t>,</a:t>
            </a:r>
            <a:r>
              <a:rPr lang="zh-CN" altLang="en-US" sz="1800" b="1" dirty="0" smtClean="0"/>
              <a:t>两万多家企业参加</a:t>
            </a:r>
          </a:p>
          <a:p>
            <a:pPr eaLnBrk="1" hangingPunct="1">
              <a:lnSpc>
                <a:spcPct val="140000"/>
              </a:lnSpc>
              <a:buFontTx/>
              <a:buNone/>
              <a:defRPr/>
            </a:pPr>
            <a:r>
              <a:rPr lang="en-US" altLang="zh-CN" sz="1800" b="1" dirty="0" smtClean="0"/>
              <a:t>- 1965</a:t>
            </a:r>
            <a:r>
              <a:rPr lang="zh-CN" altLang="en-US" sz="1800" b="1" dirty="0" smtClean="0"/>
              <a:t>： 国际项目管理协会（</a:t>
            </a:r>
            <a:r>
              <a:rPr lang="en-US" altLang="zh-CN" sz="1800" b="1" dirty="0" smtClean="0"/>
              <a:t>IPMA</a:t>
            </a:r>
            <a:r>
              <a:rPr lang="zh-CN" altLang="en-US" sz="1800" b="1" dirty="0" smtClean="0"/>
              <a:t>）成立</a:t>
            </a:r>
          </a:p>
          <a:p>
            <a:pPr eaLnBrk="1" hangingPunct="1">
              <a:lnSpc>
                <a:spcPct val="140000"/>
              </a:lnSpc>
              <a:buFontTx/>
              <a:buNone/>
              <a:defRPr/>
            </a:pPr>
            <a:r>
              <a:rPr lang="en-US" altLang="zh-CN" sz="1800" b="1" dirty="0" smtClean="0"/>
              <a:t>- 1969</a:t>
            </a:r>
            <a:r>
              <a:rPr lang="zh-CN" altLang="en-US" sz="1800" b="1" dirty="0" smtClean="0"/>
              <a:t>： 美国项目管理协会（</a:t>
            </a:r>
            <a:r>
              <a:rPr lang="en-US" altLang="zh-CN" sz="1800" b="1" dirty="0" smtClean="0"/>
              <a:t>PMI</a:t>
            </a:r>
            <a:r>
              <a:rPr lang="zh-CN" altLang="en-US" sz="1800" b="1" dirty="0" smtClean="0"/>
              <a:t>）成立</a:t>
            </a:r>
          </a:p>
          <a:p>
            <a:pPr lvl="1" eaLnBrk="1" hangingPunct="1">
              <a:lnSpc>
                <a:spcPct val="140000"/>
              </a:lnSpc>
              <a:buFontTx/>
              <a:buNone/>
              <a:defRPr/>
            </a:pPr>
            <a:r>
              <a:rPr lang="zh-CN" altLang="en-US" sz="1600" b="1" dirty="0" smtClean="0">
                <a:cs typeface="+mn-cs"/>
              </a:rPr>
              <a:t>    </a:t>
            </a:r>
            <a:r>
              <a:rPr lang="en-US" altLang="zh-CN" sz="1600" b="1" dirty="0" smtClean="0">
                <a:cs typeface="+mn-cs"/>
              </a:rPr>
              <a:t>--- </a:t>
            </a:r>
            <a:r>
              <a:rPr lang="zh-CN" altLang="en-US" sz="1600" b="1" dirty="0" smtClean="0">
                <a:cs typeface="+mn-cs"/>
              </a:rPr>
              <a:t>截至</a:t>
            </a:r>
            <a:r>
              <a:rPr lang="en-US" altLang="zh-CN" sz="1600" b="1" dirty="0" smtClean="0">
                <a:cs typeface="+mn-cs"/>
              </a:rPr>
              <a:t>2008</a:t>
            </a:r>
            <a:r>
              <a:rPr lang="zh-CN" altLang="en-US" sz="1600" b="1" dirty="0" smtClean="0">
                <a:cs typeface="+mn-cs"/>
              </a:rPr>
              <a:t>年</a:t>
            </a:r>
            <a:r>
              <a:rPr lang="en-US" altLang="zh-CN" sz="1600" b="1" dirty="0" smtClean="0">
                <a:cs typeface="+mn-cs"/>
              </a:rPr>
              <a:t>12</a:t>
            </a:r>
            <a:r>
              <a:rPr lang="zh-CN" altLang="en-US" sz="1600" b="1" dirty="0" smtClean="0">
                <a:cs typeface="+mn-cs"/>
              </a:rPr>
              <a:t>月，已经有来自</a:t>
            </a:r>
            <a:r>
              <a:rPr lang="en-US" altLang="zh-CN" sz="1600" b="1" dirty="0" smtClean="0">
                <a:cs typeface="+mn-cs"/>
              </a:rPr>
              <a:t>170</a:t>
            </a:r>
            <a:r>
              <a:rPr lang="zh-CN" altLang="en-US" sz="1600" b="1" dirty="0" smtClean="0">
                <a:cs typeface="+mn-cs"/>
              </a:rPr>
              <a:t>多个国家的超过</a:t>
            </a:r>
            <a:r>
              <a:rPr lang="en-US" altLang="zh-CN" sz="1600" b="1" dirty="0" smtClean="0">
                <a:cs typeface="+mn-cs"/>
              </a:rPr>
              <a:t>26.5</a:t>
            </a:r>
            <a:r>
              <a:rPr lang="zh-CN" altLang="en-US" sz="1600" b="1" dirty="0" smtClean="0">
                <a:cs typeface="+mn-cs"/>
              </a:rPr>
              <a:t>万名会员</a:t>
            </a:r>
          </a:p>
          <a:p>
            <a:pPr lvl="1" eaLnBrk="1" hangingPunct="1">
              <a:lnSpc>
                <a:spcPct val="140000"/>
              </a:lnSpc>
              <a:buFontTx/>
              <a:buNone/>
              <a:defRPr/>
            </a:pPr>
            <a:r>
              <a:rPr lang="zh-CN" altLang="en-US" sz="1600" b="1" dirty="0" smtClean="0">
                <a:cs typeface="+mn-cs"/>
              </a:rPr>
              <a:t>    </a:t>
            </a:r>
            <a:r>
              <a:rPr lang="en-US" altLang="zh-CN" sz="1600" b="1" dirty="0" smtClean="0">
                <a:cs typeface="+mn-cs"/>
              </a:rPr>
              <a:t>--- </a:t>
            </a:r>
            <a:r>
              <a:rPr lang="zh-CN" altLang="en-US" sz="1600" b="1" dirty="0" smtClean="0">
                <a:cs typeface="+mn-cs"/>
              </a:rPr>
              <a:t>致力于向全球推行项目管理，是项目管理领域最大的全球性专业组织</a:t>
            </a:r>
          </a:p>
          <a:p>
            <a:pPr eaLnBrk="1" hangingPunct="1">
              <a:lnSpc>
                <a:spcPct val="140000"/>
              </a:lnSpc>
              <a:buFontTx/>
              <a:buNone/>
              <a:defRPr/>
            </a:pPr>
            <a:r>
              <a:rPr lang="en-US" altLang="zh-CN" sz="2000" b="1" dirty="0" smtClean="0"/>
              <a:t>  </a:t>
            </a:r>
            <a:r>
              <a:rPr lang="en-US" altLang="zh-CN" sz="2000" b="1" dirty="0" smtClean="0">
                <a:solidFill>
                  <a:srgbClr val="FF0000"/>
                </a:solidFill>
              </a:rPr>
              <a:t>1970-1980</a:t>
            </a:r>
            <a:r>
              <a:rPr lang="zh-CN" altLang="en-US" sz="2000" b="1" dirty="0" smtClean="0">
                <a:solidFill>
                  <a:srgbClr val="FF0000"/>
                </a:solidFill>
              </a:rPr>
              <a:t>年代</a:t>
            </a:r>
            <a:r>
              <a:rPr lang="en-US" altLang="zh-CN" sz="2000" b="1" dirty="0" smtClean="0">
                <a:solidFill>
                  <a:srgbClr val="FF0000"/>
                </a:solidFill>
              </a:rPr>
              <a:t>: PM</a:t>
            </a:r>
            <a:r>
              <a:rPr lang="zh-CN" altLang="en-US" sz="2000" b="1" dirty="0" smtClean="0">
                <a:solidFill>
                  <a:srgbClr val="FF0000"/>
                </a:solidFill>
                <a:latin typeface="Arial Narrow" pitchFamily="34" charset="0"/>
                <a:ea typeface="新宋体" pitchFamily="49" charset="-122"/>
              </a:rPr>
              <a:t>开始向信息系统</a:t>
            </a:r>
            <a:r>
              <a:rPr lang="en-US" altLang="zh-CN" sz="2000" b="1" dirty="0" smtClean="0">
                <a:solidFill>
                  <a:srgbClr val="FF0000"/>
                </a:solidFill>
                <a:latin typeface="Arial Narrow" pitchFamily="34" charset="0"/>
                <a:ea typeface="新宋体" pitchFamily="49" charset="-122"/>
              </a:rPr>
              <a:t>, </a:t>
            </a:r>
            <a:r>
              <a:rPr lang="zh-CN" altLang="en-US" sz="2000" b="1" dirty="0" smtClean="0">
                <a:solidFill>
                  <a:srgbClr val="FF0000"/>
                </a:solidFill>
                <a:latin typeface="Arial Narrow" pitchFamily="34" charset="0"/>
                <a:ea typeface="新宋体" pitchFamily="49" charset="-122"/>
              </a:rPr>
              <a:t>建设工程</a:t>
            </a:r>
            <a:r>
              <a:rPr lang="en-US" altLang="zh-CN" sz="2000" b="1" dirty="0" smtClean="0">
                <a:solidFill>
                  <a:srgbClr val="FF0000"/>
                </a:solidFill>
                <a:latin typeface="Arial Narrow" pitchFamily="34" charset="0"/>
                <a:ea typeface="新宋体" pitchFamily="49" charset="-122"/>
              </a:rPr>
              <a:t>, </a:t>
            </a:r>
            <a:r>
              <a:rPr lang="zh-CN" altLang="en-US" sz="2000" b="1" dirty="0" smtClean="0">
                <a:solidFill>
                  <a:srgbClr val="FF0000"/>
                </a:solidFill>
                <a:latin typeface="Arial Narrow" pitchFamily="34" charset="0"/>
                <a:ea typeface="新宋体" pitchFamily="49" charset="-122"/>
              </a:rPr>
              <a:t>城市发展和教育等领域渗透</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61123">
                                            <p:txEl>
                                              <p:pRg st="0" end="0"/>
                                            </p:txEl>
                                          </p:spTgt>
                                        </p:tgtEl>
                                        <p:attrNameLst>
                                          <p:attrName>style.visibility</p:attrName>
                                        </p:attrNameLst>
                                      </p:cBhvr>
                                      <p:to>
                                        <p:strVal val="visible"/>
                                      </p:to>
                                    </p:set>
                                    <p:animEffect transition="in" filter="wipe(up)">
                                      <p:cBhvr>
                                        <p:cTn id="7" dur="500"/>
                                        <p:tgtEl>
                                          <p:spTgt spid="2611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61123">
                                            <p:txEl>
                                              <p:pRg st="2" end="2"/>
                                            </p:txEl>
                                          </p:spTgt>
                                        </p:tgtEl>
                                        <p:attrNameLst>
                                          <p:attrName>style.visibility</p:attrName>
                                        </p:attrNameLst>
                                      </p:cBhvr>
                                      <p:to>
                                        <p:strVal val="visible"/>
                                      </p:to>
                                    </p:set>
                                    <p:animEffect transition="in" filter="wipe(up)">
                                      <p:cBhvr>
                                        <p:cTn id="12" dur="500"/>
                                        <p:tgtEl>
                                          <p:spTgt spid="26112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61123">
                                            <p:txEl>
                                              <p:pRg st="4" end="4"/>
                                            </p:txEl>
                                          </p:spTgt>
                                        </p:tgtEl>
                                        <p:attrNameLst>
                                          <p:attrName>style.visibility</p:attrName>
                                        </p:attrNameLst>
                                      </p:cBhvr>
                                      <p:to>
                                        <p:strVal val="visible"/>
                                      </p:to>
                                    </p:set>
                                    <p:animEffect transition="in" filter="wipe(up)">
                                      <p:cBhvr>
                                        <p:cTn id="17" dur="500"/>
                                        <p:tgtEl>
                                          <p:spTgt spid="26112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61123">
                                            <p:txEl>
                                              <p:pRg st="6" end="6"/>
                                            </p:txEl>
                                          </p:spTgt>
                                        </p:tgtEl>
                                        <p:attrNameLst>
                                          <p:attrName>style.visibility</p:attrName>
                                        </p:attrNameLst>
                                      </p:cBhvr>
                                      <p:to>
                                        <p:strVal val="visible"/>
                                      </p:to>
                                    </p:set>
                                    <p:animEffect transition="in" filter="wipe(up)">
                                      <p:cBhvr>
                                        <p:cTn id="22" dur="500"/>
                                        <p:tgtEl>
                                          <p:spTgt spid="26112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261123">
                                            <p:txEl>
                                              <p:pRg st="7" end="7"/>
                                            </p:txEl>
                                          </p:spTgt>
                                        </p:tgtEl>
                                        <p:attrNameLst>
                                          <p:attrName>style.visibility</p:attrName>
                                        </p:attrNameLst>
                                      </p:cBhvr>
                                      <p:to>
                                        <p:strVal val="visible"/>
                                      </p:to>
                                    </p:set>
                                    <p:animEffect transition="in" filter="wipe(up)">
                                      <p:cBhvr>
                                        <p:cTn id="27" dur="500"/>
                                        <p:tgtEl>
                                          <p:spTgt spid="26112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261123">
                                            <p:txEl>
                                              <p:pRg st="8" end="8"/>
                                            </p:txEl>
                                          </p:spTgt>
                                        </p:tgtEl>
                                        <p:attrNameLst>
                                          <p:attrName>style.visibility</p:attrName>
                                        </p:attrNameLst>
                                      </p:cBhvr>
                                      <p:to>
                                        <p:strVal val="visible"/>
                                      </p:to>
                                    </p:set>
                                    <p:animEffect transition="in" filter="wipe(up)">
                                      <p:cBhvr>
                                        <p:cTn id="32" dur="500"/>
                                        <p:tgtEl>
                                          <p:spTgt spid="26112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261123">
                                            <p:txEl>
                                              <p:pRg st="10" end="10"/>
                                            </p:txEl>
                                          </p:spTgt>
                                        </p:tgtEl>
                                        <p:attrNameLst>
                                          <p:attrName>style.visibility</p:attrName>
                                        </p:attrNameLst>
                                      </p:cBhvr>
                                      <p:to>
                                        <p:strVal val="visible"/>
                                      </p:to>
                                    </p:set>
                                    <p:animEffect transition="in" filter="wipe(up)">
                                      <p:cBhvr>
                                        <p:cTn id="37" dur="500"/>
                                        <p:tgtEl>
                                          <p:spTgt spid="261123">
                                            <p:txEl>
                                              <p:pRg st="10" end="1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261123">
                                            <p:txEl>
                                              <p:pRg st="11" end="11"/>
                                            </p:txEl>
                                          </p:spTgt>
                                        </p:tgtEl>
                                        <p:attrNameLst>
                                          <p:attrName>style.visibility</p:attrName>
                                        </p:attrNameLst>
                                      </p:cBhvr>
                                      <p:to>
                                        <p:strVal val="visible"/>
                                      </p:to>
                                    </p:set>
                                    <p:animEffect transition="in" filter="wipe(up)">
                                      <p:cBhvr>
                                        <p:cTn id="42" dur="500"/>
                                        <p:tgtEl>
                                          <p:spTgt spid="261123">
                                            <p:txEl>
                                              <p:pRg st="11" end="1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261123">
                                            <p:txEl>
                                              <p:pRg st="12" end="12"/>
                                            </p:txEl>
                                          </p:spTgt>
                                        </p:tgtEl>
                                        <p:attrNameLst>
                                          <p:attrName>style.visibility</p:attrName>
                                        </p:attrNameLst>
                                      </p:cBhvr>
                                      <p:to>
                                        <p:strVal val="visible"/>
                                      </p:to>
                                    </p:set>
                                    <p:animEffect transition="in" filter="wipe(up)">
                                      <p:cBhvr>
                                        <p:cTn id="47" dur="500"/>
                                        <p:tgtEl>
                                          <p:spTgt spid="261123">
                                            <p:txEl>
                                              <p:pRg st="12" end="1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261123">
                                            <p:txEl>
                                              <p:pRg st="14" end="14"/>
                                            </p:txEl>
                                          </p:spTgt>
                                        </p:tgtEl>
                                        <p:attrNameLst>
                                          <p:attrName>style.visibility</p:attrName>
                                        </p:attrNameLst>
                                      </p:cBhvr>
                                      <p:to>
                                        <p:strVal val="visible"/>
                                      </p:to>
                                    </p:set>
                                    <p:animEffect transition="in" filter="wipe(up)">
                                      <p:cBhvr>
                                        <p:cTn id="52" dur="500"/>
                                        <p:tgtEl>
                                          <p:spTgt spid="261123">
                                            <p:txEl>
                                              <p:pRg st="14" end="1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1" fill="hold" grpId="0" nodeType="clickEffect">
                                  <p:stCondLst>
                                    <p:cond delay="0"/>
                                  </p:stCondLst>
                                  <p:childTnLst>
                                    <p:set>
                                      <p:cBhvr>
                                        <p:cTn id="56" dur="1" fill="hold">
                                          <p:stCondLst>
                                            <p:cond delay="0"/>
                                          </p:stCondLst>
                                        </p:cTn>
                                        <p:tgtEl>
                                          <p:spTgt spid="261123">
                                            <p:txEl>
                                              <p:pRg st="15" end="15"/>
                                            </p:txEl>
                                          </p:spTgt>
                                        </p:tgtEl>
                                        <p:attrNameLst>
                                          <p:attrName>style.visibility</p:attrName>
                                        </p:attrNameLst>
                                      </p:cBhvr>
                                      <p:to>
                                        <p:strVal val="visible"/>
                                      </p:to>
                                    </p:set>
                                    <p:animEffect transition="in" filter="wipe(up)">
                                      <p:cBhvr>
                                        <p:cTn id="57" dur="500"/>
                                        <p:tgtEl>
                                          <p:spTgt spid="261123">
                                            <p:txEl>
                                              <p:pRg st="15" end="1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grpId="0" nodeType="clickEffect">
                                  <p:stCondLst>
                                    <p:cond delay="0"/>
                                  </p:stCondLst>
                                  <p:childTnLst>
                                    <p:set>
                                      <p:cBhvr>
                                        <p:cTn id="61" dur="1" fill="hold">
                                          <p:stCondLst>
                                            <p:cond delay="0"/>
                                          </p:stCondLst>
                                        </p:cTn>
                                        <p:tgtEl>
                                          <p:spTgt spid="261123">
                                            <p:txEl>
                                              <p:pRg st="16" end="16"/>
                                            </p:txEl>
                                          </p:spTgt>
                                        </p:tgtEl>
                                        <p:attrNameLst>
                                          <p:attrName>style.visibility</p:attrName>
                                        </p:attrNameLst>
                                      </p:cBhvr>
                                      <p:to>
                                        <p:strVal val="visible"/>
                                      </p:to>
                                    </p:set>
                                    <p:animEffect transition="in" filter="wipe(up)">
                                      <p:cBhvr>
                                        <p:cTn id="62" dur="500"/>
                                        <p:tgtEl>
                                          <p:spTgt spid="261123">
                                            <p:txEl>
                                              <p:pRg st="16" end="16"/>
                                            </p:txEl>
                                          </p:spTgt>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261123">
                                            <p:txEl>
                                              <p:pRg st="17" end="17"/>
                                            </p:txEl>
                                          </p:spTgt>
                                        </p:tgtEl>
                                        <p:attrNameLst>
                                          <p:attrName>style.visibility</p:attrName>
                                        </p:attrNameLst>
                                      </p:cBhvr>
                                      <p:to>
                                        <p:strVal val="visible"/>
                                      </p:to>
                                    </p:set>
                                    <p:animEffect transition="in" filter="wipe(up)">
                                      <p:cBhvr>
                                        <p:cTn id="65" dur="500"/>
                                        <p:tgtEl>
                                          <p:spTgt spid="261123">
                                            <p:txEl>
                                              <p:pRg st="17" end="17"/>
                                            </p:txEl>
                                          </p:spTgt>
                                        </p:tgtEl>
                                      </p:cBhvr>
                                    </p:animEffect>
                                  </p:childTnLst>
                                </p:cTn>
                              </p:par>
                              <p:par>
                                <p:cTn id="66" presetID="22" presetClass="entr" presetSubtype="1" fill="hold" grpId="0" nodeType="withEffect">
                                  <p:stCondLst>
                                    <p:cond delay="0"/>
                                  </p:stCondLst>
                                  <p:childTnLst>
                                    <p:set>
                                      <p:cBhvr>
                                        <p:cTn id="67" dur="1" fill="hold">
                                          <p:stCondLst>
                                            <p:cond delay="0"/>
                                          </p:stCondLst>
                                        </p:cTn>
                                        <p:tgtEl>
                                          <p:spTgt spid="261123">
                                            <p:txEl>
                                              <p:pRg st="18" end="18"/>
                                            </p:txEl>
                                          </p:spTgt>
                                        </p:tgtEl>
                                        <p:attrNameLst>
                                          <p:attrName>style.visibility</p:attrName>
                                        </p:attrNameLst>
                                      </p:cBhvr>
                                      <p:to>
                                        <p:strVal val="visible"/>
                                      </p:to>
                                    </p:set>
                                    <p:animEffect transition="in" filter="wipe(up)">
                                      <p:cBhvr>
                                        <p:cTn id="68" dur="500"/>
                                        <p:tgtEl>
                                          <p:spTgt spid="261123">
                                            <p:txEl>
                                              <p:pRg st="18" end="18"/>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1" fill="hold" grpId="0" nodeType="clickEffect">
                                  <p:stCondLst>
                                    <p:cond delay="0"/>
                                  </p:stCondLst>
                                  <p:childTnLst>
                                    <p:set>
                                      <p:cBhvr>
                                        <p:cTn id="72" dur="1" fill="hold">
                                          <p:stCondLst>
                                            <p:cond delay="0"/>
                                          </p:stCondLst>
                                        </p:cTn>
                                        <p:tgtEl>
                                          <p:spTgt spid="261123">
                                            <p:txEl>
                                              <p:pRg st="19" end="19"/>
                                            </p:txEl>
                                          </p:spTgt>
                                        </p:tgtEl>
                                        <p:attrNameLst>
                                          <p:attrName>style.visibility</p:attrName>
                                        </p:attrNameLst>
                                      </p:cBhvr>
                                      <p:to>
                                        <p:strVal val="visible"/>
                                      </p:to>
                                    </p:set>
                                    <p:animEffect transition="in" filter="wipe(up)">
                                      <p:cBhvr>
                                        <p:cTn id="73" dur="500"/>
                                        <p:tgtEl>
                                          <p:spTgt spid="261123">
                                            <p:txEl>
                                              <p:pRg st="19" end="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123"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3</a:t>
            </a:r>
            <a:r>
              <a:rPr lang="en-US" altLang="zh-CN" sz="2800" b="1" dirty="0" smtClean="0">
                <a:solidFill>
                  <a:srgbClr val="0033CC"/>
                </a:solidFill>
              </a:rPr>
              <a:t>.</a:t>
            </a:r>
            <a:r>
              <a:rPr lang="zh-CN" altLang="en-US" sz="2800" b="1" dirty="0">
                <a:solidFill>
                  <a:srgbClr val="0033CC"/>
                </a:solidFill>
              </a:rPr>
              <a:t>项目管理的发展历程</a:t>
            </a:r>
          </a:p>
        </p:txBody>
      </p:sp>
      <p:sp>
        <p:nvSpPr>
          <p:cNvPr id="258051" name="Rectangle 3"/>
          <p:cNvSpPr>
            <a:spLocks noGrp="1" noChangeArrowheads="1"/>
          </p:cNvSpPr>
          <p:nvPr>
            <p:ph idx="1"/>
          </p:nvPr>
        </p:nvSpPr>
        <p:spPr>
          <a:xfrm>
            <a:off x="152400" y="685800"/>
            <a:ext cx="8839200" cy="5562600"/>
          </a:xfrm>
        </p:spPr>
        <p:txBody>
          <a:bodyPr/>
          <a:lstStyle/>
          <a:p>
            <a:pPr eaLnBrk="1" hangingPunct="1">
              <a:lnSpc>
                <a:spcPct val="130000"/>
              </a:lnSpc>
              <a:buFontTx/>
              <a:buNone/>
            </a:pPr>
            <a:r>
              <a:rPr lang="en-US" altLang="zh-CN" sz="2000" b="1" smtClean="0">
                <a:latin typeface="华文中宋" pitchFamily="2" charset="-122"/>
                <a:ea typeface="华文中宋" pitchFamily="2" charset="-122"/>
              </a:rPr>
              <a:t> </a:t>
            </a:r>
            <a:r>
              <a:rPr lang="en-US" altLang="zh-CN" sz="2000" b="1" smtClean="0">
                <a:solidFill>
                  <a:srgbClr val="0033CC"/>
                </a:solidFill>
              </a:rPr>
              <a:t>1980</a:t>
            </a:r>
            <a:r>
              <a:rPr lang="zh-CN" altLang="en-US" sz="2000" b="1" smtClean="0">
                <a:solidFill>
                  <a:srgbClr val="0033CC"/>
                </a:solidFill>
              </a:rPr>
              <a:t>年代：现代项目管理兴起</a:t>
            </a:r>
          </a:p>
          <a:p>
            <a:pPr eaLnBrk="1" hangingPunct="1">
              <a:lnSpc>
                <a:spcPct val="130000"/>
              </a:lnSpc>
              <a:buFontTx/>
              <a:buNone/>
            </a:pPr>
            <a:r>
              <a:rPr lang="en-US" altLang="zh-CN" sz="1800" b="1" smtClean="0"/>
              <a:t>- 1984</a:t>
            </a:r>
            <a:r>
              <a:rPr lang="zh-CN" altLang="en-US" sz="1800" b="1" smtClean="0"/>
              <a:t>：  </a:t>
            </a:r>
            <a:r>
              <a:rPr lang="en-US" altLang="zh-CN" sz="1800" b="1" smtClean="0"/>
              <a:t>PMP</a:t>
            </a:r>
            <a:r>
              <a:rPr lang="zh-CN" altLang="en-US" sz="1800" b="1" smtClean="0"/>
              <a:t>认证开始，目前全球已经有超过</a:t>
            </a:r>
            <a:r>
              <a:rPr lang="en-US" altLang="zh-CN" sz="1800" b="1" smtClean="0"/>
              <a:t>24</a:t>
            </a:r>
            <a:r>
              <a:rPr lang="zh-CN" altLang="en-US" sz="1800" b="1" smtClean="0"/>
              <a:t>万认证会员（中国超过</a:t>
            </a:r>
            <a:r>
              <a:rPr lang="en-US" altLang="zh-CN" sz="1800" b="1" smtClean="0"/>
              <a:t>2</a:t>
            </a:r>
            <a:r>
              <a:rPr lang="zh-CN" altLang="en-US" sz="1800" b="1" smtClean="0"/>
              <a:t>万）</a:t>
            </a:r>
          </a:p>
          <a:p>
            <a:pPr eaLnBrk="1" hangingPunct="1">
              <a:lnSpc>
                <a:spcPct val="130000"/>
              </a:lnSpc>
              <a:buFontTx/>
              <a:buNone/>
            </a:pPr>
            <a:r>
              <a:rPr lang="en-US" altLang="zh-CN" sz="1800" b="1" smtClean="0"/>
              <a:t>- 1987</a:t>
            </a:r>
            <a:r>
              <a:rPr lang="zh-CN" altLang="en-US" sz="1800" b="1" smtClean="0"/>
              <a:t>：  </a:t>
            </a:r>
            <a:r>
              <a:rPr lang="en-US" altLang="zh-CN" sz="1800" b="1" smtClean="0"/>
              <a:t>PMI</a:t>
            </a:r>
            <a:r>
              <a:rPr lang="zh-CN" altLang="en-US" sz="1800" b="1" smtClean="0"/>
              <a:t>开始着手创建</a:t>
            </a:r>
            <a:r>
              <a:rPr lang="en-US" altLang="zh-CN" sz="1800" b="1" smtClean="0"/>
              <a:t>PMBOK</a:t>
            </a:r>
            <a:r>
              <a:rPr lang="zh-CN" altLang="en-US" sz="1800" b="1" smtClean="0"/>
              <a:t>（ </a:t>
            </a:r>
            <a:r>
              <a:rPr lang="en-US" altLang="zh-CN" sz="1800" b="1" i="1" smtClean="0">
                <a:latin typeface="Arial Narrow" pitchFamily="34" charset="0"/>
              </a:rPr>
              <a:t>Project Management Body of Knowledge</a:t>
            </a:r>
            <a:r>
              <a:rPr lang="en-US" altLang="zh-CN" sz="1800" b="1" smtClean="0"/>
              <a:t> </a:t>
            </a:r>
            <a:r>
              <a:rPr lang="zh-CN" altLang="en-US" sz="1800" b="1" smtClean="0"/>
              <a:t>）</a:t>
            </a:r>
          </a:p>
          <a:p>
            <a:pPr eaLnBrk="1" hangingPunct="1">
              <a:lnSpc>
                <a:spcPct val="130000"/>
              </a:lnSpc>
              <a:buFontTx/>
              <a:buNone/>
            </a:pPr>
            <a:r>
              <a:rPr lang="en-US" altLang="zh-CN" sz="1800" b="1" smtClean="0"/>
              <a:t>- 1996:     PMBOK</a:t>
            </a:r>
            <a:r>
              <a:rPr lang="zh-CN" altLang="en-US" sz="1800" b="1" smtClean="0"/>
              <a:t>被世界项目管理界公认为一个全球性标准</a:t>
            </a:r>
          </a:p>
          <a:p>
            <a:pPr eaLnBrk="1" hangingPunct="1">
              <a:lnSpc>
                <a:spcPct val="130000"/>
              </a:lnSpc>
              <a:buFontTx/>
              <a:buNone/>
            </a:pPr>
            <a:r>
              <a:rPr lang="en-US" altLang="zh-CN" sz="1800" b="1" smtClean="0"/>
              <a:t>- 2000</a:t>
            </a:r>
            <a:r>
              <a:rPr lang="zh-CN" altLang="en-US" sz="1800" b="1" smtClean="0"/>
              <a:t>：  </a:t>
            </a:r>
            <a:r>
              <a:rPr lang="en-US" altLang="zh-CN" sz="1800" b="1" smtClean="0"/>
              <a:t>PMBOK 2000 </a:t>
            </a:r>
            <a:r>
              <a:rPr lang="zh-CN" altLang="en-US" sz="1800" b="1" smtClean="0"/>
              <a:t>出版被美国国家标准学会（</a:t>
            </a:r>
            <a:r>
              <a:rPr lang="en-US" altLang="zh-CN" sz="1800" b="1" smtClean="0"/>
              <a:t>ANSI</a:t>
            </a:r>
            <a:r>
              <a:rPr lang="zh-CN" altLang="en-US" sz="1800" b="1" smtClean="0"/>
              <a:t>）接受为美国标准 </a:t>
            </a:r>
          </a:p>
          <a:p>
            <a:pPr eaLnBrk="1" hangingPunct="1">
              <a:lnSpc>
                <a:spcPct val="130000"/>
              </a:lnSpc>
              <a:buFontTx/>
              <a:buNone/>
            </a:pPr>
            <a:r>
              <a:rPr lang="en-US" altLang="zh-CN" sz="1800" b="1" smtClean="0"/>
              <a:t>- 2003</a:t>
            </a:r>
            <a:r>
              <a:rPr lang="zh-CN" altLang="en-US" sz="1800" b="1" smtClean="0"/>
              <a:t>：  </a:t>
            </a:r>
            <a:r>
              <a:rPr lang="en-US" altLang="zh-CN" sz="1800" b="1" smtClean="0"/>
              <a:t>ISO</a:t>
            </a:r>
            <a:r>
              <a:rPr lang="zh-CN" altLang="en-US" sz="1800" b="1" smtClean="0"/>
              <a:t>以</a:t>
            </a:r>
            <a:r>
              <a:rPr lang="en-US" altLang="zh-CN" sz="1800" b="1" smtClean="0"/>
              <a:t>PMBOK</a:t>
            </a:r>
            <a:r>
              <a:rPr lang="zh-CN" altLang="en-US" sz="1800" b="1" smtClean="0"/>
              <a:t>为框架，制定了</a:t>
            </a:r>
            <a:r>
              <a:rPr lang="en-US" altLang="zh-CN" sz="1800" b="1" smtClean="0"/>
              <a:t>ISO10006</a:t>
            </a:r>
            <a:r>
              <a:rPr lang="zh-CN" altLang="en-US" sz="1800" b="1" smtClean="0"/>
              <a:t>标准</a:t>
            </a:r>
          </a:p>
          <a:p>
            <a:pPr eaLnBrk="1" hangingPunct="1">
              <a:lnSpc>
                <a:spcPct val="130000"/>
              </a:lnSpc>
              <a:buFontTx/>
              <a:buNone/>
            </a:pPr>
            <a:r>
              <a:rPr lang="en-US" altLang="zh-CN" sz="2000" b="1" smtClean="0">
                <a:solidFill>
                  <a:srgbClr val="0033CC"/>
                </a:solidFill>
              </a:rPr>
              <a:t> 1990</a:t>
            </a:r>
            <a:r>
              <a:rPr lang="zh-CN" altLang="en-US" sz="2000" b="1" smtClean="0">
                <a:solidFill>
                  <a:srgbClr val="0033CC"/>
                </a:solidFill>
              </a:rPr>
              <a:t>年代</a:t>
            </a:r>
            <a:r>
              <a:rPr lang="en-US" altLang="zh-CN" sz="2000" b="1" smtClean="0">
                <a:solidFill>
                  <a:srgbClr val="0033CC"/>
                </a:solidFill>
              </a:rPr>
              <a:t>:  </a:t>
            </a:r>
            <a:r>
              <a:rPr lang="zh-CN" altLang="en-US" sz="2000" b="1" smtClean="0">
                <a:solidFill>
                  <a:srgbClr val="0033CC"/>
                </a:solidFill>
              </a:rPr>
              <a:t>项目管理开始运用于制造业企业的管理实践</a:t>
            </a:r>
          </a:p>
          <a:p>
            <a:pPr eaLnBrk="1" hangingPunct="1">
              <a:lnSpc>
                <a:spcPct val="130000"/>
              </a:lnSpc>
              <a:buFontTx/>
              <a:buNone/>
            </a:pPr>
            <a:r>
              <a:rPr lang="en-US" altLang="zh-CN" sz="1800" b="1" smtClean="0"/>
              <a:t>- 1991.6: </a:t>
            </a:r>
            <a:r>
              <a:rPr lang="zh-CN" altLang="en-US" sz="1800" b="1" smtClean="0"/>
              <a:t>中国项目管理研究委员会</a:t>
            </a:r>
            <a:r>
              <a:rPr lang="en-US" altLang="zh-CN" sz="1800" b="1" smtClean="0"/>
              <a:t>(Project Management Research Committee    </a:t>
            </a:r>
          </a:p>
          <a:p>
            <a:pPr eaLnBrk="1" hangingPunct="1">
              <a:lnSpc>
                <a:spcPct val="130000"/>
              </a:lnSpc>
              <a:buFontTx/>
              <a:buNone/>
            </a:pPr>
            <a:r>
              <a:rPr lang="en-US" altLang="zh-CN" sz="1800" b="1" smtClean="0"/>
              <a:t>                China</a:t>
            </a:r>
            <a:r>
              <a:rPr lang="zh-CN" altLang="en-US" sz="1800" b="1" smtClean="0"/>
              <a:t>简称</a:t>
            </a:r>
            <a:r>
              <a:rPr lang="en-US" altLang="zh-CN" sz="1800" b="1" smtClean="0"/>
              <a:t>PMRC)</a:t>
            </a:r>
            <a:r>
              <a:rPr lang="zh-CN" altLang="en-US" sz="1800" b="1" smtClean="0"/>
              <a:t>成立 </a:t>
            </a:r>
          </a:p>
          <a:p>
            <a:pPr eaLnBrk="1" hangingPunct="1">
              <a:lnSpc>
                <a:spcPct val="130000"/>
              </a:lnSpc>
              <a:buFontTx/>
              <a:buNone/>
            </a:pPr>
            <a:r>
              <a:rPr lang="en-US" altLang="zh-CN" sz="1800" b="1" smtClean="0"/>
              <a:t>- 1996:     PMRC</a:t>
            </a:r>
            <a:r>
              <a:rPr lang="zh-CN" altLang="en-US" sz="1800" b="1" smtClean="0"/>
              <a:t>加入国际项目管理协会</a:t>
            </a:r>
            <a:r>
              <a:rPr lang="en-US" altLang="zh-CN" sz="1800" b="1" smtClean="0"/>
              <a:t>(IPMA)</a:t>
            </a:r>
          </a:p>
          <a:p>
            <a:pPr eaLnBrk="1" hangingPunct="1">
              <a:lnSpc>
                <a:spcPct val="130000"/>
              </a:lnSpc>
              <a:buFontTx/>
              <a:buNone/>
            </a:pPr>
            <a:r>
              <a:rPr lang="en-US" altLang="zh-CN" sz="1800" b="1" smtClean="0"/>
              <a:t>- 2001.7:  PMRC</a:t>
            </a:r>
            <a:r>
              <a:rPr lang="zh-CN" altLang="en-US" sz="1800" b="1" smtClean="0"/>
              <a:t>推出中国项目管理知识体系</a:t>
            </a:r>
          </a:p>
          <a:p>
            <a:pPr eaLnBrk="1" hangingPunct="1">
              <a:lnSpc>
                <a:spcPct val="130000"/>
              </a:lnSpc>
              <a:buFontTx/>
              <a:buNone/>
            </a:pPr>
            <a:r>
              <a:rPr lang="en-US" altLang="zh-CN" sz="1800" b="1" smtClean="0"/>
              <a:t>- 2007.10:</a:t>
            </a:r>
            <a:r>
              <a:rPr lang="zh-CN" altLang="en-US" sz="1800" b="1" smtClean="0"/>
              <a:t>由中国机械工业联合会和中国（双法）项目管理研究委员会主办的首届现  </a:t>
            </a:r>
            <a:endParaRPr lang="en-US" altLang="zh-CN" sz="1800" b="1" smtClean="0"/>
          </a:p>
          <a:p>
            <a:pPr eaLnBrk="1" hangingPunct="1">
              <a:lnSpc>
                <a:spcPct val="130000"/>
              </a:lnSpc>
              <a:buFontTx/>
              <a:buNone/>
            </a:pPr>
            <a:r>
              <a:rPr lang="en-US" altLang="zh-CN" sz="1800" b="1" smtClean="0"/>
              <a:t>                 </a:t>
            </a:r>
            <a:r>
              <a:rPr lang="zh-CN" altLang="en-US" sz="1800" b="1" smtClean="0"/>
              <a:t>代制造业项目管理高层论坛召开</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58051">
                                            <p:txEl>
                                              <p:pRg st="0" end="0"/>
                                            </p:txEl>
                                          </p:spTgt>
                                        </p:tgtEl>
                                        <p:attrNameLst>
                                          <p:attrName>style.visibility</p:attrName>
                                        </p:attrNameLst>
                                      </p:cBhvr>
                                      <p:to>
                                        <p:strVal val="visible"/>
                                      </p:to>
                                    </p:set>
                                    <p:animEffect transition="in" filter="wipe(up)">
                                      <p:cBhvr>
                                        <p:cTn id="7" dur="500"/>
                                        <p:tgtEl>
                                          <p:spTgt spid="2580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58051">
                                            <p:txEl>
                                              <p:pRg st="1" end="1"/>
                                            </p:txEl>
                                          </p:spTgt>
                                        </p:tgtEl>
                                        <p:attrNameLst>
                                          <p:attrName>style.visibility</p:attrName>
                                        </p:attrNameLst>
                                      </p:cBhvr>
                                      <p:to>
                                        <p:strVal val="visible"/>
                                      </p:to>
                                    </p:set>
                                    <p:animEffect transition="in" filter="wipe(up)">
                                      <p:cBhvr>
                                        <p:cTn id="12" dur="500"/>
                                        <p:tgtEl>
                                          <p:spTgt spid="2580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58051">
                                            <p:txEl>
                                              <p:pRg st="2" end="2"/>
                                            </p:txEl>
                                          </p:spTgt>
                                        </p:tgtEl>
                                        <p:attrNameLst>
                                          <p:attrName>style.visibility</p:attrName>
                                        </p:attrNameLst>
                                      </p:cBhvr>
                                      <p:to>
                                        <p:strVal val="visible"/>
                                      </p:to>
                                    </p:set>
                                    <p:animEffect transition="in" filter="wipe(up)">
                                      <p:cBhvr>
                                        <p:cTn id="17" dur="500"/>
                                        <p:tgtEl>
                                          <p:spTgt spid="2580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258051">
                                            <p:txEl>
                                              <p:pRg st="3" end="3"/>
                                            </p:txEl>
                                          </p:spTgt>
                                        </p:tgtEl>
                                        <p:attrNameLst>
                                          <p:attrName>style.visibility</p:attrName>
                                        </p:attrNameLst>
                                      </p:cBhvr>
                                      <p:to>
                                        <p:strVal val="visible"/>
                                      </p:to>
                                    </p:set>
                                    <p:animEffect transition="in" filter="wipe(up)">
                                      <p:cBhvr>
                                        <p:cTn id="22" dur="500"/>
                                        <p:tgtEl>
                                          <p:spTgt spid="25805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258051">
                                            <p:txEl>
                                              <p:pRg st="4" end="4"/>
                                            </p:txEl>
                                          </p:spTgt>
                                        </p:tgtEl>
                                        <p:attrNameLst>
                                          <p:attrName>style.visibility</p:attrName>
                                        </p:attrNameLst>
                                      </p:cBhvr>
                                      <p:to>
                                        <p:strVal val="visible"/>
                                      </p:to>
                                    </p:set>
                                    <p:animEffect transition="in" filter="wipe(up)">
                                      <p:cBhvr>
                                        <p:cTn id="27" dur="500"/>
                                        <p:tgtEl>
                                          <p:spTgt spid="25805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258051">
                                            <p:txEl>
                                              <p:pRg st="5" end="5"/>
                                            </p:txEl>
                                          </p:spTgt>
                                        </p:tgtEl>
                                        <p:attrNameLst>
                                          <p:attrName>style.visibility</p:attrName>
                                        </p:attrNameLst>
                                      </p:cBhvr>
                                      <p:to>
                                        <p:strVal val="visible"/>
                                      </p:to>
                                    </p:set>
                                    <p:animEffect transition="in" filter="wipe(up)">
                                      <p:cBhvr>
                                        <p:cTn id="32" dur="500"/>
                                        <p:tgtEl>
                                          <p:spTgt spid="25805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258051">
                                            <p:txEl>
                                              <p:pRg st="6" end="6"/>
                                            </p:txEl>
                                          </p:spTgt>
                                        </p:tgtEl>
                                        <p:attrNameLst>
                                          <p:attrName>style.visibility</p:attrName>
                                        </p:attrNameLst>
                                      </p:cBhvr>
                                      <p:to>
                                        <p:strVal val="visible"/>
                                      </p:to>
                                    </p:set>
                                    <p:animEffect transition="in" filter="wipe(up)">
                                      <p:cBhvr>
                                        <p:cTn id="37" dur="500"/>
                                        <p:tgtEl>
                                          <p:spTgt spid="258051">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258051">
                                            <p:txEl>
                                              <p:pRg st="7" end="7"/>
                                            </p:txEl>
                                          </p:spTgt>
                                        </p:tgtEl>
                                        <p:attrNameLst>
                                          <p:attrName>style.visibility</p:attrName>
                                        </p:attrNameLst>
                                      </p:cBhvr>
                                      <p:to>
                                        <p:strVal val="visible"/>
                                      </p:to>
                                    </p:set>
                                    <p:animEffect transition="in" filter="wipe(up)">
                                      <p:cBhvr>
                                        <p:cTn id="42" dur="500"/>
                                        <p:tgtEl>
                                          <p:spTgt spid="258051">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nodeType="clickEffect">
                                  <p:stCondLst>
                                    <p:cond delay="0"/>
                                  </p:stCondLst>
                                  <p:childTnLst>
                                    <p:set>
                                      <p:cBhvr>
                                        <p:cTn id="46" dur="1" fill="hold">
                                          <p:stCondLst>
                                            <p:cond delay="0"/>
                                          </p:stCondLst>
                                        </p:cTn>
                                        <p:tgtEl>
                                          <p:spTgt spid="258051">
                                            <p:txEl>
                                              <p:pRg st="8" end="8"/>
                                            </p:txEl>
                                          </p:spTgt>
                                        </p:tgtEl>
                                        <p:attrNameLst>
                                          <p:attrName>style.visibility</p:attrName>
                                        </p:attrNameLst>
                                      </p:cBhvr>
                                      <p:to>
                                        <p:strVal val="visible"/>
                                      </p:to>
                                    </p:set>
                                    <p:animEffect transition="in" filter="wipe(up)">
                                      <p:cBhvr>
                                        <p:cTn id="47" dur="500"/>
                                        <p:tgtEl>
                                          <p:spTgt spid="258051">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258051">
                                            <p:txEl>
                                              <p:pRg st="9" end="9"/>
                                            </p:txEl>
                                          </p:spTgt>
                                        </p:tgtEl>
                                        <p:attrNameLst>
                                          <p:attrName>style.visibility</p:attrName>
                                        </p:attrNameLst>
                                      </p:cBhvr>
                                      <p:to>
                                        <p:strVal val="visible"/>
                                      </p:to>
                                    </p:set>
                                    <p:animEffect transition="in" filter="wipe(up)">
                                      <p:cBhvr>
                                        <p:cTn id="52" dur="500"/>
                                        <p:tgtEl>
                                          <p:spTgt spid="258051">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1" fill="hold" nodeType="clickEffect">
                                  <p:stCondLst>
                                    <p:cond delay="0"/>
                                  </p:stCondLst>
                                  <p:childTnLst>
                                    <p:set>
                                      <p:cBhvr>
                                        <p:cTn id="56" dur="1" fill="hold">
                                          <p:stCondLst>
                                            <p:cond delay="0"/>
                                          </p:stCondLst>
                                        </p:cTn>
                                        <p:tgtEl>
                                          <p:spTgt spid="258051">
                                            <p:txEl>
                                              <p:pRg st="10" end="10"/>
                                            </p:txEl>
                                          </p:spTgt>
                                        </p:tgtEl>
                                        <p:attrNameLst>
                                          <p:attrName>style.visibility</p:attrName>
                                        </p:attrNameLst>
                                      </p:cBhvr>
                                      <p:to>
                                        <p:strVal val="visible"/>
                                      </p:to>
                                    </p:set>
                                    <p:animEffect transition="in" filter="wipe(up)">
                                      <p:cBhvr>
                                        <p:cTn id="57" dur="500"/>
                                        <p:tgtEl>
                                          <p:spTgt spid="258051">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258051">
                                            <p:txEl>
                                              <p:pRg st="11" end="11"/>
                                            </p:txEl>
                                          </p:spTgt>
                                        </p:tgtEl>
                                        <p:attrNameLst>
                                          <p:attrName>style.visibility</p:attrName>
                                        </p:attrNameLst>
                                      </p:cBhvr>
                                      <p:to>
                                        <p:strVal val="visible"/>
                                      </p:to>
                                    </p:set>
                                    <p:animEffect transition="in" filter="wipe(up)">
                                      <p:cBhvr>
                                        <p:cTn id="62" dur="500"/>
                                        <p:tgtEl>
                                          <p:spTgt spid="258051">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1" fill="hold" nodeType="clickEffect">
                                  <p:stCondLst>
                                    <p:cond delay="0"/>
                                  </p:stCondLst>
                                  <p:childTnLst>
                                    <p:set>
                                      <p:cBhvr>
                                        <p:cTn id="66" dur="1" fill="hold">
                                          <p:stCondLst>
                                            <p:cond delay="0"/>
                                          </p:stCondLst>
                                        </p:cTn>
                                        <p:tgtEl>
                                          <p:spTgt spid="258051">
                                            <p:txEl>
                                              <p:pRg st="12" end="12"/>
                                            </p:txEl>
                                          </p:spTgt>
                                        </p:tgtEl>
                                        <p:attrNameLst>
                                          <p:attrName>style.visibility</p:attrName>
                                        </p:attrNameLst>
                                      </p:cBhvr>
                                      <p:to>
                                        <p:strVal val="visible"/>
                                      </p:to>
                                    </p:set>
                                    <p:animEffect transition="in" filter="wipe(up)">
                                      <p:cBhvr>
                                        <p:cTn id="67" dur="500"/>
                                        <p:tgtEl>
                                          <p:spTgt spid="258051">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714" name="Rectangle 1026"/>
          <p:cNvSpPr>
            <a:spLocks noGrp="1" noChangeArrowheads="1"/>
          </p:cNvSpPr>
          <p:nvPr>
            <p:ph idx="1"/>
          </p:nvPr>
        </p:nvSpPr>
        <p:spPr>
          <a:xfrm>
            <a:off x="304800" y="1676400"/>
            <a:ext cx="8305800" cy="3733800"/>
          </a:xfrm>
        </p:spPr>
        <p:txBody>
          <a:bodyPr>
            <a:normAutofit lnSpcReduction="10000"/>
          </a:bodyPr>
          <a:lstStyle/>
          <a:p>
            <a:pPr marL="609600" indent="-609600">
              <a:lnSpc>
                <a:spcPct val="90000"/>
              </a:lnSpc>
              <a:defRPr/>
            </a:pPr>
            <a:r>
              <a:rPr kumimoji="1" lang="zh-CN" altLang="en-US" sz="2400" b="1" kern="1200" dirty="0" smtClean="0">
                <a:solidFill>
                  <a:srgbClr val="1725A9"/>
                </a:solidFill>
                <a:latin typeface="Tahoma" pitchFamily="34" charset="0"/>
              </a:rPr>
              <a:t>项</a:t>
            </a:r>
            <a:r>
              <a:rPr kumimoji="1" lang="zh-CN" altLang="en-US" sz="2400" b="1" kern="1200" dirty="0">
                <a:solidFill>
                  <a:srgbClr val="1725A9"/>
                </a:solidFill>
                <a:latin typeface="Tahoma" pitchFamily="34" charset="0"/>
              </a:rPr>
              <a:t>目管理的全球化</a:t>
            </a:r>
            <a:r>
              <a:rPr kumimoji="1" lang="en-US" altLang="zh-CN" sz="2400" b="1" kern="1200" dirty="0">
                <a:solidFill>
                  <a:srgbClr val="1725A9"/>
                </a:solidFill>
                <a:latin typeface="Tahoma" pitchFamily="34" charset="0"/>
              </a:rPr>
              <a:t>: </a:t>
            </a:r>
            <a:r>
              <a:rPr kumimoji="1" lang="zh-CN" altLang="en-US" sz="2400" b="1" kern="1200" dirty="0">
                <a:latin typeface="Tahoma" pitchFamily="34" charset="0"/>
              </a:rPr>
              <a:t>主要表现在国际间的项目合作日益增多、国际化的专业活动日益频繁、项目管理专业信息的国际共享。</a:t>
            </a:r>
          </a:p>
          <a:p>
            <a:pPr marL="609600" indent="-609600" algn="just">
              <a:lnSpc>
                <a:spcPct val="115000"/>
              </a:lnSpc>
              <a:defRPr/>
            </a:pPr>
            <a:r>
              <a:rPr kumimoji="1" lang="zh-CN" altLang="en-US" sz="2400" b="1" kern="1200" dirty="0">
                <a:solidFill>
                  <a:srgbClr val="1725A9"/>
                </a:solidFill>
                <a:latin typeface="Tahoma" pitchFamily="34" charset="0"/>
              </a:rPr>
              <a:t>项目管理的多元化</a:t>
            </a:r>
            <a:r>
              <a:rPr kumimoji="1" lang="en-US" altLang="zh-CN" sz="2400" b="1" kern="1200" dirty="0">
                <a:solidFill>
                  <a:srgbClr val="1725A9"/>
                </a:solidFill>
                <a:latin typeface="Tahoma" pitchFamily="34" charset="0"/>
              </a:rPr>
              <a:t>:</a:t>
            </a:r>
            <a:r>
              <a:rPr kumimoji="1" lang="en-US" altLang="zh-CN" sz="2400" b="1" kern="1200" dirty="0">
                <a:latin typeface="Tahoma" pitchFamily="34" charset="0"/>
              </a:rPr>
              <a:t>  </a:t>
            </a:r>
            <a:r>
              <a:rPr kumimoji="1" lang="zh-CN" altLang="en-US" sz="2400" b="1" kern="1200" dirty="0">
                <a:latin typeface="Tahoma" pitchFamily="34" charset="0"/>
              </a:rPr>
              <a:t>行业领域及项目类型的多样性，导致了各种各样的项目管理方法，从而促进了项目管理的多元化发展。</a:t>
            </a:r>
          </a:p>
          <a:p>
            <a:pPr marL="609600" indent="-609600" algn="just">
              <a:lnSpc>
                <a:spcPct val="115000"/>
              </a:lnSpc>
              <a:defRPr/>
            </a:pPr>
            <a:r>
              <a:rPr kumimoji="1" lang="zh-CN" altLang="en-US" sz="2400" b="1" kern="1200" dirty="0">
                <a:solidFill>
                  <a:srgbClr val="1725A9"/>
                </a:solidFill>
                <a:latin typeface="Tahoma" pitchFamily="34" charset="0"/>
              </a:rPr>
              <a:t>项目管理的专业化</a:t>
            </a:r>
            <a:r>
              <a:rPr kumimoji="1" lang="en-US" altLang="zh-CN" sz="2400" b="1" kern="1200" dirty="0">
                <a:solidFill>
                  <a:srgbClr val="1725A9"/>
                </a:solidFill>
                <a:latin typeface="Tahoma" pitchFamily="34" charset="0"/>
              </a:rPr>
              <a:t>:</a:t>
            </a:r>
            <a:r>
              <a:rPr kumimoji="1" lang="en-US" altLang="zh-CN" sz="2400" b="1" kern="1200" dirty="0">
                <a:latin typeface="Tahoma" pitchFamily="34" charset="0"/>
              </a:rPr>
              <a:t> </a:t>
            </a:r>
            <a:r>
              <a:rPr kumimoji="1" lang="zh-CN" altLang="en-US" sz="2400" b="1" kern="1200" dirty="0">
                <a:latin typeface="Tahoma" pitchFamily="34" charset="0"/>
              </a:rPr>
              <a:t>突出表现在</a:t>
            </a:r>
            <a:r>
              <a:rPr kumimoji="1" lang="en-US" altLang="zh-CN" sz="2400" b="1" kern="1200" dirty="0">
                <a:latin typeface="Tahoma" pitchFamily="34" charset="0"/>
              </a:rPr>
              <a:t>PMBOK</a:t>
            </a:r>
            <a:r>
              <a:rPr kumimoji="1" lang="zh-CN" altLang="en-US" sz="2400" b="1" kern="1200" dirty="0">
                <a:latin typeface="Tahoma" pitchFamily="34" charset="0"/>
              </a:rPr>
              <a:t>的不断发展和完善、学历教育和非学历教育竞相发展、项目与项目管理学科的探索及专业化项目咨询机构的出现。</a:t>
            </a:r>
          </a:p>
        </p:txBody>
      </p:sp>
      <p:sp>
        <p:nvSpPr>
          <p:cNvPr id="56322" name="Date Placeholder 3"/>
          <p:cNvSpPr>
            <a:spLocks noGrp="1"/>
          </p:cNvSpPr>
          <p:nvPr>
            <p:ph type="dt" sz="half" idx="10"/>
          </p:nvPr>
        </p:nvSpPr>
        <p:spPr>
          <a:noFill/>
        </p:spPr>
        <p:txBody>
          <a:bodyPr/>
          <a:lstStyle/>
          <a:p>
            <a:fld id="{079DB9A6-B4EE-4347-83CE-2D120970059C}" type="datetime1">
              <a:rPr lang="zh-CN" altLang="en-US" smtClean="0"/>
              <a:pPr/>
              <a:t>2012-9-12</a:t>
            </a:fld>
            <a:endParaRPr lang="en-US" altLang="zh-CN" smtClean="0"/>
          </a:p>
        </p:txBody>
      </p:sp>
      <p:sp>
        <p:nvSpPr>
          <p:cNvPr id="56323" name="Slide Number Placeholder 5"/>
          <p:cNvSpPr>
            <a:spLocks noGrp="1"/>
          </p:cNvSpPr>
          <p:nvPr>
            <p:ph type="sldNum" sz="quarter" idx="12"/>
          </p:nvPr>
        </p:nvSpPr>
        <p:spPr>
          <a:noFill/>
        </p:spPr>
        <p:txBody>
          <a:bodyPr/>
          <a:lstStyle/>
          <a:p>
            <a:fld id="{92FFBE37-7694-4B53-99EA-A7263DF7B855}" type="slidenum">
              <a:rPr lang="en-US" altLang="zh-CN" smtClean="0"/>
              <a:pPr/>
              <a:t>24</a:t>
            </a:fld>
            <a:endParaRPr lang="en-US" altLang="zh-CN" smtClean="0"/>
          </a:p>
        </p:txBody>
      </p:sp>
      <p:sp>
        <p:nvSpPr>
          <p:cNvPr id="56325"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3</a:t>
            </a:r>
            <a:r>
              <a:rPr lang="en-US" altLang="zh-CN" sz="2800" b="1" dirty="0" smtClean="0">
                <a:solidFill>
                  <a:srgbClr val="0033CC"/>
                </a:solidFill>
              </a:rPr>
              <a:t>.</a:t>
            </a:r>
            <a:r>
              <a:rPr lang="zh-CN" altLang="en-US" sz="2800" b="1" dirty="0">
                <a:solidFill>
                  <a:srgbClr val="0033CC"/>
                </a:solidFill>
              </a:rPr>
              <a:t>项目管理的发展历程</a:t>
            </a:r>
          </a:p>
        </p:txBody>
      </p:sp>
      <p:sp>
        <p:nvSpPr>
          <p:cNvPr id="8" name="Rectangle 9"/>
          <p:cNvSpPr>
            <a:spLocks noChangeArrowheads="1"/>
          </p:cNvSpPr>
          <p:nvPr/>
        </p:nvSpPr>
        <p:spPr bwMode="auto">
          <a:xfrm>
            <a:off x="228600" y="674688"/>
            <a:ext cx="6337300" cy="544512"/>
          </a:xfrm>
          <a:prstGeom prst="rect">
            <a:avLst/>
          </a:prstGeom>
          <a:noFill/>
          <a:ln w="9525">
            <a:noFill/>
            <a:miter lim="800000"/>
            <a:headEnd/>
            <a:tailEnd/>
          </a:ln>
        </p:spPr>
        <p:txBody>
          <a:bodyPr anchor="ctr"/>
          <a:lstStyle/>
          <a:p>
            <a:r>
              <a:rPr lang="zh-CN" altLang="en-US" sz="2400" b="1" dirty="0">
                <a:solidFill>
                  <a:srgbClr val="0033CC"/>
                </a:solidFill>
              </a:rPr>
              <a:t>项目管理的发展趋势</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图片 58" descr="575.JPG"/>
          <p:cNvPicPr>
            <a:picLocks noChangeAspect="1"/>
          </p:cNvPicPr>
          <p:nvPr/>
        </p:nvPicPr>
        <p:blipFill>
          <a:blip r:embed="rId2"/>
          <a:stretch>
            <a:fillRect/>
          </a:stretch>
        </p:blipFill>
        <p:spPr>
          <a:xfrm>
            <a:off x="7086600" y="914400"/>
            <a:ext cx="1446802" cy="1171575"/>
          </a:xfrm>
          <a:prstGeom prst="rect">
            <a:avLst/>
          </a:prstGeom>
        </p:spPr>
      </p:pic>
      <p:sp>
        <p:nvSpPr>
          <p:cNvPr id="382978" name="Text Box 2"/>
          <p:cNvSpPr txBox="1">
            <a:spLocks noChangeArrowheads="1"/>
          </p:cNvSpPr>
          <p:nvPr/>
        </p:nvSpPr>
        <p:spPr bwMode="auto">
          <a:xfrm>
            <a:off x="4038600" y="838200"/>
            <a:ext cx="2969083" cy="1569660"/>
          </a:xfrm>
          <a:prstGeom prst="rect">
            <a:avLst/>
          </a:prstGeom>
          <a:noFill/>
          <a:ln w="9525">
            <a:noFill/>
            <a:miter lim="800000"/>
            <a:headEnd/>
            <a:tailEnd/>
          </a:ln>
        </p:spPr>
        <p:txBody>
          <a:bodyPr wrap="square">
            <a:spAutoFit/>
          </a:bodyPr>
          <a:lstStyle/>
          <a:p>
            <a:pPr marL="457200" indent="-457200">
              <a:lnSpc>
                <a:spcPct val="120000"/>
              </a:lnSpc>
              <a:buFontTx/>
              <a:buAutoNum type="arabicPeriod"/>
            </a:pPr>
            <a:r>
              <a:rPr kumimoji="1" lang="zh-CN" altLang="en-US" sz="2000" b="1" dirty="0">
                <a:latin typeface="Tahoma" pitchFamily="34" charset="0"/>
              </a:rPr>
              <a:t>在规定的时间内</a:t>
            </a:r>
          </a:p>
          <a:p>
            <a:pPr marL="457200" indent="-457200">
              <a:lnSpc>
                <a:spcPct val="120000"/>
              </a:lnSpc>
              <a:buFontTx/>
              <a:buAutoNum type="arabicPeriod"/>
            </a:pPr>
            <a:r>
              <a:rPr kumimoji="1" lang="zh-CN" altLang="en-US" sz="2000" b="1" dirty="0">
                <a:latin typeface="Tahoma" pitchFamily="34" charset="0"/>
              </a:rPr>
              <a:t>在批准的预算范围内</a:t>
            </a:r>
          </a:p>
          <a:p>
            <a:pPr marL="457200" indent="-457200">
              <a:lnSpc>
                <a:spcPct val="120000"/>
              </a:lnSpc>
              <a:buFontTx/>
              <a:buAutoNum type="arabicPeriod"/>
            </a:pPr>
            <a:r>
              <a:rPr kumimoji="1" lang="zh-CN" altLang="en-US" sz="2000" b="1" dirty="0">
                <a:latin typeface="Tahoma" pitchFamily="34" charset="0"/>
              </a:rPr>
              <a:t>符合质量性能要求</a:t>
            </a:r>
          </a:p>
          <a:p>
            <a:pPr marL="457200" indent="-457200">
              <a:lnSpc>
                <a:spcPct val="120000"/>
              </a:lnSpc>
              <a:buFontTx/>
              <a:buAutoNum type="arabicPeriod"/>
            </a:pPr>
            <a:r>
              <a:rPr kumimoji="1" lang="zh-CN" altLang="en-US" sz="2000" b="1" dirty="0">
                <a:latin typeface="Tahoma" pitchFamily="34" charset="0"/>
              </a:rPr>
              <a:t>完成约定的工作</a:t>
            </a:r>
            <a:r>
              <a:rPr kumimoji="1" lang="zh-CN" altLang="en-US" sz="2000" b="1" dirty="0" smtClean="0">
                <a:latin typeface="Tahoma" pitchFamily="34" charset="0"/>
              </a:rPr>
              <a:t>范围</a:t>
            </a:r>
            <a:endParaRPr kumimoji="1" lang="zh-CN" altLang="en-US" sz="2000" b="1" dirty="0">
              <a:latin typeface="Tahoma" pitchFamily="34" charset="0"/>
            </a:endParaRPr>
          </a:p>
        </p:txBody>
      </p:sp>
      <p:sp>
        <p:nvSpPr>
          <p:cNvPr id="382980" name="AutoShape 4"/>
          <p:cNvSpPr>
            <a:spLocks noChangeArrowheads="1"/>
          </p:cNvSpPr>
          <p:nvPr/>
        </p:nvSpPr>
        <p:spPr bwMode="auto">
          <a:xfrm rot="5364104">
            <a:off x="6471455" y="2455667"/>
            <a:ext cx="910144" cy="1346824"/>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00"/>
          </a:solidFill>
          <a:ln w="9525">
            <a:solidFill>
              <a:schemeClr val="tx1"/>
            </a:solidFill>
            <a:miter lim="800000"/>
            <a:headEnd/>
            <a:tailEnd/>
          </a:ln>
          <a:effectLst>
            <a:outerShdw dist="107763" dir="18900000" algn="ctr" rotWithShape="0">
              <a:schemeClr val="bg2"/>
            </a:outerShdw>
          </a:effectLst>
        </p:spPr>
        <p:txBody>
          <a:bodyPr wrap="none" anchor="ctr"/>
          <a:lstStyle/>
          <a:p>
            <a:pPr>
              <a:defRPr/>
            </a:pPr>
            <a:endParaRPr lang="en-US">
              <a:cs typeface="+mn-cs"/>
            </a:endParaRPr>
          </a:p>
        </p:txBody>
      </p:sp>
      <p:grpSp>
        <p:nvGrpSpPr>
          <p:cNvPr id="3" name="Group 27"/>
          <p:cNvGrpSpPr>
            <a:grpSpLocks/>
          </p:cNvGrpSpPr>
          <p:nvPr/>
        </p:nvGrpSpPr>
        <p:grpSpPr bwMode="auto">
          <a:xfrm>
            <a:off x="457200" y="2057400"/>
            <a:ext cx="5638800" cy="3630613"/>
            <a:chOff x="288" y="1296"/>
            <a:chExt cx="3552" cy="2287"/>
          </a:xfrm>
        </p:grpSpPr>
        <p:sp>
          <p:nvSpPr>
            <p:cNvPr id="2057" name="Text Box 8"/>
            <p:cNvSpPr txBox="1">
              <a:spLocks noChangeArrowheads="1"/>
            </p:cNvSpPr>
            <p:nvPr/>
          </p:nvSpPr>
          <p:spPr bwMode="auto">
            <a:xfrm>
              <a:off x="2236" y="2317"/>
              <a:ext cx="1604" cy="192"/>
            </a:xfrm>
            <a:prstGeom prst="rect">
              <a:avLst/>
            </a:prstGeom>
            <a:noFill/>
            <a:ln w="9525">
              <a:noFill/>
              <a:miter lim="800000"/>
              <a:headEnd/>
              <a:tailEnd/>
            </a:ln>
          </p:spPr>
          <p:txBody>
            <a:bodyPr>
              <a:spAutoFit/>
            </a:bodyPr>
            <a:lstStyle/>
            <a:p>
              <a:pPr eaLnBrk="0" hangingPunct="0"/>
              <a:r>
                <a:rPr lang="zh-CN" altLang="en-US" sz="1400" b="1" i="1">
                  <a:solidFill>
                    <a:srgbClr val="0033CC"/>
                  </a:solidFill>
                  <a:latin typeface="Tahoma" pitchFamily="34" charset="0"/>
                </a:rPr>
                <a:t>项目的任务包括哪些内容</a:t>
              </a:r>
              <a:r>
                <a:rPr lang="en-US" altLang="zh-CN" sz="1400" b="1" i="1">
                  <a:solidFill>
                    <a:srgbClr val="0033CC"/>
                  </a:solidFill>
                  <a:latin typeface="Tahoma" pitchFamily="34" charset="0"/>
                </a:rPr>
                <a:t>?</a:t>
              </a:r>
            </a:p>
          </p:txBody>
        </p:sp>
        <p:sp>
          <p:nvSpPr>
            <p:cNvPr id="2058" name="Text Box 10"/>
            <p:cNvSpPr txBox="1">
              <a:spLocks noChangeArrowheads="1"/>
            </p:cNvSpPr>
            <p:nvPr/>
          </p:nvSpPr>
          <p:spPr bwMode="auto">
            <a:xfrm>
              <a:off x="2184" y="2793"/>
              <a:ext cx="655" cy="251"/>
            </a:xfrm>
            <a:prstGeom prst="rect">
              <a:avLst/>
            </a:prstGeom>
            <a:noFill/>
            <a:ln w="9525">
              <a:noFill/>
              <a:miter lim="800000"/>
              <a:headEnd/>
              <a:tailEnd/>
            </a:ln>
          </p:spPr>
          <p:txBody>
            <a:bodyPr>
              <a:spAutoFit/>
            </a:bodyPr>
            <a:lstStyle/>
            <a:p>
              <a:pPr eaLnBrk="0" hangingPunct="0"/>
              <a:r>
                <a:rPr lang="zh-CN" altLang="en-US" sz="2000" b="1">
                  <a:latin typeface="Tahoma" pitchFamily="34" charset="0"/>
                </a:rPr>
                <a:t>成本</a:t>
              </a:r>
            </a:p>
          </p:txBody>
        </p:sp>
        <p:sp>
          <p:nvSpPr>
            <p:cNvPr id="2059" name="Text Box 11"/>
            <p:cNvSpPr txBox="1">
              <a:spLocks noChangeArrowheads="1"/>
            </p:cNvSpPr>
            <p:nvPr/>
          </p:nvSpPr>
          <p:spPr bwMode="auto">
            <a:xfrm>
              <a:off x="601" y="1488"/>
              <a:ext cx="455" cy="250"/>
            </a:xfrm>
            <a:prstGeom prst="rect">
              <a:avLst/>
            </a:prstGeom>
            <a:noFill/>
            <a:ln w="9525">
              <a:noFill/>
              <a:miter lim="800000"/>
              <a:headEnd/>
              <a:tailEnd/>
            </a:ln>
          </p:spPr>
          <p:txBody>
            <a:bodyPr>
              <a:spAutoFit/>
            </a:bodyPr>
            <a:lstStyle/>
            <a:p>
              <a:pPr eaLnBrk="0" hangingPunct="0"/>
              <a:r>
                <a:rPr lang="zh-CN" altLang="en-US" sz="2000" b="1">
                  <a:latin typeface="Tahoma" pitchFamily="34" charset="0"/>
                </a:rPr>
                <a:t>质量</a:t>
              </a:r>
            </a:p>
          </p:txBody>
        </p:sp>
        <p:sp>
          <p:nvSpPr>
            <p:cNvPr id="2060" name="Text Box 12"/>
            <p:cNvSpPr txBox="1">
              <a:spLocks noChangeArrowheads="1"/>
            </p:cNvSpPr>
            <p:nvPr/>
          </p:nvSpPr>
          <p:spPr bwMode="auto">
            <a:xfrm>
              <a:off x="288" y="3167"/>
              <a:ext cx="656" cy="251"/>
            </a:xfrm>
            <a:prstGeom prst="rect">
              <a:avLst/>
            </a:prstGeom>
            <a:noFill/>
            <a:ln w="9525">
              <a:noFill/>
              <a:miter lim="800000"/>
              <a:headEnd/>
              <a:tailEnd/>
            </a:ln>
          </p:spPr>
          <p:txBody>
            <a:bodyPr>
              <a:spAutoFit/>
            </a:bodyPr>
            <a:lstStyle/>
            <a:p>
              <a:pPr eaLnBrk="0" hangingPunct="0"/>
              <a:r>
                <a:rPr lang="zh-CN" altLang="en-US" sz="2000" b="1">
                  <a:latin typeface="Tahoma" pitchFamily="34" charset="0"/>
                </a:rPr>
                <a:t>时间</a:t>
              </a:r>
            </a:p>
          </p:txBody>
        </p:sp>
        <p:sp>
          <p:nvSpPr>
            <p:cNvPr id="2061" name="Text Box 13"/>
            <p:cNvSpPr txBox="1">
              <a:spLocks noChangeArrowheads="1"/>
            </p:cNvSpPr>
            <p:nvPr/>
          </p:nvSpPr>
          <p:spPr bwMode="auto">
            <a:xfrm>
              <a:off x="2112" y="3017"/>
              <a:ext cx="1091" cy="192"/>
            </a:xfrm>
            <a:prstGeom prst="rect">
              <a:avLst/>
            </a:prstGeom>
            <a:noFill/>
            <a:ln w="9525">
              <a:noFill/>
              <a:miter lim="800000"/>
              <a:headEnd/>
              <a:tailEnd/>
            </a:ln>
          </p:spPr>
          <p:txBody>
            <a:bodyPr>
              <a:spAutoFit/>
            </a:bodyPr>
            <a:lstStyle/>
            <a:p>
              <a:pPr eaLnBrk="0" hangingPunct="0"/>
              <a:r>
                <a:rPr lang="zh-CN" altLang="en-US" sz="1400" b="1" i="1">
                  <a:solidFill>
                    <a:srgbClr val="0033CC"/>
                  </a:solidFill>
                  <a:latin typeface="Tahoma" pitchFamily="34" charset="0"/>
                </a:rPr>
                <a:t>需要多少预算？</a:t>
              </a:r>
            </a:p>
          </p:txBody>
        </p:sp>
        <p:sp>
          <p:nvSpPr>
            <p:cNvPr id="2062" name="Text Box 14"/>
            <p:cNvSpPr txBox="1">
              <a:spLocks noChangeArrowheads="1"/>
            </p:cNvSpPr>
            <p:nvPr/>
          </p:nvSpPr>
          <p:spPr bwMode="auto">
            <a:xfrm>
              <a:off x="1056" y="1520"/>
              <a:ext cx="1484" cy="192"/>
            </a:xfrm>
            <a:prstGeom prst="rect">
              <a:avLst/>
            </a:prstGeom>
            <a:noFill/>
            <a:ln w="9525">
              <a:noFill/>
              <a:miter lim="800000"/>
              <a:headEnd/>
              <a:tailEnd/>
            </a:ln>
          </p:spPr>
          <p:txBody>
            <a:bodyPr>
              <a:spAutoFit/>
            </a:bodyPr>
            <a:lstStyle/>
            <a:p>
              <a:pPr eaLnBrk="0" hangingPunct="0"/>
              <a:r>
                <a:rPr lang="zh-CN" altLang="en-US" sz="1400" b="1" i="1">
                  <a:solidFill>
                    <a:srgbClr val="0033CC"/>
                  </a:solidFill>
                  <a:latin typeface="Tahoma" pitchFamily="34" charset="0"/>
                </a:rPr>
                <a:t>客户的质量要求是什么？</a:t>
              </a:r>
            </a:p>
          </p:txBody>
        </p:sp>
        <p:sp>
          <p:nvSpPr>
            <p:cNvPr id="2063" name="Text Box 15"/>
            <p:cNvSpPr txBox="1">
              <a:spLocks noChangeArrowheads="1"/>
            </p:cNvSpPr>
            <p:nvPr/>
          </p:nvSpPr>
          <p:spPr bwMode="auto">
            <a:xfrm>
              <a:off x="653" y="3391"/>
              <a:ext cx="1166" cy="192"/>
            </a:xfrm>
            <a:prstGeom prst="rect">
              <a:avLst/>
            </a:prstGeom>
            <a:noFill/>
            <a:ln w="9525">
              <a:noFill/>
              <a:miter lim="800000"/>
              <a:headEnd/>
              <a:tailEnd/>
            </a:ln>
          </p:spPr>
          <p:txBody>
            <a:bodyPr>
              <a:spAutoFit/>
            </a:bodyPr>
            <a:lstStyle/>
            <a:p>
              <a:pPr eaLnBrk="0" hangingPunct="0"/>
              <a:r>
                <a:rPr lang="zh-CN" altLang="en-US" sz="1400" b="1" i="1">
                  <a:solidFill>
                    <a:srgbClr val="0033CC"/>
                  </a:solidFill>
                  <a:latin typeface="Tahoma" pitchFamily="34" charset="0"/>
                </a:rPr>
                <a:t>在什么时间完成？</a:t>
              </a:r>
            </a:p>
          </p:txBody>
        </p:sp>
        <p:sp>
          <p:nvSpPr>
            <p:cNvPr id="2064" name="AutoShape 16"/>
            <p:cNvSpPr>
              <a:spLocks noChangeArrowheads="1"/>
            </p:cNvSpPr>
            <p:nvPr/>
          </p:nvSpPr>
          <p:spPr bwMode="auto">
            <a:xfrm>
              <a:off x="726" y="1820"/>
              <a:ext cx="1458" cy="1571"/>
            </a:xfrm>
            <a:prstGeom prst="cube">
              <a:avLst>
                <a:gd name="adj" fmla="val 25000"/>
              </a:avLst>
            </a:prstGeom>
            <a:solidFill>
              <a:srgbClr val="EAEAEA"/>
            </a:solidFill>
            <a:ln w="9525">
              <a:solidFill>
                <a:schemeClr val="tx1"/>
              </a:solidFill>
              <a:miter lim="800000"/>
              <a:headEnd/>
              <a:tailEnd/>
            </a:ln>
          </p:spPr>
          <p:txBody>
            <a:bodyPr wrap="none" anchor="ctr"/>
            <a:lstStyle/>
            <a:p>
              <a:endParaRPr lang="en-US"/>
            </a:p>
          </p:txBody>
        </p:sp>
        <p:sp>
          <p:nvSpPr>
            <p:cNvPr id="2065" name="Line 17"/>
            <p:cNvSpPr>
              <a:spLocks noChangeShapeType="1"/>
            </p:cNvSpPr>
            <p:nvPr/>
          </p:nvSpPr>
          <p:spPr bwMode="auto">
            <a:xfrm>
              <a:off x="2184" y="3017"/>
              <a:ext cx="510" cy="0"/>
            </a:xfrm>
            <a:prstGeom prst="line">
              <a:avLst/>
            </a:prstGeom>
            <a:noFill/>
            <a:ln w="9525">
              <a:solidFill>
                <a:schemeClr val="tx1"/>
              </a:solidFill>
              <a:round/>
              <a:headEnd/>
              <a:tailEnd type="triangle" w="med" len="med"/>
            </a:ln>
          </p:spPr>
          <p:txBody>
            <a:bodyPr/>
            <a:lstStyle/>
            <a:p>
              <a:endParaRPr lang="zh-CN" altLang="en-US"/>
            </a:p>
          </p:txBody>
        </p:sp>
        <p:sp>
          <p:nvSpPr>
            <p:cNvPr id="2066" name="Line 18"/>
            <p:cNvSpPr>
              <a:spLocks noChangeShapeType="1"/>
            </p:cNvSpPr>
            <p:nvPr/>
          </p:nvSpPr>
          <p:spPr bwMode="auto">
            <a:xfrm rot="-5400000">
              <a:off x="829" y="1557"/>
              <a:ext cx="524" cy="2"/>
            </a:xfrm>
            <a:prstGeom prst="line">
              <a:avLst/>
            </a:prstGeom>
            <a:noFill/>
            <a:ln w="9525">
              <a:solidFill>
                <a:schemeClr val="tx1"/>
              </a:solidFill>
              <a:round/>
              <a:headEnd/>
              <a:tailEnd type="triangle" w="med" len="med"/>
            </a:ln>
          </p:spPr>
          <p:txBody>
            <a:bodyPr/>
            <a:lstStyle/>
            <a:p>
              <a:endParaRPr lang="zh-CN" altLang="en-US"/>
            </a:p>
          </p:txBody>
        </p:sp>
        <p:sp>
          <p:nvSpPr>
            <p:cNvPr id="2067" name="Line 19"/>
            <p:cNvSpPr>
              <a:spLocks noChangeShapeType="1"/>
            </p:cNvSpPr>
            <p:nvPr/>
          </p:nvSpPr>
          <p:spPr bwMode="auto">
            <a:xfrm rot="8143513">
              <a:off x="288" y="3541"/>
              <a:ext cx="510" cy="1"/>
            </a:xfrm>
            <a:prstGeom prst="line">
              <a:avLst/>
            </a:prstGeom>
            <a:noFill/>
            <a:ln w="9525">
              <a:solidFill>
                <a:schemeClr val="tx1"/>
              </a:solidFill>
              <a:round/>
              <a:headEnd/>
              <a:tailEnd type="triangle" w="med" len="med"/>
            </a:ln>
          </p:spPr>
          <p:txBody>
            <a:bodyPr/>
            <a:lstStyle/>
            <a:p>
              <a:endParaRPr lang="zh-CN" altLang="en-US"/>
            </a:p>
          </p:txBody>
        </p:sp>
        <p:sp>
          <p:nvSpPr>
            <p:cNvPr id="2068" name="Text Box 20"/>
            <p:cNvSpPr txBox="1">
              <a:spLocks noChangeArrowheads="1"/>
            </p:cNvSpPr>
            <p:nvPr/>
          </p:nvSpPr>
          <p:spPr bwMode="auto">
            <a:xfrm>
              <a:off x="2476" y="2044"/>
              <a:ext cx="452" cy="250"/>
            </a:xfrm>
            <a:prstGeom prst="rect">
              <a:avLst/>
            </a:prstGeom>
            <a:noFill/>
            <a:ln w="9525">
              <a:noFill/>
              <a:miter lim="800000"/>
              <a:headEnd/>
              <a:tailEnd/>
            </a:ln>
          </p:spPr>
          <p:txBody>
            <a:bodyPr>
              <a:spAutoFit/>
            </a:bodyPr>
            <a:lstStyle/>
            <a:p>
              <a:pPr eaLnBrk="0" hangingPunct="0"/>
              <a:r>
                <a:rPr lang="zh-CN" altLang="en-US" sz="2000" b="1">
                  <a:latin typeface="Tahoma" pitchFamily="34" charset="0"/>
                </a:rPr>
                <a:t>范围</a:t>
              </a:r>
            </a:p>
          </p:txBody>
        </p:sp>
        <p:sp>
          <p:nvSpPr>
            <p:cNvPr id="2069" name="AutoShape 21"/>
            <p:cNvSpPr>
              <a:spLocks noChangeArrowheads="1"/>
            </p:cNvSpPr>
            <p:nvPr/>
          </p:nvSpPr>
          <p:spPr bwMode="auto">
            <a:xfrm rot="5887587">
              <a:off x="2172" y="1987"/>
              <a:ext cx="98" cy="511"/>
            </a:xfrm>
            <a:prstGeom prst="curvedLeftArrow">
              <a:avLst>
                <a:gd name="adj1" fmla="val 37779"/>
                <a:gd name="adj2" fmla="val 142065"/>
                <a:gd name="adj3" fmla="val 37500"/>
              </a:avLst>
            </a:prstGeom>
            <a:solidFill>
              <a:schemeClr val="accent1"/>
            </a:solidFill>
            <a:ln w="9525">
              <a:solidFill>
                <a:schemeClr val="tx1"/>
              </a:solidFill>
              <a:miter lim="800000"/>
              <a:headEnd/>
              <a:tailEnd/>
            </a:ln>
          </p:spPr>
          <p:txBody>
            <a:bodyPr wrap="none" anchor="ctr"/>
            <a:lstStyle/>
            <a:p>
              <a:endParaRPr lang="en-US"/>
            </a:p>
          </p:txBody>
        </p:sp>
      </p:grpSp>
      <p:sp>
        <p:nvSpPr>
          <p:cNvPr id="382999"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项目管理的成功与失败</a:t>
            </a:r>
          </a:p>
        </p:txBody>
      </p:sp>
      <p:sp>
        <p:nvSpPr>
          <p:cNvPr id="383000" name="Rectangle 24"/>
          <p:cNvSpPr>
            <a:spLocks noChangeArrowheads="1"/>
          </p:cNvSpPr>
          <p:nvPr/>
        </p:nvSpPr>
        <p:spPr bwMode="auto">
          <a:xfrm>
            <a:off x="304800" y="762000"/>
            <a:ext cx="6337300" cy="544513"/>
          </a:xfrm>
          <a:prstGeom prst="rect">
            <a:avLst/>
          </a:prstGeom>
          <a:noFill/>
          <a:ln w="9525">
            <a:noFill/>
            <a:miter lim="800000"/>
            <a:headEnd/>
            <a:tailEnd/>
          </a:ln>
        </p:spPr>
        <p:txBody>
          <a:bodyPr anchor="ctr"/>
          <a:lstStyle/>
          <a:p>
            <a:r>
              <a:rPr lang="zh-CN" altLang="en-US" sz="2400" b="1">
                <a:solidFill>
                  <a:srgbClr val="0033CC"/>
                </a:solidFill>
              </a:rPr>
              <a:t>项目的成功</a:t>
            </a:r>
          </a:p>
        </p:txBody>
      </p:sp>
      <p:grpSp>
        <p:nvGrpSpPr>
          <p:cNvPr id="24" name="组合 23"/>
          <p:cNvGrpSpPr/>
          <p:nvPr/>
        </p:nvGrpSpPr>
        <p:grpSpPr>
          <a:xfrm>
            <a:off x="5943600" y="3962400"/>
            <a:ext cx="2035881" cy="2214265"/>
            <a:chOff x="5943600" y="3962400"/>
            <a:chExt cx="2035881" cy="2214265"/>
          </a:xfrm>
        </p:grpSpPr>
        <p:pic>
          <p:nvPicPr>
            <p:cNvPr id="23" name="图片 22" descr="bz23.JPG"/>
            <p:cNvPicPr>
              <a:picLocks noChangeAspect="1"/>
            </p:cNvPicPr>
            <p:nvPr/>
          </p:nvPicPr>
          <p:blipFill>
            <a:blip r:embed="rId3"/>
            <a:stretch>
              <a:fillRect/>
            </a:stretch>
          </p:blipFill>
          <p:spPr>
            <a:xfrm>
              <a:off x="5943600" y="3962400"/>
              <a:ext cx="2035881" cy="2209800"/>
            </a:xfrm>
            <a:prstGeom prst="rect">
              <a:avLst/>
            </a:prstGeom>
          </p:spPr>
        </p:pic>
        <p:sp>
          <p:nvSpPr>
            <p:cNvPr id="2070" name="Text Box 5"/>
            <p:cNvSpPr txBox="1">
              <a:spLocks noChangeArrowheads="1"/>
            </p:cNvSpPr>
            <p:nvPr/>
          </p:nvSpPr>
          <p:spPr bwMode="auto">
            <a:xfrm>
              <a:off x="6248400" y="5715000"/>
              <a:ext cx="1473455" cy="461665"/>
            </a:xfrm>
            <a:prstGeom prst="rect">
              <a:avLst/>
            </a:prstGeom>
            <a:noFill/>
            <a:ln w="9525">
              <a:noFill/>
              <a:miter lim="800000"/>
              <a:headEnd/>
              <a:tailEnd/>
            </a:ln>
          </p:spPr>
          <p:txBody>
            <a:bodyPr wrap="square">
              <a:spAutoFit/>
            </a:bodyPr>
            <a:lstStyle/>
            <a:p>
              <a:pPr algn="ctr"/>
              <a:r>
                <a:rPr kumimoji="1" lang="zh-CN" altLang="en-US" sz="2400" b="1" dirty="0">
                  <a:ln w="1905"/>
                  <a:solidFill>
                    <a:srgbClr val="FF0000"/>
                  </a:solidFill>
                  <a:effectLst>
                    <a:glow rad="101600">
                      <a:srgbClr val="FFC000">
                        <a:alpha val="60000"/>
                      </a:srgbClr>
                    </a:glow>
                    <a:innerShdw blurRad="69850" dist="43180" dir="5400000">
                      <a:srgbClr val="000000">
                        <a:alpha val="65000"/>
                      </a:srgbClr>
                    </a:innerShdw>
                  </a:effectLst>
                  <a:latin typeface="Tahoma" pitchFamily="34" charset="0"/>
                </a:rPr>
                <a:t>客户满意</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2978"/>
                                        </p:tgtEl>
                                        <p:attrNameLst>
                                          <p:attrName>style.visibility</p:attrName>
                                        </p:attrNameLst>
                                      </p:cBhvr>
                                      <p:to>
                                        <p:strVal val="visible"/>
                                      </p:to>
                                    </p:set>
                                    <p:animEffect transition="in" filter="blinds(horizontal)">
                                      <p:cBhvr>
                                        <p:cTn id="12" dur="500"/>
                                        <p:tgtEl>
                                          <p:spTgt spid="382978"/>
                                        </p:tgtEl>
                                      </p:cBhvr>
                                    </p:animEffect>
                                  </p:childTnLst>
                                </p:cTn>
                              </p:par>
                              <p:par>
                                <p:cTn id="13" presetID="3" presetClass="entr" presetSubtype="10" fill="hold" nodeType="with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blinds(horizontal)">
                                      <p:cBhvr>
                                        <p:cTn id="15" dur="500"/>
                                        <p:tgtEl>
                                          <p:spTgt spid="59"/>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82980"/>
                                        </p:tgtEl>
                                        <p:attrNameLst>
                                          <p:attrName>style.visibility</p:attrName>
                                        </p:attrNameLst>
                                      </p:cBhvr>
                                      <p:to>
                                        <p:strVal val="visible"/>
                                      </p:to>
                                    </p:set>
                                    <p:animEffect transition="in" filter="blinds(horizontal)">
                                      <p:cBhvr>
                                        <p:cTn id="20" dur="500"/>
                                        <p:tgtEl>
                                          <p:spTgt spid="382980"/>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2978" grpId="0"/>
      <p:bldP spid="382980"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5027" name="Rectangle 3"/>
          <p:cNvSpPr>
            <a:spLocks noGrp="1" noChangeArrowheads="1"/>
          </p:cNvSpPr>
          <p:nvPr>
            <p:ph idx="1"/>
          </p:nvPr>
        </p:nvSpPr>
        <p:spPr>
          <a:xfrm>
            <a:off x="279400" y="1600200"/>
            <a:ext cx="8483600" cy="3416300"/>
          </a:xfrm>
        </p:spPr>
        <p:txBody>
          <a:bodyPr lIns="92075" tIns="46038" rIns="92075" bIns="46038"/>
          <a:lstStyle/>
          <a:p>
            <a:pPr lvl="1" eaLnBrk="1" hangingPunct="1">
              <a:lnSpc>
                <a:spcPct val="90000"/>
              </a:lnSpc>
            </a:pPr>
            <a:r>
              <a:rPr lang="zh-CN" altLang="en-US" sz="2400" b="1" dirty="0" smtClean="0">
                <a:latin typeface="宋体" pitchFamily="2" charset="-122"/>
              </a:rPr>
              <a:t>项目的效果和效率（</a:t>
            </a:r>
            <a:r>
              <a:rPr lang="en-US" altLang="zh-CN" sz="2400" b="1" dirty="0" smtClean="0">
                <a:latin typeface="宋体" pitchFamily="2" charset="-122"/>
              </a:rPr>
              <a:t>Project Effectiveness &amp; Efficiency)</a:t>
            </a:r>
          </a:p>
          <a:p>
            <a:pPr lvl="1" eaLnBrk="1" hangingPunct="1">
              <a:lnSpc>
                <a:spcPct val="90000"/>
              </a:lnSpc>
            </a:pPr>
            <a:endParaRPr lang="en-US" altLang="zh-CN" sz="2400" b="1" dirty="0" smtClean="0">
              <a:latin typeface="宋体" pitchFamily="2" charset="-122"/>
            </a:endParaRPr>
          </a:p>
          <a:p>
            <a:pPr lvl="1" eaLnBrk="1" hangingPunct="1">
              <a:lnSpc>
                <a:spcPct val="90000"/>
              </a:lnSpc>
            </a:pPr>
            <a:r>
              <a:rPr lang="zh-CN" altLang="en-US" sz="2400" b="1" dirty="0" smtClean="0">
                <a:latin typeface="宋体" pitchFamily="2" charset="-122"/>
              </a:rPr>
              <a:t>对客户的影响</a:t>
            </a:r>
          </a:p>
          <a:p>
            <a:pPr lvl="1" eaLnBrk="1" hangingPunct="1">
              <a:lnSpc>
                <a:spcPct val="90000"/>
              </a:lnSpc>
            </a:pPr>
            <a:endParaRPr lang="zh-CN" altLang="en-US" sz="2400" b="1" dirty="0" smtClean="0">
              <a:latin typeface="宋体" pitchFamily="2" charset="-122"/>
            </a:endParaRPr>
          </a:p>
          <a:p>
            <a:pPr lvl="1" eaLnBrk="1" hangingPunct="1">
              <a:lnSpc>
                <a:spcPct val="90000"/>
              </a:lnSpc>
            </a:pPr>
            <a:r>
              <a:rPr lang="zh-CN" altLang="en-US" sz="2400" b="1" dirty="0" smtClean="0">
                <a:latin typeface="宋体" pitchFamily="2" charset="-122"/>
              </a:rPr>
              <a:t>对组织业务的影响</a:t>
            </a:r>
          </a:p>
          <a:p>
            <a:pPr lvl="1" eaLnBrk="1" hangingPunct="1">
              <a:lnSpc>
                <a:spcPct val="90000"/>
              </a:lnSpc>
            </a:pPr>
            <a:endParaRPr lang="zh-CN" altLang="en-US" sz="2400" b="1" dirty="0" smtClean="0">
              <a:latin typeface="宋体" pitchFamily="2" charset="-122"/>
            </a:endParaRPr>
          </a:p>
          <a:p>
            <a:pPr lvl="1" eaLnBrk="1" hangingPunct="1">
              <a:lnSpc>
                <a:spcPct val="90000"/>
              </a:lnSpc>
            </a:pPr>
            <a:r>
              <a:rPr lang="zh-CN" altLang="en-US" sz="2400" b="1" dirty="0" smtClean="0">
                <a:latin typeface="宋体" pitchFamily="2" charset="-122"/>
              </a:rPr>
              <a:t>为未来开拓的新机遇</a:t>
            </a:r>
          </a:p>
        </p:txBody>
      </p:sp>
      <p:sp>
        <p:nvSpPr>
          <p:cNvPr id="385028" name="Text Box 4"/>
          <p:cNvSpPr txBox="1">
            <a:spLocks noChangeArrowheads="1"/>
          </p:cNvSpPr>
          <p:nvPr/>
        </p:nvSpPr>
        <p:spPr bwMode="auto">
          <a:xfrm>
            <a:off x="1676400" y="5181600"/>
            <a:ext cx="7467600" cy="854075"/>
          </a:xfrm>
          <a:prstGeom prst="rect">
            <a:avLst/>
          </a:prstGeom>
          <a:noFill/>
          <a:ln w="9525">
            <a:noFill/>
            <a:miter lim="800000"/>
            <a:headEnd/>
            <a:tailEnd/>
          </a:ln>
        </p:spPr>
        <p:txBody>
          <a:bodyPr>
            <a:spAutoFit/>
          </a:bodyPr>
          <a:lstStyle/>
          <a:p>
            <a:pPr>
              <a:spcBef>
                <a:spcPct val="50000"/>
              </a:spcBef>
            </a:pPr>
            <a:r>
              <a:rPr kumimoji="1" lang="en-US" altLang="zh-CN" sz="2000">
                <a:latin typeface="Times New Roman" pitchFamily="18" charset="0"/>
              </a:rPr>
              <a:t>                 </a:t>
            </a:r>
            <a:r>
              <a:rPr kumimoji="1" lang="en-US" altLang="zh-CN" sz="2000">
                <a:solidFill>
                  <a:srgbClr val="0033CC"/>
                </a:solidFill>
                <a:latin typeface="Times New Roman" pitchFamily="18" charset="0"/>
              </a:rPr>
              <a:t>Project Management: A Management Approach(4</a:t>
            </a:r>
            <a:r>
              <a:rPr kumimoji="1" lang="en-US" altLang="zh-CN" sz="2000" baseline="30000">
                <a:solidFill>
                  <a:srgbClr val="0033CC"/>
                </a:solidFill>
                <a:latin typeface="Times New Roman" pitchFamily="18" charset="0"/>
              </a:rPr>
              <a:t>th</a:t>
            </a:r>
            <a:r>
              <a:rPr kumimoji="1" lang="en-US" altLang="zh-CN" sz="2000">
                <a:solidFill>
                  <a:srgbClr val="0033CC"/>
                </a:solidFill>
                <a:latin typeface="Times New Roman" pitchFamily="18" charset="0"/>
              </a:rPr>
              <a:t> Edition)</a:t>
            </a:r>
          </a:p>
          <a:p>
            <a:pPr algn="r">
              <a:spcBef>
                <a:spcPct val="50000"/>
              </a:spcBef>
            </a:pPr>
            <a:r>
              <a:rPr kumimoji="1" lang="zh-CN" altLang="en-US" sz="2000">
                <a:solidFill>
                  <a:srgbClr val="0033CC"/>
                </a:solidFill>
                <a:latin typeface="Times New Roman" pitchFamily="18" charset="0"/>
              </a:rPr>
              <a:t>项目管理：管理新视角（第</a:t>
            </a:r>
            <a:r>
              <a:rPr kumimoji="1" lang="en-US" altLang="zh-CN" sz="2000">
                <a:solidFill>
                  <a:srgbClr val="0033CC"/>
                </a:solidFill>
                <a:latin typeface="Times New Roman" pitchFamily="18" charset="0"/>
              </a:rPr>
              <a:t>4</a:t>
            </a:r>
            <a:r>
              <a:rPr kumimoji="1" lang="zh-CN" altLang="en-US" sz="2000">
                <a:solidFill>
                  <a:srgbClr val="0033CC"/>
                </a:solidFill>
                <a:latin typeface="Times New Roman" pitchFamily="18" charset="0"/>
              </a:rPr>
              <a:t>版）</a:t>
            </a:r>
          </a:p>
        </p:txBody>
      </p:sp>
      <p:sp>
        <p:nvSpPr>
          <p:cNvPr id="46085" name="Rectangle 6"/>
          <p:cNvSpPr>
            <a:spLocks noChangeArrowheads="1"/>
          </p:cNvSpPr>
          <p:nvPr/>
        </p:nvSpPr>
        <p:spPr bwMode="auto">
          <a:xfrm>
            <a:off x="304800" y="762000"/>
            <a:ext cx="6337300" cy="544513"/>
          </a:xfrm>
          <a:prstGeom prst="rect">
            <a:avLst/>
          </a:prstGeom>
          <a:noFill/>
          <a:ln w="9525">
            <a:noFill/>
            <a:miter lim="800000"/>
            <a:headEnd/>
            <a:tailEnd/>
          </a:ln>
        </p:spPr>
        <p:txBody>
          <a:bodyPr anchor="ctr"/>
          <a:lstStyle/>
          <a:p>
            <a:r>
              <a:rPr lang="zh-CN" altLang="en-US" sz="2400" b="1">
                <a:solidFill>
                  <a:srgbClr val="0033CC"/>
                </a:solidFill>
              </a:rPr>
              <a:t>项目的成功</a:t>
            </a:r>
          </a:p>
        </p:txBody>
      </p:sp>
      <p:sp>
        <p:nvSpPr>
          <p:cNvPr id="6"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项目管理的成功与失败</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1" name="图片 10" descr="bz06.JPG"/>
          <p:cNvPicPr>
            <a:picLocks noChangeAspect="1"/>
          </p:cNvPicPr>
          <p:nvPr/>
        </p:nvPicPr>
        <p:blipFill>
          <a:blip r:embed="rId2"/>
          <a:stretch>
            <a:fillRect/>
          </a:stretch>
        </p:blipFill>
        <p:spPr>
          <a:xfrm>
            <a:off x="3276600" y="1828800"/>
            <a:ext cx="3506239" cy="2019300"/>
          </a:xfrm>
          <a:prstGeom prst="rect">
            <a:avLst/>
          </a:prstGeom>
        </p:spPr>
      </p:pic>
      <p:sp>
        <p:nvSpPr>
          <p:cNvPr id="358403" name="Rectangle 3"/>
          <p:cNvSpPr>
            <a:spLocks noGrp="1" noChangeArrowheads="1"/>
          </p:cNvSpPr>
          <p:nvPr>
            <p:ph type="body" sz="half" idx="1"/>
          </p:nvPr>
        </p:nvSpPr>
        <p:spPr>
          <a:xfrm>
            <a:off x="304800" y="914400"/>
            <a:ext cx="1828800" cy="2463800"/>
          </a:xfrm>
        </p:spPr>
        <p:txBody>
          <a:bodyPr/>
          <a:lstStyle/>
          <a:p>
            <a:pPr marL="533400" indent="-533400" eaLnBrk="1" hangingPunct="1">
              <a:lnSpc>
                <a:spcPct val="140000"/>
              </a:lnSpc>
              <a:buFontTx/>
              <a:buAutoNum type="arabicPeriod"/>
            </a:pPr>
            <a:r>
              <a:rPr lang="zh-CN" altLang="en-US" sz="2400" b="1" dirty="0" smtClean="0">
                <a:solidFill>
                  <a:schemeClr val="accent1">
                    <a:lumMod val="75000"/>
                  </a:schemeClr>
                </a:solidFill>
              </a:rPr>
              <a:t>边计划</a:t>
            </a:r>
          </a:p>
          <a:p>
            <a:pPr marL="533400" indent="-533400" eaLnBrk="1" hangingPunct="1">
              <a:lnSpc>
                <a:spcPct val="140000"/>
              </a:lnSpc>
              <a:buFontTx/>
              <a:buAutoNum type="arabicPeriod"/>
            </a:pPr>
            <a:r>
              <a:rPr lang="zh-CN" altLang="en-US" sz="2400" b="1" dirty="0" smtClean="0">
                <a:solidFill>
                  <a:schemeClr val="accent1">
                    <a:lumMod val="75000"/>
                  </a:schemeClr>
                </a:solidFill>
              </a:rPr>
              <a:t>边实施</a:t>
            </a:r>
          </a:p>
          <a:p>
            <a:pPr marL="533400" indent="-533400" eaLnBrk="1" hangingPunct="1">
              <a:lnSpc>
                <a:spcPct val="140000"/>
              </a:lnSpc>
              <a:buFontTx/>
              <a:buAutoNum type="arabicPeriod"/>
            </a:pPr>
            <a:r>
              <a:rPr lang="zh-CN" altLang="en-US" sz="2400" b="1" dirty="0" smtClean="0">
                <a:solidFill>
                  <a:schemeClr val="accent1">
                    <a:lumMod val="75000"/>
                  </a:schemeClr>
                </a:solidFill>
              </a:rPr>
              <a:t>边修改</a:t>
            </a:r>
          </a:p>
        </p:txBody>
      </p:sp>
      <p:sp>
        <p:nvSpPr>
          <p:cNvPr id="358404" name="Text Box 4"/>
          <p:cNvSpPr txBox="1">
            <a:spLocks noChangeArrowheads="1"/>
          </p:cNvSpPr>
          <p:nvPr/>
        </p:nvSpPr>
        <p:spPr bwMode="auto">
          <a:xfrm>
            <a:off x="228600" y="4572000"/>
            <a:ext cx="8748713" cy="1844675"/>
          </a:xfrm>
          <a:prstGeom prst="rect">
            <a:avLst/>
          </a:prstGeom>
          <a:noFill/>
          <a:ln w="9525">
            <a:noFill/>
            <a:miter lim="800000"/>
            <a:headEnd/>
            <a:tailEnd/>
          </a:ln>
        </p:spPr>
        <p:txBody>
          <a:bodyPr>
            <a:spAutoFit/>
          </a:bodyPr>
          <a:lstStyle/>
          <a:p>
            <a:pPr>
              <a:lnSpc>
                <a:spcPct val="120000"/>
              </a:lnSpc>
              <a:spcBef>
                <a:spcPct val="20000"/>
              </a:spcBef>
              <a:buClr>
                <a:schemeClr val="accent1"/>
              </a:buClr>
              <a:buSzPct val="70000"/>
              <a:buFont typeface="Wingdings" pitchFamily="2" charset="2"/>
              <a:buNone/>
            </a:pPr>
            <a:r>
              <a:rPr lang="en-US" altLang="zh-CN" sz="2200" b="1" dirty="0">
                <a:solidFill>
                  <a:srgbClr val="FF0000"/>
                </a:solidFill>
              </a:rPr>
              <a:t>        </a:t>
            </a:r>
            <a:r>
              <a:rPr lang="zh-CN" altLang="en-US" sz="2400" b="1" dirty="0">
                <a:solidFill>
                  <a:srgbClr val="FF0000"/>
                </a:solidFill>
              </a:rPr>
              <a:t>造成</a:t>
            </a:r>
            <a:r>
              <a:rPr lang="zh-CN" altLang="en-US" sz="2400" b="1" dirty="0">
                <a:solidFill>
                  <a:srgbClr val="FF0000"/>
                </a:solidFill>
                <a:latin typeface="宋体" pitchFamily="2" charset="-122"/>
              </a:rPr>
              <a:t>“</a:t>
            </a:r>
            <a:r>
              <a:rPr lang="zh-CN" altLang="en-US" sz="2400" b="1" dirty="0">
                <a:solidFill>
                  <a:srgbClr val="FF0000"/>
                </a:solidFill>
              </a:rPr>
              <a:t>三边行动</a:t>
            </a:r>
            <a:r>
              <a:rPr lang="zh-CN" altLang="en-US" sz="2400" b="1" dirty="0">
                <a:solidFill>
                  <a:srgbClr val="FF0000"/>
                </a:solidFill>
                <a:latin typeface="宋体" pitchFamily="2" charset="-122"/>
              </a:rPr>
              <a:t>”</a:t>
            </a:r>
            <a:r>
              <a:rPr lang="zh-CN" altLang="en-US" sz="2400" b="1" dirty="0">
                <a:solidFill>
                  <a:srgbClr val="FF0000"/>
                </a:solidFill>
              </a:rPr>
              <a:t>根本原因是在目标未清、职责未明的情况下就仓促开始往下做细节，结果常会因为在一些小事上扯皮导致项目被不断地延期。即使项目最后勉强完成了，也与最初目标相去甚远。</a:t>
            </a:r>
          </a:p>
        </p:txBody>
      </p:sp>
      <p:sp>
        <p:nvSpPr>
          <p:cNvPr id="9" name="云形标注 8"/>
          <p:cNvSpPr/>
          <p:nvPr/>
        </p:nvSpPr>
        <p:spPr>
          <a:xfrm>
            <a:off x="381000" y="2971800"/>
            <a:ext cx="2590800" cy="1524000"/>
          </a:xfrm>
          <a:prstGeom prst="cloudCallout">
            <a:avLst>
              <a:gd name="adj1" fmla="val 90572"/>
              <a:gd name="adj2" fmla="val -65642"/>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solidFill>
                  <a:schemeClr val="tx1"/>
                </a:solidFill>
              </a:rPr>
              <a:t>下一步该干什么</a:t>
            </a:r>
            <a:r>
              <a:rPr lang="en-US" altLang="zh-CN" b="1" dirty="0" smtClean="0">
                <a:solidFill>
                  <a:schemeClr val="tx1"/>
                </a:solidFill>
              </a:rPr>
              <a:t>?</a:t>
            </a:r>
            <a:r>
              <a:rPr lang="zh-CN" altLang="en-US" b="1" dirty="0" smtClean="0">
                <a:solidFill>
                  <a:schemeClr val="tx1"/>
                </a:solidFill>
              </a:rPr>
              <a:t>还没想好，正在作新计划呢。</a:t>
            </a:r>
            <a:endParaRPr lang="zh-CN" altLang="en-US" sz="1600" b="1" dirty="0">
              <a:solidFill>
                <a:schemeClr val="tx1"/>
              </a:solidFill>
            </a:endParaRPr>
          </a:p>
        </p:txBody>
      </p:sp>
      <p:sp>
        <p:nvSpPr>
          <p:cNvPr id="10" name="云形标注 9"/>
          <p:cNvSpPr/>
          <p:nvPr/>
        </p:nvSpPr>
        <p:spPr>
          <a:xfrm>
            <a:off x="6324600" y="685800"/>
            <a:ext cx="2209800" cy="1371600"/>
          </a:xfrm>
          <a:prstGeom prst="cloudCallout">
            <a:avLst>
              <a:gd name="adj1" fmla="val -69987"/>
              <a:gd name="adj2" fmla="val 55815"/>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dirty="0" smtClean="0">
                <a:solidFill>
                  <a:schemeClr val="tx1"/>
                </a:solidFill>
              </a:rPr>
              <a:t>不行啊，情况变化，项目进程恐怕也要变动了！</a:t>
            </a:r>
            <a:endParaRPr lang="zh-CN" altLang="en-US" sz="1600" b="1" dirty="0">
              <a:solidFill>
                <a:schemeClr val="tx1"/>
              </a:solidFill>
            </a:endParaRPr>
          </a:p>
        </p:txBody>
      </p:sp>
      <p:sp>
        <p:nvSpPr>
          <p:cNvPr id="12" name="云形标注 11"/>
          <p:cNvSpPr/>
          <p:nvPr/>
        </p:nvSpPr>
        <p:spPr>
          <a:xfrm>
            <a:off x="6553200" y="3048000"/>
            <a:ext cx="2209800" cy="1371600"/>
          </a:xfrm>
          <a:prstGeom prst="cloudCallout">
            <a:avLst>
              <a:gd name="adj1" fmla="val -86539"/>
              <a:gd name="adj2" fmla="val -34441"/>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chemeClr val="tx1"/>
                </a:solidFill>
              </a:rPr>
              <a:t>坏了坏了，期限到了，忙不完了！</a:t>
            </a:r>
            <a:endParaRPr lang="zh-CN" altLang="en-US" sz="1600" b="1" dirty="0">
              <a:solidFill>
                <a:schemeClr val="tx1"/>
              </a:solidFill>
            </a:endParaRPr>
          </a:p>
        </p:txBody>
      </p:sp>
      <p:sp>
        <p:nvSpPr>
          <p:cNvPr id="13"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a:t>
            </a:r>
            <a:r>
              <a:rPr lang="zh-CN" altLang="en-US" sz="2800" b="1" dirty="0" smtClean="0">
                <a:solidFill>
                  <a:srgbClr val="0033CC"/>
                </a:solidFill>
              </a:rPr>
              <a:t>失败</a:t>
            </a:r>
            <a:r>
              <a:rPr lang="en-US" altLang="zh-CN" sz="2800" b="1" dirty="0" smtClean="0">
                <a:solidFill>
                  <a:srgbClr val="0033CC"/>
                </a:solidFill>
              </a:rPr>
              <a:t>_</a:t>
            </a:r>
            <a:r>
              <a:rPr lang="zh-CN" altLang="en-US" sz="2800" b="1" dirty="0" smtClean="0">
                <a:solidFill>
                  <a:srgbClr val="0033CC"/>
                </a:solidFill>
              </a:rPr>
              <a:t>应规避“三边六拍”</a:t>
            </a:r>
            <a:endParaRPr lang="zh-CN" altLang="en-US" sz="2800" b="1" dirty="0">
              <a:solidFill>
                <a:srgbClr val="0033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8403">
                                            <p:txEl>
                                              <p:pRg st="0" end="0"/>
                                            </p:txEl>
                                          </p:spTgt>
                                        </p:tgtEl>
                                        <p:attrNameLst>
                                          <p:attrName>style.visibility</p:attrName>
                                        </p:attrNameLst>
                                      </p:cBhvr>
                                      <p:to>
                                        <p:strVal val="visible"/>
                                      </p:to>
                                    </p:set>
                                    <p:anim calcmode="lin" valueType="num">
                                      <p:cBhvr additive="base">
                                        <p:cTn id="7" dur="500" fill="hold"/>
                                        <p:tgtEl>
                                          <p:spTgt spid="35840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5840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58403">
                                            <p:txEl>
                                              <p:pRg st="1" end="1"/>
                                            </p:txEl>
                                          </p:spTgt>
                                        </p:tgtEl>
                                        <p:attrNameLst>
                                          <p:attrName>style.visibility</p:attrName>
                                        </p:attrNameLst>
                                      </p:cBhvr>
                                      <p:to>
                                        <p:strVal val="visible"/>
                                      </p:to>
                                    </p:set>
                                    <p:anim calcmode="lin" valueType="num">
                                      <p:cBhvr additive="base">
                                        <p:cTn id="13" dur="500" fill="hold"/>
                                        <p:tgtEl>
                                          <p:spTgt spid="35840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5840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58403">
                                            <p:txEl>
                                              <p:pRg st="2" end="2"/>
                                            </p:txEl>
                                          </p:spTgt>
                                        </p:tgtEl>
                                        <p:attrNameLst>
                                          <p:attrName>style.visibility</p:attrName>
                                        </p:attrNameLst>
                                      </p:cBhvr>
                                      <p:to>
                                        <p:strVal val="visible"/>
                                      </p:to>
                                    </p:set>
                                    <p:anim calcmode="lin" valueType="num">
                                      <p:cBhvr additive="base">
                                        <p:cTn id="19" dur="500" fill="hold"/>
                                        <p:tgtEl>
                                          <p:spTgt spid="35840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5840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5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5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linds(horizontal)">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58404"/>
                                        </p:tgtEl>
                                        <p:attrNameLst>
                                          <p:attrName>style.visibility</p:attrName>
                                        </p:attrNameLst>
                                      </p:cBhvr>
                                      <p:to>
                                        <p:strVal val="visible"/>
                                      </p:to>
                                    </p:set>
                                    <p:anim calcmode="lin" valueType="num">
                                      <p:cBhvr additive="base">
                                        <p:cTn id="39" dur="500" fill="hold"/>
                                        <p:tgtEl>
                                          <p:spTgt spid="358404"/>
                                        </p:tgtEl>
                                        <p:attrNameLst>
                                          <p:attrName>ppt_x</p:attrName>
                                        </p:attrNameLst>
                                      </p:cBhvr>
                                      <p:tavLst>
                                        <p:tav tm="0">
                                          <p:val>
                                            <p:strVal val="#ppt_x"/>
                                          </p:val>
                                        </p:tav>
                                        <p:tav tm="100000">
                                          <p:val>
                                            <p:strVal val="#ppt_x"/>
                                          </p:val>
                                        </p:tav>
                                      </p:tavLst>
                                    </p:anim>
                                    <p:anim calcmode="lin" valueType="num">
                                      <p:cBhvr additive="base">
                                        <p:cTn id="40" dur="500" fill="hold"/>
                                        <p:tgtEl>
                                          <p:spTgt spid="3584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03" grpId="0" build="p"/>
      <p:bldP spid="358404" grpId="0"/>
      <p:bldP spid="9" grpId="0" animBg="1"/>
      <p:bldP spid="10" grpId="0"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bz16.JPG"/>
          <p:cNvPicPr>
            <a:picLocks noChangeAspect="1"/>
          </p:cNvPicPr>
          <p:nvPr/>
        </p:nvPicPr>
        <p:blipFill>
          <a:blip r:embed="rId2"/>
          <a:stretch>
            <a:fillRect/>
          </a:stretch>
        </p:blipFill>
        <p:spPr>
          <a:xfrm>
            <a:off x="4191000" y="2514600"/>
            <a:ext cx="2495550" cy="2321442"/>
          </a:xfrm>
          <a:prstGeom prst="rect">
            <a:avLst/>
          </a:prstGeom>
        </p:spPr>
      </p:pic>
      <p:sp>
        <p:nvSpPr>
          <p:cNvPr id="359427" name="Rectangle 3"/>
          <p:cNvSpPr>
            <a:spLocks noGrp="1" noChangeArrowheads="1"/>
          </p:cNvSpPr>
          <p:nvPr>
            <p:ph type="body" sz="half" idx="1"/>
          </p:nvPr>
        </p:nvSpPr>
        <p:spPr>
          <a:xfrm>
            <a:off x="152400" y="838200"/>
            <a:ext cx="4308475" cy="3581400"/>
          </a:xfrm>
        </p:spPr>
        <p:txBody>
          <a:bodyPr/>
          <a:lstStyle/>
          <a:p>
            <a:pPr marL="533400" indent="-533400" eaLnBrk="1" hangingPunct="1">
              <a:buFontTx/>
              <a:buNone/>
            </a:pPr>
            <a:r>
              <a:rPr lang="en-US" altLang="zh-CN" sz="2400" b="1" dirty="0" smtClean="0">
                <a:solidFill>
                  <a:srgbClr val="0033CC"/>
                </a:solidFill>
              </a:rPr>
              <a:t>      </a:t>
            </a:r>
            <a:r>
              <a:rPr lang="zh-CN" altLang="en-US" sz="2400" b="1" dirty="0" smtClean="0">
                <a:solidFill>
                  <a:srgbClr val="0033CC"/>
                </a:solidFill>
              </a:rPr>
              <a:t>第一拍：拍脑门</a:t>
            </a:r>
          </a:p>
          <a:p>
            <a:pPr marL="533400" indent="-533400" eaLnBrk="1" hangingPunct="1">
              <a:lnSpc>
                <a:spcPct val="125000"/>
              </a:lnSpc>
              <a:buFontTx/>
              <a:buNone/>
            </a:pPr>
            <a:r>
              <a:rPr lang="zh-CN" altLang="en-US" sz="2400" b="1" dirty="0" smtClean="0"/>
              <a:t>              </a:t>
            </a:r>
            <a:r>
              <a:rPr lang="zh-CN" altLang="en-US" sz="2400" b="1" dirty="0" smtClean="0">
                <a:latin typeface="宋体" pitchFamily="2" charset="-122"/>
              </a:rPr>
              <a:t>经常有些管理者</a:t>
            </a:r>
            <a:r>
              <a:rPr lang="en-US" altLang="zh-CN" sz="2400" b="1" dirty="0" smtClean="0">
                <a:latin typeface="宋体" pitchFamily="2" charset="-122"/>
              </a:rPr>
              <a:t>/</a:t>
            </a:r>
            <a:r>
              <a:rPr lang="zh-CN" altLang="en-US" sz="2400" b="1" dirty="0" smtClean="0">
                <a:latin typeface="宋体" pitchFamily="2" charset="-122"/>
              </a:rPr>
              <a:t>项目经理有了做一个项目的想法后，不是组织相关人员严格论证是否可行，而是自己觉得可行就上马项目。</a:t>
            </a:r>
            <a:r>
              <a:rPr lang="zh-CN" altLang="en-US" sz="2400" dirty="0" smtClean="0">
                <a:latin typeface="宋体" pitchFamily="2" charset="-122"/>
              </a:rPr>
              <a:t> </a:t>
            </a:r>
            <a:endParaRPr lang="zh-CN" altLang="en-US" sz="2400" b="1" dirty="0" smtClean="0">
              <a:latin typeface="宋体" pitchFamily="2" charset="-122"/>
            </a:endParaRPr>
          </a:p>
        </p:txBody>
      </p:sp>
      <p:sp>
        <p:nvSpPr>
          <p:cNvPr id="359429" name="Text Box 5"/>
          <p:cNvSpPr txBox="1">
            <a:spLocks noChangeArrowheads="1"/>
          </p:cNvSpPr>
          <p:nvPr/>
        </p:nvSpPr>
        <p:spPr bwMode="auto">
          <a:xfrm>
            <a:off x="685800" y="4953000"/>
            <a:ext cx="7620000" cy="1323439"/>
          </a:xfrm>
          <a:prstGeom prst="rect">
            <a:avLst/>
          </a:prstGeom>
          <a:noFill/>
          <a:ln w="9525">
            <a:noFill/>
            <a:miter lim="800000"/>
            <a:headEnd/>
            <a:tailEnd/>
          </a:ln>
        </p:spPr>
        <p:txBody>
          <a:bodyPr>
            <a:spAutoFit/>
          </a:bodyPr>
          <a:lstStyle/>
          <a:p>
            <a:pPr>
              <a:spcBef>
                <a:spcPct val="50000"/>
              </a:spcBef>
            </a:pPr>
            <a:r>
              <a:rPr lang="en-US" altLang="zh-CN" sz="3200" b="1" dirty="0">
                <a:solidFill>
                  <a:srgbClr val="FF0000"/>
                </a:solidFill>
                <a:ea typeface="华文新魏" pitchFamily="2" charset="-122"/>
              </a:rPr>
              <a:t>     </a:t>
            </a:r>
            <a:r>
              <a:rPr lang="zh-CN" altLang="en-US" sz="2400" b="1" dirty="0">
                <a:solidFill>
                  <a:srgbClr val="FF0000"/>
                </a:solidFill>
              </a:rPr>
              <a:t>拍脑门作决策的做法，从一开始就为项目实施带来了很高的风险和不确定性，可以说也为项目的失败埋下了伏笔</a:t>
            </a:r>
            <a:r>
              <a:rPr lang="en-US" altLang="zh-CN" sz="2400" b="1" dirty="0">
                <a:solidFill>
                  <a:srgbClr val="FF0000"/>
                </a:solidFill>
                <a:latin typeface="宋体" pitchFamily="2" charset="-122"/>
              </a:rPr>
              <a:t>……</a:t>
            </a:r>
            <a:endParaRPr lang="en-US" altLang="zh-CN" sz="2400" b="1" dirty="0">
              <a:solidFill>
                <a:srgbClr val="FF0000"/>
              </a:solidFill>
            </a:endParaRPr>
          </a:p>
        </p:txBody>
      </p:sp>
      <p:sp>
        <p:nvSpPr>
          <p:cNvPr id="7" name="云形标注 6"/>
          <p:cNvSpPr/>
          <p:nvPr/>
        </p:nvSpPr>
        <p:spPr>
          <a:xfrm>
            <a:off x="6172200" y="1143000"/>
            <a:ext cx="2209800" cy="1371600"/>
          </a:xfrm>
          <a:prstGeom prst="cloudCallout">
            <a:avLst>
              <a:gd name="adj1" fmla="val -50253"/>
              <a:gd name="adj2" fmla="val 79405"/>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CN" b="1" dirty="0" smtClean="0">
              <a:solidFill>
                <a:schemeClr val="tx1"/>
              </a:solidFill>
            </a:endParaRPr>
          </a:p>
          <a:p>
            <a:r>
              <a:rPr lang="zh-CN" altLang="en-US" b="1" dirty="0" smtClean="0">
                <a:solidFill>
                  <a:schemeClr val="tx1"/>
                </a:solidFill>
              </a:rPr>
              <a:t>看来这个项目真有的赚啊，赶紧上！</a:t>
            </a:r>
          </a:p>
          <a:p>
            <a:endParaRPr lang="zh-CN" altLang="en-US" dirty="0">
              <a:solidFill>
                <a:schemeClr val="tx1"/>
              </a:solidFill>
            </a:endParaRPr>
          </a:p>
        </p:txBody>
      </p:sp>
      <p:sp>
        <p:nvSpPr>
          <p:cNvPr id="10"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a:t>
            </a:r>
            <a:r>
              <a:rPr lang="zh-CN" altLang="en-US" sz="2800" b="1" dirty="0" smtClean="0">
                <a:solidFill>
                  <a:srgbClr val="0033CC"/>
                </a:solidFill>
              </a:rPr>
              <a:t>失败</a:t>
            </a:r>
            <a:r>
              <a:rPr lang="en-US" altLang="zh-CN" sz="2800" b="1" dirty="0" smtClean="0">
                <a:solidFill>
                  <a:srgbClr val="0033CC"/>
                </a:solidFill>
              </a:rPr>
              <a:t>_</a:t>
            </a:r>
            <a:r>
              <a:rPr lang="zh-CN" altLang="en-US" sz="2800" b="1" dirty="0" smtClean="0">
                <a:solidFill>
                  <a:srgbClr val="0033CC"/>
                </a:solidFill>
              </a:rPr>
              <a:t>应规避“三边六拍”</a:t>
            </a:r>
            <a:endParaRPr lang="zh-CN" altLang="en-US" sz="2800" b="1" dirty="0">
              <a:solidFill>
                <a:srgbClr val="0033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9427">
                                            <p:txEl>
                                              <p:pRg st="0" end="0"/>
                                            </p:txEl>
                                          </p:spTgt>
                                        </p:tgtEl>
                                        <p:attrNameLst>
                                          <p:attrName>style.visibility</p:attrName>
                                        </p:attrNameLst>
                                      </p:cBhvr>
                                      <p:to>
                                        <p:strVal val="visible"/>
                                      </p:to>
                                    </p:set>
                                    <p:anim calcmode="lin" valueType="num">
                                      <p:cBhvr additive="base">
                                        <p:cTn id="7" dur="500" fill="hold"/>
                                        <p:tgtEl>
                                          <p:spTgt spid="3594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942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59427">
                                            <p:txEl>
                                              <p:pRg st="1" end="1"/>
                                            </p:txEl>
                                          </p:spTgt>
                                        </p:tgtEl>
                                        <p:attrNameLst>
                                          <p:attrName>style.visibility</p:attrName>
                                        </p:attrNameLst>
                                      </p:cBhvr>
                                      <p:to>
                                        <p:strVal val="visible"/>
                                      </p:to>
                                    </p:set>
                                    <p:anim calcmode="lin" valueType="num">
                                      <p:cBhvr additive="base">
                                        <p:cTn id="13" dur="500" fill="hold"/>
                                        <p:tgtEl>
                                          <p:spTgt spid="35942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5942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500"/>
                                        <p:tgtEl>
                                          <p:spTgt spid="9"/>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59429"/>
                                        </p:tgtEl>
                                        <p:attrNameLst>
                                          <p:attrName>style.visibility</p:attrName>
                                        </p:attrNameLst>
                                      </p:cBhvr>
                                      <p:to>
                                        <p:strVal val="visible"/>
                                      </p:to>
                                    </p:set>
                                    <p:anim calcmode="lin" valueType="num">
                                      <p:cBhvr additive="base">
                                        <p:cTn id="27" dur="500" fill="hold"/>
                                        <p:tgtEl>
                                          <p:spTgt spid="359429"/>
                                        </p:tgtEl>
                                        <p:attrNameLst>
                                          <p:attrName>ppt_x</p:attrName>
                                        </p:attrNameLst>
                                      </p:cBhvr>
                                      <p:tavLst>
                                        <p:tav tm="0">
                                          <p:val>
                                            <p:strVal val="#ppt_x"/>
                                          </p:val>
                                        </p:tav>
                                        <p:tav tm="100000">
                                          <p:val>
                                            <p:strVal val="#ppt_x"/>
                                          </p:val>
                                        </p:tav>
                                      </p:tavLst>
                                    </p:anim>
                                    <p:anim calcmode="lin" valueType="num">
                                      <p:cBhvr additive="base">
                                        <p:cTn id="28" dur="500" fill="hold"/>
                                        <p:tgtEl>
                                          <p:spTgt spid="3594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427" grpId="0" build="p"/>
      <p:bldP spid="359429" grpId="0"/>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descr="bz20.JPG"/>
          <p:cNvPicPr>
            <a:picLocks noChangeAspect="1"/>
          </p:cNvPicPr>
          <p:nvPr/>
        </p:nvPicPr>
        <p:blipFill>
          <a:blip r:embed="rId2"/>
          <a:stretch>
            <a:fillRect/>
          </a:stretch>
        </p:blipFill>
        <p:spPr>
          <a:xfrm>
            <a:off x="3810000" y="2438400"/>
            <a:ext cx="3048000" cy="2308087"/>
          </a:xfrm>
          <a:prstGeom prst="rect">
            <a:avLst/>
          </a:prstGeom>
        </p:spPr>
      </p:pic>
      <p:sp>
        <p:nvSpPr>
          <p:cNvPr id="360450" name="Rectangle 2"/>
          <p:cNvSpPr>
            <a:spLocks noGrp="1" noChangeArrowheads="1"/>
          </p:cNvSpPr>
          <p:nvPr>
            <p:ph type="body" sz="half" idx="1"/>
          </p:nvPr>
        </p:nvSpPr>
        <p:spPr>
          <a:xfrm>
            <a:off x="152400" y="1066800"/>
            <a:ext cx="3490913" cy="533400"/>
          </a:xfrm>
        </p:spPr>
        <p:txBody>
          <a:bodyPr>
            <a:normAutofit fontScale="92500" lnSpcReduction="20000"/>
          </a:bodyPr>
          <a:lstStyle/>
          <a:p>
            <a:pPr marL="447675" indent="-447675" eaLnBrk="1" hangingPunct="1">
              <a:lnSpc>
                <a:spcPct val="125000"/>
              </a:lnSpc>
              <a:buFontTx/>
              <a:buNone/>
            </a:pPr>
            <a:r>
              <a:rPr lang="en-US" altLang="zh-CN" sz="2800" b="1" dirty="0" smtClean="0">
                <a:solidFill>
                  <a:srgbClr val="0033CC"/>
                </a:solidFill>
              </a:rPr>
              <a:t>     </a:t>
            </a:r>
            <a:r>
              <a:rPr lang="zh-CN" altLang="en-US" sz="2400" b="1" dirty="0" smtClean="0">
                <a:solidFill>
                  <a:srgbClr val="0033CC"/>
                </a:solidFill>
              </a:rPr>
              <a:t>第二拍：拍肩膀</a:t>
            </a:r>
          </a:p>
        </p:txBody>
      </p:sp>
      <p:sp>
        <p:nvSpPr>
          <p:cNvPr id="360451" name="Text Box 3"/>
          <p:cNvSpPr txBox="1">
            <a:spLocks noChangeArrowheads="1"/>
          </p:cNvSpPr>
          <p:nvPr/>
        </p:nvSpPr>
        <p:spPr bwMode="auto">
          <a:xfrm>
            <a:off x="533400" y="5257800"/>
            <a:ext cx="7848600" cy="683264"/>
          </a:xfrm>
          <a:prstGeom prst="rect">
            <a:avLst/>
          </a:prstGeom>
          <a:noFill/>
          <a:ln w="9525">
            <a:noFill/>
            <a:miter lim="800000"/>
            <a:headEnd/>
            <a:tailEnd/>
          </a:ln>
        </p:spPr>
        <p:txBody>
          <a:bodyPr>
            <a:spAutoFit/>
          </a:bodyPr>
          <a:lstStyle/>
          <a:p>
            <a:pPr>
              <a:lnSpc>
                <a:spcPct val="80000"/>
              </a:lnSpc>
              <a:spcBef>
                <a:spcPct val="20000"/>
              </a:spcBef>
              <a:buClr>
                <a:schemeClr val="accent1"/>
              </a:buClr>
              <a:buSzPct val="70000"/>
              <a:buFont typeface="Wingdings" pitchFamily="2" charset="2"/>
              <a:buNone/>
            </a:pPr>
            <a:r>
              <a:rPr lang="en-US" altLang="zh-CN" sz="2400" b="1" dirty="0">
                <a:solidFill>
                  <a:srgbClr val="FF0000"/>
                </a:solidFill>
                <a:latin typeface="宋体" pitchFamily="2" charset="-122"/>
              </a:rPr>
              <a:t>    </a:t>
            </a:r>
            <a:r>
              <a:rPr lang="zh-CN" altLang="en-US" sz="2400" b="1" dirty="0">
                <a:solidFill>
                  <a:srgbClr val="FF0000"/>
                </a:solidFill>
                <a:latin typeface="宋体" pitchFamily="2" charset="-122"/>
              </a:rPr>
              <a:t>但事实证明，错误的激励往往比没有激励带来的后果还要糟糕！   </a:t>
            </a:r>
            <a:endParaRPr lang="zh-CN" altLang="en-US" sz="2400" dirty="0">
              <a:solidFill>
                <a:srgbClr val="FF0000"/>
              </a:solidFill>
              <a:latin typeface="宋体" pitchFamily="2" charset="-122"/>
            </a:endParaRPr>
          </a:p>
        </p:txBody>
      </p:sp>
      <p:sp>
        <p:nvSpPr>
          <p:cNvPr id="9" name="椭圆形标注 8"/>
          <p:cNvSpPr/>
          <p:nvPr/>
        </p:nvSpPr>
        <p:spPr>
          <a:xfrm>
            <a:off x="6019800" y="1600200"/>
            <a:ext cx="2362200" cy="1146048"/>
          </a:xfrm>
          <a:prstGeom prst="wedgeEllipseCallout">
            <a:avLst>
              <a:gd name="adj1" fmla="val -49419"/>
              <a:gd name="adj2" fmla="val 74775"/>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chemeClr val="tx1"/>
                </a:solidFill>
              </a:rPr>
              <a:t>“</a:t>
            </a:r>
            <a:r>
              <a:rPr lang="en-US" altLang="zh-CN" b="1" dirty="0" smtClean="0">
                <a:solidFill>
                  <a:schemeClr val="tx1"/>
                </a:solidFill>
              </a:rPr>
              <a:t> </a:t>
            </a:r>
            <a:r>
              <a:rPr lang="zh-CN" altLang="en-US" b="1" dirty="0" smtClean="0">
                <a:solidFill>
                  <a:schemeClr val="tx1"/>
                </a:solidFill>
              </a:rPr>
              <a:t>好好干啊，我相信你们！”</a:t>
            </a:r>
            <a:endParaRPr lang="zh-CN" altLang="en-US" dirty="0">
              <a:solidFill>
                <a:schemeClr val="tx1"/>
              </a:solidFill>
            </a:endParaRPr>
          </a:p>
        </p:txBody>
      </p:sp>
      <p:sp>
        <p:nvSpPr>
          <p:cNvPr id="8"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a:t>
            </a:r>
            <a:r>
              <a:rPr lang="zh-CN" altLang="en-US" sz="2800" b="1" dirty="0" smtClean="0">
                <a:solidFill>
                  <a:srgbClr val="0033CC"/>
                </a:solidFill>
              </a:rPr>
              <a:t>失败</a:t>
            </a:r>
            <a:r>
              <a:rPr lang="en-US" altLang="zh-CN" sz="2800" b="1" dirty="0" smtClean="0">
                <a:solidFill>
                  <a:srgbClr val="0033CC"/>
                </a:solidFill>
              </a:rPr>
              <a:t>_</a:t>
            </a:r>
            <a:r>
              <a:rPr lang="zh-CN" altLang="en-US" sz="2800" b="1" dirty="0" smtClean="0">
                <a:solidFill>
                  <a:srgbClr val="0033CC"/>
                </a:solidFill>
              </a:rPr>
              <a:t>应规避“三边六拍”</a:t>
            </a:r>
            <a:endParaRPr lang="zh-CN" altLang="en-US" sz="2800" b="1" dirty="0">
              <a:solidFill>
                <a:srgbClr val="0033CC"/>
              </a:solidFill>
            </a:endParaRPr>
          </a:p>
        </p:txBody>
      </p:sp>
      <p:sp>
        <p:nvSpPr>
          <p:cNvPr id="10" name="Rectangle 2"/>
          <p:cNvSpPr txBox="1">
            <a:spLocks noChangeArrowheads="1"/>
          </p:cNvSpPr>
          <p:nvPr/>
        </p:nvSpPr>
        <p:spPr>
          <a:xfrm>
            <a:off x="0" y="1600200"/>
            <a:ext cx="3490913" cy="3392488"/>
          </a:xfrm>
          <a:prstGeom prst="rect">
            <a:avLst/>
          </a:prstGeom>
        </p:spPr>
        <p:txBody>
          <a:bodyPr vert="horz">
            <a:normAutofit/>
          </a:bodyPr>
          <a:lstStyle/>
          <a:p>
            <a:pPr marL="447675" marR="0" lvl="0" indent="-447675" algn="l" defTabSz="914400" rtl="0" eaLnBrk="1" fontAlgn="auto" latinLnBrk="0" hangingPunct="1">
              <a:lnSpc>
                <a:spcPct val="125000"/>
              </a:lnSpc>
              <a:spcBef>
                <a:spcPct val="20000"/>
              </a:spcBef>
              <a:spcAft>
                <a:spcPts val="0"/>
              </a:spcAft>
              <a:buClr>
                <a:schemeClr val="accent3"/>
              </a:buClr>
              <a:buSzPct val="95000"/>
              <a:buFont typeface="Wingdings 2"/>
              <a:buNone/>
              <a:tabLst/>
              <a:defRPr/>
            </a:pPr>
            <a:r>
              <a:rPr kumimoji="0" lang="en-US" altLang="zh-CN" sz="2400" b="1" i="0" u="none" strike="noStrike" kern="1200" cap="none" spc="0" normalizeH="0" baseline="0" noProof="0" dirty="0" smtClean="0">
                <a:ln>
                  <a:noFill/>
                </a:ln>
                <a:solidFill>
                  <a:schemeClr val="tx1"/>
                </a:solidFill>
                <a:effectLst/>
                <a:uLnTx/>
                <a:uFillTx/>
                <a:latin typeface="宋体" pitchFamily="2" charset="-122"/>
                <a:ea typeface="+mn-ea"/>
                <a:cs typeface="+mn-cs"/>
              </a:rPr>
              <a:t>	</a:t>
            </a:r>
            <a:r>
              <a:rPr kumimoji="0" lang="zh-CN" altLang="en-US" sz="2400" b="1" i="0" u="none" strike="noStrike" kern="1200" cap="none" spc="0" normalizeH="0" baseline="0" noProof="0" dirty="0" smtClean="0">
                <a:ln>
                  <a:noFill/>
                </a:ln>
                <a:solidFill>
                  <a:schemeClr val="tx1"/>
                </a:solidFill>
                <a:effectLst/>
                <a:uLnTx/>
                <a:uFillTx/>
                <a:latin typeface="宋体" pitchFamily="2" charset="-122"/>
                <a:ea typeface="+mn-ea"/>
                <a:cs typeface="+mn-cs"/>
              </a:rPr>
              <a:t>管理者</a:t>
            </a:r>
            <a:r>
              <a:rPr kumimoji="0" lang="en-US" altLang="zh-CN" sz="2400" b="1" i="0" u="none" strike="noStrike" kern="1200" cap="none" spc="0" normalizeH="0" baseline="0" noProof="0" dirty="0" smtClean="0">
                <a:ln>
                  <a:noFill/>
                </a:ln>
                <a:solidFill>
                  <a:schemeClr val="tx1"/>
                </a:solidFill>
                <a:effectLst/>
                <a:uLnTx/>
                <a:uFillTx/>
                <a:latin typeface="宋体" pitchFamily="2" charset="-122"/>
                <a:ea typeface="+mn-ea"/>
                <a:cs typeface="+mn-cs"/>
              </a:rPr>
              <a:t>/</a:t>
            </a:r>
            <a:r>
              <a:rPr kumimoji="0" lang="zh-CN" altLang="en-US" sz="2400" b="1" i="0" u="none" strike="noStrike" kern="1200" cap="none" spc="0" normalizeH="0" baseline="0" noProof="0" dirty="0" smtClean="0">
                <a:ln>
                  <a:noFill/>
                </a:ln>
                <a:solidFill>
                  <a:schemeClr val="tx1"/>
                </a:solidFill>
                <a:effectLst/>
                <a:uLnTx/>
                <a:uFillTx/>
                <a:latin typeface="宋体" pitchFamily="2" charset="-122"/>
                <a:ea typeface="+mn-ea"/>
                <a:cs typeface="+mn-cs"/>
              </a:rPr>
              <a:t>项目经理拍完脑袋后，为了鼓舞士气，调动项目组成员的积极性，大多会采取一些激励手段，此举动称为</a:t>
            </a:r>
            <a:endParaRPr kumimoji="0" lang="en-US" altLang="zh-CN" sz="2400" b="1" i="0" u="none" strike="noStrike" kern="1200" cap="none" spc="0" normalizeH="0" baseline="0" noProof="0" dirty="0" smtClean="0">
              <a:ln>
                <a:noFill/>
              </a:ln>
              <a:solidFill>
                <a:schemeClr val="tx1"/>
              </a:solidFill>
              <a:effectLst/>
              <a:uLnTx/>
              <a:uFillTx/>
              <a:latin typeface="宋体" pitchFamily="2" charset="-122"/>
              <a:ea typeface="+mn-ea"/>
              <a:cs typeface="+mn-cs"/>
            </a:endParaRPr>
          </a:p>
          <a:p>
            <a:pPr marL="447675" marR="0" lvl="0" indent="-447675" algn="l" defTabSz="914400" rtl="0" eaLnBrk="1" fontAlgn="auto" latinLnBrk="0" hangingPunct="1">
              <a:lnSpc>
                <a:spcPct val="125000"/>
              </a:lnSpc>
              <a:spcBef>
                <a:spcPct val="20000"/>
              </a:spcBef>
              <a:spcAft>
                <a:spcPts val="0"/>
              </a:spcAft>
              <a:buClr>
                <a:schemeClr val="accent3"/>
              </a:buClr>
              <a:buSzPct val="95000"/>
              <a:buFont typeface="Wingdings 2"/>
              <a:buNone/>
              <a:tabLst/>
              <a:defRPr/>
            </a:pPr>
            <a:r>
              <a:rPr kumimoji="0" lang="en-US" altLang="zh-CN" sz="2400" b="1" i="0" u="none" strike="noStrike" kern="1200" cap="none" spc="0" normalizeH="0" baseline="0" noProof="0" dirty="0" smtClean="0">
                <a:ln>
                  <a:noFill/>
                </a:ln>
                <a:solidFill>
                  <a:schemeClr val="tx1"/>
                </a:solidFill>
                <a:effectLst/>
                <a:uLnTx/>
                <a:uFillTx/>
                <a:latin typeface="宋体" pitchFamily="2" charset="-122"/>
                <a:ea typeface="+mn-ea"/>
                <a:cs typeface="+mn-cs"/>
              </a:rPr>
              <a:t>	—</a:t>
            </a:r>
            <a:r>
              <a:rPr kumimoji="0" lang="zh-CN" altLang="en-US" sz="2400" b="1" i="0" u="none" strike="noStrike" kern="1200" cap="none" spc="0" normalizeH="0" baseline="0" noProof="0" dirty="0" smtClean="0">
                <a:ln>
                  <a:noFill/>
                </a:ln>
                <a:solidFill>
                  <a:schemeClr val="tx1"/>
                </a:solidFill>
                <a:effectLst/>
                <a:uLnTx/>
                <a:uFillTx/>
                <a:latin typeface="宋体" pitchFamily="2" charset="-122"/>
                <a:ea typeface="+mn-ea"/>
                <a:cs typeface="+mn-cs"/>
              </a:rPr>
              <a:t>拍肩膀。</a:t>
            </a:r>
            <a:endParaRPr kumimoji="0" lang="zh-CN" altLang="en-US" sz="24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60450">
                                            <p:txEl>
                                              <p:pRg st="0" end="0"/>
                                            </p:txEl>
                                          </p:spTgt>
                                        </p:tgtEl>
                                        <p:attrNameLst>
                                          <p:attrName>style.visibility</p:attrName>
                                        </p:attrNameLst>
                                      </p:cBhvr>
                                      <p:to>
                                        <p:strVal val="visible"/>
                                      </p:to>
                                    </p:set>
                                    <p:anim calcmode="lin" valueType="num">
                                      <p:cBhvr additive="base">
                                        <p:cTn id="7" dur="500" fill="hold"/>
                                        <p:tgtEl>
                                          <p:spTgt spid="36045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045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5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randombar(horizont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60451"/>
                                        </p:tgtEl>
                                        <p:attrNameLst>
                                          <p:attrName>style.visibility</p:attrName>
                                        </p:attrNameLst>
                                      </p:cBhvr>
                                      <p:to>
                                        <p:strVal val="visible"/>
                                      </p:to>
                                    </p:set>
                                    <p:anim calcmode="lin" valueType="num">
                                      <p:cBhvr additive="base">
                                        <p:cTn id="26" dur="500" fill="hold"/>
                                        <p:tgtEl>
                                          <p:spTgt spid="360451"/>
                                        </p:tgtEl>
                                        <p:attrNameLst>
                                          <p:attrName>ppt_x</p:attrName>
                                        </p:attrNameLst>
                                      </p:cBhvr>
                                      <p:tavLst>
                                        <p:tav tm="0">
                                          <p:val>
                                            <p:strVal val="#ppt_x"/>
                                          </p:val>
                                        </p:tav>
                                        <p:tav tm="100000">
                                          <p:val>
                                            <p:strVal val="#ppt_x"/>
                                          </p:val>
                                        </p:tav>
                                      </p:tavLst>
                                    </p:anim>
                                    <p:anim calcmode="lin" valueType="num">
                                      <p:cBhvr additive="base">
                                        <p:cTn id="27" dur="500" fill="hold"/>
                                        <p:tgtEl>
                                          <p:spTgt spid="3604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0450" grpId="0" build="p"/>
      <p:bldP spid="360451" grpId="0"/>
      <p:bldP spid="9" grpId="0" animBg="1"/>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组合 11"/>
          <p:cNvGrpSpPr/>
          <p:nvPr/>
        </p:nvGrpSpPr>
        <p:grpSpPr>
          <a:xfrm>
            <a:off x="4114800" y="2514600"/>
            <a:ext cx="3276600" cy="3025760"/>
            <a:chOff x="4114800" y="2514600"/>
            <a:chExt cx="3276600" cy="3025760"/>
          </a:xfrm>
        </p:grpSpPr>
        <p:pic>
          <p:nvPicPr>
            <p:cNvPr id="10" name="图片 9" descr="bz21.JPG"/>
            <p:cNvPicPr>
              <a:picLocks noChangeAspect="1"/>
            </p:cNvPicPr>
            <p:nvPr/>
          </p:nvPicPr>
          <p:blipFill>
            <a:blip r:embed="rId2"/>
            <a:stretch>
              <a:fillRect/>
            </a:stretch>
          </p:blipFill>
          <p:spPr>
            <a:xfrm>
              <a:off x="4114800" y="2514600"/>
              <a:ext cx="3276600" cy="3025760"/>
            </a:xfrm>
            <a:prstGeom prst="rect">
              <a:avLst/>
            </a:prstGeom>
          </p:spPr>
        </p:pic>
        <p:sp>
          <p:nvSpPr>
            <p:cNvPr id="11" name="TextBox 10"/>
            <p:cNvSpPr txBox="1"/>
            <p:nvPr/>
          </p:nvSpPr>
          <p:spPr>
            <a:xfrm>
              <a:off x="6172200" y="4953000"/>
              <a:ext cx="1112805" cy="461665"/>
            </a:xfrm>
            <a:prstGeom prst="rect">
              <a:avLst/>
            </a:prstGeom>
            <a:noFill/>
          </p:spPr>
          <p:txBody>
            <a:bodyPr wrap="none" rtlCol="0">
              <a:spAutoFit/>
            </a:bodyPr>
            <a:lstStyle/>
            <a:p>
              <a:r>
                <a:rPr lang="zh-CN" altLang="en-US" sz="2400" b="1" dirty="0" smtClean="0">
                  <a:solidFill>
                    <a:srgbClr val="FF0000"/>
                  </a:solidFill>
                </a:rPr>
                <a:t>！！！</a:t>
              </a:r>
              <a:endParaRPr lang="zh-CN" altLang="en-US" sz="2400" b="1" dirty="0">
                <a:solidFill>
                  <a:srgbClr val="FF0000"/>
                </a:solidFill>
              </a:endParaRPr>
            </a:p>
          </p:txBody>
        </p:sp>
      </p:grpSp>
      <p:sp>
        <p:nvSpPr>
          <p:cNvPr id="361474" name="Rectangle 2"/>
          <p:cNvSpPr>
            <a:spLocks noGrp="1" noChangeArrowheads="1"/>
          </p:cNvSpPr>
          <p:nvPr>
            <p:ph type="body" sz="half" idx="1"/>
          </p:nvPr>
        </p:nvSpPr>
        <p:spPr>
          <a:xfrm>
            <a:off x="0" y="990600"/>
            <a:ext cx="4308475" cy="2951163"/>
          </a:xfrm>
        </p:spPr>
        <p:txBody>
          <a:bodyPr>
            <a:normAutofit/>
          </a:bodyPr>
          <a:lstStyle/>
          <a:p>
            <a:pPr eaLnBrk="1" hangingPunct="1">
              <a:buFontTx/>
              <a:buNone/>
            </a:pPr>
            <a:r>
              <a:rPr lang="en-US" altLang="zh-CN" sz="2800" b="1" dirty="0" smtClean="0">
                <a:solidFill>
                  <a:srgbClr val="0033CC"/>
                </a:solidFill>
              </a:rPr>
              <a:t>    </a:t>
            </a:r>
            <a:r>
              <a:rPr lang="zh-CN" altLang="en-US" sz="2400" b="1" dirty="0" smtClean="0">
                <a:solidFill>
                  <a:srgbClr val="0033CC"/>
                </a:solidFill>
              </a:rPr>
              <a:t>第三拍：拍胸口</a:t>
            </a:r>
          </a:p>
          <a:p>
            <a:pPr>
              <a:lnSpc>
                <a:spcPct val="125000"/>
              </a:lnSpc>
              <a:buNone/>
            </a:pPr>
            <a:r>
              <a:rPr lang="zh-CN" altLang="en-US" sz="2800" dirty="0" smtClean="0">
                <a:latin typeface="华文中宋" pitchFamily="2" charset="-122"/>
                <a:ea typeface="华文中宋" pitchFamily="2" charset="-122"/>
              </a:rPr>
              <a:t>        </a:t>
            </a:r>
            <a:r>
              <a:rPr lang="zh-CN" altLang="en-US" sz="2400" b="1" dirty="0" smtClean="0">
                <a:latin typeface="宋体" pitchFamily="2" charset="-122"/>
              </a:rPr>
              <a:t>受到领导激励的项目组成员为了让领导放心，也会有所表示，往往还会承诺打包票</a:t>
            </a:r>
            <a:r>
              <a:rPr lang="en-US" altLang="zh-CN" sz="2400" b="1" dirty="0" smtClean="0">
                <a:latin typeface="宋体" pitchFamily="2" charset="-122"/>
              </a:rPr>
              <a:t>	—</a:t>
            </a:r>
            <a:r>
              <a:rPr lang="zh-CN" altLang="en-US" sz="2400" b="1" dirty="0" smtClean="0">
                <a:latin typeface="宋体" pitchFamily="2" charset="-122"/>
              </a:rPr>
              <a:t>拍胸口</a:t>
            </a:r>
          </a:p>
        </p:txBody>
      </p:sp>
      <p:sp>
        <p:nvSpPr>
          <p:cNvPr id="361476" name="Text Box 4"/>
          <p:cNvSpPr txBox="1">
            <a:spLocks noChangeArrowheads="1"/>
          </p:cNvSpPr>
          <p:nvPr/>
        </p:nvSpPr>
        <p:spPr bwMode="auto">
          <a:xfrm>
            <a:off x="609600" y="5715000"/>
            <a:ext cx="7993062" cy="457200"/>
          </a:xfrm>
          <a:prstGeom prst="rect">
            <a:avLst/>
          </a:prstGeom>
          <a:noFill/>
          <a:ln w="9525">
            <a:noFill/>
            <a:miter lim="800000"/>
            <a:headEnd/>
            <a:tailEnd/>
          </a:ln>
        </p:spPr>
        <p:txBody>
          <a:bodyPr>
            <a:spAutoFit/>
          </a:bodyPr>
          <a:lstStyle/>
          <a:p>
            <a:pPr>
              <a:spcBef>
                <a:spcPct val="50000"/>
              </a:spcBef>
            </a:pPr>
            <a:r>
              <a:rPr lang="zh-CN" altLang="en-US" sz="2400" b="1" dirty="0">
                <a:solidFill>
                  <a:srgbClr val="FF0000"/>
                </a:solidFill>
              </a:rPr>
              <a:t>盲目的乐观与热情只会让前进方向与最初的目标越偏越远</a:t>
            </a:r>
          </a:p>
        </p:txBody>
      </p:sp>
      <p:sp>
        <p:nvSpPr>
          <p:cNvPr id="9" name="圆角矩形标注 8"/>
          <p:cNvSpPr/>
          <p:nvPr/>
        </p:nvSpPr>
        <p:spPr>
          <a:xfrm>
            <a:off x="6172200" y="1219200"/>
            <a:ext cx="2286000" cy="1143000"/>
          </a:xfrm>
          <a:prstGeom prst="wedgeRoundRectCallout">
            <a:avLst>
              <a:gd name="adj1" fmla="val -35753"/>
              <a:gd name="adj2" fmla="val 9889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spcBef>
                <a:spcPct val="20000"/>
              </a:spcBef>
              <a:buClr>
                <a:schemeClr val="accent1"/>
              </a:buClr>
              <a:buSzPct val="70000"/>
              <a:buFont typeface="Wingdings" pitchFamily="2" charset="2"/>
              <a:buNone/>
            </a:pPr>
            <a:r>
              <a:rPr lang="zh-CN" altLang="en-US" b="1" dirty="0" smtClean="0"/>
              <a:t>“</a:t>
            </a:r>
            <a:r>
              <a:rPr lang="en-US" altLang="zh-CN" b="1" dirty="0" smtClean="0"/>
              <a:t>Boss</a:t>
            </a:r>
            <a:r>
              <a:rPr lang="zh-CN" altLang="en-US" b="1" dirty="0" smtClean="0"/>
              <a:t>！放心吧，包在我身上！！！”</a:t>
            </a:r>
            <a:endParaRPr lang="zh-CN" altLang="en-US" b="1" dirty="0"/>
          </a:p>
        </p:txBody>
      </p:sp>
      <p:sp>
        <p:nvSpPr>
          <p:cNvPr id="12"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a:t>
            </a:r>
            <a:r>
              <a:rPr lang="zh-CN" altLang="en-US" sz="2800" b="1" dirty="0" smtClean="0">
                <a:solidFill>
                  <a:srgbClr val="0033CC"/>
                </a:solidFill>
              </a:rPr>
              <a:t>失败</a:t>
            </a:r>
            <a:r>
              <a:rPr lang="en-US" altLang="zh-CN" sz="2800" b="1" dirty="0" smtClean="0">
                <a:solidFill>
                  <a:srgbClr val="0033CC"/>
                </a:solidFill>
              </a:rPr>
              <a:t>_</a:t>
            </a:r>
            <a:r>
              <a:rPr lang="zh-CN" altLang="en-US" sz="2800" b="1" dirty="0" smtClean="0">
                <a:solidFill>
                  <a:srgbClr val="0033CC"/>
                </a:solidFill>
              </a:rPr>
              <a:t>应规避“三边六拍”</a:t>
            </a:r>
            <a:endParaRPr lang="zh-CN" altLang="en-US" sz="2800" b="1" dirty="0">
              <a:solidFill>
                <a:srgbClr val="0033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61474">
                                            <p:txEl>
                                              <p:pRg st="0" end="0"/>
                                            </p:txEl>
                                          </p:spTgt>
                                        </p:tgtEl>
                                        <p:attrNameLst>
                                          <p:attrName>style.visibility</p:attrName>
                                        </p:attrNameLst>
                                      </p:cBhvr>
                                      <p:to>
                                        <p:strVal val="visible"/>
                                      </p:to>
                                    </p:set>
                                    <p:anim calcmode="lin" valueType="num">
                                      <p:cBhvr additive="base">
                                        <p:cTn id="7" dur="500" fill="hold"/>
                                        <p:tgtEl>
                                          <p:spTgt spid="36147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6147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61474">
                                            <p:txEl>
                                              <p:pRg st="1" end="1"/>
                                            </p:txEl>
                                          </p:spTgt>
                                        </p:tgtEl>
                                        <p:attrNameLst>
                                          <p:attrName>style.visibility</p:attrName>
                                        </p:attrNameLst>
                                      </p:cBhvr>
                                      <p:to>
                                        <p:strVal val="visible"/>
                                      </p:to>
                                    </p:set>
                                    <p:anim calcmode="lin" valueType="num">
                                      <p:cBhvr additive="base">
                                        <p:cTn id="13" dur="500" fill="hold"/>
                                        <p:tgtEl>
                                          <p:spTgt spid="361474">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6147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500"/>
                                        <p:tgtEl>
                                          <p:spTgt spid="9"/>
                                        </p:tgtEl>
                                      </p:cBhvr>
                                    </p:animEffect>
                                  </p:childTnLst>
                                </p:cTn>
                              </p:par>
                              <p:par>
                                <p:cTn id="20" presetID="14" presetClass="entr" presetSubtype="1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61476"/>
                                        </p:tgtEl>
                                        <p:attrNameLst>
                                          <p:attrName>style.visibility</p:attrName>
                                        </p:attrNameLst>
                                      </p:cBhvr>
                                      <p:to>
                                        <p:strVal val="visible"/>
                                      </p:to>
                                    </p:set>
                                    <p:animEffect transition="in" filter="dissolve">
                                      <p:cBhvr>
                                        <p:cTn id="27" dur="500"/>
                                        <p:tgtEl>
                                          <p:spTgt spid="361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1474" grpId="0" build="p"/>
      <p:bldP spid="361476" grpId="0"/>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descr="76.JPG"/>
          <p:cNvPicPr>
            <a:picLocks noChangeAspect="1"/>
          </p:cNvPicPr>
          <p:nvPr/>
        </p:nvPicPr>
        <p:blipFill>
          <a:blip r:embed="rId2"/>
          <a:stretch>
            <a:fillRect/>
          </a:stretch>
        </p:blipFill>
        <p:spPr>
          <a:xfrm>
            <a:off x="3276600" y="2819400"/>
            <a:ext cx="2667000" cy="2796746"/>
          </a:xfrm>
          <a:prstGeom prst="rect">
            <a:avLst/>
          </a:prstGeom>
        </p:spPr>
      </p:pic>
      <p:sp>
        <p:nvSpPr>
          <p:cNvPr id="362498" name="Rectangle 2"/>
          <p:cNvSpPr>
            <a:spLocks noGrp="1" noChangeArrowheads="1"/>
          </p:cNvSpPr>
          <p:nvPr>
            <p:ph idx="1"/>
          </p:nvPr>
        </p:nvSpPr>
        <p:spPr>
          <a:xfrm>
            <a:off x="0" y="914400"/>
            <a:ext cx="4038600" cy="533400"/>
          </a:xfrm>
        </p:spPr>
        <p:txBody>
          <a:bodyPr>
            <a:normAutofit/>
          </a:bodyPr>
          <a:lstStyle/>
          <a:p>
            <a:pPr marL="447675" indent="-447675" eaLnBrk="1" hangingPunct="1">
              <a:buFontTx/>
              <a:buNone/>
            </a:pPr>
            <a:r>
              <a:rPr lang="en-US" altLang="zh-CN" sz="2800" b="1" dirty="0" smtClean="0">
                <a:solidFill>
                  <a:srgbClr val="0033CC"/>
                </a:solidFill>
              </a:rPr>
              <a:t>     </a:t>
            </a:r>
            <a:r>
              <a:rPr lang="zh-CN" altLang="en-US" sz="2400" b="1" dirty="0" smtClean="0">
                <a:solidFill>
                  <a:srgbClr val="0033CC"/>
                </a:solidFill>
              </a:rPr>
              <a:t>第四拍：拍桌子</a:t>
            </a:r>
          </a:p>
        </p:txBody>
      </p:sp>
      <p:sp>
        <p:nvSpPr>
          <p:cNvPr id="362500" name="Text Box 4"/>
          <p:cNvSpPr txBox="1">
            <a:spLocks noChangeArrowheads="1"/>
          </p:cNvSpPr>
          <p:nvPr/>
        </p:nvSpPr>
        <p:spPr bwMode="auto">
          <a:xfrm>
            <a:off x="304800" y="5715000"/>
            <a:ext cx="8497888" cy="830997"/>
          </a:xfrm>
          <a:prstGeom prst="rect">
            <a:avLst/>
          </a:prstGeom>
          <a:noFill/>
          <a:ln w="9525">
            <a:noFill/>
            <a:miter lim="800000"/>
            <a:headEnd/>
            <a:tailEnd/>
          </a:ln>
        </p:spPr>
        <p:txBody>
          <a:bodyPr>
            <a:spAutoFit/>
          </a:bodyPr>
          <a:lstStyle/>
          <a:p>
            <a:pPr>
              <a:spcBef>
                <a:spcPct val="50000"/>
              </a:spcBef>
            </a:pPr>
            <a:r>
              <a:rPr lang="en-US" altLang="zh-CN" sz="2400" b="1" dirty="0">
                <a:solidFill>
                  <a:srgbClr val="FF0000"/>
                </a:solidFill>
                <a:ea typeface="华文新魏" pitchFamily="2" charset="-122"/>
              </a:rPr>
              <a:t>       </a:t>
            </a:r>
            <a:r>
              <a:rPr lang="zh-CN" altLang="en-US" sz="2400" b="1" dirty="0">
                <a:solidFill>
                  <a:srgbClr val="FF0000"/>
                </a:solidFill>
                <a:latin typeface="宋体" pitchFamily="2" charset="-122"/>
              </a:rPr>
              <a:t>出现问题后不妨冷静思考、想办法积极解决。如果只是发泄怒火和不满，结果恐怕会让事情越来越糟。</a:t>
            </a:r>
          </a:p>
        </p:txBody>
      </p:sp>
      <p:sp>
        <p:nvSpPr>
          <p:cNvPr id="7" name="椭圆形标注 6"/>
          <p:cNvSpPr/>
          <p:nvPr/>
        </p:nvSpPr>
        <p:spPr>
          <a:xfrm>
            <a:off x="4953000" y="990600"/>
            <a:ext cx="3886200" cy="2514600"/>
          </a:xfrm>
          <a:prstGeom prst="wedgeEllipseCallout">
            <a:avLst>
              <a:gd name="adj1" fmla="val -40257"/>
              <a:gd name="adj2" fmla="val 54097"/>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chemeClr val="tx1"/>
                </a:solidFill>
              </a:rPr>
              <a:t>“你们都在搞什么？这么长时间了，花了这么多钱，项目才刚刚进展到这里，还一大堆问题没解决！！！回去好好检讨，不能按期完成项目，工资奖金都别想了！！！”</a:t>
            </a:r>
          </a:p>
        </p:txBody>
      </p:sp>
      <p:sp>
        <p:nvSpPr>
          <p:cNvPr id="9"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a:t>
            </a:r>
            <a:r>
              <a:rPr lang="zh-CN" altLang="en-US" sz="2800" b="1" dirty="0" smtClean="0">
                <a:solidFill>
                  <a:srgbClr val="0033CC"/>
                </a:solidFill>
              </a:rPr>
              <a:t>失败</a:t>
            </a:r>
            <a:r>
              <a:rPr lang="en-US" altLang="zh-CN" sz="2800" b="1" dirty="0" smtClean="0">
                <a:solidFill>
                  <a:srgbClr val="0033CC"/>
                </a:solidFill>
              </a:rPr>
              <a:t>_</a:t>
            </a:r>
            <a:r>
              <a:rPr lang="zh-CN" altLang="en-US" sz="2800" b="1" dirty="0" smtClean="0">
                <a:solidFill>
                  <a:srgbClr val="0033CC"/>
                </a:solidFill>
              </a:rPr>
              <a:t>误区“三边六拍”</a:t>
            </a:r>
            <a:endParaRPr lang="zh-CN" altLang="en-US" sz="2800" b="1" dirty="0">
              <a:solidFill>
                <a:srgbClr val="0033CC"/>
              </a:solidFill>
            </a:endParaRPr>
          </a:p>
        </p:txBody>
      </p:sp>
      <p:sp>
        <p:nvSpPr>
          <p:cNvPr id="8" name="Rectangle 2"/>
          <p:cNvSpPr txBox="1">
            <a:spLocks noChangeArrowheads="1"/>
          </p:cNvSpPr>
          <p:nvPr/>
        </p:nvSpPr>
        <p:spPr>
          <a:xfrm>
            <a:off x="228600" y="1524000"/>
            <a:ext cx="3352800" cy="2743200"/>
          </a:xfrm>
          <a:prstGeom prst="rect">
            <a:avLst/>
          </a:prstGeom>
        </p:spPr>
        <p:txBody>
          <a:bodyPr vert="horz">
            <a:normAutofit fontScale="92500"/>
          </a:bodyPr>
          <a:lstStyle/>
          <a:p>
            <a:pPr marL="447675" marR="0" lvl="0" indent="-447675"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zh-CN" altLang="en-US" sz="2400" b="1" i="0" u="none" strike="noStrike" kern="1200" cap="none" spc="0" normalizeH="0" baseline="0" noProof="0" dirty="0" smtClean="0">
                <a:ln>
                  <a:noFill/>
                </a:ln>
                <a:solidFill>
                  <a:schemeClr val="tx1"/>
                </a:solidFill>
                <a:effectLst/>
                <a:uLnTx/>
                <a:uFillTx/>
                <a:latin typeface="宋体" pitchFamily="2" charset="-122"/>
                <a:ea typeface="+mn-ea"/>
                <a:cs typeface="+mn-cs"/>
              </a:rPr>
              <a:t>项目进行一段时间后，领</a:t>
            </a:r>
            <a:endParaRPr kumimoji="0" lang="en-US" altLang="zh-CN" sz="2400" b="1" i="0" u="none" strike="noStrike" kern="1200" cap="none" spc="0" normalizeH="0" baseline="0" noProof="0" dirty="0" smtClean="0">
              <a:ln>
                <a:noFill/>
              </a:ln>
              <a:solidFill>
                <a:schemeClr val="tx1"/>
              </a:solidFill>
              <a:effectLst/>
              <a:uLnTx/>
              <a:uFillTx/>
              <a:latin typeface="宋体" pitchFamily="2" charset="-122"/>
              <a:ea typeface="+mn-ea"/>
              <a:cs typeface="+mn-cs"/>
            </a:endParaRPr>
          </a:p>
          <a:p>
            <a:pPr marL="447675" marR="0" lvl="0" indent="-447675"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zh-CN" altLang="en-US" sz="2400" b="1" i="0" u="none" strike="noStrike" kern="1200" cap="none" spc="0" normalizeH="0" baseline="0" noProof="0" dirty="0" smtClean="0">
                <a:ln>
                  <a:noFill/>
                </a:ln>
                <a:solidFill>
                  <a:schemeClr val="tx1"/>
                </a:solidFill>
                <a:effectLst/>
                <a:uLnTx/>
                <a:uFillTx/>
                <a:latin typeface="宋体" pitchFamily="2" charset="-122"/>
                <a:ea typeface="+mn-ea"/>
                <a:cs typeface="+mn-cs"/>
              </a:rPr>
              <a:t>导忽然发现项目进展情况</a:t>
            </a:r>
            <a:endParaRPr kumimoji="0" lang="en-US" altLang="zh-CN" sz="2400" b="1" i="0" u="none" strike="noStrike" kern="1200" cap="none" spc="0" normalizeH="0" baseline="0" noProof="0" dirty="0" smtClean="0">
              <a:ln>
                <a:noFill/>
              </a:ln>
              <a:solidFill>
                <a:schemeClr val="tx1"/>
              </a:solidFill>
              <a:effectLst/>
              <a:uLnTx/>
              <a:uFillTx/>
              <a:latin typeface="宋体" pitchFamily="2" charset="-122"/>
              <a:ea typeface="+mn-ea"/>
              <a:cs typeface="+mn-cs"/>
            </a:endParaRPr>
          </a:p>
          <a:p>
            <a:pPr marL="447675" marR="0" lvl="0" indent="-447675"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zh-CN" altLang="en-US" sz="2400" b="1" i="0" u="none" strike="noStrike" kern="1200" cap="none" spc="0" normalizeH="0" baseline="0" noProof="0" dirty="0" smtClean="0">
                <a:ln>
                  <a:noFill/>
                </a:ln>
                <a:solidFill>
                  <a:schemeClr val="tx1"/>
                </a:solidFill>
                <a:effectLst/>
                <a:uLnTx/>
                <a:uFillTx/>
                <a:latin typeface="宋体" pitchFamily="2" charset="-122"/>
                <a:ea typeface="+mn-ea"/>
                <a:cs typeface="+mn-cs"/>
              </a:rPr>
              <a:t>与自己的预期相去甚远，</a:t>
            </a:r>
            <a:endParaRPr kumimoji="0" lang="en-US" altLang="zh-CN" sz="2400" b="1" i="0" u="none" strike="noStrike" kern="1200" cap="none" spc="0" normalizeH="0" baseline="0" noProof="0" dirty="0" smtClean="0">
              <a:ln>
                <a:noFill/>
              </a:ln>
              <a:solidFill>
                <a:schemeClr val="tx1"/>
              </a:solidFill>
              <a:effectLst/>
              <a:uLnTx/>
              <a:uFillTx/>
              <a:latin typeface="宋体" pitchFamily="2" charset="-122"/>
              <a:ea typeface="+mn-ea"/>
              <a:cs typeface="+mn-cs"/>
            </a:endParaRPr>
          </a:p>
          <a:p>
            <a:pPr marL="447675" marR="0" lvl="0" indent="-447675"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zh-CN" altLang="en-US" sz="2400" b="1" i="0" u="none" strike="noStrike" kern="1200" cap="none" spc="0" normalizeH="0" baseline="0" noProof="0" dirty="0" smtClean="0">
                <a:ln>
                  <a:noFill/>
                </a:ln>
                <a:solidFill>
                  <a:schemeClr val="tx1"/>
                </a:solidFill>
                <a:effectLst/>
                <a:uLnTx/>
                <a:uFillTx/>
                <a:latin typeface="宋体" pitchFamily="2" charset="-122"/>
                <a:ea typeface="+mn-ea"/>
                <a:cs typeface="+mn-cs"/>
              </a:rPr>
              <a:t>于是大发雷霆，爆发了</a:t>
            </a:r>
            <a:endParaRPr kumimoji="0" lang="en-US" altLang="zh-CN" sz="2400" b="1" i="0" u="none" strike="noStrike" kern="1200" cap="none" spc="0" normalizeH="0" baseline="0" noProof="0" dirty="0" smtClean="0">
              <a:ln>
                <a:noFill/>
              </a:ln>
              <a:solidFill>
                <a:schemeClr val="tx1"/>
              </a:solidFill>
              <a:effectLst/>
              <a:uLnTx/>
              <a:uFillTx/>
              <a:latin typeface="宋体" pitchFamily="2" charset="-122"/>
              <a:ea typeface="+mn-ea"/>
              <a:cs typeface="+mn-cs"/>
            </a:endParaRPr>
          </a:p>
          <a:p>
            <a:pPr marL="447675" marR="0" lvl="0" indent="-447675"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zh-CN" altLang="en-US" sz="2400" b="1" i="0" u="none" strike="noStrike" kern="1200" cap="none" spc="0" normalizeH="0" baseline="0" noProof="0" dirty="0" smtClean="0">
                <a:ln>
                  <a:noFill/>
                </a:ln>
                <a:solidFill>
                  <a:schemeClr val="tx1"/>
                </a:solidFill>
                <a:effectLst/>
                <a:uLnTx/>
                <a:uFillTx/>
                <a:latin typeface="宋体" pitchFamily="2" charset="-122"/>
                <a:ea typeface="+mn-ea"/>
                <a:cs typeface="+mn-cs"/>
              </a:rPr>
              <a:t>“四拍运动”</a:t>
            </a:r>
            <a:r>
              <a:rPr kumimoji="0" lang="en-US" altLang="zh-CN" sz="2400" b="1" i="0" u="none" strike="noStrike" kern="1200" cap="none" spc="0" normalizeH="0" baseline="0" noProof="0" dirty="0" smtClean="0">
                <a:ln>
                  <a:noFill/>
                </a:ln>
                <a:solidFill>
                  <a:schemeClr val="tx1"/>
                </a:solidFill>
                <a:effectLst/>
                <a:uLnTx/>
                <a:uFillTx/>
                <a:latin typeface="宋体" pitchFamily="2" charset="-122"/>
                <a:ea typeface="+mn-ea"/>
                <a:cs typeface="+mn-cs"/>
              </a:rPr>
              <a:t>—</a:t>
            </a:r>
            <a:r>
              <a:rPr kumimoji="0" lang="zh-CN" altLang="en-US" sz="2400" b="1" i="0" u="none" strike="noStrike" kern="1200" cap="none" spc="0" normalizeH="0" baseline="0" noProof="0" dirty="0" smtClean="0">
                <a:ln>
                  <a:noFill/>
                </a:ln>
                <a:solidFill>
                  <a:schemeClr val="tx1"/>
                </a:solidFill>
                <a:effectLst/>
                <a:uLnTx/>
                <a:uFillTx/>
                <a:latin typeface="宋体" pitchFamily="2" charset="-122"/>
                <a:ea typeface="+mn-ea"/>
                <a:cs typeface="+mn-cs"/>
              </a:rPr>
              <a:t>拍着桌子</a:t>
            </a:r>
            <a:endParaRPr kumimoji="0" lang="en-US" altLang="zh-CN" sz="2400" b="1" i="0" u="none" strike="noStrike" kern="1200" cap="none" spc="0" normalizeH="0" baseline="0" noProof="0" dirty="0" smtClean="0">
              <a:ln>
                <a:noFill/>
              </a:ln>
              <a:solidFill>
                <a:schemeClr val="tx1"/>
              </a:solidFill>
              <a:effectLst/>
              <a:uLnTx/>
              <a:uFillTx/>
              <a:latin typeface="宋体" pitchFamily="2" charset="-122"/>
              <a:ea typeface="+mn-ea"/>
              <a:cs typeface="+mn-cs"/>
            </a:endParaRPr>
          </a:p>
          <a:p>
            <a:pPr marL="447675" marR="0" lvl="0" indent="-447675"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zh-CN" altLang="en-US" sz="2400" b="1" i="0" u="none" strike="noStrike" kern="1200" cap="none" spc="0" normalizeH="0" baseline="0" noProof="0" dirty="0" smtClean="0">
                <a:ln>
                  <a:noFill/>
                </a:ln>
                <a:solidFill>
                  <a:schemeClr val="tx1"/>
                </a:solidFill>
                <a:effectLst/>
                <a:uLnTx/>
                <a:uFillTx/>
                <a:latin typeface="宋体" pitchFamily="2" charset="-122"/>
                <a:ea typeface="+mn-ea"/>
                <a:cs typeface="+mn-cs"/>
              </a:rPr>
              <a:t>训斥项目组成员。</a:t>
            </a:r>
          </a:p>
        </p:txBody>
      </p:sp>
    </p:spTree>
  </p:cSld>
  <p:clrMapOvr>
    <a:masterClrMapping/>
  </p:clrMapOvr>
  <p:transition spd="med">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62498">
                                            <p:txEl>
                                              <p:pRg st="0" end="0"/>
                                            </p:txEl>
                                          </p:spTgt>
                                        </p:tgtEl>
                                        <p:attrNameLst>
                                          <p:attrName>style.visibility</p:attrName>
                                        </p:attrNameLst>
                                      </p:cBhvr>
                                      <p:to>
                                        <p:strVal val="visible"/>
                                      </p:to>
                                    </p:set>
                                    <p:anim calcmode="lin" valueType="num">
                                      <p:cBhvr additive="base">
                                        <p:cTn id="7" dur="500" fill="hold"/>
                                        <p:tgtEl>
                                          <p:spTgt spid="36249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249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ssolve">
                                      <p:cBhvr>
                                        <p:cTn id="13" dur="500"/>
                                        <p:tgtEl>
                                          <p:spTgt spid="8"/>
                                        </p:tgtEl>
                                      </p:cBhvr>
                                    </p:animEffect>
                                  </p:childTnLst>
                                </p:cTn>
                              </p:par>
                              <p:par>
                                <p:cTn id="14" presetID="9"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dissolve">
                                      <p:cBhvr>
                                        <p:cTn id="16" dur="500"/>
                                        <p:tgtEl>
                                          <p:spTgt spid="10"/>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ssolv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62500"/>
                                        </p:tgtEl>
                                        <p:attrNameLst>
                                          <p:attrName>style.visibility</p:attrName>
                                        </p:attrNameLst>
                                      </p:cBhvr>
                                      <p:to>
                                        <p:strVal val="visible"/>
                                      </p:to>
                                    </p:set>
                                    <p:anim calcmode="lin" valueType="num">
                                      <p:cBhvr additive="base">
                                        <p:cTn id="24" dur="500" fill="hold"/>
                                        <p:tgtEl>
                                          <p:spTgt spid="362500"/>
                                        </p:tgtEl>
                                        <p:attrNameLst>
                                          <p:attrName>ppt_x</p:attrName>
                                        </p:attrNameLst>
                                      </p:cBhvr>
                                      <p:tavLst>
                                        <p:tav tm="0">
                                          <p:val>
                                            <p:strVal val="#ppt_x"/>
                                          </p:val>
                                        </p:tav>
                                        <p:tav tm="100000">
                                          <p:val>
                                            <p:strVal val="#ppt_x"/>
                                          </p:val>
                                        </p:tav>
                                      </p:tavLst>
                                    </p:anim>
                                    <p:anim calcmode="lin" valueType="num">
                                      <p:cBhvr additive="base">
                                        <p:cTn id="25" dur="500" fill="hold"/>
                                        <p:tgtEl>
                                          <p:spTgt spid="3625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2498" grpId="0" build="p"/>
      <p:bldP spid="362500" grpId="0"/>
      <p:bldP spid="7" grpId="0" animBg="1"/>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3522" name="Rectangle 2"/>
          <p:cNvSpPr>
            <a:spLocks noGrp="1" noChangeArrowheads="1"/>
          </p:cNvSpPr>
          <p:nvPr>
            <p:ph type="body" sz="half" idx="1"/>
          </p:nvPr>
        </p:nvSpPr>
        <p:spPr>
          <a:xfrm>
            <a:off x="152400" y="914400"/>
            <a:ext cx="8599488" cy="2362200"/>
          </a:xfrm>
        </p:spPr>
        <p:txBody>
          <a:bodyPr/>
          <a:lstStyle/>
          <a:p>
            <a:pPr marL="447675" indent="-447675" eaLnBrk="1" hangingPunct="1">
              <a:buFontTx/>
              <a:buNone/>
            </a:pPr>
            <a:r>
              <a:rPr lang="en-US" altLang="zh-CN" sz="2800" b="1" dirty="0" smtClean="0">
                <a:solidFill>
                  <a:srgbClr val="0033CC"/>
                </a:solidFill>
              </a:rPr>
              <a:t>     </a:t>
            </a:r>
            <a:r>
              <a:rPr lang="zh-CN" altLang="en-US" sz="2400" b="1" dirty="0" smtClean="0">
                <a:solidFill>
                  <a:srgbClr val="0033CC"/>
                </a:solidFill>
              </a:rPr>
              <a:t>第五拍：拍屁股</a:t>
            </a:r>
          </a:p>
          <a:p>
            <a:pPr marL="447675" indent="-447675" eaLnBrk="1" hangingPunct="1">
              <a:lnSpc>
                <a:spcPct val="125000"/>
              </a:lnSpc>
              <a:buFontTx/>
              <a:buNone/>
            </a:pPr>
            <a:r>
              <a:rPr lang="zh-CN" altLang="en-US" sz="2800" b="1" dirty="0" smtClean="0"/>
              <a:t>          </a:t>
            </a:r>
            <a:r>
              <a:rPr lang="zh-CN" altLang="en-US" sz="2400" b="1" dirty="0" smtClean="0"/>
              <a:t>项目组成员受到老板的严厉批评后，不少人往往会</a:t>
            </a:r>
            <a:r>
              <a:rPr lang="zh-CN" altLang="en-US" sz="2400" b="1" dirty="0" smtClean="0">
                <a:latin typeface="宋体" pitchFamily="2" charset="-122"/>
              </a:rPr>
              <a:t>“</a:t>
            </a:r>
            <a:r>
              <a:rPr lang="zh-CN" altLang="en-US" sz="2400" b="1" dirty="0" smtClean="0"/>
              <a:t>拍屁股</a:t>
            </a:r>
            <a:r>
              <a:rPr lang="zh-CN" altLang="en-US" sz="2400" b="1" dirty="0" smtClean="0">
                <a:latin typeface="宋体" pitchFamily="2" charset="-122"/>
              </a:rPr>
              <a:t>”</a:t>
            </a:r>
            <a:r>
              <a:rPr lang="zh-CN" altLang="en-US" sz="2400" b="1" dirty="0" smtClean="0"/>
              <a:t>。再也没有热情，消极怠工，这种人留在项目组中对项目毫无益处，反而会打击努力工作者的积极性。</a:t>
            </a:r>
          </a:p>
        </p:txBody>
      </p:sp>
      <p:pic>
        <p:nvPicPr>
          <p:cNvPr id="6" name="图片 5" descr="bz11.JPG"/>
          <p:cNvPicPr>
            <a:picLocks noChangeAspect="1"/>
          </p:cNvPicPr>
          <p:nvPr/>
        </p:nvPicPr>
        <p:blipFill>
          <a:blip r:embed="rId2"/>
          <a:stretch>
            <a:fillRect/>
          </a:stretch>
        </p:blipFill>
        <p:spPr>
          <a:xfrm>
            <a:off x="2133600" y="3352800"/>
            <a:ext cx="3810000" cy="2857500"/>
          </a:xfrm>
          <a:prstGeom prst="rect">
            <a:avLst/>
          </a:prstGeom>
        </p:spPr>
      </p:pic>
      <p:sp>
        <p:nvSpPr>
          <p:cNvPr id="9" name="圆角矩形标注 8"/>
          <p:cNvSpPr/>
          <p:nvPr/>
        </p:nvSpPr>
        <p:spPr>
          <a:xfrm>
            <a:off x="5105400" y="4191000"/>
            <a:ext cx="2590800" cy="1371600"/>
          </a:xfrm>
          <a:prstGeom prst="wedgeRoundRectCallout">
            <a:avLst>
              <a:gd name="adj1" fmla="val -78406"/>
              <a:gd name="adj2" fmla="val -4088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t>“当初不论证清楚，现在项目做不下去了，就知道训我？我还不干了呢！走人！”</a:t>
            </a:r>
            <a:endParaRPr lang="zh-CN" altLang="en-US" b="1" dirty="0"/>
          </a:p>
        </p:txBody>
      </p:sp>
      <p:sp>
        <p:nvSpPr>
          <p:cNvPr id="7"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a:t>
            </a:r>
            <a:r>
              <a:rPr lang="zh-CN" altLang="en-US" sz="2800" b="1" dirty="0" smtClean="0">
                <a:solidFill>
                  <a:srgbClr val="0033CC"/>
                </a:solidFill>
              </a:rPr>
              <a:t>失败</a:t>
            </a:r>
            <a:r>
              <a:rPr lang="en-US" altLang="zh-CN" sz="2800" b="1" dirty="0" smtClean="0">
                <a:solidFill>
                  <a:srgbClr val="0033CC"/>
                </a:solidFill>
              </a:rPr>
              <a:t>_</a:t>
            </a:r>
            <a:r>
              <a:rPr lang="zh-CN" altLang="en-US" sz="2800" b="1" dirty="0" smtClean="0">
                <a:solidFill>
                  <a:srgbClr val="0033CC"/>
                </a:solidFill>
              </a:rPr>
              <a:t>误区“三边六拍”</a:t>
            </a:r>
            <a:endParaRPr lang="zh-CN" altLang="en-US" sz="2800" b="1" dirty="0">
              <a:solidFill>
                <a:srgbClr val="0033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63522">
                                            <p:txEl>
                                              <p:pRg st="0" end="0"/>
                                            </p:txEl>
                                          </p:spTgt>
                                        </p:tgtEl>
                                        <p:attrNameLst>
                                          <p:attrName>style.visibility</p:attrName>
                                        </p:attrNameLst>
                                      </p:cBhvr>
                                      <p:to>
                                        <p:strVal val="visible"/>
                                      </p:to>
                                    </p:set>
                                    <p:anim calcmode="lin" valueType="num">
                                      <p:cBhvr additive="base">
                                        <p:cTn id="7" dur="500" fill="hold"/>
                                        <p:tgtEl>
                                          <p:spTgt spid="3635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35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63522">
                                            <p:txEl>
                                              <p:pRg st="1" end="1"/>
                                            </p:txEl>
                                          </p:spTgt>
                                        </p:tgtEl>
                                        <p:attrNameLst>
                                          <p:attrName>style.visibility</p:attrName>
                                        </p:attrNameLst>
                                      </p:cBhvr>
                                      <p:to>
                                        <p:strVal val="visible"/>
                                      </p:to>
                                    </p:set>
                                    <p:anim calcmode="lin" valueType="num">
                                      <p:cBhvr additive="base">
                                        <p:cTn id="13" dur="500" fill="hold"/>
                                        <p:tgtEl>
                                          <p:spTgt spid="3635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635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8" presetClass="entr" presetSubtype="12"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trips(downLeft)">
                                      <p:cBhvr>
                                        <p:cTn id="19" dur="500"/>
                                        <p:tgtEl>
                                          <p:spTgt spid="6"/>
                                        </p:tgtEl>
                                      </p:cBhvr>
                                    </p:animEffect>
                                  </p:childTnLst>
                                </p:cTn>
                              </p:par>
                              <p:par>
                                <p:cTn id="20" presetID="18"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downLeft)">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3522" grpId="0" build="p"/>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Rectangle 2"/>
          <p:cNvSpPr>
            <a:spLocks noGrp="1" noChangeArrowheads="1"/>
          </p:cNvSpPr>
          <p:nvPr>
            <p:ph type="body" sz="half" idx="1"/>
          </p:nvPr>
        </p:nvSpPr>
        <p:spPr>
          <a:xfrm>
            <a:off x="284163" y="890588"/>
            <a:ext cx="3754437" cy="3529012"/>
          </a:xfrm>
        </p:spPr>
        <p:txBody>
          <a:bodyPr/>
          <a:lstStyle/>
          <a:p>
            <a:pPr eaLnBrk="1" hangingPunct="1">
              <a:lnSpc>
                <a:spcPct val="90000"/>
              </a:lnSpc>
              <a:buFontTx/>
              <a:buNone/>
            </a:pPr>
            <a:r>
              <a:rPr lang="en-US" altLang="zh-CN" sz="2800" b="1" smtClean="0">
                <a:solidFill>
                  <a:srgbClr val="0033CC"/>
                </a:solidFill>
              </a:rPr>
              <a:t>    </a:t>
            </a:r>
            <a:r>
              <a:rPr lang="zh-CN" altLang="en-US" sz="2400" b="1" smtClean="0">
                <a:solidFill>
                  <a:srgbClr val="0033CC"/>
                </a:solidFill>
              </a:rPr>
              <a:t>第六拍：拍大腿</a:t>
            </a:r>
          </a:p>
          <a:p>
            <a:pPr eaLnBrk="1" hangingPunct="1">
              <a:lnSpc>
                <a:spcPct val="125000"/>
              </a:lnSpc>
              <a:buFontTx/>
              <a:buNone/>
            </a:pPr>
            <a:r>
              <a:rPr lang="zh-CN" altLang="en-US" sz="2800" b="1" smtClean="0">
                <a:solidFill>
                  <a:srgbClr val="0033CC"/>
                </a:solidFill>
              </a:rPr>
              <a:t>         </a:t>
            </a:r>
            <a:r>
              <a:rPr lang="zh-CN" altLang="en-US" sz="2400" b="1" smtClean="0"/>
              <a:t>五拍之后的项目结果必然令所有人大失所望。这个时候，从决策层到项目经理再到项目组成员，大家都痛心不已，却又无可奈何。</a:t>
            </a:r>
          </a:p>
        </p:txBody>
      </p:sp>
      <p:sp>
        <p:nvSpPr>
          <p:cNvPr id="364548" name="Text Box 4"/>
          <p:cNvSpPr txBox="1">
            <a:spLocks noChangeArrowheads="1"/>
          </p:cNvSpPr>
          <p:nvPr/>
        </p:nvSpPr>
        <p:spPr bwMode="auto">
          <a:xfrm>
            <a:off x="685800" y="4953000"/>
            <a:ext cx="7777163" cy="1200329"/>
          </a:xfrm>
          <a:prstGeom prst="rect">
            <a:avLst/>
          </a:prstGeom>
          <a:noFill/>
          <a:ln w="9525">
            <a:noFill/>
            <a:miter lim="800000"/>
            <a:headEnd/>
            <a:tailEnd/>
          </a:ln>
        </p:spPr>
        <p:txBody>
          <a:bodyPr>
            <a:spAutoFit/>
          </a:bodyPr>
          <a:lstStyle/>
          <a:p>
            <a:pPr>
              <a:spcBef>
                <a:spcPct val="50000"/>
              </a:spcBef>
            </a:pPr>
            <a:r>
              <a:rPr lang="en-US" altLang="zh-CN" sz="2400" b="1" dirty="0">
                <a:solidFill>
                  <a:srgbClr val="FF0000"/>
                </a:solidFill>
                <a:latin typeface="宋体" pitchFamily="2" charset="-122"/>
              </a:rPr>
              <a:t>    </a:t>
            </a:r>
            <a:r>
              <a:rPr lang="zh-CN" altLang="en-US" sz="2400" b="1" dirty="0">
                <a:solidFill>
                  <a:srgbClr val="FF0000"/>
                </a:solidFill>
                <a:latin typeface="宋体" pitchFamily="2" charset="-122"/>
              </a:rPr>
              <a:t>在一个项目中即使“六拍”都出现了也不是最可怕的，最可怕的就是拍完了却不吸取教训，在随后的项目中依然延续“六拍运动”</a:t>
            </a:r>
            <a:r>
              <a:rPr lang="en-US" altLang="zh-CN" sz="2400" b="1" dirty="0">
                <a:solidFill>
                  <a:srgbClr val="FF0000"/>
                </a:solidFill>
                <a:latin typeface="宋体" pitchFamily="2" charset="-122"/>
              </a:rPr>
              <a:t>……</a:t>
            </a:r>
          </a:p>
        </p:txBody>
      </p:sp>
      <p:pic>
        <p:nvPicPr>
          <p:cNvPr id="6" name="图片 5" descr="bz08.JPG"/>
          <p:cNvPicPr>
            <a:picLocks noChangeAspect="1"/>
          </p:cNvPicPr>
          <p:nvPr/>
        </p:nvPicPr>
        <p:blipFill>
          <a:blip r:embed="rId2"/>
          <a:stretch>
            <a:fillRect/>
          </a:stretch>
        </p:blipFill>
        <p:spPr>
          <a:xfrm>
            <a:off x="4343400" y="2057400"/>
            <a:ext cx="1952625" cy="2505075"/>
          </a:xfrm>
          <a:prstGeom prst="rect">
            <a:avLst/>
          </a:prstGeom>
        </p:spPr>
      </p:pic>
      <p:sp>
        <p:nvSpPr>
          <p:cNvPr id="7" name="椭圆形标注 6"/>
          <p:cNvSpPr/>
          <p:nvPr/>
        </p:nvSpPr>
        <p:spPr>
          <a:xfrm>
            <a:off x="6172200" y="914400"/>
            <a:ext cx="2362200" cy="1679448"/>
          </a:xfrm>
          <a:prstGeom prst="wedgeEllipseCallout">
            <a:avLst>
              <a:gd name="adj1" fmla="val -42868"/>
              <a:gd name="adj2" fmla="val 64641"/>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chemeClr val="tx1"/>
                </a:solidFill>
              </a:rPr>
              <a:t>“唉，怎么会这样的</a:t>
            </a:r>
            <a:r>
              <a:rPr lang="en-US" altLang="zh-CN" b="1" dirty="0" smtClean="0">
                <a:solidFill>
                  <a:schemeClr val="tx1"/>
                </a:solidFill>
              </a:rPr>
              <a:t>….</a:t>
            </a:r>
            <a:r>
              <a:rPr lang="zh-CN" altLang="en-US" b="1" dirty="0" smtClean="0">
                <a:solidFill>
                  <a:schemeClr val="tx1"/>
                </a:solidFill>
              </a:rPr>
              <a:t>早知如此当初就应该</a:t>
            </a:r>
            <a:r>
              <a:rPr lang="en-US" altLang="zh-CN" b="1" dirty="0" smtClean="0">
                <a:solidFill>
                  <a:schemeClr val="tx1"/>
                </a:solidFill>
              </a:rPr>
              <a:t>……</a:t>
            </a:r>
            <a:r>
              <a:rPr lang="zh-CN" altLang="en-US" b="1" dirty="0" smtClean="0">
                <a:solidFill>
                  <a:schemeClr val="tx1"/>
                </a:solidFill>
              </a:rPr>
              <a:t>，</a:t>
            </a:r>
            <a:r>
              <a:rPr lang="en-US" altLang="zh-CN" b="1" dirty="0" smtClean="0">
                <a:solidFill>
                  <a:schemeClr val="tx1"/>
                </a:solidFill>
              </a:rPr>
              <a:t>……</a:t>
            </a:r>
            <a:r>
              <a:rPr lang="zh-CN" altLang="en-US" b="1" dirty="0" smtClean="0">
                <a:solidFill>
                  <a:schemeClr val="tx1"/>
                </a:solidFill>
              </a:rPr>
              <a:t>，</a:t>
            </a:r>
            <a:r>
              <a:rPr lang="en-US" altLang="zh-CN" b="1" dirty="0" smtClean="0">
                <a:solidFill>
                  <a:schemeClr val="tx1"/>
                </a:solidFill>
              </a:rPr>
              <a:t>……</a:t>
            </a:r>
            <a:r>
              <a:rPr lang="zh-CN" altLang="en-US" b="1" dirty="0" smtClean="0">
                <a:solidFill>
                  <a:schemeClr val="tx1"/>
                </a:solidFill>
              </a:rPr>
              <a:t>，</a:t>
            </a:r>
            <a:r>
              <a:rPr lang="en-US" altLang="zh-CN" b="1" dirty="0" smtClean="0">
                <a:solidFill>
                  <a:schemeClr val="tx1"/>
                </a:solidFill>
              </a:rPr>
              <a:t>……</a:t>
            </a:r>
            <a:r>
              <a:rPr lang="zh-CN" altLang="en-US" b="1" dirty="0" smtClean="0">
                <a:solidFill>
                  <a:schemeClr val="tx1"/>
                </a:solidFill>
              </a:rPr>
              <a:t>，”</a:t>
            </a:r>
            <a:r>
              <a:rPr lang="en-US" altLang="zh-CN" b="1" dirty="0" smtClean="0">
                <a:solidFill>
                  <a:schemeClr val="tx1"/>
                </a:solidFill>
              </a:rPr>
              <a:t> </a:t>
            </a:r>
            <a:endParaRPr lang="zh-CN" altLang="en-US" dirty="0">
              <a:solidFill>
                <a:schemeClr val="tx1"/>
              </a:solidFill>
            </a:endParaRPr>
          </a:p>
        </p:txBody>
      </p:sp>
      <p:sp>
        <p:nvSpPr>
          <p:cNvPr id="8"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a:t>
            </a:r>
            <a:r>
              <a:rPr lang="zh-CN" altLang="en-US" sz="2800" b="1" dirty="0" smtClean="0">
                <a:solidFill>
                  <a:srgbClr val="0033CC"/>
                </a:solidFill>
              </a:rPr>
              <a:t>失败</a:t>
            </a:r>
            <a:r>
              <a:rPr lang="en-US" altLang="zh-CN" sz="2800" b="1" dirty="0" smtClean="0">
                <a:solidFill>
                  <a:srgbClr val="0033CC"/>
                </a:solidFill>
              </a:rPr>
              <a:t>_</a:t>
            </a:r>
            <a:r>
              <a:rPr lang="zh-CN" altLang="en-US" sz="2800" b="1" dirty="0" smtClean="0">
                <a:solidFill>
                  <a:srgbClr val="0033CC"/>
                </a:solidFill>
              </a:rPr>
              <a:t>误区“三边六拍”</a:t>
            </a:r>
            <a:endParaRPr lang="zh-CN" altLang="en-US" sz="2800" b="1" dirty="0">
              <a:solidFill>
                <a:srgbClr val="0033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64546">
                                            <p:txEl>
                                              <p:pRg st="0" end="0"/>
                                            </p:txEl>
                                          </p:spTgt>
                                        </p:tgtEl>
                                        <p:attrNameLst>
                                          <p:attrName>style.visibility</p:attrName>
                                        </p:attrNameLst>
                                      </p:cBhvr>
                                      <p:to>
                                        <p:strVal val="visible"/>
                                      </p:to>
                                    </p:set>
                                    <p:anim calcmode="lin" valueType="num">
                                      <p:cBhvr additive="base">
                                        <p:cTn id="7" dur="500" fill="hold"/>
                                        <p:tgtEl>
                                          <p:spTgt spid="36454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6454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64546">
                                            <p:txEl>
                                              <p:pRg st="1" end="1"/>
                                            </p:txEl>
                                          </p:spTgt>
                                        </p:tgtEl>
                                        <p:attrNameLst>
                                          <p:attrName>style.visibility</p:attrName>
                                        </p:attrNameLst>
                                      </p:cBhvr>
                                      <p:to>
                                        <p:strVal val="visible"/>
                                      </p:to>
                                    </p:set>
                                    <p:anim calcmode="lin" valueType="num">
                                      <p:cBhvr additive="base">
                                        <p:cTn id="13" dur="500" fill="hold"/>
                                        <p:tgtEl>
                                          <p:spTgt spid="36454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6454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364548"/>
                                        </p:tgtEl>
                                        <p:attrNameLst>
                                          <p:attrName>style.visibility</p:attrName>
                                        </p:attrNameLst>
                                      </p:cBhvr>
                                      <p:to>
                                        <p:strVal val="visible"/>
                                      </p:to>
                                    </p:set>
                                    <p:animEffect transition="in" filter="dissolve">
                                      <p:cBhvr>
                                        <p:cTn id="29" dur="500"/>
                                        <p:tgtEl>
                                          <p:spTgt spid="3645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4546" grpId="0" build="p"/>
      <p:bldP spid="364548" grpId="0"/>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Grp="1" noChangeArrowheads="1"/>
          </p:cNvSpPr>
          <p:nvPr>
            <p:ph type="title"/>
          </p:nvPr>
        </p:nvSpPr>
        <p:spPr>
          <a:xfrm>
            <a:off x="533400" y="838200"/>
            <a:ext cx="2743200" cy="457200"/>
          </a:xfrm>
        </p:spPr>
        <p:txBody>
          <a:bodyPr/>
          <a:lstStyle/>
          <a:p>
            <a:pPr algn="l" eaLnBrk="1" hangingPunct="1"/>
            <a:r>
              <a:rPr lang="zh-CN" altLang="en-US" sz="2400" b="1" smtClean="0">
                <a:solidFill>
                  <a:srgbClr val="0033CC"/>
                </a:solidFill>
              </a:rPr>
              <a:t>反思 ？</a:t>
            </a:r>
          </a:p>
        </p:txBody>
      </p:sp>
      <p:sp>
        <p:nvSpPr>
          <p:cNvPr id="365571" name="Rectangle 3"/>
          <p:cNvSpPr>
            <a:spLocks noGrp="1" noChangeArrowheads="1"/>
          </p:cNvSpPr>
          <p:nvPr>
            <p:ph type="body" sz="half" idx="1"/>
          </p:nvPr>
        </p:nvSpPr>
        <p:spPr>
          <a:xfrm>
            <a:off x="468313" y="2057400"/>
            <a:ext cx="7837487" cy="2667000"/>
          </a:xfrm>
        </p:spPr>
        <p:txBody>
          <a:bodyPr/>
          <a:lstStyle/>
          <a:p>
            <a:pPr eaLnBrk="1" hangingPunct="1">
              <a:lnSpc>
                <a:spcPct val="125000"/>
              </a:lnSpc>
              <a:buFontTx/>
              <a:buNone/>
            </a:pPr>
            <a:r>
              <a:rPr lang="en-US" altLang="zh-CN" sz="2800" b="1" smtClean="0">
                <a:solidFill>
                  <a:srgbClr val="0033CC"/>
                </a:solidFill>
              </a:rPr>
              <a:t>          </a:t>
            </a:r>
            <a:r>
              <a:rPr lang="zh-CN" altLang="en-US" sz="2800" b="1" smtClean="0">
                <a:solidFill>
                  <a:srgbClr val="0033CC"/>
                </a:solidFill>
              </a:rPr>
              <a:t>无论是在工作中还是在日常生活中，我们都经常会遇到“三边行动”和“六拍运动”的场景。</a:t>
            </a:r>
            <a:r>
              <a:rPr lang="zh-CN" altLang="en-US" sz="2800" b="1" smtClean="0">
                <a:solidFill>
                  <a:srgbClr val="FF0000"/>
                </a:solidFill>
              </a:rPr>
              <a:t>为什么这样的情形会经常发生呢？我们应当从中吸取什么教训呢？</a:t>
            </a:r>
          </a:p>
        </p:txBody>
      </p:sp>
      <p:sp>
        <p:nvSpPr>
          <p:cNvPr id="5"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a:t>
            </a:r>
            <a:r>
              <a:rPr lang="zh-CN" altLang="en-US" sz="2800" b="1" dirty="0" smtClean="0">
                <a:solidFill>
                  <a:srgbClr val="0033CC"/>
                </a:solidFill>
              </a:rPr>
              <a:t>失败</a:t>
            </a:r>
            <a:r>
              <a:rPr lang="en-US" altLang="zh-CN" sz="2800" b="1" dirty="0" smtClean="0">
                <a:solidFill>
                  <a:srgbClr val="0033CC"/>
                </a:solidFill>
              </a:rPr>
              <a:t>_</a:t>
            </a:r>
            <a:r>
              <a:rPr lang="zh-CN" altLang="en-US" sz="2800" b="1" dirty="0" smtClean="0">
                <a:solidFill>
                  <a:srgbClr val="0033CC"/>
                </a:solidFill>
              </a:rPr>
              <a:t>误区“三边六拍”</a:t>
            </a:r>
            <a:endParaRPr lang="zh-CN" altLang="en-US" sz="2800" b="1" dirty="0">
              <a:solidFill>
                <a:srgbClr val="0033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65570"/>
                                        </p:tgtEl>
                                        <p:attrNameLst>
                                          <p:attrName>style.visibility</p:attrName>
                                        </p:attrNameLst>
                                      </p:cBhvr>
                                      <p:to>
                                        <p:strVal val="visible"/>
                                      </p:to>
                                    </p:set>
                                    <p:anim calcmode="lin" valueType="num">
                                      <p:cBhvr additive="base">
                                        <p:cTn id="7" dur="500" fill="hold"/>
                                        <p:tgtEl>
                                          <p:spTgt spid="365570"/>
                                        </p:tgtEl>
                                        <p:attrNameLst>
                                          <p:attrName>ppt_x</p:attrName>
                                        </p:attrNameLst>
                                      </p:cBhvr>
                                      <p:tavLst>
                                        <p:tav tm="0">
                                          <p:val>
                                            <p:strVal val="0-#ppt_w/2"/>
                                          </p:val>
                                        </p:tav>
                                        <p:tav tm="100000">
                                          <p:val>
                                            <p:strVal val="#ppt_x"/>
                                          </p:val>
                                        </p:tav>
                                      </p:tavLst>
                                    </p:anim>
                                    <p:anim calcmode="lin" valueType="num">
                                      <p:cBhvr additive="base">
                                        <p:cTn id="8" dur="500" fill="hold"/>
                                        <p:tgtEl>
                                          <p:spTgt spid="36557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365571">
                                            <p:txEl>
                                              <p:pRg st="0" end="0"/>
                                            </p:txEl>
                                          </p:spTgt>
                                        </p:tgtEl>
                                        <p:attrNameLst>
                                          <p:attrName>style.visibility</p:attrName>
                                        </p:attrNameLst>
                                      </p:cBhvr>
                                      <p:to>
                                        <p:strVal val="visible"/>
                                      </p:to>
                                    </p:set>
                                    <p:animEffect transition="in" filter="wipe(up)">
                                      <p:cBhvr>
                                        <p:cTn id="13" dur="500"/>
                                        <p:tgtEl>
                                          <p:spTgt spid="3655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5570" grpId="0"/>
      <p:bldP spid="365571"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7" name="Rectangle 3"/>
          <p:cNvSpPr>
            <a:spLocks noGrp="1" noChangeArrowheads="1"/>
          </p:cNvSpPr>
          <p:nvPr>
            <p:ph idx="1"/>
          </p:nvPr>
        </p:nvSpPr>
        <p:spPr>
          <a:xfrm>
            <a:off x="455613" y="1600200"/>
            <a:ext cx="8231187" cy="3846513"/>
          </a:xfrm>
        </p:spPr>
        <p:txBody>
          <a:bodyPr/>
          <a:lstStyle/>
          <a:p>
            <a:pPr eaLnBrk="1" hangingPunct="1">
              <a:lnSpc>
                <a:spcPct val="135000"/>
              </a:lnSpc>
            </a:pPr>
            <a:r>
              <a:rPr lang="zh-CN" altLang="en-GB" sz="2400" b="1" smtClean="0"/>
              <a:t>更好的、更科学的方法层出不穷，不要过于相信和满足于自己既往的经验</a:t>
            </a:r>
          </a:p>
          <a:p>
            <a:pPr eaLnBrk="1" hangingPunct="1">
              <a:lnSpc>
                <a:spcPct val="135000"/>
              </a:lnSpc>
            </a:pPr>
            <a:r>
              <a:rPr lang="zh-CN" altLang="en-GB" sz="2400" b="1" smtClean="0"/>
              <a:t>比竞争对手学得快、用得好</a:t>
            </a:r>
            <a:r>
              <a:rPr lang="en-GB" altLang="zh-CN" sz="2400" b="1" smtClean="0">
                <a:latin typeface="宋体" pitchFamily="2" charset="-122"/>
              </a:rPr>
              <a:t>——</a:t>
            </a:r>
            <a:r>
              <a:rPr lang="zh-CN" altLang="en-GB" sz="2400" b="1" smtClean="0"/>
              <a:t>这是我们保持竞争优势的唯一途径</a:t>
            </a:r>
          </a:p>
          <a:p>
            <a:pPr eaLnBrk="1" hangingPunct="1">
              <a:lnSpc>
                <a:spcPct val="135000"/>
              </a:lnSpc>
            </a:pPr>
            <a:r>
              <a:rPr lang="zh-CN" altLang="en-GB" sz="2400" b="1" smtClean="0"/>
              <a:t>持续不断地满足并超过自身或客户的期望</a:t>
            </a:r>
          </a:p>
          <a:p>
            <a:pPr eaLnBrk="1" hangingPunct="1">
              <a:lnSpc>
                <a:spcPct val="135000"/>
              </a:lnSpc>
            </a:pPr>
            <a:r>
              <a:rPr lang="zh-CN" altLang="en-US" sz="2400" b="1" smtClean="0"/>
              <a:t>现代项目管理－－变革时代的观念转变</a:t>
            </a:r>
          </a:p>
        </p:txBody>
      </p:sp>
      <p:sp>
        <p:nvSpPr>
          <p:cNvPr id="374790" name="Rectangle 6"/>
          <p:cNvSpPr>
            <a:spLocks noChangeArrowheads="1"/>
          </p:cNvSpPr>
          <p:nvPr/>
        </p:nvSpPr>
        <p:spPr bwMode="auto">
          <a:xfrm>
            <a:off x="304800" y="762000"/>
            <a:ext cx="6337300" cy="544513"/>
          </a:xfrm>
          <a:prstGeom prst="rect">
            <a:avLst/>
          </a:prstGeom>
          <a:noFill/>
          <a:ln w="9525">
            <a:noFill/>
            <a:miter lim="800000"/>
            <a:headEnd/>
            <a:tailEnd/>
          </a:ln>
        </p:spPr>
        <p:txBody>
          <a:bodyPr anchor="ctr"/>
          <a:lstStyle/>
          <a:p>
            <a:r>
              <a:rPr lang="zh-CN" altLang="en-US" sz="2400" b="1">
                <a:solidFill>
                  <a:srgbClr val="0033CC"/>
                </a:solidFill>
              </a:rPr>
              <a:t>我们该怎么办？</a:t>
            </a:r>
          </a:p>
        </p:txBody>
      </p:sp>
      <p:sp>
        <p:nvSpPr>
          <p:cNvPr id="5"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a:t>
            </a:r>
            <a:r>
              <a:rPr lang="zh-CN" altLang="en-US" sz="2800" b="1" dirty="0" smtClean="0">
                <a:solidFill>
                  <a:srgbClr val="0033CC"/>
                </a:solidFill>
              </a:rPr>
              <a:t>失败</a:t>
            </a:r>
            <a:endParaRPr lang="zh-CN" altLang="en-US" sz="2800" b="1" dirty="0">
              <a:solidFill>
                <a:srgbClr val="0033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4790"/>
                                        </p:tgtEl>
                                        <p:attrNameLst>
                                          <p:attrName>style.visibility</p:attrName>
                                        </p:attrNameLst>
                                      </p:cBhvr>
                                      <p:to>
                                        <p:strVal val="visible"/>
                                      </p:to>
                                    </p:set>
                                    <p:anim calcmode="lin" valueType="num">
                                      <p:cBhvr additive="base">
                                        <p:cTn id="7" dur="500" fill="hold"/>
                                        <p:tgtEl>
                                          <p:spTgt spid="374790"/>
                                        </p:tgtEl>
                                        <p:attrNameLst>
                                          <p:attrName>ppt_x</p:attrName>
                                        </p:attrNameLst>
                                      </p:cBhvr>
                                      <p:tavLst>
                                        <p:tav tm="0">
                                          <p:val>
                                            <p:strVal val="0-#ppt_w/2"/>
                                          </p:val>
                                        </p:tav>
                                        <p:tav tm="100000">
                                          <p:val>
                                            <p:strVal val="#ppt_x"/>
                                          </p:val>
                                        </p:tav>
                                      </p:tavLst>
                                    </p:anim>
                                    <p:anim calcmode="lin" valueType="num">
                                      <p:cBhvr additive="base">
                                        <p:cTn id="8" dur="500" fill="hold"/>
                                        <p:tgtEl>
                                          <p:spTgt spid="37479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374787">
                                            <p:txEl>
                                              <p:pRg st="0" end="0"/>
                                            </p:txEl>
                                          </p:spTgt>
                                        </p:tgtEl>
                                        <p:attrNameLst>
                                          <p:attrName>style.visibility</p:attrName>
                                        </p:attrNameLst>
                                      </p:cBhvr>
                                      <p:to>
                                        <p:strVal val="visible"/>
                                      </p:to>
                                    </p:set>
                                    <p:animEffect transition="in" filter="wipe(up)">
                                      <p:cBhvr>
                                        <p:cTn id="13" dur="500"/>
                                        <p:tgtEl>
                                          <p:spTgt spid="374787">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374787">
                                            <p:txEl>
                                              <p:pRg st="1" end="1"/>
                                            </p:txEl>
                                          </p:spTgt>
                                        </p:tgtEl>
                                        <p:attrNameLst>
                                          <p:attrName>style.visibility</p:attrName>
                                        </p:attrNameLst>
                                      </p:cBhvr>
                                      <p:to>
                                        <p:strVal val="visible"/>
                                      </p:to>
                                    </p:set>
                                    <p:animEffect transition="in" filter="wipe(up)">
                                      <p:cBhvr>
                                        <p:cTn id="18" dur="500"/>
                                        <p:tgtEl>
                                          <p:spTgt spid="374787">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374787">
                                            <p:txEl>
                                              <p:pRg st="2" end="2"/>
                                            </p:txEl>
                                          </p:spTgt>
                                        </p:tgtEl>
                                        <p:attrNameLst>
                                          <p:attrName>style.visibility</p:attrName>
                                        </p:attrNameLst>
                                      </p:cBhvr>
                                      <p:to>
                                        <p:strVal val="visible"/>
                                      </p:to>
                                    </p:set>
                                    <p:animEffect transition="in" filter="wipe(up)">
                                      <p:cBhvr>
                                        <p:cTn id="23" dur="500"/>
                                        <p:tgtEl>
                                          <p:spTgt spid="374787">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374787">
                                            <p:txEl>
                                              <p:pRg st="3" end="3"/>
                                            </p:txEl>
                                          </p:spTgt>
                                        </p:tgtEl>
                                        <p:attrNameLst>
                                          <p:attrName>style.visibility</p:attrName>
                                        </p:attrNameLst>
                                      </p:cBhvr>
                                      <p:to>
                                        <p:strVal val="visible"/>
                                      </p:to>
                                    </p:set>
                                    <p:animEffect transition="in" filter="wipe(up)">
                                      <p:cBhvr>
                                        <p:cTn id="28" dur="500"/>
                                        <p:tgtEl>
                                          <p:spTgt spid="37478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87" grpId="0" build="p"/>
      <p:bldP spid="37479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2"/>
          <p:cNvSpPr>
            <a:spLocks noGrp="1" noChangeArrowheads="1"/>
          </p:cNvSpPr>
          <p:nvPr>
            <p:ph type="title"/>
          </p:nvPr>
        </p:nvSpPr>
        <p:spPr>
          <a:xfrm>
            <a:off x="228600" y="762000"/>
            <a:ext cx="1838325" cy="533400"/>
          </a:xfrm>
        </p:spPr>
        <p:txBody>
          <a:bodyPr/>
          <a:lstStyle/>
          <a:p>
            <a:pPr eaLnBrk="1" hangingPunct="1"/>
            <a:r>
              <a:rPr lang="zh-CN" altLang="en-US" sz="2400" b="1" smtClean="0">
                <a:solidFill>
                  <a:srgbClr val="0033CC"/>
                </a:solidFill>
              </a:rPr>
              <a:t>问题？</a:t>
            </a:r>
          </a:p>
        </p:txBody>
      </p:sp>
      <p:sp>
        <p:nvSpPr>
          <p:cNvPr id="366595" name="Rectangle 3"/>
          <p:cNvSpPr>
            <a:spLocks noGrp="1" noChangeArrowheads="1"/>
          </p:cNvSpPr>
          <p:nvPr>
            <p:ph idx="1"/>
          </p:nvPr>
        </p:nvSpPr>
        <p:spPr>
          <a:xfrm>
            <a:off x="533400" y="1752600"/>
            <a:ext cx="8235950" cy="3819525"/>
          </a:xfrm>
        </p:spPr>
        <p:txBody>
          <a:bodyPr>
            <a:normAutofit lnSpcReduction="10000"/>
          </a:bodyPr>
          <a:lstStyle/>
          <a:p>
            <a:pPr eaLnBrk="1" hangingPunct="1"/>
            <a:r>
              <a:rPr lang="zh-CN" altLang="en-US" sz="2800" b="1" dirty="0" smtClean="0"/>
              <a:t>有时候你是不是觉得凭借自己的直觉和积累的管理知识，就可以把事情办好？</a:t>
            </a:r>
          </a:p>
          <a:p>
            <a:pPr eaLnBrk="1" hangingPunct="1"/>
            <a:endParaRPr lang="zh-CN" altLang="en-US" sz="2800" b="1" dirty="0" smtClean="0"/>
          </a:p>
          <a:p>
            <a:pPr eaLnBrk="1" hangingPunct="1"/>
            <a:r>
              <a:rPr lang="zh-CN" altLang="en-US" sz="2800" b="1" dirty="0" smtClean="0"/>
              <a:t>有时候你是不是觉得自己解决问题的办法已经很科学、很有效率了？</a:t>
            </a:r>
          </a:p>
          <a:p>
            <a:pPr eaLnBrk="1" hangingPunct="1"/>
            <a:endParaRPr lang="en-US" altLang="zh-CN" sz="2800" b="1" dirty="0" smtClean="0"/>
          </a:p>
          <a:p>
            <a:r>
              <a:rPr lang="zh-CN" altLang="en-US" sz="2800" b="1" dirty="0" smtClean="0"/>
              <a:t>有时候你是不是觉得幸运之神一直眷顾着你，东西永远不会出问题或出了问题总能够逢凶化吉的？</a:t>
            </a:r>
          </a:p>
        </p:txBody>
      </p:sp>
      <p:sp>
        <p:nvSpPr>
          <p:cNvPr id="5"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a:t>
            </a:r>
            <a:r>
              <a:rPr lang="zh-CN" altLang="en-US" sz="2800" b="1" dirty="0" smtClean="0">
                <a:solidFill>
                  <a:srgbClr val="0033CC"/>
                </a:solidFill>
              </a:rPr>
              <a:t>失败</a:t>
            </a:r>
            <a:endParaRPr lang="zh-CN" altLang="en-US" sz="2800" b="1" dirty="0">
              <a:solidFill>
                <a:srgbClr val="0033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66594"/>
                                        </p:tgtEl>
                                        <p:attrNameLst>
                                          <p:attrName>style.visibility</p:attrName>
                                        </p:attrNameLst>
                                      </p:cBhvr>
                                      <p:to>
                                        <p:strVal val="visible"/>
                                      </p:to>
                                    </p:set>
                                    <p:anim calcmode="lin" valueType="num">
                                      <p:cBhvr additive="base">
                                        <p:cTn id="7" dur="500" fill="hold"/>
                                        <p:tgtEl>
                                          <p:spTgt spid="366594"/>
                                        </p:tgtEl>
                                        <p:attrNameLst>
                                          <p:attrName>ppt_x</p:attrName>
                                        </p:attrNameLst>
                                      </p:cBhvr>
                                      <p:tavLst>
                                        <p:tav tm="0">
                                          <p:val>
                                            <p:strVal val="0-#ppt_w/2"/>
                                          </p:val>
                                        </p:tav>
                                        <p:tav tm="100000">
                                          <p:val>
                                            <p:strVal val="#ppt_x"/>
                                          </p:val>
                                        </p:tav>
                                      </p:tavLst>
                                    </p:anim>
                                    <p:anim calcmode="lin" valueType="num">
                                      <p:cBhvr additive="base">
                                        <p:cTn id="8" dur="500" fill="hold"/>
                                        <p:tgtEl>
                                          <p:spTgt spid="36659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366595">
                                            <p:txEl>
                                              <p:pRg st="0" end="0"/>
                                            </p:txEl>
                                          </p:spTgt>
                                        </p:tgtEl>
                                        <p:attrNameLst>
                                          <p:attrName>style.visibility</p:attrName>
                                        </p:attrNameLst>
                                      </p:cBhvr>
                                      <p:to>
                                        <p:strVal val="visible"/>
                                      </p:to>
                                    </p:set>
                                    <p:animEffect transition="in" filter="wipe(up)">
                                      <p:cBhvr>
                                        <p:cTn id="13" dur="500"/>
                                        <p:tgtEl>
                                          <p:spTgt spid="36659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366595">
                                            <p:txEl>
                                              <p:pRg st="2" end="2"/>
                                            </p:txEl>
                                          </p:spTgt>
                                        </p:tgtEl>
                                        <p:attrNameLst>
                                          <p:attrName>style.visibility</p:attrName>
                                        </p:attrNameLst>
                                      </p:cBhvr>
                                      <p:to>
                                        <p:strVal val="visible"/>
                                      </p:to>
                                    </p:set>
                                    <p:animEffect transition="in" filter="wipe(up)">
                                      <p:cBhvr>
                                        <p:cTn id="18" dur="500"/>
                                        <p:tgtEl>
                                          <p:spTgt spid="366595">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366595">
                                            <p:txEl>
                                              <p:pRg st="4" end="4"/>
                                            </p:txEl>
                                          </p:spTgt>
                                        </p:tgtEl>
                                        <p:attrNameLst>
                                          <p:attrName>style.visibility</p:attrName>
                                        </p:attrNameLst>
                                      </p:cBhvr>
                                      <p:to>
                                        <p:strVal val="visible"/>
                                      </p:to>
                                    </p:set>
                                    <p:animEffect transition="in" filter="wipe(up)">
                                      <p:cBhvr>
                                        <p:cTn id="23" dur="500"/>
                                        <p:tgtEl>
                                          <p:spTgt spid="36659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6594" grpId="0"/>
      <p:bldP spid="366595"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bz04.JPG"/>
          <p:cNvPicPr>
            <a:picLocks noChangeAspect="1"/>
          </p:cNvPicPr>
          <p:nvPr/>
        </p:nvPicPr>
        <p:blipFill>
          <a:blip r:embed="rId3"/>
          <a:stretch>
            <a:fillRect/>
          </a:stretch>
        </p:blipFill>
        <p:spPr>
          <a:xfrm>
            <a:off x="6629400" y="2819400"/>
            <a:ext cx="2260879" cy="2057400"/>
          </a:xfrm>
          <a:prstGeom prst="rect">
            <a:avLst/>
          </a:prstGeom>
        </p:spPr>
      </p:pic>
      <p:sp>
        <p:nvSpPr>
          <p:cNvPr id="479234" name="Rectangle 2"/>
          <p:cNvSpPr>
            <a:spLocks noChangeArrowheads="1"/>
          </p:cNvSpPr>
          <p:nvPr/>
        </p:nvSpPr>
        <p:spPr bwMode="auto">
          <a:xfrm>
            <a:off x="381000" y="1524000"/>
            <a:ext cx="3886200" cy="3962400"/>
          </a:xfrm>
          <a:prstGeom prst="rect">
            <a:avLst/>
          </a:prstGeom>
          <a:noFill/>
          <a:ln w="9525">
            <a:noFill/>
            <a:miter lim="800000"/>
            <a:headEnd/>
            <a:tailEnd/>
          </a:ln>
        </p:spPr>
        <p:txBody>
          <a:bodyPr/>
          <a:lstStyle/>
          <a:p>
            <a:pPr marL="609600" indent="-609600">
              <a:lnSpc>
                <a:spcPct val="105000"/>
              </a:lnSpc>
              <a:spcBef>
                <a:spcPct val="20000"/>
              </a:spcBef>
            </a:pPr>
            <a:r>
              <a:rPr lang="en-US" altLang="zh-CN" sz="2000" b="1"/>
              <a:t>1.   </a:t>
            </a:r>
            <a:r>
              <a:rPr lang="zh-CN" altLang="en-US" sz="2000" b="1"/>
              <a:t>缺少必须承担的义务与方向</a:t>
            </a:r>
          </a:p>
          <a:p>
            <a:pPr marL="609600" indent="-609600">
              <a:lnSpc>
                <a:spcPct val="105000"/>
              </a:lnSpc>
              <a:spcBef>
                <a:spcPct val="20000"/>
              </a:spcBef>
            </a:pPr>
            <a:r>
              <a:rPr lang="en-US" altLang="zh-CN" sz="2000" b="1"/>
              <a:t>2.   </a:t>
            </a:r>
            <a:r>
              <a:rPr lang="zh-CN" altLang="en-US" sz="2000" b="1"/>
              <a:t>没有项目策略上的一致性</a:t>
            </a:r>
          </a:p>
          <a:p>
            <a:pPr marL="609600" indent="-609600">
              <a:lnSpc>
                <a:spcPct val="105000"/>
              </a:lnSpc>
              <a:spcBef>
                <a:spcPct val="20000"/>
              </a:spcBef>
            </a:pPr>
            <a:r>
              <a:rPr lang="en-US" altLang="zh-CN" sz="2000" b="1"/>
              <a:t>3.   </a:t>
            </a:r>
            <a:r>
              <a:rPr lang="zh-CN" altLang="en-US" sz="2000" b="1"/>
              <a:t>变化中不明确的效益</a:t>
            </a:r>
          </a:p>
          <a:p>
            <a:pPr marL="609600" indent="-609600">
              <a:lnSpc>
                <a:spcPct val="105000"/>
              </a:lnSpc>
              <a:spcBef>
                <a:spcPct val="20000"/>
              </a:spcBef>
            </a:pPr>
            <a:r>
              <a:rPr lang="en-US" altLang="zh-CN" sz="2000" b="1"/>
              <a:t>4.   </a:t>
            </a:r>
            <a:r>
              <a:rPr lang="zh-CN" altLang="en-US" sz="2000" b="1"/>
              <a:t>不明确的目的和目标</a:t>
            </a:r>
          </a:p>
          <a:p>
            <a:pPr marL="609600" indent="-609600">
              <a:lnSpc>
                <a:spcPct val="105000"/>
              </a:lnSpc>
              <a:spcBef>
                <a:spcPct val="20000"/>
              </a:spcBef>
            </a:pPr>
            <a:r>
              <a:rPr lang="en-US" altLang="zh-CN" sz="2000" b="1"/>
              <a:t>5.   </a:t>
            </a:r>
            <a:r>
              <a:rPr lang="zh-CN" altLang="en-US" sz="2000" b="1"/>
              <a:t>组织与项目目标不一致</a:t>
            </a:r>
          </a:p>
          <a:p>
            <a:pPr marL="609600" indent="-609600">
              <a:lnSpc>
                <a:spcPct val="105000"/>
              </a:lnSpc>
              <a:spcBef>
                <a:spcPct val="20000"/>
              </a:spcBef>
            </a:pPr>
            <a:r>
              <a:rPr lang="en-US" altLang="zh-CN" sz="2000" b="1"/>
              <a:t>6.   </a:t>
            </a:r>
            <a:r>
              <a:rPr lang="zh-CN" altLang="en-US" sz="2000" b="1"/>
              <a:t>资源限制</a:t>
            </a:r>
          </a:p>
          <a:p>
            <a:pPr marL="609600" indent="-609600">
              <a:lnSpc>
                <a:spcPct val="105000"/>
              </a:lnSpc>
              <a:spcBef>
                <a:spcPct val="20000"/>
              </a:spcBef>
            </a:pPr>
            <a:r>
              <a:rPr lang="en-US" altLang="zh-CN" sz="2000" b="1"/>
              <a:t>7.   </a:t>
            </a:r>
            <a:r>
              <a:rPr lang="zh-CN" altLang="en-US" sz="2000" b="1"/>
              <a:t>不明确的职责</a:t>
            </a:r>
          </a:p>
          <a:p>
            <a:pPr marL="609600" indent="-609600">
              <a:lnSpc>
                <a:spcPct val="105000"/>
              </a:lnSpc>
              <a:spcBef>
                <a:spcPct val="20000"/>
              </a:spcBef>
            </a:pPr>
            <a:r>
              <a:rPr lang="en-US" altLang="zh-CN" sz="2000" b="1"/>
              <a:t>8.   </a:t>
            </a:r>
            <a:r>
              <a:rPr lang="zh-CN" altLang="en-US" sz="2000" b="1"/>
              <a:t>不断变化的要求</a:t>
            </a:r>
          </a:p>
          <a:p>
            <a:pPr marL="609600" indent="-609600">
              <a:lnSpc>
                <a:spcPct val="105000"/>
              </a:lnSpc>
              <a:spcBef>
                <a:spcPct val="20000"/>
              </a:spcBef>
            </a:pPr>
            <a:r>
              <a:rPr lang="en-US" altLang="zh-CN" sz="2000" b="1"/>
              <a:t>9.   </a:t>
            </a:r>
            <a:r>
              <a:rPr lang="zh-CN" altLang="en-US" sz="2000" b="1"/>
              <a:t>没有最终用户介入</a:t>
            </a:r>
          </a:p>
          <a:p>
            <a:pPr marL="609600" indent="-609600">
              <a:lnSpc>
                <a:spcPct val="105000"/>
              </a:lnSpc>
              <a:spcBef>
                <a:spcPct val="20000"/>
              </a:spcBef>
            </a:pPr>
            <a:r>
              <a:rPr lang="en-US" altLang="zh-CN" sz="2000" b="1"/>
              <a:t>10. </a:t>
            </a:r>
            <a:r>
              <a:rPr lang="zh-CN" altLang="en-US" sz="2000" b="1"/>
              <a:t>不规范的低效的沟通</a:t>
            </a:r>
            <a:endParaRPr lang="zh-CN" altLang="en-US" sz="2000" b="1">
              <a:solidFill>
                <a:srgbClr val="00FF99"/>
              </a:solidFill>
            </a:endParaRPr>
          </a:p>
        </p:txBody>
      </p:sp>
      <p:sp>
        <p:nvSpPr>
          <p:cNvPr id="479235" name="Rectangle 3"/>
          <p:cNvSpPr>
            <a:spLocks noChangeArrowheads="1"/>
          </p:cNvSpPr>
          <p:nvPr/>
        </p:nvSpPr>
        <p:spPr bwMode="auto">
          <a:xfrm>
            <a:off x="228600" y="6019800"/>
            <a:ext cx="8915400" cy="304800"/>
          </a:xfrm>
          <a:prstGeom prst="rect">
            <a:avLst/>
          </a:prstGeom>
          <a:noFill/>
          <a:ln w="9525">
            <a:noFill/>
            <a:miter lim="800000"/>
            <a:headEnd/>
            <a:tailEnd/>
          </a:ln>
          <a:effectLst/>
        </p:spPr>
        <p:txBody>
          <a:bodyPr/>
          <a:lstStyle/>
          <a:p>
            <a:pPr marL="342900" indent="-342900" algn="r">
              <a:lnSpc>
                <a:spcPct val="90000"/>
              </a:lnSpc>
              <a:spcBef>
                <a:spcPct val="20000"/>
              </a:spcBef>
              <a:defRPr/>
            </a:pPr>
            <a:r>
              <a:rPr lang="en-US" altLang="zh-CN" sz="1000" b="1">
                <a:solidFill>
                  <a:srgbClr val="0033CC"/>
                </a:solidFill>
                <a:cs typeface="+mn-cs"/>
              </a:rPr>
              <a:t>Sources: Computer Weekly, July 1998: Research on 23,000 US IT projects by Standish Group, Massachusetts, CIO Enterprise Magazine</a:t>
            </a:r>
            <a:r>
              <a:rPr lang="en-US" altLang="zh-CN" sz="1100">
                <a:solidFill>
                  <a:srgbClr val="0033CC"/>
                </a:solidFill>
                <a:effectLst>
                  <a:outerShdw blurRad="38100" dist="38100" dir="2700000" algn="tl">
                    <a:srgbClr val="C0C0C0"/>
                  </a:outerShdw>
                </a:effectLst>
                <a:cs typeface="+mn-cs"/>
              </a:rPr>
              <a:t> </a:t>
            </a:r>
            <a:endParaRPr lang="en-US" altLang="zh-CN" sz="1100">
              <a:solidFill>
                <a:srgbClr val="0033CC"/>
              </a:solidFill>
              <a:cs typeface="+mn-cs"/>
            </a:endParaRPr>
          </a:p>
        </p:txBody>
      </p:sp>
      <p:sp>
        <p:nvSpPr>
          <p:cNvPr id="47109" name="Rectangle 5"/>
          <p:cNvSpPr>
            <a:spLocks noChangeArrowheads="1"/>
          </p:cNvSpPr>
          <p:nvPr/>
        </p:nvSpPr>
        <p:spPr bwMode="auto">
          <a:xfrm>
            <a:off x="304800" y="762000"/>
            <a:ext cx="6337300" cy="544513"/>
          </a:xfrm>
          <a:prstGeom prst="rect">
            <a:avLst/>
          </a:prstGeom>
          <a:noFill/>
          <a:ln w="9525">
            <a:noFill/>
            <a:miter lim="800000"/>
            <a:headEnd/>
            <a:tailEnd/>
          </a:ln>
        </p:spPr>
        <p:txBody>
          <a:bodyPr anchor="ctr"/>
          <a:lstStyle/>
          <a:p>
            <a:r>
              <a:rPr lang="zh-CN" altLang="en-US" sz="2400" b="1">
                <a:solidFill>
                  <a:srgbClr val="0033CC"/>
                </a:solidFill>
              </a:rPr>
              <a:t>导致项目失败的原因</a:t>
            </a:r>
          </a:p>
        </p:txBody>
      </p:sp>
      <p:sp>
        <p:nvSpPr>
          <p:cNvPr id="479238" name="AutoShape 6"/>
          <p:cNvSpPr>
            <a:spLocks noChangeArrowheads="1"/>
          </p:cNvSpPr>
          <p:nvPr/>
        </p:nvSpPr>
        <p:spPr bwMode="auto">
          <a:xfrm>
            <a:off x="3657600" y="3352800"/>
            <a:ext cx="533400" cy="457200"/>
          </a:xfrm>
          <a:prstGeom prst="rightArrow">
            <a:avLst>
              <a:gd name="adj1" fmla="val 50000"/>
              <a:gd name="adj2" fmla="val 45835"/>
            </a:avLst>
          </a:prstGeom>
          <a:solidFill>
            <a:srgbClr val="0000FF"/>
          </a:solidFill>
          <a:ln w="9525">
            <a:noFill/>
            <a:miter lim="800000"/>
            <a:headEnd/>
            <a:tailEnd/>
          </a:ln>
        </p:spPr>
        <p:txBody>
          <a:bodyPr wrap="none" anchor="ctr"/>
          <a:lstStyle/>
          <a:p>
            <a:endParaRPr lang="en-US"/>
          </a:p>
        </p:txBody>
      </p:sp>
      <p:sp>
        <p:nvSpPr>
          <p:cNvPr id="479239" name="Rectangle 7"/>
          <p:cNvSpPr>
            <a:spLocks noChangeArrowheads="1"/>
          </p:cNvSpPr>
          <p:nvPr/>
        </p:nvSpPr>
        <p:spPr bwMode="auto">
          <a:xfrm>
            <a:off x="4038600" y="2971800"/>
            <a:ext cx="1676400" cy="1447800"/>
          </a:xfrm>
          <a:prstGeom prst="rect">
            <a:avLst/>
          </a:prstGeom>
          <a:noFill/>
          <a:ln w="9525">
            <a:noFill/>
            <a:miter lim="800000"/>
            <a:headEnd/>
            <a:tailEnd/>
          </a:ln>
        </p:spPr>
        <p:txBody>
          <a:bodyPr/>
          <a:lstStyle/>
          <a:p>
            <a:pPr marL="342900" indent="-342900">
              <a:lnSpc>
                <a:spcPct val="105000"/>
              </a:lnSpc>
              <a:spcBef>
                <a:spcPct val="20000"/>
              </a:spcBef>
            </a:pPr>
            <a:r>
              <a:rPr lang="en-US" altLang="zh-CN" sz="2000" b="1" dirty="0">
                <a:solidFill>
                  <a:srgbClr val="0033CC"/>
                </a:solidFill>
              </a:rPr>
              <a:t>1.  </a:t>
            </a:r>
            <a:r>
              <a:rPr lang="zh-CN" altLang="en-US" sz="2000" b="1" dirty="0">
                <a:solidFill>
                  <a:srgbClr val="0033CC"/>
                </a:solidFill>
              </a:rPr>
              <a:t>不称职的项目经理</a:t>
            </a:r>
          </a:p>
          <a:p>
            <a:pPr marL="342900" indent="-342900">
              <a:lnSpc>
                <a:spcPct val="105000"/>
              </a:lnSpc>
              <a:spcBef>
                <a:spcPct val="20000"/>
              </a:spcBef>
            </a:pPr>
            <a:r>
              <a:rPr lang="en-US" altLang="zh-CN" sz="2000" b="1" dirty="0">
                <a:solidFill>
                  <a:srgbClr val="0033CC"/>
                </a:solidFill>
              </a:rPr>
              <a:t>2.  </a:t>
            </a:r>
            <a:r>
              <a:rPr lang="zh-CN" altLang="en-US" sz="2000" b="1" dirty="0">
                <a:solidFill>
                  <a:srgbClr val="0033CC"/>
                </a:solidFill>
              </a:rPr>
              <a:t>缺乏管理层的支持</a:t>
            </a:r>
          </a:p>
        </p:txBody>
      </p:sp>
      <p:sp>
        <p:nvSpPr>
          <p:cNvPr id="479240" name="AutoShape 8"/>
          <p:cNvSpPr>
            <a:spLocks noChangeArrowheads="1"/>
          </p:cNvSpPr>
          <p:nvPr/>
        </p:nvSpPr>
        <p:spPr bwMode="auto">
          <a:xfrm>
            <a:off x="5867400" y="3352800"/>
            <a:ext cx="533400" cy="457200"/>
          </a:xfrm>
          <a:prstGeom prst="rightArrow">
            <a:avLst>
              <a:gd name="adj1" fmla="val 50000"/>
              <a:gd name="adj2" fmla="val 45835"/>
            </a:avLst>
          </a:prstGeom>
          <a:solidFill>
            <a:srgbClr val="0000FF"/>
          </a:solidFill>
          <a:ln w="9525">
            <a:noFill/>
            <a:miter lim="800000"/>
            <a:headEnd/>
            <a:tailEnd/>
          </a:ln>
        </p:spPr>
        <p:txBody>
          <a:bodyPr wrap="none" anchor="ctr"/>
          <a:lstStyle/>
          <a:p>
            <a:endParaRPr lang="en-US"/>
          </a:p>
        </p:txBody>
      </p:sp>
      <p:sp>
        <p:nvSpPr>
          <p:cNvPr id="12" name="云形标注 11"/>
          <p:cNvSpPr/>
          <p:nvPr/>
        </p:nvSpPr>
        <p:spPr>
          <a:xfrm>
            <a:off x="4876800" y="1524000"/>
            <a:ext cx="1752600" cy="765048"/>
          </a:xfrm>
          <a:prstGeom prst="cloudCallout">
            <a:avLst>
              <a:gd name="adj1" fmla="val 51352"/>
              <a:gd name="adj2" fmla="val 93451"/>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chemeClr val="tx1"/>
                </a:solidFill>
              </a:rPr>
              <a:t>悲催一笔！</a:t>
            </a:r>
            <a:endParaRPr lang="zh-CN" altLang="en-US" b="1" dirty="0">
              <a:solidFill>
                <a:schemeClr val="tx1"/>
              </a:solidFill>
            </a:endParaRPr>
          </a:p>
        </p:txBody>
      </p:sp>
      <p:sp>
        <p:nvSpPr>
          <p:cNvPr id="13" name="TextBox 12"/>
          <p:cNvSpPr txBox="1"/>
          <p:nvPr/>
        </p:nvSpPr>
        <p:spPr>
          <a:xfrm>
            <a:off x="7086600" y="4953000"/>
            <a:ext cx="1107996" cy="369332"/>
          </a:xfrm>
          <a:prstGeom prst="rect">
            <a:avLst/>
          </a:prstGeom>
          <a:solidFill>
            <a:srgbClr val="FFC000"/>
          </a:solidFill>
        </p:spPr>
        <p:txBody>
          <a:bodyPr wrap="none" rtlCol="0">
            <a:spAutoFit/>
          </a:bodyPr>
          <a:lstStyle/>
          <a:p>
            <a:r>
              <a:rPr lang="zh-CN" altLang="en-US" b="1" dirty="0" smtClean="0"/>
              <a:t>项目经理</a:t>
            </a:r>
            <a:endParaRPr lang="zh-CN" altLang="en-US" b="1" dirty="0"/>
          </a:p>
        </p:txBody>
      </p:sp>
      <p:sp>
        <p:nvSpPr>
          <p:cNvPr id="14"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项目管理的成功与失败</a:t>
            </a: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79234"/>
                                        </p:tgtEl>
                                        <p:attrNameLst>
                                          <p:attrName>style.visibility</p:attrName>
                                        </p:attrNameLst>
                                      </p:cBhvr>
                                      <p:to>
                                        <p:strVal val="visible"/>
                                      </p:to>
                                    </p:set>
                                    <p:anim calcmode="lin" valueType="num">
                                      <p:cBhvr additive="base">
                                        <p:cTn id="7" dur="500" fill="hold"/>
                                        <p:tgtEl>
                                          <p:spTgt spid="479234"/>
                                        </p:tgtEl>
                                        <p:attrNameLst>
                                          <p:attrName>ppt_x</p:attrName>
                                        </p:attrNameLst>
                                      </p:cBhvr>
                                      <p:tavLst>
                                        <p:tav tm="0">
                                          <p:val>
                                            <p:strVal val="0-#ppt_w/2"/>
                                          </p:val>
                                        </p:tav>
                                        <p:tav tm="100000">
                                          <p:val>
                                            <p:strVal val="#ppt_x"/>
                                          </p:val>
                                        </p:tav>
                                      </p:tavLst>
                                    </p:anim>
                                    <p:anim calcmode="lin" valueType="num">
                                      <p:cBhvr additive="base">
                                        <p:cTn id="8" dur="500" fill="hold"/>
                                        <p:tgtEl>
                                          <p:spTgt spid="47923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79238"/>
                                        </p:tgtEl>
                                        <p:attrNameLst>
                                          <p:attrName>style.visibility</p:attrName>
                                        </p:attrNameLst>
                                      </p:cBhvr>
                                      <p:to>
                                        <p:strVal val="visible"/>
                                      </p:to>
                                    </p:set>
                                    <p:anim calcmode="lin" valueType="num">
                                      <p:cBhvr additive="base">
                                        <p:cTn id="13" dur="500" fill="hold"/>
                                        <p:tgtEl>
                                          <p:spTgt spid="479238"/>
                                        </p:tgtEl>
                                        <p:attrNameLst>
                                          <p:attrName>ppt_x</p:attrName>
                                        </p:attrNameLst>
                                      </p:cBhvr>
                                      <p:tavLst>
                                        <p:tav tm="0">
                                          <p:val>
                                            <p:strVal val="0-#ppt_w/2"/>
                                          </p:val>
                                        </p:tav>
                                        <p:tav tm="100000">
                                          <p:val>
                                            <p:strVal val="#ppt_x"/>
                                          </p:val>
                                        </p:tav>
                                      </p:tavLst>
                                    </p:anim>
                                    <p:anim calcmode="lin" valueType="num">
                                      <p:cBhvr additive="base">
                                        <p:cTn id="14" dur="500" fill="hold"/>
                                        <p:tgtEl>
                                          <p:spTgt spid="47923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79239"/>
                                        </p:tgtEl>
                                        <p:attrNameLst>
                                          <p:attrName>style.visibility</p:attrName>
                                        </p:attrNameLst>
                                      </p:cBhvr>
                                      <p:to>
                                        <p:strVal val="visible"/>
                                      </p:to>
                                    </p:set>
                                    <p:anim calcmode="lin" valueType="num">
                                      <p:cBhvr additive="base">
                                        <p:cTn id="19" dur="500" fill="hold"/>
                                        <p:tgtEl>
                                          <p:spTgt spid="479239"/>
                                        </p:tgtEl>
                                        <p:attrNameLst>
                                          <p:attrName>ppt_x</p:attrName>
                                        </p:attrNameLst>
                                      </p:cBhvr>
                                      <p:tavLst>
                                        <p:tav tm="0">
                                          <p:val>
                                            <p:strVal val="0-#ppt_w/2"/>
                                          </p:val>
                                        </p:tav>
                                        <p:tav tm="100000">
                                          <p:val>
                                            <p:strVal val="#ppt_x"/>
                                          </p:val>
                                        </p:tav>
                                      </p:tavLst>
                                    </p:anim>
                                    <p:anim calcmode="lin" valueType="num">
                                      <p:cBhvr additive="base">
                                        <p:cTn id="20" dur="500" fill="hold"/>
                                        <p:tgtEl>
                                          <p:spTgt spid="47923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79240"/>
                                        </p:tgtEl>
                                        <p:attrNameLst>
                                          <p:attrName>style.visibility</p:attrName>
                                        </p:attrNameLst>
                                      </p:cBhvr>
                                      <p:to>
                                        <p:strVal val="visible"/>
                                      </p:to>
                                    </p:set>
                                    <p:anim calcmode="lin" valueType="num">
                                      <p:cBhvr additive="base">
                                        <p:cTn id="25" dur="500" fill="hold"/>
                                        <p:tgtEl>
                                          <p:spTgt spid="479240"/>
                                        </p:tgtEl>
                                        <p:attrNameLst>
                                          <p:attrName>ppt_x</p:attrName>
                                        </p:attrNameLst>
                                      </p:cBhvr>
                                      <p:tavLst>
                                        <p:tav tm="0">
                                          <p:val>
                                            <p:strVal val="0-#ppt_w/2"/>
                                          </p:val>
                                        </p:tav>
                                        <p:tav tm="100000">
                                          <p:val>
                                            <p:strVal val="#ppt_x"/>
                                          </p:val>
                                        </p:tav>
                                      </p:tavLst>
                                    </p:anim>
                                    <p:anim calcmode="lin" valueType="num">
                                      <p:cBhvr additive="base">
                                        <p:cTn id="26" dur="500" fill="hold"/>
                                        <p:tgtEl>
                                          <p:spTgt spid="47924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randombar(horizontal)">
                                      <p:cBhvr>
                                        <p:cTn id="31" dur="500"/>
                                        <p:tgtEl>
                                          <p:spTgt spid="12"/>
                                        </p:tgtEl>
                                      </p:cBhvr>
                                    </p:animEffect>
                                  </p:childTnLst>
                                </p:cTn>
                              </p:par>
                              <p:par>
                                <p:cTn id="32" presetID="14" presetClass="entr" presetSubtype="10"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randombar(horizontal)">
                                      <p:cBhvr>
                                        <p:cTn id="34" dur="500"/>
                                        <p:tgtEl>
                                          <p:spTgt spid="11"/>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9234" grpId="0"/>
      <p:bldP spid="479238" grpId="0" animBg="1"/>
      <p:bldP spid="479239" grpId="0"/>
      <p:bldP spid="479240" grpId="0" animBg="1"/>
      <p:bldP spid="12" grpId="0"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5378" name="Text Box 2"/>
          <p:cNvSpPr txBox="1">
            <a:spLocks noChangeArrowheads="1"/>
          </p:cNvSpPr>
          <p:nvPr/>
        </p:nvSpPr>
        <p:spPr bwMode="auto">
          <a:xfrm>
            <a:off x="381000" y="685800"/>
            <a:ext cx="3200400" cy="519113"/>
          </a:xfrm>
          <a:prstGeom prst="rect">
            <a:avLst/>
          </a:prstGeom>
          <a:noFill/>
          <a:ln w="9525">
            <a:noFill/>
            <a:miter lim="800000"/>
            <a:headEnd/>
            <a:tailEnd/>
          </a:ln>
        </p:spPr>
        <p:txBody>
          <a:bodyPr>
            <a:spAutoFit/>
          </a:bodyPr>
          <a:lstStyle/>
          <a:p>
            <a:pPr>
              <a:spcBef>
                <a:spcPct val="50000"/>
              </a:spcBef>
              <a:buFont typeface="Wingdings" pitchFamily="2" charset="2"/>
              <a:buNone/>
            </a:pPr>
            <a:r>
              <a:rPr lang="zh-CN" altLang="en-US" sz="2800" b="1">
                <a:solidFill>
                  <a:srgbClr val="0033CC"/>
                </a:solidFill>
              </a:rPr>
              <a:t>思考</a:t>
            </a:r>
          </a:p>
        </p:txBody>
      </p:sp>
      <p:grpSp>
        <p:nvGrpSpPr>
          <p:cNvPr id="2" name="Group 10"/>
          <p:cNvGrpSpPr>
            <a:grpSpLocks/>
          </p:cNvGrpSpPr>
          <p:nvPr/>
        </p:nvGrpSpPr>
        <p:grpSpPr bwMode="auto">
          <a:xfrm>
            <a:off x="533400" y="2057400"/>
            <a:ext cx="7924800" cy="2146300"/>
            <a:chOff x="336" y="1296"/>
            <a:chExt cx="4992" cy="1352"/>
          </a:xfrm>
        </p:grpSpPr>
        <p:pic>
          <p:nvPicPr>
            <p:cNvPr id="49158" name="Picture 9"/>
            <p:cNvPicPr>
              <a:picLocks noChangeAspect="1" noChangeArrowheads="1"/>
            </p:cNvPicPr>
            <p:nvPr/>
          </p:nvPicPr>
          <p:blipFill>
            <a:blip r:embed="rId2"/>
            <a:srcRect/>
            <a:stretch>
              <a:fillRect/>
            </a:stretch>
          </p:blipFill>
          <p:spPr bwMode="auto">
            <a:xfrm>
              <a:off x="336" y="1296"/>
              <a:ext cx="4992" cy="1352"/>
            </a:xfrm>
            <a:prstGeom prst="rect">
              <a:avLst/>
            </a:prstGeom>
            <a:noFill/>
            <a:ln w="9525" algn="ctr">
              <a:noFill/>
              <a:miter lim="800000"/>
              <a:headEnd/>
              <a:tailEnd/>
            </a:ln>
          </p:spPr>
        </p:pic>
        <p:sp>
          <p:nvSpPr>
            <p:cNvPr id="49159" name="Rectangle 6"/>
            <p:cNvSpPr>
              <a:spLocks noChangeArrowheads="1"/>
            </p:cNvSpPr>
            <p:nvPr/>
          </p:nvSpPr>
          <p:spPr bwMode="auto">
            <a:xfrm>
              <a:off x="384" y="1296"/>
              <a:ext cx="192" cy="288"/>
            </a:xfrm>
            <a:prstGeom prst="rect">
              <a:avLst/>
            </a:prstGeom>
            <a:solidFill>
              <a:schemeClr val="bg1"/>
            </a:solidFill>
            <a:ln w="9525" algn="ctr">
              <a:solidFill>
                <a:schemeClr val="bg1"/>
              </a:solidFill>
              <a:miter lim="800000"/>
              <a:headEnd/>
              <a:tailEnd/>
            </a:ln>
          </p:spPr>
          <p:txBody>
            <a:bodyPr wrap="none" anchor="ctr"/>
            <a:lstStyle/>
            <a:p>
              <a:pPr algn="ctr"/>
              <a:r>
                <a:rPr lang="zh-CN" altLang="en-US" sz="2400" b="1"/>
                <a:t>一</a:t>
              </a:r>
            </a:p>
          </p:txBody>
        </p:sp>
      </p:grpSp>
      <p:sp>
        <p:nvSpPr>
          <p:cNvPr id="7"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项目管理的成功与失败</a:t>
            </a:r>
          </a:p>
        </p:txBody>
      </p:sp>
      <p:sp>
        <p:nvSpPr>
          <p:cNvPr id="8" name="Rectangle 9"/>
          <p:cNvSpPr>
            <a:spLocks noChangeArrowheads="1"/>
          </p:cNvSpPr>
          <p:nvPr/>
        </p:nvSpPr>
        <p:spPr bwMode="auto">
          <a:xfrm>
            <a:off x="609600" y="3657600"/>
            <a:ext cx="533400" cy="701675"/>
          </a:xfrm>
          <a:prstGeom prst="rect">
            <a:avLst/>
          </a:prstGeom>
          <a:noFill/>
          <a:ln w="9525">
            <a:noFill/>
            <a:miter lim="800000"/>
            <a:headEnd/>
            <a:tailEnd/>
          </a:ln>
        </p:spPr>
        <p:txBody>
          <a:bodyPr>
            <a:spAutoFit/>
          </a:bodyPr>
          <a:lstStyle/>
          <a:p>
            <a:r>
              <a:rPr lang="en-US" altLang="zh-CN" sz="4000" b="1" dirty="0">
                <a:solidFill>
                  <a:srgbClr val="009900"/>
                </a:solidFill>
                <a:latin typeface="Tahoma" pitchFamily="34" charset="0"/>
                <a:sym typeface="Wingdings" pitchFamily="2" charset="2"/>
              </a:rPr>
              <a:t></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85378"/>
                                        </p:tgtEl>
                                        <p:attrNameLst>
                                          <p:attrName>style.visibility</p:attrName>
                                        </p:attrNameLst>
                                      </p:cBhvr>
                                      <p:to>
                                        <p:strVal val="visible"/>
                                      </p:to>
                                    </p:set>
                                    <p:anim calcmode="lin" valueType="num">
                                      <p:cBhvr additive="base">
                                        <p:cTn id="7" dur="500" fill="hold"/>
                                        <p:tgtEl>
                                          <p:spTgt spid="485378"/>
                                        </p:tgtEl>
                                        <p:attrNameLst>
                                          <p:attrName>ppt_x</p:attrName>
                                        </p:attrNameLst>
                                      </p:cBhvr>
                                      <p:tavLst>
                                        <p:tav tm="0">
                                          <p:val>
                                            <p:strVal val="0-#ppt_w/2"/>
                                          </p:val>
                                        </p:tav>
                                        <p:tav tm="100000">
                                          <p:val>
                                            <p:strVal val="#ppt_x"/>
                                          </p:val>
                                        </p:tav>
                                      </p:tavLst>
                                    </p:anim>
                                    <p:anim calcmode="lin" valueType="num">
                                      <p:cBhvr additive="base">
                                        <p:cTn id="8" dur="500" fill="hold"/>
                                        <p:tgtEl>
                                          <p:spTgt spid="48537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0-#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5378" grpId="0"/>
      <p:bldP spid="8"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Text Box 2"/>
          <p:cNvSpPr txBox="1">
            <a:spLocks noChangeArrowheads="1"/>
          </p:cNvSpPr>
          <p:nvPr/>
        </p:nvSpPr>
        <p:spPr bwMode="auto">
          <a:xfrm>
            <a:off x="381000" y="685800"/>
            <a:ext cx="3200400" cy="519113"/>
          </a:xfrm>
          <a:prstGeom prst="rect">
            <a:avLst/>
          </a:prstGeom>
          <a:noFill/>
          <a:ln w="9525">
            <a:noFill/>
            <a:miter lim="800000"/>
            <a:headEnd/>
            <a:tailEnd/>
          </a:ln>
        </p:spPr>
        <p:txBody>
          <a:bodyPr>
            <a:spAutoFit/>
          </a:bodyPr>
          <a:lstStyle/>
          <a:p>
            <a:pPr>
              <a:spcBef>
                <a:spcPct val="50000"/>
              </a:spcBef>
              <a:buFont typeface="Wingdings" pitchFamily="2" charset="2"/>
              <a:buNone/>
            </a:pPr>
            <a:r>
              <a:rPr lang="zh-CN" altLang="en-US" sz="2800" b="1">
                <a:solidFill>
                  <a:srgbClr val="0033CC"/>
                </a:solidFill>
              </a:rPr>
              <a:t>思考</a:t>
            </a:r>
          </a:p>
        </p:txBody>
      </p:sp>
      <p:grpSp>
        <p:nvGrpSpPr>
          <p:cNvPr id="2" name="Group 4"/>
          <p:cNvGrpSpPr>
            <a:grpSpLocks/>
          </p:cNvGrpSpPr>
          <p:nvPr/>
        </p:nvGrpSpPr>
        <p:grpSpPr bwMode="auto">
          <a:xfrm>
            <a:off x="457200" y="1676400"/>
            <a:ext cx="8077200" cy="3886200"/>
            <a:chOff x="288" y="1056"/>
            <a:chExt cx="5088" cy="2448"/>
          </a:xfrm>
        </p:grpSpPr>
        <p:sp>
          <p:nvSpPr>
            <p:cNvPr id="50182" name="Rectangle 5"/>
            <p:cNvSpPr>
              <a:spLocks noChangeArrowheads="1"/>
            </p:cNvSpPr>
            <p:nvPr/>
          </p:nvSpPr>
          <p:spPr bwMode="auto">
            <a:xfrm>
              <a:off x="288" y="1056"/>
              <a:ext cx="5088" cy="2448"/>
            </a:xfrm>
            <a:prstGeom prst="rect">
              <a:avLst/>
            </a:prstGeom>
            <a:noFill/>
            <a:ln w="9525">
              <a:noFill/>
              <a:miter lim="800000"/>
              <a:headEnd/>
              <a:tailEnd/>
            </a:ln>
          </p:spPr>
          <p:txBody>
            <a:bodyPr/>
            <a:lstStyle/>
            <a:p>
              <a:pPr marL="609600" indent="-609600" eaLnBrk="0" hangingPunct="0">
                <a:lnSpc>
                  <a:spcPct val="105000"/>
                </a:lnSpc>
                <a:spcBef>
                  <a:spcPct val="20000"/>
                </a:spcBef>
              </a:pPr>
              <a:r>
                <a:rPr lang="zh-CN" altLang="en-US" sz="2200" b="1" dirty="0"/>
                <a:t>       </a:t>
              </a:r>
              <a:r>
                <a:rPr lang="zh-CN" altLang="en-US" sz="2200" dirty="0"/>
                <a:t>某项目由于技术得不到发展，其资源被用于另一个成功的项目而早早结束。对于第一个项目，以下哪种说法</a:t>
              </a:r>
              <a:r>
                <a:rPr lang="zh-CN" altLang="en-US" sz="2200" dirty="0" smtClean="0"/>
                <a:t>是较正确</a:t>
              </a:r>
              <a:r>
                <a:rPr lang="zh-CN" altLang="en-US" sz="2200" dirty="0"/>
                <a:t>的？</a:t>
              </a:r>
            </a:p>
            <a:p>
              <a:pPr marL="609600" indent="-609600" eaLnBrk="0" hangingPunct="0">
                <a:lnSpc>
                  <a:spcPct val="105000"/>
                </a:lnSpc>
                <a:spcBef>
                  <a:spcPct val="20000"/>
                </a:spcBef>
              </a:pPr>
              <a:r>
                <a:rPr lang="zh-CN" altLang="en-US" sz="2200" dirty="0"/>
                <a:t>       </a:t>
              </a:r>
              <a:r>
                <a:rPr lang="en-US" altLang="zh-CN" sz="2200" dirty="0"/>
                <a:t>A</a:t>
              </a:r>
              <a:r>
                <a:rPr lang="zh-CN" altLang="en-US" sz="2200" dirty="0"/>
                <a:t>、第一个项目被认为是失败的</a:t>
              </a:r>
            </a:p>
            <a:p>
              <a:pPr marL="609600" indent="-609600" eaLnBrk="0" hangingPunct="0">
                <a:lnSpc>
                  <a:spcPct val="105000"/>
                </a:lnSpc>
                <a:spcBef>
                  <a:spcPct val="20000"/>
                </a:spcBef>
              </a:pPr>
              <a:r>
                <a:rPr lang="zh-CN" altLang="en-US" sz="2200" dirty="0"/>
                <a:t>       </a:t>
              </a:r>
              <a:r>
                <a:rPr lang="en-US" altLang="zh-CN" sz="2200" dirty="0"/>
                <a:t>B</a:t>
              </a:r>
              <a:r>
                <a:rPr lang="zh-CN" altLang="en-US" sz="2200" dirty="0"/>
                <a:t>、如果在额外的资源被浪费之前终止项目，则第一个项目是成功的</a:t>
              </a:r>
            </a:p>
            <a:p>
              <a:pPr marL="609600" indent="-609600" eaLnBrk="0" hangingPunct="0">
                <a:lnSpc>
                  <a:spcPct val="105000"/>
                </a:lnSpc>
                <a:spcBef>
                  <a:spcPct val="20000"/>
                </a:spcBef>
              </a:pPr>
              <a:r>
                <a:rPr lang="zh-CN" altLang="en-US" sz="2200" dirty="0"/>
                <a:t>       </a:t>
              </a:r>
              <a:r>
                <a:rPr lang="en-US" altLang="zh-CN" sz="2200" dirty="0"/>
                <a:t>C</a:t>
              </a:r>
              <a:r>
                <a:rPr lang="zh-CN" altLang="en-US" sz="2200" dirty="0"/>
                <a:t>、如果项目经理得到支持，则第一个项目是成功的</a:t>
              </a:r>
            </a:p>
            <a:p>
              <a:pPr marL="609600" indent="-609600" eaLnBrk="0" hangingPunct="0">
                <a:lnSpc>
                  <a:spcPct val="105000"/>
                </a:lnSpc>
                <a:spcBef>
                  <a:spcPct val="20000"/>
                </a:spcBef>
              </a:pPr>
              <a:r>
                <a:rPr lang="zh-CN" altLang="en-US" sz="2200" dirty="0"/>
                <a:t>       </a:t>
              </a:r>
              <a:r>
                <a:rPr lang="en-US" altLang="zh-CN" sz="2200" dirty="0"/>
                <a:t>D</a:t>
              </a:r>
              <a:r>
                <a:rPr lang="zh-CN" altLang="en-US" sz="2200" dirty="0"/>
                <a:t>、如果项目经理被委任到一个不重要项目中，则第一个项目是失败的</a:t>
              </a:r>
            </a:p>
          </p:txBody>
        </p:sp>
        <p:sp>
          <p:nvSpPr>
            <p:cNvPr id="50183" name="Rectangle 6"/>
            <p:cNvSpPr>
              <a:spLocks noChangeArrowheads="1"/>
            </p:cNvSpPr>
            <p:nvPr/>
          </p:nvSpPr>
          <p:spPr bwMode="auto">
            <a:xfrm>
              <a:off x="432" y="1056"/>
              <a:ext cx="288" cy="288"/>
            </a:xfrm>
            <a:prstGeom prst="rect">
              <a:avLst/>
            </a:prstGeom>
            <a:solidFill>
              <a:schemeClr val="bg1"/>
            </a:solidFill>
            <a:ln w="9525" algn="ctr">
              <a:solidFill>
                <a:schemeClr val="bg1"/>
              </a:solidFill>
              <a:miter lim="800000"/>
              <a:headEnd/>
              <a:tailEnd/>
            </a:ln>
          </p:spPr>
          <p:txBody>
            <a:bodyPr wrap="none" anchor="ctr"/>
            <a:lstStyle/>
            <a:p>
              <a:pPr algn="ctr"/>
              <a:r>
                <a:rPr lang="zh-CN" altLang="en-US" sz="2400" b="1"/>
                <a:t>二、</a:t>
              </a:r>
            </a:p>
          </p:txBody>
        </p:sp>
      </p:grpSp>
      <p:sp>
        <p:nvSpPr>
          <p:cNvPr id="7" name="Rectangle 2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4</a:t>
            </a:r>
            <a:r>
              <a:rPr lang="en-US" altLang="zh-CN" sz="2800" b="1" dirty="0" smtClean="0">
                <a:solidFill>
                  <a:srgbClr val="0033CC"/>
                </a:solidFill>
              </a:rPr>
              <a:t>.</a:t>
            </a:r>
            <a:r>
              <a:rPr lang="zh-CN" altLang="en-US" sz="2800" b="1" dirty="0">
                <a:solidFill>
                  <a:srgbClr val="0033CC"/>
                </a:solidFill>
              </a:rPr>
              <a:t>项目管理的成功与失败</a:t>
            </a:r>
          </a:p>
        </p:txBody>
      </p:sp>
      <p:sp>
        <p:nvSpPr>
          <p:cNvPr id="8" name="Rectangle 9"/>
          <p:cNvSpPr>
            <a:spLocks noChangeArrowheads="1"/>
          </p:cNvSpPr>
          <p:nvPr/>
        </p:nvSpPr>
        <p:spPr bwMode="auto">
          <a:xfrm>
            <a:off x="533400" y="3048000"/>
            <a:ext cx="533400" cy="701675"/>
          </a:xfrm>
          <a:prstGeom prst="rect">
            <a:avLst/>
          </a:prstGeom>
          <a:noFill/>
          <a:ln w="9525">
            <a:noFill/>
            <a:miter lim="800000"/>
            <a:headEnd/>
            <a:tailEnd/>
          </a:ln>
        </p:spPr>
        <p:txBody>
          <a:bodyPr>
            <a:spAutoFit/>
          </a:bodyPr>
          <a:lstStyle/>
          <a:p>
            <a:r>
              <a:rPr lang="en-US" altLang="zh-CN" sz="4000" b="1" dirty="0">
                <a:solidFill>
                  <a:srgbClr val="009900"/>
                </a:solidFill>
                <a:latin typeface="Tahoma" pitchFamily="34" charset="0"/>
                <a:sym typeface="Wingdings" pitchFamily="2" charset="2"/>
              </a:rPr>
              <a:t></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5218" name="Rectangle 2"/>
          <p:cNvSpPr>
            <a:spLocks noGrp="1" noChangeArrowheads="1"/>
          </p:cNvSpPr>
          <p:nvPr>
            <p:ph idx="1"/>
          </p:nvPr>
        </p:nvSpPr>
        <p:spPr>
          <a:xfrm>
            <a:off x="304800" y="990600"/>
            <a:ext cx="8534400" cy="4953000"/>
          </a:xfrm>
        </p:spPr>
        <p:txBody>
          <a:bodyPr/>
          <a:lstStyle/>
          <a:p>
            <a:pPr eaLnBrk="1" hangingPunct="1">
              <a:lnSpc>
                <a:spcPct val="90000"/>
              </a:lnSpc>
            </a:pPr>
            <a:r>
              <a:rPr lang="zh-CN" altLang="en-US" sz="2400" b="1" dirty="0" smtClean="0"/>
              <a:t>工业经济向知识经济的转变带来管理模式转变。</a:t>
            </a:r>
          </a:p>
          <a:p>
            <a:pPr eaLnBrk="1" hangingPunct="1">
              <a:lnSpc>
                <a:spcPct val="90000"/>
              </a:lnSpc>
              <a:buFontTx/>
              <a:buNone/>
            </a:pPr>
            <a:r>
              <a:rPr lang="zh-CN" altLang="en-US" sz="2400" b="1" dirty="0" smtClean="0"/>
              <a:t>      </a:t>
            </a:r>
            <a:r>
              <a:rPr lang="zh-CN" altLang="en-US" sz="2000" b="1" dirty="0" smtClean="0">
                <a:solidFill>
                  <a:srgbClr val="0033CC"/>
                </a:solidFill>
              </a:rPr>
              <a:t>－ 知识经济特征：经济信息化、市场全球化、产业形态知识化、产业构成的服务转向、知识资本化、设施网络化、教育终身化等，在这样的环境下，社会财富的创造已经逐步转向以项目开发和项目实施活动为主的模式</a:t>
            </a:r>
          </a:p>
          <a:p>
            <a:pPr eaLnBrk="1" hangingPunct="1">
              <a:lnSpc>
                <a:spcPct val="90000"/>
              </a:lnSpc>
              <a:buFontTx/>
              <a:buNone/>
            </a:pPr>
            <a:endParaRPr lang="zh-CN" altLang="en-US" sz="2000" b="1" dirty="0" smtClean="0">
              <a:solidFill>
                <a:srgbClr val="0033CC"/>
              </a:solidFill>
            </a:endParaRPr>
          </a:p>
          <a:p>
            <a:pPr eaLnBrk="1" hangingPunct="1">
              <a:lnSpc>
                <a:spcPct val="90000"/>
              </a:lnSpc>
            </a:pPr>
            <a:r>
              <a:rPr lang="zh-CN" altLang="en-US" sz="2400" b="1" dirty="0" smtClean="0"/>
              <a:t>组织工作和经营环境发展变化加快，出现了大量的例外情况需要处理，例外管理需要采用项目管理的方法。</a:t>
            </a:r>
          </a:p>
          <a:p>
            <a:pPr eaLnBrk="1" hangingPunct="1">
              <a:lnSpc>
                <a:spcPct val="90000"/>
              </a:lnSpc>
              <a:buFontTx/>
              <a:buNone/>
            </a:pPr>
            <a:r>
              <a:rPr lang="zh-CN" altLang="en-US" sz="2000" b="1" dirty="0" smtClean="0">
                <a:solidFill>
                  <a:srgbClr val="0033CC"/>
                </a:solidFill>
              </a:rPr>
              <a:t>      － 产品利润变薄</a:t>
            </a:r>
          </a:p>
          <a:p>
            <a:pPr eaLnBrk="1" hangingPunct="1">
              <a:lnSpc>
                <a:spcPct val="90000"/>
              </a:lnSpc>
              <a:buFontTx/>
              <a:buNone/>
            </a:pPr>
            <a:r>
              <a:rPr lang="zh-CN" altLang="en-US" sz="2000" b="1" dirty="0" smtClean="0">
                <a:solidFill>
                  <a:srgbClr val="0033CC"/>
                </a:solidFill>
              </a:rPr>
              <a:t>      － 产品不断创新，更新换代加快</a:t>
            </a:r>
          </a:p>
          <a:p>
            <a:pPr eaLnBrk="1" hangingPunct="1">
              <a:lnSpc>
                <a:spcPct val="90000"/>
              </a:lnSpc>
              <a:buFontTx/>
              <a:buNone/>
            </a:pPr>
            <a:r>
              <a:rPr lang="zh-CN" altLang="en-US" sz="2000" b="1" dirty="0" smtClean="0">
                <a:solidFill>
                  <a:srgbClr val="0033CC"/>
                </a:solidFill>
              </a:rPr>
              <a:t>      － 客户要求越来越高</a:t>
            </a:r>
          </a:p>
          <a:p>
            <a:pPr eaLnBrk="1" hangingPunct="1">
              <a:lnSpc>
                <a:spcPct val="90000"/>
              </a:lnSpc>
              <a:buFontTx/>
              <a:buNone/>
            </a:pPr>
            <a:r>
              <a:rPr lang="zh-CN" altLang="en-US" sz="2000" b="1" dirty="0" smtClean="0">
                <a:solidFill>
                  <a:srgbClr val="0033CC"/>
                </a:solidFill>
              </a:rPr>
              <a:t>      － 变化加剧，需求模糊或是需求变化成了客户的权利</a:t>
            </a:r>
          </a:p>
          <a:p>
            <a:pPr algn="just" eaLnBrk="1" hangingPunct="1">
              <a:lnSpc>
                <a:spcPct val="120000"/>
              </a:lnSpc>
              <a:spcBef>
                <a:spcPct val="0"/>
              </a:spcBef>
            </a:pPr>
            <a:r>
              <a:rPr lang="zh-CN" altLang="en-US" sz="2400" b="1" dirty="0" smtClean="0"/>
              <a:t>各种创新（技术、组织和制度等）工作成了人们工作中的主要内容，创新工作都是项目，需要项目管理。</a:t>
            </a:r>
          </a:p>
        </p:txBody>
      </p:sp>
      <p:sp>
        <p:nvSpPr>
          <p:cNvPr id="265219" name="Rectangle 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5.</a:t>
            </a:r>
            <a:r>
              <a:rPr lang="zh-CN" altLang="en-US" sz="2800" b="1">
                <a:solidFill>
                  <a:srgbClr val="0033CC"/>
                </a:solidFill>
              </a:rPr>
              <a:t>企业应用项目管理的必要性</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65218">
                                            <p:txEl>
                                              <p:pRg st="0" end="0"/>
                                            </p:txEl>
                                          </p:spTgt>
                                        </p:tgtEl>
                                        <p:attrNameLst>
                                          <p:attrName>style.visibility</p:attrName>
                                        </p:attrNameLst>
                                      </p:cBhvr>
                                      <p:to>
                                        <p:strVal val="visible"/>
                                      </p:to>
                                    </p:set>
                                    <p:animEffect transition="in" filter="wipe(down)">
                                      <p:cBhvr>
                                        <p:cTn id="7" dur="500"/>
                                        <p:tgtEl>
                                          <p:spTgt spid="2652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65218">
                                            <p:txEl>
                                              <p:pRg st="1" end="1"/>
                                            </p:txEl>
                                          </p:spTgt>
                                        </p:tgtEl>
                                        <p:attrNameLst>
                                          <p:attrName>style.visibility</p:attrName>
                                        </p:attrNameLst>
                                      </p:cBhvr>
                                      <p:to>
                                        <p:strVal val="visible"/>
                                      </p:to>
                                    </p:set>
                                    <p:animEffect transition="in" filter="wipe(down)">
                                      <p:cBhvr>
                                        <p:cTn id="12" dur="500"/>
                                        <p:tgtEl>
                                          <p:spTgt spid="2652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65218">
                                            <p:txEl>
                                              <p:pRg st="3" end="3"/>
                                            </p:txEl>
                                          </p:spTgt>
                                        </p:tgtEl>
                                        <p:attrNameLst>
                                          <p:attrName>style.visibility</p:attrName>
                                        </p:attrNameLst>
                                      </p:cBhvr>
                                      <p:to>
                                        <p:strVal val="visible"/>
                                      </p:to>
                                    </p:set>
                                    <p:animEffect transition="in" filter="wipe(down)">
                                      <p:cBhvr>
                                        <p:cTn id="17" dur="500"/>
                                        <p:tgtEl>
                                          <p:spTgt spid="26521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65218">
                                            <p:txEl>
                                              <p:pRg st="4" end="4"/>
                                            </p:txEl>
                                          </p:spTgt>
                                        </p:tgtEl>
                                        <p:attrNameLst>
                                          <p:attrName>style.visibility</p:attrName>
                                        </p:attrNameLst>
                                      </p:cBhvr>
                                      <p:to>
                                        <p:strVal val="visible"/>
                                      </p:to>
                                    </p:set>
                                    <p:animEffect transition="in" filter="wipe(down)">
                                      <p:cBhvr>
                                        <p:cTn id="22" dur="500"/>
                                        <p:tgtEl>
                                          <p:spTgt spid="26521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65218">
                                            <p:txEl>
                                              <p:pRg st="5" end="5"/>
                                            </p:txEl>
                                          </p:spTgt>
                                        </p:tgtEl>
                                        <p:attrNameLst>
                                          <p:attrName>style.visibility</p:attrName>
                                        </p:attrNameLst>
                                      </p:cBhvr>
                                      <p:to>
                                        <p:strVal val="visible"/>
                                      </p:to>
                                    </p:set>
                                    <p:animEffect transition="in" filter="wipe(down)">
                                      <p:cBhvr>
                                        <p:cTn id="27" dur="500"/>
                                        <p:tgtEl>
                                          <p:spTgt spid="26521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65218">
                                            <p:txEl>
                                              <p:pRg st="6" end="6"/>
                                            </p:txEl>
                                          </p:spTgt>
                                        </p:tgtEl>
                                        <p:attrNameLst>
                                          <p:attrName>style.visibility</p:attrName>
                                        </p:attrNameLst>
                                      </p:cBhvr>
                                      <p:to>
                                        <p:strVal val="visible"/>
                                      </p:to>
                                    </p:set>
                                    <p:animEffect transition="in" filter="wipe(down)">
                                      <p:cBhvr>
                                        <p:cTn id="32" dur="500"/>
                                        <p:tgtEl>
                                          <p:spTgt spid="26521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65218">
                                            <p:txEl>
                                              <p:pRg st="7" end="7"/>
                                            </p:txEl>
                                          </p:spTgt>
                                        </p:tgtEl>
                                        <p:attrNameLst>
                                          <p:attrName>style.visibility</p:attrName>
                                        </p:attrNameLst>
                                      </p:cBhvr>
                                      <p:to>
                                        <p:strVal val="visible"/>
                                      </p:to>
                                    </p:set>
                                    <p:animEffect transition="in" filter="wipe(down)">
                                      <p:cBhvr>
                                        <p:cTn id="37" dur="500"/>
                                        <p:tgtEl>
                                          <p:spTgt spid="265218">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265218">
                                            <p:txEl>
                                              <p:pRg st="8" end="8"/>
                                            </p:txEl>
                                          </p:spTgt>
                                        </p:tgtEl>
                                        <p:attrNameLst>
                                          <p:attrName>style.visibility</p:attrName>
                                        </p:attrNameLst>
                                      </p:cBhvr>
                                      <p:to>
                                        <p:strVal val="visible"/>
                                      </p:to>
                                    </p:set>
                                    <p:animEffect transition="in" filter="wipe(down)">
                                      <p:cBhvr>
                                        <p:cTn id="42" dur="500"/>
                                        <p:tgtEl>
                                          <p:spTgt spid="26521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5218"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Rectangle 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5.</a:t>
            </a:r>
            <a:r>
              <a:rPr lang="zh-CN" altLang="en-US" sz="2800" b="1">
                <a:solidFill>
                  <a:srgbClr val="0033CC"/>
                </a:solidFill>
              </a:rPr>
              <a:t>企业应用项目管理的必要性</a:t>
            </a:r>
          </a:p>
        </p:txBody>
      </p:sp>
      <p:sp>
        <p:nvSpPr>
          <p:cNvPr id="379910" name="Rectangle 6"/>
          <p:cNvSpPr>
            <a:spLocks noGrp="1" noChangeArrowheads="1"/>
          </p:cNvSpPr>
          <p:nvPr>
            <p:ph idx="1"/>
          </p:nvPr>
        </p:nvSpPr>
        <p:spPr>
          <a:xfrm>
            <a:off x="228600" y="914400"/>
            <a:ext cx="8534400" cy="1752600"/>
          </a:xfrm>
        </p:spPr>
        <p:txBody>
          <a:bodyPr/>
          <a:lstStyle/>
          <a:p>
            <a:pPr eaLnBrk="1" hangingPunct="1">
              <a:spcBef>
                <a:spcPct val="0"/>
              </a:spcBef>
              <a:buFontTx/>
              <a:buNone/>
            </a:pPr>
            <a:r>
              <a:rPr lang="en-US" altLang="zh-CN" sz="2400" b="1" smtClean="0"/>
              <a:t>           </a:t>
            </a:r>
            <a:r>
              <a:rPr lang="zh-CN" altLang="en-US" sz="2400" b="1" smtClean="0"/>
              <a:t>面对纷繁复杂的经济环境，企业系统的垂直管理已经无法适应变革，传统的管理模式和过去的成功经验已经不再适应当前的市场和企业经营环境，转变势在必行，现代项目管理模式的出现已成必然。</a:t>
            </a:r>
            <a:endParaRPr lang="zh-CN" altLang="en-US" b="1" smtClean="0"/>
          </a:p>
        </p:txBody>
      </p:sp>
      <p:sp>
        <p:nvSpPr>
          <p:cNvPr id="379911" name="Rectangle 7"/>
          <p:cNvSpPr>
            <a:spLocks noChangeArrowheads="1"/>
          </p:cNvSpPr>
          <p:nvPr/>
        </p:nvSpPr>
        <p:spPr bwMode="auto">
          <a:xfrm>
            <a:off x="304800" y="2895600"/>
            <a:ext cx="8534400" cy="2667000"/>
          </a:xfrm>
          <a:prstGeom prst="rect">
            <a:avLst/>
          </a:prstGeom>
          <a:noFill/>
          <a:ln w="9525">
            <a:noFill/>
            <a:miter lim="800000"/>
            <a:headEnd/>
            <a:tailEnd/>
          </a:ln>
        </p:spPr>
        <p:txBody>
          <a:bodyPr/>
          <a:lstStyle/>
          <a:p>
            <a:pPr marL="342900" indent="-342900">
              <a:buFontTx/>
              <a:buChar char="•"/>
            </a:pPr>
            <a:r>
              <a:rPr lang="zh-CN" altLang="en-US" sz="2400" b="1"/>
              <a:t>项目管理可以整合企业资源</a:t>
            </a:r>
          </a:p>
          <a:p>
            <a:pPr marL="342900" indent="-342900">
              <a:buFontTx/>
              <a:buChar char="•"/>
            </a:pPr>
            <a:r>
              <a:rPr lang="zh-CN" altLang="en-US" sz="2400" b="1"/>
              <a:t>将企业的知识、技能、流程等迅速转化为生产力</a:t>
            </a:r>
          </a:p>
          <a:p>
            <a:pPr marL="342900" indent="-342900">
              <a:buFontTx/>
              <a:buChar char="•"/>
            </a:pPr>
            <a:r>
              <a:rPr lang="zh-CN" altLang="en-US" sz="2400" b="1"/>
              <a:t>应用项目管理可以合理计划、执行、组织和协调项目工作，并实时进行跟踪、调整、审核和控制，以适应变化莫测的环境，最大程度的实现预期目标</a:t>
            </a:r>
          </a:p>
          <a:p>
            <a:pPr marL="342900" indent="-342900">
              <a:buFontTx/>
              <a:buChar char="•"/>
            </a:pPr>
            <a:r>
              <a:rPr lang="zh-CN" altLang="en-US" sz="2400" b="1"/>
              <a:t>项目管理可以有效的降低风险，积累知识等。</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79910">
                                            <p:txEl>
                                              <p:pRg st="0" end="0"/>
                                            </p:txEl>
                                          </p:spTgt>
                                        </p:tgtEl>
                                        <p:attrNameLst>
                                          <p:attrName>style.visibility</p:attrName>
                                        </p:attrNameLst>
                                      </p:cBhvr>
                                      <p:to>
                                        <p:strVal val="visible"/>
                                      </p:to>
                                    </p:set>
                                    <p:animEffect transition="in" filter="wipe(up)">
                                      <p:cBhvr>
                                        <p:cTn id="7" dur="500"/>
                                        <p:tgtEl>
                                          <p:spTgt spid="3799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79911">
                                            <p:txEl>
                                              <p:pRg st="0" end="0"/>
                                            </p:txEl>
                                          </p:spTgt>
                                        </p:tgtEl>
                                        <p:attrNameLst>
                                          <p:attrName>style.visibility</p:attrName>
                                        </p:attrNameLst>
                                      </p:cBhvr>
                                      <p:to>
                                        <p:strVal val="visible"/>
                                      </p:to>
                                    </p:set>
                                    <p:animEffect transition="in" filter="wipe(up)">
                                      <p:cBhvr>
                                        <p:cTn id="12" dur="500"/>
                                        <p:tgtEl>
                                          <p:spTgt spid="3799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379911">
                                            <p:txEl>
                                              <p:pRg st="1" end="1"/>
                                            </p:txEl>
                                          </p:spTgt>
                                        </p:tgtEl>
                                        <p:attrNameLst>
                                          <p:attrName>style.visibility</p:attrName>
                                        </p:attrNameLst>
                                      </p:cBhvr>
                                      <p:to>
                                        <p:strVal val="visible"/>
                                      </p:to>
                                    </p:set>
                                    <p:animEffect transition="in" filter="wipe(up)">
                                      <p:cBhvr>
                                        <p:cTn id="17" dur="500"/>
                                        <p:tgtEl>
                                          <p:spTgt spid="3799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379911">
                                            <p:txEl>
                                              <p:pRg st="2" end="2"/>
                                            </p:txEl>
                                          </p:spTgt>
                                        </p:tgtEl>
                                        <p:attrNameLst>
                                          <p:attrName>style.visibility</p:attrName>
                                        </p:attrNameLst>
                                      </p:cBhvr>
                                      <p:to>
                                        <p:strVal val="visible"/>
                                      </p:to>
                                    </p:set>
                                    <p:animEffect transition="in" filter="wipe(up)">
                                      <p:cBhvr>
                                        <p:cTn id="22" dur="500"/>
                                        <p:tgtEl>
                                          <p:spTgt spid="3799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379911">
                                            <p:txEl>
                                              <p:pRg st="3" end="3"/>
                                            </p:txEl>
                                          </p:spTgt>
                                        </p:tgtEl>
                                        <p:attrNameLst>
                                          <p:attrName>style.visibility</p:attrName>
                                        </p:attrNameLst>
                                      </p:cBhvr>
                                      <p:to>
                                        <p:strVal val="visible"/>
                                      </p:to>
                                    </p:set>
                                    <p:animEffect transition="in" filter="wipe(up)">
                                      <p:cBhvr>
                                        <p:cTn id="27" dur="500"/>
                                        <p:tgtEl>
                                          <p:spTgt spid="3799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910" grpId="0" build="p" autoUpdateAnimBg="0"/>
      <p:bldP spid="379911"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pPr eaLnBrk="0" hangingPunct="0"/>
            <a:r>
              <a:rPr lang="en-US" altLang="zh-CN" sz="2800" b="1">
                <a:solidFill>
                  <a:srgbClr val="0033CC"/>
                </a:solidFill>
              </a:rPr>
              <a:t>5.</a:t>
            </a:r>
            <a:r>
              <a:rPr lang="zh-CN" altLang="en-US" sz="2800" b="1">
                <a:solidFill>
                  <a:srgbClr val="0033CC"/>
                </a:solidFill>
              </a:rPr>
              <a:t>企业应用项目管理的必要性</a:t>
            </a:r>
          </a:p>
        </p:txBody>
      </p:sp>
      <p:sp>
        <p:nvSpPr>
          <p:cNvPr id="204803" name="Rectangle 3"/>
          <p:cNvSpPr>
            <a:spLocks noChangeArrowheads="1"/>
          </p:cNvSpPr>
          <p:nvPr/>
        </p:nvSpPr>
        <p:spPr bwMode="auto">
          <a:xfrm>
            <a:off x="152400" y="3124200"/>
            <a:ext cx="8305800" cy="1371600"/>
          </a:xfrm>
          <a:prstGeom prst="rect">
            <a:avLst/>
          </a:prstGeom>
          <a:noFill/>
          <a:ln w="9525">
            <a:noFill/>
            <a:miter lim="800000"/>
            <a:headEnd/>
            <a:tailEnd/>
          </a:ln>
        </p:spPr>
        <p:txBody>
          <a:bodyPr/>
          <a:lstStyle/>
          <a:p>
            <a:pPr marL="342900" indent="-342900" eaLnBrk="0" hangingPunct="0">
              <a:lnSpc>
                <a:spcPct val="80000"/>
              </a:lnSpc>
              <a:spcBef>
                <a:spcPct val="20000"/>
              </a:spcBef>
            </a:pPr>
            <a:r>
              <a:rPr lang="zh-CN" altLang="en-US" sz="2400" b="1"/>
              <a:t>    在应对全球化的市场变动中，战略管理把握企业总的发展方向，而项目管理是扎实的实现企业的目标。</a:t>
            </a:r>
          </a:p>
          <a:p>
            <a:pPr marL="342900" indent="-342900" eaLnBrk="0" hangingPunct="0">
              <a:lnSpc>
                <a:spcPct val="80000"/>
              </a:lnSpc>
              <a:spcBef>
                <a:spcPct val="20000"/>
              </a:spcBef>
            </a:pPr>
            <a:endParaRPr lang="zh-CN" altLang="en-US" sz="2400" b="1"/>
          </a:p>
          <a:p>
            <a:pPr marL="342900" indent="-342900" eaLnBrk="0" hangingPunct="0">
              <a:lnSpc>
                <a:spcPct val="80000"/>
              </a:lnSpc>
              <a:spcBef>
                <a:spcPct val="20000"/>
              </a:spcBef>
            </a:pPr>
            <a:r>
              <a:rPr lang="zh-CN" altLang="en-US" sz="2400" b="1">
                <a:solidFill>
                  <a:srgbClr val="0033CC"/>
                </a:solidFill>
              </a:rPr>
              <a:t>                                                            － 戴维</a:t>
            </a:r>
            <a:r>
              <a:rPr lang="en-US" altLang="zh-CN" sz="2400" b="1">
                <a:solidFill>
                  <a:srgbClr val="0033CC"/>
                </a:solidFill>
              </a:rPr>
              <a:t>.</a:t>
            </a:r>
            <a:r>
              <a:rPr lang="zh-CN" altLang="en-US" sz="2400" b="1">
                <a:solidFill>
                  <a:srgbClr val="0033CC"/>
                </a:solidFill>
              </a:rPr>
              <a:t>克兰德（美）</a:t>
            </a:r>
          </a:p>
        </p:txBody>
      </p:sp>
      <p:sp>
        <p:nvSpPr>
          <p:cNvPr id="204804" name="Rectangle 4"/>
          <p:cNvSpPr>
            <a:spLocks noChangeArrowheads="1"/>
          </p:cNvSpPr>
          <p:nvPr/>
        </p:nvSpPr>
        <p:spPr bwMode="auto">
          <a:xfrm>
            <a:off x="228600" y="914400"/>
            <a:ext cx="8382000" cy="1905000"/>
          </a:xfrm>
          <a:prstGeom prst="rect">
            <a:avLst/>
          </a:prstGeom>
          <a:noFill/>
          <a:ln w="9525">
            <a:noFill/>
            <a:miter lim="800000"/>
            <a:headEnd/>
            <a:tailEnd/>
          </a:ln>
        </p:spPr>
        <p:txBody>
          <a:bodyPr/>
          <a:lstStyle/>
          <a:p>
            <a:pPr marL="342900" indent="-342900" eaLnBrk="0" hangingPunct="0"/>
            <a:r>
              <a:rPr lang="zh-CN" altLang="en-US" sz="2400" b="1"/>
              <a:t>      </a:t>
            </a:r>
            <a:r>
              <a:rPr lang="en-US" altLang="zh-CN" sz="2400" b="1"/>
              <a:t>20</a:t>
            </a:r>
            <a:r>
              <a:rPr lang="zh-CN" altLang="en-US" sz="2400" b="1"/>
              <a:t>年前，企业有权选择是否采用项目管理方法，但今天还有少数人愚蠢的认为他们仍有这样的选择权。事实再清楚不过了，企业的生存很大程度上取决于以多好和多快的速度来实施项目管理。</a:t>
            </a:r>
          </a:p>
          <a:p>
            <a:pPr marL="342900" indent="-342900" eaLnBrk="0" hangingPunct="0"/>
            <a:r>
              <a:rPr lang="zh-CN" altLang="en-US" sz="2400" b="1"/>
              <a:t>                                                           </a:t>
            </a:r>
            <a:r>
              <a:rPr lang="zh-CN" altLang="en-US" sz="2400" b="1">
                <a:solidFill>
                  <a:srgbClr val="0033CC"/>
                </a:solidFill>
              </a:rPr>
              <a:t>－ 哈罗德</a:t>
            </a:r>
            <a:r>
              <a:rPr lang="en-US" altLang="zh-CN" sz="2400" b="1">
                <a:solidFill>
                  <a:srgbClr val="0033CC"/>
                </a:solidFill>
              </a:rPr>
              <a:t>.</a:t>
            </a:r>
            <a:r>
              <a:rPr lang="zh-CN" altLang="en-US" sz="2400" b="1">
                <a:solidFill>
                  <a:srgbClr val="0033CC"/>
                </a:solidFill>
              </a:rPr>
              <a:t>科兹纳（美</a:t>
            </a:r>
            <a:r>
              <a:rPr lang="zh-CN" altLang="en-US" sz="2000" b="1">
                <a:solidFill>
                  <a:srgbClr val="0033CC"/>
                </a:solidFill>
              </a:rPr>
              <a:t>）</a:t>
            </a:r>
          </a:p>
        </p:txBody>
      </p:sp>
      <p:sp>
        <p:nvSpPr>
          <p:cNvPr id="204806" name="Rectangle 6"/>
          <p:cNvSpPr>
            <a:spLocks noChangeArrowheads="1"/>
          </p:cNvSpPr>
          <p:nvPr/>
        </p:nvSpPr>
        <p:spPr bwMode="auto">
          <a:xfrm>
            <a:off x="152400" y="4648200"/>
            <a:ext cx="8305800" cy="1371600"/>
          </a:xfrm>
          <a:prstGeom prst="rect">
            <a:avLst/>
          </a:prstGeom>
          <a:noFill/>
          <a:ln w="9525">
            <a:noFill/>
            <a:miter lim="800000"/>
            <a:headEnd/>
            <a:tailEnd/>
          </a:ln>
        </p:spPr>
        <p:txBody>
          <a:bodyPr/>
          <a:lstStyle/>
          <a:p>
            <a:pPr marL="342900" indent="-342900" eaLnBrk="0" hangingPunct="0">
              <a:lnSpc>
                <a:spcPct val="80000"/>
              </a:lnSpc>
              <a:spcBef>
                <a:spcPct val="20000"/>
              </a:spcBef>
            </a:pPr>
            <a:r>
              <a:rPr lang="zh-CN" altLang="en-US" sz="2400" b="1"/>
              <a:t>    项目管理将站到</a:t>
            </a:r>
            <a:r>
              <a:rPr lang="en-US" altLang="zh-CN" sz="2400" b="1"/>
              <a:t>21</a:t>
            </a:r>
            <a:r>
              <a:rPr lang="zh-CN" altLang="en-US" sz="2400" b="1"/>
              <a:t>世纪管理舞台的中央。</a:t>
            </a:r>
          </a:p>
          <a:p>
            <a:pPr marL="342900" indent="-342900" eaLnBrk="0" hangingPunct="0">
              <a:lnSpc>
                <a:spcPct val="80000"/>
              </a:lnSpc>
              <a:spcBef>
                <a:spcPct val="20000"/>
              </a:spcBef>
            </a:pPr>
            <a:endParaRPr lang="zh-CN" altLang="en-US" sz="2400" b="1"/>
          </a:p>
          <a:p>
            <a:pPr marL="342900" indent="-342900" eaLnBrk="0" hangingPunct="0">
              <a:lnSpc>
                <a:spcPct val="80000"/>
              </a:lnSpc>
              <a:spcBef>
                <a:spcPct val="20000"/>
              </a:spcBef>
            </a:pPr>
            <a:r>
              <a:rPr lang="zh-CN" altLang="en-US" sz="2400" b="1">
                <a:solidFill>
                  <a:srgbClr val="0033CC"/>
                </a:solidFill>
              </a:rPr>
              <a:t>                                                             － </a:t>
            </a:r>
            <a:r>
              <a:rPr lang="en-US" altLang="zh-CN" sz="2400" b="1">
                <a:solidFill>
                  <a:srgbClr val="0033CC"/>
                </a:solidFill>
              </a:rPr>
              <a:t>TOM Peters</a:t>
            </a:r>
          </a:p>
        </p:txBody>
      </p:sp>
      <p:sp>
        <p:nvSpPr>
          <p:cNvPr id="59398" name="Rectangle 4"/>
          <p:cNvSpPr>
            <a:spLocks noChangeArrowheads="1"/>
          </p:cNvSpPr>
          <p:nvPr/>
        </p:nvSpPr>
        <p:spPr bwMode="auto">
          <a:xfrm>
            <a:off x="7696200" y="6400800"/>
            <a:ext cx="1066800" cy="304800"/>
          </a:xfrm>
          <a:prstGeom prst="rect">
            <a:avLst/>
          </a:prstGeom>
          <a:solidFill>
            <a:schemeClr val="bg1"/>
          </a:solidFill>
          <a:ln w="9525" algn="ctr">
            <a:solidFill>
              <a:schemeClr val="bg1"/>
            </a:solidFill>
            <a:miter lim="800000"/>
            <a:headEnd/>
            <a:tailEnd/>
          </a:ln>
        </p:spPr>
        <p:txBody>
          <a:bodyPr wrap="none" anchor="ctr"/>
          <a:lstStyle/>
          <a:p>
            <a:pPr algn="ctr"/>
            <a:r>
              <a:rPr lang="en-US" altLang="zh-CN" sz="1200">
                <a:solidFill>
                  <a:srgbClr val="C0C0C0"/>
                </a:solidFill>
              </a:rPr>
              <a:t>120</a:t>
            </a:r>
            <a:r>
              <a:rPr lang="zh-CN" altLang="en-US" sz="1200">
                <a:solidFill>
                  <a:srgbClr val="C0C0C0"/>
                </a:solidFill>
              </a:rPr>
              <a:t>－</a:t>
            </a:r>
            <a:r>
              <a:rPr lang="en-US" altLang="zh-CN" sz="1200">
                <a:solidFill>
                  <a:srgbClr val="C0C0C0"/>
                </a:solidFill>
              </a:rPr>
              <a:t>&gt;180</a:t>
            </a:r>
            <a:r>
              <a:rPr lang="zh-CN" altLang="en-US" sz="1200">
                <a:solidFill>
                  <a:srgbClr val="C0C0C0"/>
                </a:solidFill>
              </a:rPr>
              <a:t>分钟</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04804"/>
                                        </p:tgtEl>
                                        <p:attrNameLst>
                                          <p:attrName>style.visibility</p:attrName>
                                        </p:attrNameLst>
                                      </p:cBhvr>
                                      <p:to>
                                        <p:strVal val="visible"/>
                                      </p:to>
                                    </p:set>
                                    <p:animEffect transition="in" filter="wipe(up)">
                                      <p:cBhvr>
                                        <p:cTn id="7" dur="500"/>
                                        <p:tgtEl>
                                          <p:spTgt spid="20480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04803"/>
                                        </p:tgtEl>
                                        <p:attrNameLst>
                                          <p:attrName>style.visibility</p:attrName>
                                        </p:attrNameLst>
                                      </p:cBhvr>
                                      <p:to>
                                        <p:strVal val="visible"/>
                                      </p:to>
                                    </p:set>
                                    <p:animEffect transition="in" filter="wipe(up)">
                                      <p:cBhvr>
                                        <p:cTn id="12" dur="500"/>
                                        <p:tgtEl>
                                          <p:spTgt spid="20480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04806"/>
                                        </p:tgtEl>
                                        <p:attrNameLst>
                                          <p:attrName>style.visibility</p:attrName>
                                        </p:attrNameLst>
                                      </p:cBhvr>
                                      <p:to>
                                        <p:strVal val="visible"/>
                                      </p:to>
                                    </p:set>
                                    <p:animEffect transition="in" filter="wipe(down)">
                                      <p:cBhvr>
                                        <p:cTn id="17" dur="500"/>
                                        <p:tgtEl>
                                          <p:spTgt spid="2048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03" grpId="0"/>
      <p:bldP spid="204804" grpId="0"/>
      <p:bldP spid="204806" grpId="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42"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266244" name="Rectangle 4"/>
          <p:cNvSpPr>
            <a:spLocks noChangeArrowheads="1"/>
          </p:cNvSpPr>
          <p:nvPr/>
        </p:nvSpPr>
        <p:spPr bwMode="auto">
          <a:xfrm>
            <a:off x="228600" y="1371600"/>
            <a:ext cx="8534400" cy="1295400"/>
          </a:xfrm>
          <a:prstGeom prst="rect">
            <a:avLst/>
          </a:prstGeom>
          <a:noFill/>
          <a:ln w="9525">
            <a:noFill/>
            <a:miter lim="800000"/>
            <a:headEnd/>
            <a:tailEnd/>
          </a:ln>
        </p:spPr>
        <p:txBody>
          <a:bodyPr/>
          <a:lstStyle/>
          <a:p>
            <a:pPr marL="342900" indent="-342900"/>
            <a:r>
              <a:rPr lang="en-US" altLang="zh-CN" sz="2400" b="1" dirty="0"/>
              <a:t>          </a:t>
            </a:r>
            <a:r>
              <a:rPr lang="zh-CN" altLang="en-US" sz="2400" b="1" dirty="0"/>
              <a:t>执行项目的组织结构往往制约着项目能否获得所需的资源。组织结构可比作为连续的频谱，其一端为</a:t>
            </a:r>
            <a:r>
              <a:rPr lang="zh-CN" altLang="en-US" sz="2400" b="1" dirty="0">
                <a:solidFill>
                  <a:srgbClr val="FF0000"/>
                </a:solidFill>
              </a:rPr>
              <a:t>职能型</a:t>
            </a:r>
            <a:r>
              <a:rPr lang="zh-CN" altLang="en-US" sz="2400" b="1" dirty="0"/>
              <a:t>，另一端为</a:t>
            </a:r>
            <a:r>
              <a:rPr lang="zh-CN" altLang="en-US" sz="2400" b="1" dirty="0">
                <a:solidFill>
                  <a:srgbClr val="FF0000"/>
                </a:solidFill>
              </a:rPr>
              <a:t>项目型</a:t>
            </a:r>
            <a:r>
              <a:rPr lang="zh-CN" altLang="en-US" sz="2400" b="1" dirty="0"/>
              <a:t>，中间为形形色色的</a:t>
            </a:r>
            <a:r>
              <a:rPr lang="zh-CN" altLang="en-US" sz="2400" b="1" dirty="0">
                <a:solidFill>
                  <a:srgbClr val="FF0000"/>
                </a:solidFill>
              </a:rPr>
              <a:t>矩阵型</a:t>
            </a:r>
            <a:r>
              <a:rPr lang="zh-CN" altLang="en-US" sz="2400" b="1" dirty="0"/>
              <a:t>。</a:t>
            </a:r>
          </a:p>
        </p:txBody>
      </p:sp>
      <p:sp>
        <p:nvSpPr>
          <p:cNvPr id="4" name="Rectangle 3"/>
          <p:cNvSpPr>
            <a:spLocks noChangeArrowheads="1"/>
          </p:cNvSpPr>
          <p:nvPr/>
        </p:nvSpPr>
        <p:spPr bwMode="auto">
          <a:xfrm>
            <a:off x="152400" y="685800"/>
            <a:ext cx="8534400" cy="533400"/>
          </a:xfrm>
          <a:prstGeom prst="rect">
            <a:avLst/>
          </a:prstGeom>
          <a:noFill/>
          <a:ln w="9525">
            <a:noFill/>
            <a:miter lim="800000"/>
            <a:headEnd/>
            <a:tailEnd/>
          </a:ln>
        </p:spPr>
        <p:txBody>
          <a:bodyPr/>
          <a:lstStyle/>
          <a:p>
            <a:pPr marL="342900" indent="-342900"/>
            <a:r>
              <a:rPr lang="zh-CN" altLang="en-US" sz="2400" b="1" dirty="0">
                <a:solidFill>
                  <a:srgbClr val="0033CC"/>
                </a:solidFill>
              </a:rPr>
              <a:t>组织结构概述</a:t>
            </a:r>
          </a:p>
        </p:txBody>
      </p:sp>
      <p:pic>
        <p:nvPicPr>
          <p:cNvPr id="6" name="图片 5" descr="19-111111133U0P3.jpg"/>
          <p:cNvPicPr>
            <a:picLocks noChangeAspect="1"/>
          </p:cNvPicPr>
          <p:nvPr/>
        </p:nvPicPr>
        <p:blipFill>
          <a:blip r:embed="rId2"/>
          <a:stretch>
            <a:fillRect/>
          </a:stretch>
        </p:blipFill>
        <p:spPr>
          <a:xfrm>
            <a:off x="1600200" y="2590800"/>
            <a:ext cx="5915025" cy="3857625"/>
          </a:xfrm>
          <a:prstGeom prst="rect">
            <a:avLst/>
          </a:prstGeom>
        </p:spPr>
      </p:pic>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6242"/>
                                        </p:tgtEl>
                                        <p:attrNameLst>
                                          <p:attrName>style.visibility</p:attrName>
                                        </p:attrNameLst>
                                      </p:cBhvr>
                                      <p:to>
                                        <p:strVal val="visible"/>
                                      </p:to>
                                    </p:set>
                                    <p:anim calcmode="lin" valueType="num">
                                      <p:cBhvr additive="base">
                                        <p:cTn id="7" dur="500" fill="hold"/>
                                        <p:tgtEl>
                                          <p:spTgt spid="266242"/>
                                        </p:tgtEl>
                                        <p:attrNameLst>
                                          <p:attrName>ppt_x</p:attrName>
                                        </p:attrNameLst>
                                      </p:cBhvr>
                                      <p:tavLst>
                                        <p:tav tm="0">
                                          <p:val>
                                            <p:strVal val="0-#ppt_w/2"/>
                                          </p:val>
                                        </p:tav>
                                        <p:tav tm="100000">
                                          <p:val>
                                            <p:strVal val="#ppt_x"/>
                                          </p:val>
                                        </p:tav>
                                      </p:tavLst>
                                    </p:anim>
                                    <p:anim calcmode="lin" valueType="num">
                                      <p:cBhvr additive="base">
                                        <p:cTn id="8" dur="500" fill="hold"/>
                                        <p:tgtEl>
                                          <p:spTgt spid="26624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down)">
                                      <p:cBhvr>
                                        <p:cTn id="13" dur="500"/>
                                        <p:tgtEl>
                                          <p:spTgt spid="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266244"/>
                                        </p:tgtEl>
                                        <p:attrNameLst>
                                          <p:attrName>style.visibility</p:attrName>
                                        </p:attrNameLst>
                                      </p:cBhvr>
                                      <p:to>
                                        <p:strVal val="visible"/>
                                      </p:to>
                                    </p:set>
                                    <p:animEffect transition="in" filter="strips(downLeft)">
                                      <p:cBhvr>
                                        <p:cTn id="18" dur="500"/>
                                        <p:tgtEl>
                                          <p:spTgt spid="266244"/>
                                        </p:tgtEl>
                                      </p:cBhvr>
                                    </p:animEffect>
                                  </p:childTnLst>
                                </p:cTn>
                              </p:par>
                              <p:par>
                                <p:cTn id="19" presetID="18"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trips(downLeft)">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42" grpId="0"/>
      <p:bldP spid="266244" grpId="0"/>
      <p:bldP spid="4"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497667" name="Rectangle 3"/>
          <p:cNvSpPr>
            <a:spLocks noChangeArrowheads="1"/>
          </p:cNvSpPr>
          <p:nvPr/>
        </p:nvSpPr>
        <p:spPr bwMode="auto">
          <a:xfrm>
            <a:off x="152400" y="685800"/>
            <a:ext cx="8534400" cy="533400"/>
          </a:xfrm>
          <a:prstGeom prst="rect">
            <a:avLst/>
          </a:prstGeom>
          <a:noFill/>
          <a:ln w="9525">
            <a:noFill/>
            <a:miter lim="800000"/>
            <a:headEnd/>
            <a:tailEnd/>
          </a:ln>
        </p:spPr>
        <p:txBody>
          <a:bodyPr/>
          <a:lstStyle/>
          <a:p>
            <a:pPr marL="342900" indent="-342900"/>
            <a:r>
              <a:rPr lang="zh-CN" altLang="en-US" sz="2400" b="1">
                <a:solidFill>
                  <a:srgbClr val="0033CC"/>
                </a:solidFill>
              </a:rPr>
              <a:t>组织结构与项目特征矩阵。</a:t>
            </a:r>
          </a:p>
        </p:txBody>
      </p:sp>
      <p:pic>
        <p:nvPicPr>
          <p:cNvPr id="497668" name="Picture 4"/>
          <p:cNvPicPr>
            <a:picLocks noChangeAspect="1" noChangeArrowheads="1"/>
          </p:cNvPicPr>
          <p:nvPr/>
        </p:nvPicPr>
        <p:blipFill>
          <a:blip r:embed="rId2"/>
          <a:srcRect/>
          <a:stretch>
            <a:fillRect/>
          </a:stretch>
        </p:blipFill>
        <p:spPr bwMode="auto">
          <a:xfrm>
            <a:off x="230188" y="1447800"/>
            <a:ext cx="8609012" cy="4286250"/>
          </a:xfrm>
          <a:prstGeom prst="rect">
            <a:avLst/>
          </a:prstGeom>
          <a:noFill/>
          <a:ln w="9525">
            <a:noFill/>
            <a:miter lim="800000"/>
            <a:headEnd/>
            <a:tailEnd/>
          </a:ln>
        </p:spPr>
      </p:pic>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97667">
                                            <p:txEl>
                                              <p:pRg st="0" end="0"/>
                                            </p:txEl>
                                          </p:spTgt>
                                        </p:tgtEl>
                                        <p:attrNameLst>
                                          <p:attrName>style.visibility</p:attrName>
                                        </p:attrNameLst>
                                      </p:cBhvr>
                                      <p:to>
                                        <p:strVal val="visible"/>
                                      </p:to>
                                    </p:set>
                                    <p:animEffect transition="in" filter="wipe(down)">
                                      <p:cBhvr>
                                        <p:cTn id="7" dur="500"/>
                                        <p:tgtEl>
                                          <p:spTgt spid="4976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97668"/>
                                        </p:tgtEl>
                                        <p:attrNameLst>
                                          <p:attrName>style.visibility</p:attrName>
                                        </p:attrNameLst>
                                      </p:cBhvr>
                                      <p:to>
                                        <p:strVal val="visible"/>
                                      </p:to>
                                    </p:set>
                                    <p:anim calcmode="lin" valueType="num">
                                      <p:cBhvr additive="base">
                                        <p:cTn id="12" dur="500" fill="hold"/>
                                        <p:tgtEl>
                                          <p:spTgt spid="497668"/>
                                        </p:tgtEl>
                                        <p:attrNameLst>
                                          <p:attrName>ppt_x</p:attrName>
                                        </p:attrNameLst>
                                      </p:cBhvr>
                                      <p:tavLst>
                                        <p:tav tm="0">
                                          <p:val>
                                            <p:strVal val="#ppt_x"/>
                                          </p:val>
                                        </p:tav>
                                        <p:tav tm="100000">
                                          <p:val>
                                            <p:strVal val="#ppt_x"/>
                                          </p:val>
                                        </p:tav>
                                      </p:tavLst>
                                    </p:anim>
                                    <p:anim calcmode="lin" valueType="num">
                                      <p:cBhvr additive="base">
                                        <p:cTn id="13" dur="500" fill="hold"/>
                                        <p:tgtEl>
                                          <p:spTgt spid="4976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7667"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267267" name="Rectangle 3"/>
          <p:cNvSpPr>
            <a:spLocks noChangeArrowheads="1"/>
          </p:cNvSpPr>
          <p:nvPr/>
        </p:nvSpPr>
        <p:spPr bwMode="auto">
          <a:xfrm>
            <a:off x="152400" y="685800"/>
            <a:ext cx="8534400" cy="609600"/>
          </a:xfrm>
          <a:prstGeom prst="rect">
            <a:avLst/>
          </a:prstGeom>
          <a:noFill/>
          <a:ln w="9525">
            <a:noFill/>
            <a:miter lim="800000"/>
            <a:headEnd/>
            <a:tailEnd/>
          </a:ln>
        </p:spPr>
        <p:txBody>
          <a:bodyPr/>
          <a:lstStyle/>
          <a:p>
            <a:pPr marL="342900" indent="-342900"/>
            <a:r>
              <a:rPr lang="en-US" altLang="zh-CN" sz="2400" b="1">
                <a:solidFill>
                  <a:srgbClr val="0033CC"/>
                </a:solidFill>
              </a:rPr>
              <a:t>     </a:t>
            </a:r>
            <a:r>
              <a:rPr lang="zh-CN" altLang="en-US" sz="2400" b="1">
                <a:solidFill>
                  <a:srgbClr val="0033CC"/>
                </a:solidFill>
              </a:rPr>
              <a:t>职能型组织结构</a:t>
            </a:r>
          </a:p>
        </p:txBody>
      </p:sp>
      <p:pic>
        <p:nvPicPr>
          <p:cNvPr id="267269" name="Picture 5"/>
          <p:cNvPicPr>
            <a:picLocks noChangeAspect="1" noChangeArrowheads="1"/>
          </p:cNvPicPr>
          <p:nvPr/>
        </p:nvPicPr>
        <p:blipFill>
          <a:blip r:embed="rId2"/>
          <a:srcRect/>
          <a:stretch>
            <a:fillRect/>
          </a:stretch>
        </p:blipFill>
        <p:spPr bwMode="auto">
          <a:xfrm>
            <a:off x="339725" y="1428750"/>
            <a:ext cx="8466138" cy="4438650"/>
          </a:xfrm>
          <a:prstGeom prst="rect">
            <a:avLst/>
          </a:prstGeom>
          <a:noFill/>
          <a:ln w="9525">
            <a:noFill/>
            <a:miter lim="800000"/>
            <a:headEnd/>
            <a:tailEnd/>
          </a:ln>
        </p:spPr>
      </p:pic>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67267">
                                            <p:txEl>
                                              <p:pRg st="0" end="0"/>
                                            </p:txEl>
                                          </p:spTgt>
                                        </p:tgtEl>
                                        <p:attrNameLst>
                                          <p:attrName>style.visibility</p:attrName>
                                        </p:attrNameLst>
                                      </p:cBhvr>
                                      <p:to>
                                        <p:strVal val="visible"/>
                                      </p:to>
                                    </p:set>
                                    <p:animEffect transition="in" filter="wipe(down)">
                                      <p:cBhvr>
                                        <p:cTn id="7" dur="500"/>
                                        <p:tgtEl>
                                          <p:spTgt spid="2672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67269"/>
                                        </p:tgtEl>
                                        <p:attrNameLst>
                                          <p:attrName>style.visibility</p:attrName>
                                        </p:attrNameLst>
                                      </p:cBhvr>
                                      <p:to>
                                        <p:strVal val="visible"/>
                                      </p:to>
                                    </p:set>
                                    <p:anim calcmode="lin" valueType="num">
                                      <p:cBhvr additive="base">
                                        <p:cTn id="12" dur="500" fill="hold"/>
                                        <p:tgtEl>
                                          <p:spTgt spid="267269"/>
                                        </p:tgtEl>
                                        <p:attrNameLst>
                                          <p:attrName>ppt_x</p:attrName>
                                        </p:attrNameLst>
                                      </p:cBhvr>
                                      <p:tavLst>
                                        <p:tav tm="0">
                                          <p:val>
                                            <p:strVal val="#ppt_x"/>
                                          </p:val>
                                        </p:tav>
                                        <p:tav tm="100000">
                                          <p:val>
                                            <p:strVal val="#ppt_x"/>
                                          </p:val>
                                        </p:tav>
                                      </p:tavLst>
                                    </p:anim>
                                    <p:anim calcmode="lin" valueType="num">
                                      <p:cBhvr additive="base">
                                        <p:cTn id="13" dur="500" fill="hold"/>
                                        <p:tgtEl>
                                          <p:spTgt spid="2672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267"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456707" name="Rectangle 3"/>
          <p:cNvSpPr>
            <a:spLocks noChangeArrowheads="1"/>
          </p:cNvSpPr>
          <p:nvPr/>
        </p:nvSpPr>
        <p:spPr bwMode="auto">
          <a:xfrm>
            <a:off x="152400" y="685800"/>
            <a:ext cx="8534400" cy="609600"/>
          </a:xfrm>
          <a:prstGeom prst="rect">
            <a:avLst/>
          </a:prstGeom>
          <a:noFill/>
          <a:ln w="9525">
            <a:noFill/>
            <a:miter lim="800000"/>
            <a:headEnd/>
            <a:tailEnd/>
          </a:ln>
          <a:effectLst/>
        </p:spPr>
        <p:txBody>
          <a:bodyPr/>
          <a:lstStyle/>
          <a:p>
            <a:pPr marL="342900" indent="-342900">
              <a:defRPr/>
            </a:pPr>
            <a:r>
              <a:rPr lang="en-US" altLang="zh-CN" sz="2400" b="1">
                <a:cs typeface="+mn-cs"/>
              </a:rPr>
              <a:t>     </a:t>
            </a:r>
            <a:r>
              <a:rPr lang="zh-CN" altLang="en-US" sz="2400" b="1">
                <a:solidFill>
                  <a:srgbClr val="0033CC"/>
                </a:solidFill>
                <a:cs typeface="+mn-cs"/>
              </a:rPr>
              <a:t>职能型组织的</a:t>
            </a:r>
            <a:r>
              <a:rPr lang="zh-CN" altLang="en-US" sz="2400" b="1">
                <a:solidFill>
                  <a:srgbClr val="009900"/>
                </a:solidFill>
                <a:effectLst>
                  <a:outerShdw blurRad="38100" dist="38100" dir="2700000" algn="tl">
                    <a:srgbClr val="C0C0C0"/>
                  </a:outerShdw>
                </a:effectLst>
                <a:cs typeface="+mn-cs"/>
              </a:rPr>
              <a:t>优点</a:t>
            </a:r>
          </a:p>
        </p:txBody>
      </p:sp>
      <p:sp>
        <p:nvSpPr>
          <p:cNvPr id="456708" name="Rectangle 4"/>
          <p:cNvSpPr>
            <a:spLocks noChangeArrowheads="1"/>
          </p:cNvSpPr>
          <p:nvPr/>
        </p:nvSpPr>
        <p:spPr bwMode="auto">
          <a:xfrm>
            <a:off x="381000" y="1295400"/>
            <a:ext cx="8382000" cy="4572000"/>
          </a:xfrm>
          <a:prstGeom prst="rect">
            <a:avLst/>
          </a:prstGeom>
          <a:noFill/>
          <a:ln w="25400">
            <a:noFill/>
            <a:miter lim="800000"/>
            <a:headEnd/>
            <a:tailEnd/>
          </a:ln>
        </p:spPr>
        <p:txBody>
          <a:bodyPr/>
          <a:lstStyle/>
          <a:p>
            <a:pPr marL="342900" indent="-342900">
              <a:buFontTx/>
              <a:buChar char="•"/>
            </a:pPr>
            <a:r>
              <a:rPr lang="zh-CN" altLang="en-US" sz="2400" b="1"/>
              <a:t>能实现更好的技术控制</a:t>
            </a:r>
          </a:p>
          <a:p>
            <a:pPr marL="342900" indent="-342900"/>
            <a:r>
              <a:rPr lang="zh-CN" altLang="en-US" sz="2400" b="1"/>
              <a:t>    </a:t>
            </a:r>
            <a:r>
              <a:rPr lang="zh-CN" altLang="en-US" sz="2000" b="1">
                <a:solidFill>
                  <a:srgbClr val="0033CC"/>
                </a:solidFill>
              </a:rPr>
              <a:t>－ 专业人员可以分成小组，共享资源，分担责任</a:t>
            </a:r>
          </a:p>
          <a:p>
            <a:pPr marL="342900" indent="-342900"/>
            <a:r>
              <a:rPr lang="zh-CN" altLang="en-US" sz="2000" b="1">
                <a:solidFill>
                  <a:srgbClr val="0033CC"/>
                </a:solidFill>
              </a:rPr>
              <a:t>     － 人员可分配在各种不同的项目上</a:t>
            </a:r>
          </a:p>
          <a:p>
            <a:pPr marL="342900" indent="-342900"/>
            <a:r>
              <a:rPr lang="zh-CN" altLang="en-US" sz="2000" b="1">
                <a:solidFill>
                  <a:srgbClr val="0033CC"/>
                </a:solidFill>
              </a:rPr>
              <a:t>     － 所有项目都能利用最先进的技术（人员少而效率更高）</a:t>
            </a:r>
          </a:p>
          <a:p>
            <a:pPr marL="342900" indent="-342900">
              <a:buFontTx/>
              <a:buChar char="•"/>
            </a:pPr>
            <a:r>
              <a:rPr lang="zh-CN" altLang="en-US" sz="2400" b="1"/>
              <a:t>人员数量可以自由决定</a:t>
            </a:r>
          </a:p>
          <a:p>
            <a:pPr marL="342900" indent="-342900">
              <a:buFontTx/>
              <a:buChar char="•"/>
            </a:pPr>
            <a:r>
              <a:rPr lang="zh-CN" altLang="en-US" sz="2400" b="1"/>
              <a:t>有充足的工作人员</a:t>
            </a:r>
          </a:p>
          <a:p>
            <a:pPr marL="342900" indent="-342900">
              <a:buFontTx/>
              <a:buChar char="•"/>
            </a:pPr>
            <a:r>
              <a:rPr lang="zh-CN" altLang="en-US" sz="2400" b="1"/>
              <a:t>职能纪律具有稳定性，政策、工作程序和职责规范十分明确并容易理解</a:t>
            </a:r>
          </a:p>
          <a:p>
            <a:pPr marL="342900" indent="-342900">
              <a:buFontTx/>
              <a:buChar char="•"/>
            </a:pPr>
            <a:r>
              <a:rPr lang="zh-CN" altLang="en-US" sz="2400" b="1"/>
              <a:t>在已有的专业化生产上容易采取大规模生产</a:t>
            </a:r>
          </a:p>
          <a:p>
            <a:pPr marL="342900" indent="-342900">
              <a:buFontTx/>
              <a:buChar char="•"/>
            </a:pPr>
            <a:r>
              <a:rPr lang="zh-CN" altLang="en-US" sz="2400" b="1"/>
              <a:t>人员比较容易控制，因为每个职员都有而且只有一个上级</a:t>
            </a:r>
          </a:p>
          <a:p>
            <a:pPr marL="342900" indent="-342900">
              <a:buFontTx/>
              <a:buChar char="•"/>
            </a:pPr>
            <a:r>
              <a:rPr lang="zh-CN" altLang="en-US" sz="2400" b="1"/>
              <a:t>沟通渠道是垂直型的，而且十分畅通</a:t>
            </a:r>
          </a:p>
          <a:p>
            <a:pPr marL="342900" indent="-342900">
              <a:buFontTx/>
              <a:buChar char="•"/>
            </a:pPr>
            <a:r>
              <a:rPr lang="zh-CN" altLang="en-US" sz="2400" b="1"/>
              <a:t>具有快速反应能力，但可能取决于职能经理的自主权大小</a:t>
            </a:r>
          </a:p>
        </p:txBody>
      </p:sp>
      <p:sp>
        <p:nvSpPr>
          <p:cNvPr id="456709" name="Rectangle 5"/>
          <p:cNvSpPr>
            <a:spLocks noChangeArrowheads="1"/>
          </p:cNvSpPr>
          <p:nvPr/>
        </p:nvSpPr>
        <p:spPr bwMode="auto">
          <a:xfrm>
            <a:off x="1524000" y="5867400"/>
            <a:ext cx="7239000" cy="533400"/>
          </a:xfrm>
          <a:prstGeom prst="rect">
            <a:avLst/>
          </a:prstGeom>
          <a:noFill/>
          <a:ln w="9525">
            <a:noFill/>
            <a:miter lim="800000"/>
            <a:headEnd/>
            <a:tailEnd/>
          </a:ln>
        </p:spPr>
        <p:txBody>
          <a:bodyPr/>
          <a:lstStyle/>
          <a:p>
            <a:pPr marL="342900" indent="-342900"/>
            <a:r>
              <a:rPr lang="en-US" altLang="zh-CN" sz="1600" b="1" i="1">
                <a:solidFill>
                  <a:srgbClr val="0033CC"/>
                </a:solidFill>
                <a:ea typeface="华文隶书" pitchFamily="2" charset="-122"/>
              </a:rPr>
              <a:t>Project  Management_</a:t>
            </a:r>
            <a:r>
              <a:rPr lang="en-US" altLang="zh-CN" sz="1200" b="1" i="1">
                <a:solidFill>
                  <a:srgbClr val="0033CC"/>
                </a:solidFill>
                <a:ea typeface="华文隶书" pitchFamily="2" charset="-122"/>
              </a:rPr>
              <a:t>A</a:t>
            </a:r>
            <a:r>
              <a:rPr lang="en-US" altLang="zh-CN" sz="2400" b="1" i="1">
                <a:solidFill>
                  <a:srgbClr val="0033CC"/>
                </a:solidFill>
                <a:ea typeface="华文隶书" pitchFamily="2" charset="-122"/>
              </a:rPr>
              <a:t> </a:t>
            </a:r>
            <a:r>
              <a:rPr lang="en-US" altLang="zh-CN" sz="1200" b="1" i="1">
                <a:solidFill>
                  <a:srgbClr val="0033CC"/>
                </a:solidFill>
                <a:ea typeface="华文隶书" pitchFamily="2" charset="-122"/>
              </a:rPr>
              <a:t>Systems Approach To Planning,Scheduling, And Controlling, 9e</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56707">
                                            <p:txEl>
                                              <p:pRg st="0" end="0"/>
                                            </p:txEl>
                                          </p:spTgt>
                                        </p:tgtEl>
                                        <p:attrNameLst>
                                          <p:attrName>style.visibility</p:attrName>
                                        </p:attrNameLst>
                                      </p:cBhvr>
                                      <p:to>
                                        <p:strVal val="visible"/>
                                      </p:to>
                                    </p:set>
                                    <p:animEffect transition="in" filter="wipe(down)">
                                      <p:cBhvr>
                                        <p:cTn id="7" dur="500"/>
                                        <p:tgtEl>
                                          <p:spTgt spid="4567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56708">
                                            <p:txEl>
                                              <p:pRg st="0" end="0"/>
                                            </p:txEl>
                                          </p:spTgt>
                                        </p:tgtEl>
                                        <p:attrNameLst>
                                          <p:attrName>style.visibility</p:attrName>
                                        </p:attrNameLst>
                                      </p:cBhvr>
                                      <p:to>
                                        <p:strVal val="visible"/>
                                      </p:to>
                                    </p:set>
                                    <p:animEffect transition="in" filter="wipe(down)">
                                      <p:cBhvr>
                                        <p:cTn id="12" dur="500"/>
                                        <p:tgtEl>
                                          <p:spTgt spid="456708">
                                            <p:txEl>
                                              <p:pRg st="0" end="0"/>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56708">
                                            <p:txEl>
                                              <p:pRg st="1" end="1"/>
                                            </p:txEl>
                                          </p:spTgt>
                                        </p:tgtEl>
                                        <p:attrNameLst>
                                          <p:attrName>style.visibility</p:attrName>
                                        </p:attrNameLst>
                                      </p:cBhvr>
                                      <p:to>
                                        <p:strVal val="visible"/>
                                      </p:to>
                                    </p:set>
                                    <p:animEffect transition="in" filter="wipe(down)">
                                      <p:cBhvr>
                                        <p:cTn id="15" dur="500"/>
                                        <p:tgtEl>
                                          <p:spTgt spid="456708">
                                            <p:txEl>
                                              <p:pRg st="1" end="1"/>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56708">
                                            <p:txEl>
                                              <p:pRg st="2" end="2"/>
                                            </p:txEl>
                                          </p:spTgt>
                                        </p:tgtEl>
                                        <p:attrNameLst>
                                          <p:attrName>style.visibility</p:attrName>
                                        </p:attrNameLst>
                                      </p:cBhvr>
                                      <p:to>
                                        <p:strVal val="visible"/>
                                      </p:to>
                                    </p:set>
                                    <p:animEffect transition="in" filter="wipe(down)">
                                      <p:cBhvr>
                                        <p:cTn id="18" dur="500"/>
                                        <p:tgtEl>
                                          <p:spTgt spid="456708">
                                            <p:txEl>
                                              <p:pRg st="2" end="2"/>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456708">
                                            <p:txEl>
                                              <p:pRg st="3" end="3"/>
                                            </p:txEl>
                                          </p:spTgt>
                                        </p:tgtEl>
                                        <p:attrNameLst>
                                          <p:attrName>style.visibility</p:attrName>
                                        </p:attrNameLst>
                                      </p:cBhvr>
                                      <p:to>
                                        <p:strVal val="visible"/>
                                      </p:to>
                                    </p:set>
                                    <p:animEffect transition="in" filter="wipe(down)">
                                      <p:cBhvr>
                                        <p:cTn id="21" dur="500"/>
                                        <p:tgtEl>
                                          <p:spTgt spid="456708">
                                            <p:txEl>
                                              <p:pRg st="3" end="3"/>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456708">
                                            <p:txEl>
                                              <p:pRg st="4" end="4"/>
                                            </p:txEl>
                                          </p:spTgt>
                                        </p:tgtEl>
                                        <p:attrNameLst>
                                          <p:attrName>style.visibility</p:attrName>
                                        </p:attrNameLst>
                                      </p:cBhvr>
                                      <p:to>
                                        <p:strVal val="visible"/>
                                      </p:to>
                                    </p:set>
                                    <p:animEffect transition="in" filter="wipe(down)">
                                      <p:cBhvr>
                                        <p:cTn id="24" dur="500"/>
                                        <p:tgtEl>
                                          <p:spTgt spid="456708">
                                            <p:txEl>
                                              <p:pRg st="4" end="4"/>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56708">
                                            <p:txEl>
                                              <p:pRg st="5" end="5"/>
                                            </p:txEl>
                                          </p:spTgt>
                                        </p:tgtEl>
                                        <p:attrNameLst>
                                          <p:attrName>style.visibility</p:attrName>
                                        </p:attrNameLst>
                                      </p:cBhvr>
                                      <p:to>
                                        <p:strVal val="visible"/>
                                      </p:to>
                                    </p:set>
                                    <p:animEffect transition="in" filter="wipe(down)">
                                      <p:cBhvr>
                                        <p:cTn id="27" dur="500"/>
                                        <p:tgtEl>
                                          <p:spTgt spid="456708">
                                            <p:txEl>
                                              <p:pRg st="5" end="5"/>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456708">
                                            <p:txEl>
                                              <p:pRg st="6" end="6"/>
                                            </p:txEl>
                                          </p:spTgt>
                                        </p:tgtEl>
                                        <p:attrNameLst>
                                          <p:attrName>style.visibility</p:attrName>
                                        </p:attrNameLst>
                                      </p:cBhvr>
                                      <p:to>
                                        <p:strVal val="visible"/>
                                      </p:to>
                                    </p:set>
                                    <p:animEffect transition="in" filter="wipe(down)">
                                      <p:cBhvr>
                                        <p:cTn id="30" dur="500"/>
                                        <p:tgtEl>
                                          <p:spTgt spid="456708">
                                            <p:txEl>
                                              <p:pRg st="6" end="6"/>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456708">
                                            <p:txEl>
                                              <p:pRg st="7" end="7"/>
                                            </p:txEl>
                                          </p:spTgt>
                                        </p:tgtEl>
                                        <p:attrNameLst>
                                          <p:attrName>style.visibility</p:attrName>
                                        </p:attrNameLst>
                                      </p:cBhvr>
                                      <p:to>
                                        <p:strVal val="visible"/>
                                      </p:to>
                                    </p:set>
                                    <p:animEffect transition="in" filter="wipe(down)">
                                      <p:cBhvr>
                                        <p:cTn id="33" dur="500"/>
                                        <p:tgtEl>
                                          <p:spTgt spid="456708">
                                            <p:txEl>
                                              <p:pRg st="7" end="7"/>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56708">
                                            <p:txEl>
                                              <p:pRg st="8" end="8"/>
                                            </p:txEl>
                                          </p:spTgt>
                                        </p:tgtEl>
                                        <p:attrNameLst>
                                          <p:attrName>style.visibility</p:attrName>
                                        </p:attrNameLst>
                                      </p:cBhvr>
                                      <p:to>
                                        <p:strVal val="visible"/>
                                      </p:to>
                                    </p:set>
                                    <p:animEffect transition="in" filter="wipe(down)">
                                      <p:cBhvr>
                                        <p:cTn id="36" dur="500"/>
                                        <p:tgtEl>
                                          <p:spTgt spid="456708">
                                            <p:txEl>
                                              <p:pRg st="8" end="8"/>
                                            </p:tx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56708">
                                            <p:txEl>
                                              <p:pRg st="9" end="9"/>
                                            </p:txEl>
                                          </p:spTgt>
                                        </p:tgtEl>
                                        <p:attrNameLst>
                                          <p:attrName>style.visibility</p:attrName>
                                        </p:attrNameLst>
                                      </p:cBhvr>
                                      <p:to>
                                        <p:strVal val="visible"/>
                                      </p:to>
                                    </p:set>
                                    <p:animEffect transition="in" filter="wipe(down)">
                                      <p:cBhvr>
                                        <p:cTn id="39" dur="500"/>
                                        <p:tgtEl>
                                          <p:spTgt spid="456708">
                                            <p:txEl>
                                              <p:pRg st="9" end="9"/>
                                            </p:tx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56708">
                                            <p:txEl>
                                              <p:pRg st="10" end="10"/>
                                            </p:txEl>
                                          </p:spTgt>
                                        </p:tgtEl>
                                        <p:attrNameLst>
                                          <p:attrName>style.visibility</p:attrName>
                                        </p:attrNameLst>
                                      </p:cBhvr>
                                      <p:to>
                                        <p:strVal val="visible"/>
                                      </p:to>
                                    </p:set>
                                    <p:animEffect transition="in" filter="wipe(down)">
                                      <p:cBhvr>
                                        <p:cTn id="42" dur="500"/>
                                        <p:tgtEl>
                                          <p:spTgt spid="456708">
                                            <p:txEl>
                                              <p:pRg st="10" end="10"/>
                                            </p:txEl>
                                          </p:spTgt>
                                        </p:tgtEl>
                                      </p:cBhvr>
                                    </p:animEffect>
                                  </p:childTnLst>
                                </p:cTn>
                              </p:par>
                            </p:childTnLst>
                          </p:cTn>
                        </p:par>
                        <p:par>
                          <p:cTn id="43" fill="hold">
                            <p:stCondLst>
                              <p:cond delay="500"/>
                            </p:stCondLst>
                            <p:childTnLst>
                              <p:par>
                                <p:cTn id="44" presetID="2" presetClass="entr" presetSubtype="8" fill="hold" grpId="0" nodeType="afterEffect">
                                  <p:stCondLst>
                                    <p:cond delay="0"/>
                                  </p:stCondLst>
                                  <p:childTnLst>
                                    <p:set>
                                      <p:cBhvr>
                                        <p:cTn id="45" dur="1" fill="hold">
                                          <p:stCondLst>
                                            <p:cond delay="0"/>
                                          </p:stCondLst>
                                        </p:cTn>
                                        <p:tgtEl>
                                          <p:spTgt spid="456709">
                                            <p:txEl>
                                              <p:pRg st="0" end="0"/>
                                            </p:txEl>
                                          </p:spTgt>
                                        </p:tgtEl>
                                        <p:attrNameLst>
                                          <p:attrName>style.visibility</p:attrName>
                                        </p:attrNameLst>
                                      </p:cBhvr>
                                      <p:to>
                                        <p:strVal val="visible"/>
                                      </p:to>
                                    </p:set>
                                    <p:anim calcmode="lin" valueType="num">
                                      <p:cBhvr additive="base">
                                        <p:cTn id="46" dur="500" fill="hold"/>
                                        <p:tgtEl>
                                          <p:spTgt spid="456709">
                                            <p:txEl>
                                              <p:pRg st="0" end="0"/>
                                            </p:txEl>
                                          </p:spTgt>
                                        </p:tgtEl>
                                        <p:attrNameLst>
                                          <p:attrName>ppt_x</p:attrName>
                                        </p:attrNameLst>
                                      </p:cBhvr>
                                      <p:tavLst>
                                        <p:tav tm="0">
                                          <p:val>
                                            <p:strVal val="0-#ppt_w/2"/>
                                          </p:val>
                                        </p:tav>
                                        <p:tav tm="100000">
                                          <p:val>
                                            <p:strVal val="#ppt_x"/>
                                          </p:val>
                                        </p:tav>
                                      </p:tavLst>
                                    </p:anim>
                                    <p:anim calcmode="lin" valueType="num">
                                      <p:cBhvr additive="base">
                                        <p:cTn id="47" dur="500" fill="hold"/>
                                        <p:tgtEl>
                                          <p:spTgt spid="45670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6707" grpId="0" build="p" autoUpdateAnimBg="0"/>
      <p:bldP spid="456708" grpId="0" build="allAtOnce"/>
      <p:bldP spid="456709"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457731" name="Rectangle 3"/>
          <p:cNvSpPr>
            <a:spLocks noChangeArrowheads="1"/>
          </p:cNvSpPr>
          <p:nvPr/>
        </p:nvSpPr>
        <p:spPr bwMode="auto">
          <a:xfrm>
            <a:off x="152400" y="685800"/>
            <a:ext cx="8534400" cy="609600"/>
          </a:xfrm>
          <a:prstGeom prst="rect">
            <a:avLst/>
          </a:prstGeom>
          <a:noFill/>
          <a:ln w="9525">
            <a:noFill/>
            <a:miter lim="800000"/>
            <a:headEnd/>
            <a:tailEnd/>
          </a:ln>
          <a:effectLst/>
        </p:spPr>
        <p:txBody>
          <a:bodyPr/>
          <a:lstStyle/>
          <a:p>
            <a:pPr marL="342900" indent="-342900">
              <a:defRPr/>
            </a:pPr>
            <a:r>
              <a:rPr lang="en-US" altLang="zh-CN" sz="2400" b="1">
                <a:solidFill>
                  <a:srgbClr val="0033CC"/>
                </a:solidFill>
                <a:cs typeface="+mn-cs"/>
              </a:rPr>
              <a:t>     </a:t>
            </a:r>
            <a:r>
              <a:rPr lang="zh-CN" altLang="en-US" sz="2400" b="1">
                <a:solidFill>
                  <a:srgbClr val="0033CC"/>
                </a:solidFill>
                <a:cs typeface="+mn-cs"/>
              </a:rPr>
              <a:t>职能型组织的</a:t>
            </a:r>
            <a:r>
              <a:rPr lang="zh-CN" altLang="en-US" sz="2400" b="1">
                <a:solidFill>
                  <a:srgbClr val="FF0000"/>
                </a:solidFill>
                <a:effectLst>
                  <a:outerShdw blurRad="38100" dist="38100" dir="2700000" algn="tl">
                    <a:srgbClr val="C0C0C0"/>
                  </a:outerShdw>
                </a:effectLst>
                <a:cs typeface="+mn-cs"/>
              </a:rPr>
              <a:t>缺点</a:t>
            </a:r>
          </a:p>
        </p:txBody>
      </p:sp>
      <p:sp>
        <p:nvSpPr>
          <p:cNvPr id="457732" name="Rectangle 4"/>
          <p:cNvSpPr>
            <a:spLocks noChangeArrowheads="1"/>
          </p:cNvSpPr>
          <p:nvPr/>
        </p:nvSpPr>
        <p:spPr bwMode="auto">
          <a:xfrm>
            <a:off x="381000" y="1143000"/>
            <a:ext cx="8382000" cy="4800600"/>
          </a:xfrm>
          <a:prstGeom prst="rect">
            <a:avLst/>
          </a:prstGeom>
          <a:noFill/>
          <a:ln w="25400">
            <a:noFill/>
            <a:miter lim="800000"/>
            <a:headEnd/>
            <a:tailEnd/>
          </a:ln>
        </p:spPr>
        <p:txBody>
          <a:bodyPr/>
          <a:lstStyle/>
          <a:p>
            <a:pPr marL="342900" indent="-342900">
              <a:buFontTx/>
              <a:buChar char="•"/>
            </a:pPr>
            <a:endParaRPr lang="en-US" altLang="zh-CN" sz="2400" b="1"/>
          </a:p>
          <a:p>
            <a:pPr marL="342900" indent="-342900">
              <a:buFontTx/>
              <a:buChar char="•"/>
            </a:pPr>
            <a:r>
              <a:rPr lang="zh-CN" altLang="en-US" sz="2400" b="1"/>
              <a:t>没有一个直接对整个项目负责的人</a:t>
            </a:r>
          </a:p>
          <a:p>
            <a:pPr marL="342900" indent="-342900">
              <a:buFontTx/>
              <a:buChar char="•"/>
            </a:pPr>
            <a:r>
              <a:rPr lang="zh-CN" altLang="en-US" sz="2400" b="1"/>
              <a:t>没有完成项目任务所必须的项目导向的重视</a:t>
            </a:r>
            <a:endParaRPr lang="zh-CN" altLang="en-US" b="1">
              <a:solidFill>
                <a:srgbClr val="0033CC"/>
              </a:solidFill>
            </a:endParaRPr>
          </a:p>
          <a:p>
            <a:pPr marL="342900" indent="-342900">
              <a:buFontTx/>
              <a:buChar char="•"/>
            </a:pPr>
            <a:r>
              <a:rPr lang="zh-CN" altLang="en-US" sz="2400" b="1"/>
              <a:t>跨部门的协调十分困难</a:t>
            </a:r>
          </a:p>
          <a:p>
            <a:pPr marL="342900" indent="-342900">
              <a:buFontTx/>
              <a:buChar char="•"/>
            </a:pPr>
            <a:r>
              <a:rPr lang="zh-CN" altLang="en-US" sz="2400" b="1"/>
              <a:t>决策通常有利于实力最强的职能团队</a:t>
            </a:r>
          </a:p>
          <a:p>
            <a:pPr marL="342900" indent="-342900">
              <a:buFontTx/>
              <a:buChar char="•"/>
            </a:pPr>
            <a:r>
              <a:rPr lang="zh-CN" altLang="en-US" sz="2400" b="1"/>
              <a:t>没有客户问题处理中心，所有的沟通都必须经过管理上层</a:t>
            </a:r>
          </a:p>
          <a:p>
            <a:pPr marL="342900" indent="-342900">
              <a:buFontTx/>
              <a:buChar char="•"/>
            </a:pPr>
            <a:r>
              <a:rPr lang="zh-CN" altLang="en-US" sz="2400" b="1"/>
              <a:t>对客户需求的反应十分迟钝</a:t>
            </a:r>
          </a:p>
          <a:p>
            <a:pPr marL="342900" indent="-342900">
              <a:buFontTx/>
              <a:buChar char="•"/>
            </a:pPr>
            <a:r>
              <a:rPr lang="zh-CN" altLang="en-US" sz="2400" b="1"/>
              <a:t>责任难以确定，这是因为很少有或没有直接的项目报告，很少有项目发展计划，没有项目权力</a:t>
            </a:r>
          </a:p>
          <a:p>
            <a:pPr marL="342900" indent="-342900">
              <a:buFontTx/>
              <a:buChar char="•"/>
            </a:pPr>
            <a:r>
              <a:rPr lang="zh-CN" altLang="en-US" sz="2400" b="1"/>
              <a:t>激励和创新力下降</a:t>
            </a:r>
          </a:p>
          <a:p>
            <a:pPr marL="342900" indent="-342900">
              <a:buFontTx/>
              <a:buChar char="•"/>
            </a:pPr>
            <a:r>
              <a:rPr lang="zh-CN" altLang="en-US" sz="2400" b="1"/>
              <a:t>计划趋向于如何更容易实施，很少考虑正在进行的项目</a:t>
            </a:r>
          </a:p>
          <a:p>
            <a:pPr marL="342900" indent="-342900"/>
            <a:endParaRPr lang="zh-CN" altLang="en-US" sz="2400" b="1"/>
          </a:p>
        </p:txBody>
      </p:sp>
      <p:sp>
        <p:nvSpPr>
          <p:cNvPr id="457733" name="Rectangle 5"/>
          <p:cNvSpPr>
            <a:spLocks noChangeArrowheads="1"/>
          </p:cNvSpPr>
          <p:nvPr/>
        </p:nvSpPr>
        <p:spPr bwMode="auto">
          <a:xfrm>
            <a:off x="1524000" y="5867400"/>
            <a:ext cx="7239000" cy="533400"/>
          </a:xfrm>
          <a:prstGeom prst="rect">
            <a:avLst/>
          </a:prstGeom>
          <a:noFill/>
          <a:ln w="9525">
            <a:noFill/>
            <a:miter lim="800000"/>
            <a:headEnd/>
            <a:tailEnd/>
          </a:ln>
        </p:spPr>
        <p:txBody>
          <a:bodyPr/>
          <a:lstStyle/>
          <a:p>
            <a:pPr marL="342900" indent="-342900"/>
            <a:r>
              <a:rPr lang="en-US" altLang="zh-CN" sz="1600" b="1" i="1">
                <a:solidFill>
                  <a:srgbClr val="0033CC"/>
                </a:solidFill>
                <a:ea typeface="华文隶书" pitchFamily="2" charset="-122"/>
              </a:rPr>
              <a:t>Project  Management_</a:t>
            </a:r>
            <a:r>
              <a:rPr lang="en-US" altLang="zh-CN" sz="1200" b="1" i="1">
                <a:solidFill>
                  <a:srgbClr val="0033CC"/>
                </a:solidFill>
                <a:ea typeface="华文隶书" pitchFamily="2" charset="-122"/>
              </a:rPr>
              <a:t>A</a:t>
            </a:r>
            <a:r>
              <a:rPr lang="en-US" altLang="zh-CN" sz="2400" b="1" i="1">
                <a:solidFill>
                  <a:srgbClr val="0033CC"/>
                </a:solidFill>
                <a:ea typeface="华文隶书" pitchFamily="2" charset="-122"/>
              </a:rPr>
              <a:t> </a:t>
            </a:r>
            <a:r>
              <a:rPr lang="en-US" altLang="zh-CN" sz="1200" b="1" i="1">
                <a:solidFill>
                  <a:srgbClr val="0033CC"/>
                </a:solidFill>
                <a:ea typeface="华文隶书" pitchFamily="2" charset="-122"/>
              </a:rPr>
              <a:t>Systems Approach To Planning,Scheduling, And Controlling, 9e</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57731">
                                            <p:txEl>
                                              <p:pRg st="0" end="0"/>
                                            </p:txEl>
                                          </p:spTgt>
                                        </p:tgtEl>
                                        <p:attrNameLst>
                                          <p:attrName>style.visibility</p:attrName>
                                        </p:attrNameLst>
                                      </p:cBhvr>
                                      <p:to>
                                        <p:strVal val="visible"/>
                                      </p:to>
                                    </p:set>
                                    <p:animEffect transition="in" filter="wipe(down)">
                                      <p:cBhvr>
                                        <p:cTn id="7" dur="500"/>
                                        <p:tgtEl>
                                          <p:spTgt spid="4577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57732">
                                            <p:txEl>
                                              <p:pRg st="1" end="1"/>
                                            </p:txEl>
                                          </p:spTgt>
                                        </p:tgtEl>
                                        <p:attrNameLst>
                                          <p:attrName>style.visibility</p:attrName>
                                        </p:attrNameLst>
                                      </p:cBhvr>
                                      <p:to>
                                        <p:strVal val="visible"/>
                                      </p:to>
                                    </p:set>
                                    <p:animEffect transition="in" filter="wipe(down)">
                                      <p:cBhvr>
                                        <p:cTn id="12" dur="500"/>
                                        <p:tgtEl>
                                          <p:spTgt spid="457732">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57732">
                                            <p:txEl>
                                              <p:pRg st="2" end="2"/>
                                            </p:txEl>
                                          </p:spTgt>
                                        </p:tgtEl>
                                        <p:attrNameLst>
                                          <p:attrName>style.visibility</p:attrName>
                                        </p:attrNameLst>
                                      </p:cBhvr>
                                      <p:to>
                                        <p:strVal val="visible"/>
                                      </p:to>
                                    </p:set>
                                    <p:animEffect transition="in" filter="wipe(down)">
                                      <p:cBhvr>
                                        <p:cTn id="15" dur="500"/>
                                        <p:tgtEl>
                                          <p:spTgt spid="457732">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57732">
                                            <p:txEl>
                                              <p:pRg st="3" end="3"/>
                                            </p:txEl>
                                          </p:spTgt>
                                        </p:tgtEl>
                                        <p:attrNameLst>
                                          <p:attrName>style.visibility</p:attrName>
                                        </p:attrNameLst>
                                      </p:cBhvr>
                                      <p:to>
                                        <p:strVal val="visible"/>
                                      </p:to>
                                    </p:set>
                                    <p:animEffect transition="in" filter="wipe(down)">
                                      <p:cBhvr>
                                        <p:cTn id="18" dur="500"/>
                                        <p:tgtEl>
                                          <p:spTgt spid="457732">
                                            <p:txEl>
                                              <p:pRg st="3" end="3"/>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457732">
                                            <p:txEl>
                                              <p:pRg st="4" end="4"/>
                                            </p:txEl>
                                          </p:spTgt>
                                        </p:tgtEl>
                                        <p:attrNameLst>
                                          <p:attrName>style.visibility</p:attrName>
                                        </p:attrNameLst>
                                      </p:cBhvr>
                                      <p:to>
                                        <p:strVal val="visible"/>
                                      </p:to>
                                    </p:set>
                                    <p:animEffect transition="in" filter="wipe(down)">
                                      <p:cBhvr>
                                        <p:cTn id="21" dur="500"/>
                                        <p:tgtEl>
                                          <p:spTgt spid="457732">
                                            <p:txEl>
                                              <p:pRg st="4" end="4"/>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457732">
                                            <p:txEl>
                                              <p:pRg st="5" end="5"/>
                                            </p:txEl>
                                          </p:spTgt>
                                        </p:tgtEl>
                                        <p:attrNameLst>
                                          <p:attrName>style.visibility</p:attrName>
                                        </p:attrNameLst>
                                      </p:cBhvr>
                                      <p:to>
                                        <p:strVal val="visible"/>
                                      </p:to>
                                    </p:set>
                                    <p:animEffect transition="in" filter="wipe(down)">
                                      <p:cBhvr>
                                        <p:cTn id="24" dur="500"/>
                                        <p:tgtEl>
                                          <p:spTgt spid="457732">
                                            <p:txEl>
                                              <p:pRg st="5"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57732">
                                            <p:txEl>
                                              <p:pRg st="6" end="6"/>
                                            </p:txEl>
                                          </p:spTgt>
                                        </p:tgtEl>
                                        <p:attrNameLst>
                                          <p:attrName>style.visibility</p:attrName>
                                        </p:attrNameLst>
                                      </p:cBhvr>
                                      <p:to>
                                        <p:strVal val="visible"/>
                                      </p:to>
                                    </p:set>
                                    <p:animEffect transition="in" filter="wipe(down)">
                                      <p:cBhvr>
                                        <p:cTn id="27" dur="500"/>
                                        <p:tgtEl>
                                          <p:spTgt spid="457732">
                                            <p:txEl>
                                              <p:pRg st="6" end="6"/>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457732">
                                            <p:txEl>
                                              <p:pRg st="7" end="7"/>
                                            </p:txEl>
                                          </p:spTgt>
                                        </p:tgtEl>
                                        <p:attrNameLst>
                                          <p:attrName>style.visibility</p:attrName>
                                        </p:attrNameLst>
                                      </p:cBhvr>
                                      <p:to>
                                        <p:strVal val="visible"/>
                                      </p:to>
                                    </p:set>
                                    <p:animEffect transition="in" filter="wipe(down)">
                                      <p:cBhvr>
                                        <p:cTn id="30" dur="500"/>
                                        <p:tgtEl>
                                          <p:spTgt spid="457732">
                                            <p:txEl>
                                              <p:pRg st="7" end="7"/>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457732">
                                            <p:txEl>
                                              <p:pRg st="8" end="8"/>
                                            </p:txEl>
                                          </p:spTgt>
                                        </p:tgtEl>
                                        <p:attrNameLst>
                                          <p:attrName>style.visibility</p:attrName>
                                        </p:attrNameLst>
                                      </p:cBhvr>
                                      <p:to>
                                        <p:strVal val="visible"/>
                                      </p:to>
                                    </p:set>
                                    <p:animEffect transition="in" filter="wipe(down)">
                                      <p:cBhvr>
                                        <p:cTn id="33" dur="500"/>
                                        <p:tgtEl>
                                          <p:spTgt spid="457732">
                                            <p:txEl>
                                              <p:pRg st="8" end="8"/>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57732">
                                            <p:txEl>
                                              <p:pRg st="9" end="9"/>
                                            </p:txEl>
                                          </p:spTgt>
                                        </p:tgtEl>
                                        <p:attrNameLst>
                                          <p:attrName>style.visibility</p:attrName>
                                        </p:attrNameLst>
                                      </p:cBhvr>
                                      <p:to>
                                        <p:strVal val="visible"/>
                                      </p:to>
                                    </p:set>
                                    <p:animEffect transition="in" filter="wipe(down)">
                                      <p:cBhvr>
                                        <p:cTn id="36" dur="500"/>
                                        <p:tgtEl>
                                          <p:spTgt spid="457732">
                                            <p:txEl>
                                              <p:pRg st="9" end="9"/>
                                            </p:txEl>
                                          </p:spTgt>
                                        </p:tgtEl>
                                      </p:cBhvr>
                                    </p:animEffect>
                                  </p:childTnLst>
                                </p:cTn>
                              </p:par>
                            </p:childTnLst>
                          </p:cTn>
                        </p:par>
                        <p:par>
                          <p:cTn id="37" fill="hold">
                            <p:stCondLst>
                              <p:cond delay="500"/>
                            </p:stCondLst>
                            <p:childTnLst>
                              <p:par>
                                <p:cTn id="38" presetID="2" presetClass="entr" presetSubtype="8" fill="hold" grpId="0" nodeType="afterEffect">
                                  <p:stCondLst>
                                    <p:cond delay="0"/>
                                  </p:stCondLst>
                                  <p:childTnLst>
                                    <p:set>
                                      <p:cBhvr>
                                        <p:cTn id="39" dur="1" fill="hold">
                                          <p:stCondLst>
                                            <p:cond delay="0"/>
                                          </p:stCondLst>
                                        </p:cTn>
                                        <p:tgtEl>
                                          <p:spTgt spid="457733">
                                            <p:txEl>
                                              <p:pRg st="0" end="0"/>
                                            </p:txEl>
                                          </p:spTgt>
                                        </p:tgtEl>
                                        <p:attrNameLst>
                                          <p:attrName>style.visibility</p:attrName>
                                        </p:attrNameLst>
                                      </p:cBhvr>
                                      <p:to>
                                        <p:strVal val="visible"/>
                                      </p:to>
                                    </p:set>
                                    <p:anim calcmode="lin" valueType="num">
                                      <p:cBhvr additive="base">
                                        <p:cTn id="40" dur="500" fill="hold"/>
                                        <p:tgtEl>
                                          <p:spTgt spid="457733">
                                            <p:txEl>
                                              <p:pRg st="0" end="0"/>
                                            </p:txEl>
                                          </p:spTgt>
                                        </p:tgtEl>
                                        <p:attrNameLst>
                                          <p:attrName>ppt_x</p:attrName>
                                        </p:attrNameLst>
                                      </p:cBhvr>
                                      <p:tavLst>
                                        <p:tav tm="0">
                                          <p:val>
                                            <p:strVal val="0-#ppt_w/2"/>
                                          </p:val>
                                        </p:tav>
                                        <p:tav tm="100000">
                                          <p:val>
                                            <p:strVal val="#ppt_x"/>
                                          </p:val>
                                        </p:tav>
                                      </p:tavLst>
                                    </p:anim>
                                    <p:anim calcmode="lin" valueType="num">
                                      <p:cBhvr additive="base">
                                        <p:cTn id="41" dur="500" fill="hold"/>
                                        <p:tgtEl>
                                          <p:spTgt spid="45773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7731" grpId="0" build="p" autoUpdateAnimBg="0"/>
      <p:bldP spid="457732" grpId="0" build="allAtOnce"/>
      <p:bldP spid="457733"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269315" name="Rectangle 3"/>
          <p:cNvSpPr>
            <a:spLocks noChangeArrowheads="1"/>
          </p:cNvSpPr>
          <p:nvPr/>
        </p:nvSpPr>
        <p:spPr bwMode="auto">
          <a:xfrm>
            <a:off x="152400" y="685800"/>
            <a:ext cx="8534400" cy="609600"/>
          </a:xfrm>
          <a:prstGeom prst="rect">
            <a:avLst/>
          </a:prstGeom>
          <a:noFill/>
          <a:ln w="9525">
            <a:noFill/>
            <a:miter lim="800000"/>
            <a:headEnd/>
            <a:tailEnd/>
          </a:ln>
        </p:spPr>
        <p:txBody>
          <a:bodyPr/>
          <a:lstStyle/>
          <a:p>
            <a:pPr marL="342900" indent="-342900"/>
            <a:r>
              <a:rPr lang="en-US" altLang="zh-CN" sz="2400" b="1">
                <a:solidFill>
                  <a:srgbClr val="0033CC"/>
                </a:solidFill>
              </a:rPr>
              <a:t>     </a:t>
            </a:r>
            <a:r>
              <a:rPr lang="zh-CN" altLang="en-US" sz="2400" b="1">
                <a:solidFill>
                  <a:srgbClr val="0033CC"/>
                </a:solidFill>
              </a:rPr>
              <a:t>弱矩阵型组织结构</a:t>
            </a:r>
          </a:p>
        </p:txBody>
      </p:sp>
      <p:pic>
        <p:nvPicPr>
          <p:cNvPr id="269317" name="Picture 5"/>
          <p:cNvPicPr>
            <a:picLocks noChangeAspect="1" noChangeArrowheads="1"/>
          </p:cNvPicPr>
          <p:nvPr/>
        </p:nvPicPr>
        <p:blipFill>
          <a:blip r:embed="rId2"/>
          <a:srcRect/>
          <a:stretch>
            <a:fillRect/>
          </a:stretch>
        </p:blipFill>
        <p:spPr bwMode="auto">
          <a:xfrm>
            <a:off x="344488" y="1381125"/>
            <a:ext cx="8456612" cy="4638675"/>
          </a:xfrm>
          <a:prstGeom prst="rect">
            <a:avLst/>
          </a:prstGeom>
          <a:noFill/>
          <a:ln w="9525">
            <a:noFill/>
            <a:miter lim="800000"/>
            <a:headEnd/>
            <a:tailEnd/>
          </a:ln>
        </p:spPr>
      </p:pic>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69315">
                                            <p:txEl>
                                              <p:pRg st="0" end="0"/>
                                            </p:txEl>
                                          </p:spTgt>
                                        </p:tgtEl>
                                        <p:attrNameLst>
                                          <p:attrName>style.visibility</p:attrName>
                                        </p:attrNameLst>
                                      </p:cBhvr>
                                      <p:to>
                                        <p:strVal val="visible"/>
                                      </p:to>
                                    </p:set>
                                    <p:animEffect transition="in" filter="wipe(down)">
                                      <p:cBhvr>
                                        <p:cTn id="7" dur="500"/>
                                        <p:tgtEl>
                                          <p:spTgt spid="269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69317"/>
                                        </p:tgtEl>
                                        <p:attrNameLst>
                                          <p:attrName>style.visibility</p:attrName>
                                        </p:attrNameLst>
                                      </p:cBhvr>
                                      <p:to>
                                        <p:strVal val="visible"/>
                                      </p:to>
                                    </p:set>
                                    <p:anim calcmode="lin" valueType="num">
                                      <p:cBhvr additive="base">
                                        <p:cTn id="12" dur="500" fill="hold"/>
                                        <p:tgtEl>
                                          <p:spTgt spid="269317"/>
                                        </p:tgtEl>
                                        <p:attrNameLst>
                                          <p:attrName>ppt_x</p:attrName>
                                        </p:attrNameLst>
                                      </p:cBhvr>
                                      <p:tavLst>
                                        <p:tav tm="0">
                                          <p:val>
                                            <p:strVal val="#ppt_x"/>
                                          </p:val>
                                        </p:tav>
                                        <p:tav tm="100000">
                                          <p:val>
                                            <p:strVal val="#ppt_x"/>
                                          </p:val>
                                        </p:tav>
                                      </p:tavLst>
                                    </p:anim>
                                    <p:anim calcmode="lin" valueType="num">
                                      <p:cBhvr additive="base">
                                        <p:cTn id="13" dur="500" fill="hold"/>
                                        <p:tgtEl>
                                          <p:spTgt spid="2693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315"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270339" name="Rectangle 3"/>
          <p:cNvSpPr>
            <a:spLocks noChangeArrowheads="1"/>
          </p:cNvSpPr>
          <p:nvPr/>
        </p:nvSpPr>
        <p:spPr bwMode="auto">
          <a:xfrm>
            <a:off x="152400" y="685800"/>
            <a:ext cx="8534400" cy="609600"/>
          </a:xfrm>
          <a:prstGeom prst="rect">
            <a:avLst/>
          </a:prstGeom>
          <a:noFill/>
          <a:ln w="9525">
            <a:noFill/>
            <a:miter lim="800000"/>
            <a:headEnd/>
            <a:tailEnd/>
          </a:ln>
        </p:spPr>
        <p:txBody>
          <a:bodyPr/>
          <a:lstStyle/>
          <a:p>
            <a:pPr marL="342900" indent="-342900"/>
            <a:r>
              <a:rPr lang="en-US" altLang="zh-CN" sz="2400" b="1"/>
              <a:t>     </a:t>
            </a:r>
            <a:r>
              <a:rPr lang="zh-CN" altLang="en-US" sz="2400" b="1">
                <a:solidFill>
                  <a:srgbClr val="0033CC"/>
                </a:solidFill>
              </a:rPr>
              <a:t>平衡矩阵型组织结构</a:t>
            </a:r>
          </a:p>
        </p:txBody>
      </p:sp>
      <p:pic>
        <p:nvPicPr>
          <p:cNvPr id="270341" name="Picture 5"/>
          <p:cNvPicPr>
            <a:picLocks noChangeAspect="1" noChangeArrowheads="1"/>
          </p:cNvPicPr>
          <p:nvPr/>
        </p:nvPicPr>
        <p:blipFill>
          <a:blip r:embed="rId2"/>
          <a:srcRect/>
          <a:stretch>
            <a:fillRect/>
          </a:stretch>
        </p:blipFill>
        <p:spPr bwMode="auto">
          <a:xfrm>
            <a:off x="320675" y="1266825"/>
            <a:ext cx="8504238" cy="4829175"/>
          </a:xfrm>
          <a:prstGeom prst="rect">
            <a:avLst/>
          </a:prstGeom>
          <a:noFill/>
          <a:ln w="9525">
            <a:noFill/>
            <a:miter lim="800000"/>
            <a:headEnd/>
            <a:tailEnd/>
          </a:ln>
        </p:spPr>
      </p:pic>
      <p:sp>
        <p:nvSpPr>
          <p:cNvPr id="6" name="线形标注 2 5"/>
          <p:cNvSpPr/>
          <p:nvPr/>
        </p:nvSpPr>
        <p:spPr>
          <a:xfrm>
            <a:off x="2895600" y="5791200"/>
            <a:ext cx="1981200" cy="914400"/>
          </a:xfrm>
          <a:prstGeom prst="borderCallout2">
            <a:avLst>
              <a:gd name="adj1" fmla="val 18750"/>
              <a:gd name="adj2" fmla="val -8333"/>
              <a:gd name="adj3" fmla="val 18750"/>
              <a:gd name="adj4" fmla="val -16667"/>
              <a:gd name="adj5" fmla="val -81301"/>
              <a:gd name="adj6" fmla="val -30691"/>
            </a:avLst>
          </a:prstGeom>
          <a:solidFill>
            <a:schemeClr val="accent3">
              <a:lumMod val="20000"/>
              <a:lumOff val="80000"/>
            </a:schemeClr>
          </a:solidFill>
          <a:ln w="28575">
            <a:solidFill>
              <a:schemeClr val="accent1"/>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tx1"/>
                </a:solidFill>
              </a:rPr>
              <a:t>承认设置</a:t>
            </a:r>
            <a:r>
              <a:rPr lang="en-US" altLang="zh-CN" sz="1400" dirty="0" smtClean="0">
                <a:solidFill>
                  <a:schemeClr val="tx1"/>
                </a:solidFill>
              </a:rPr>
              <a:t>PM</a:t>
            </a:r>
            <a:r>
              <a:rPr lang="zh-CN" altLang="en-US" sz="1400" dirty="0" smtClean="0">
                <a:solidFill>
                  <a:schemeClr val="tx1"/>
                </a:solidFill>
              </a:rPr>
              <a:t>的必要性，但</a:t>
            </a:r>
            <a:r>
              <a:rPr lang="en-US" altLang="zh-CN" sz="1400" dirty="0" smtClean="0">
                <a:solidFill>
                  <a:schemeClr val="tx1"/>
                </a:solidFill>
              </a:rPr>
              <a:t>PM</a:t>
            </a:r>
            <a:r>
              <a:rPr lang="zh-CN" altLang="en-US" sz="1400" dirty="0" smtClean="0">
                <a:solidFill>
                  <a:schemeClr val="tx1"/>
                </a:solidFill>
              </a:rPr>
              <a:t>对项目和资金不能全权支配</a:t>
            </a:r>
            <a:endParaRPr lang="zh-CN" altLang="en-US" sz="1400" u="sng" dirty="0">
              <a:solidFill>
                <a:schemeClr val="tx1"/>
              </a:solidFill>
            </a:endParaRP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70339">
                                            <p:txEl>
                                              <p:pRg st="0" end="0"/>
                                            </p:txEl>
                                          </p:spTgt>
                                        </p:tgtEl>
                                        <p:attrNameLst>
                                          <p:attrName>style.visibility</p:attrName>
                                        </p:attrNameLst>
                                      </p:cBhvr>
                                      <p:to>
                                        <p:strVal val="visible"/>
                                      </p:to>
                                    </p:set>
                                    <p:animEffect transition="in" filter="wipe(down)">
                                      <p:cBhvr>
                                        <p:cTn id="7" dur="500"/>
                                        <p:tgtEl>
                                          <p:spTgt spid="2703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70341"/>
                                        </p:tgtEl>
                                        <p:attrNameLst>
                                          <p:attrName>style.visibility</p:attrName>
                                        </p:attrNameLst>
                                      </p:cBhvr>
                                      <p:to>
                                        <p:strVal val="visible"/>
                                      </p:to>
                                    </p:set>
                                    <p:anim calcmode="lin" valueType="num">
                                      <p:cBhvr additive="base">
                                        <p:cTn id="12" dur="500" fill="hold"/>
                                        <p:tgtEl>
                                          <p:spTgt spid="270341"/>
                                        </p:tgtEl>
                                        <p:attrNameLst>
                                          <p:attrName>ppt_x</p:attrName>
                                        </p:attrNameLst>
                                      </p:cBhvr>
                                      <p:tavLst>
                                        <p:tav tm="0">
                                          <p:val>
                                            <p:strVal val="#ppt_x"/>
                                          </p:val>
                                        </p:tav>
                                        <p:tav tm="100000">
                                          <p:val>
                                            <p:strVal val="#ppt_x"/>
                                          </p:val>
                                        </p:tav>
                                      </p:tavLst>
                                    </p:anim>
                                    <p:anim calcmode="lin" valueType="num">
                                      <p:cBhvr additive="base">
                                        <p:cTn id="13" dur="500" fill="hold"/>
                                        <p:tgtEl>
                                          <p:spTgt spid="27034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339" grpId="0" build="p" autoUpdateAnimBg="0"/>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271363" name="Rectangle 3"/>
          <p:cNvSpPr>
            <a:spLocks noChangeArrowheads="1"/>
          </p:cNvSpPr>
          <p:nvPr/>
        </p:nvSpPr>
        <p:spPr bwMode="auto">
          <a:xfrm>
            <a:off x="152400" y="685800"/>
            <a:ext cx="8534400" cy="609600"/>
          </a:xfrm>
          <a:prstGeom prst="rect">
            <a:avLst/>
          </a:prstGeom>
          <a:noFill/>
          <a:ln w="9525">
            <a:noFill/>
            <a:miter lim="800000"/>
            <a:headEnd/>
            <a:tailEnd/>
          </a:ln>
        </p:spPr>
        <p:txBody>
          <a:bodyPr/>
          <a:lstStyle/>
          <a:p>
            <a:pPr marL="342900" indent="-342900"/>
            <a:r>
              <a:rPr lang="en-US" altLang="zh-CN" sz="2400" b="1">
                <a:solidFill>
                  <a:srgbClr val="0033CC"/>
                </a:solidFill>
              </a:rPr>
              <a:t>     </a:t>
            </a:r>
            <a:r>
              <a:rPr lang="zh-CN" altLang="en-US" sz="2400" b="1">
                <a:solidFill>
                  <a:srgbClr val="0033CC"/>
                </a:solidFill>
              </a:rPr>
              <a:t>强矩阵型组织结构</a:t>
            </a:r>
          </a:p>
        </p:txBody>
      </p:sp>
      <p:pic>
        <p:nvPicPr>
          <p:cNvPr id="271365" name="Picture 5"/>
          <p:cNvPicPr>
            <a:picLocks noChangeAspect="1" noChangeArrowheads="1"/>
          </p:cNvPicPr>
          <p:nvPr/>
        </p:nvPicPr>
        <p:blipFill>
          <a:blip r:embed="rId2"/>
          <a:srcRect/>
          <a:stretch>
            <a:fillRect/>
          </a:stretch>
        </p:blipFill>
        <p:spPr bwMode="auto">
          <a:xfrm>
            <a:off x="334963" y="1295400"/>
            <a:ext cx="8475662" cy="4648200"/>
          </a:xfrm>
          <a:prstGeom prst="rect">
            <a:avLst/>
          </a:prstGeom>
          <a:noFill/>
          <a:ln w="9525">
            <a:noFill/>
            <a:miter lim="800000"/>
            <a:headEnd/>
            <a:tailEnd/>
          </a:ln>
        </p:spPr>
      </p:pic>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71363">
                                            <p:txEl>
                                              <p:pRg st="0" end="0"/>
                                            </p:txEl>
                                          </p:spTgt>
                                        </p:tgtEl>
                                        <p:attrNameLst>
                                          <p:attrName>style.visibility</p:attrName>
                                        </p:attrNameLst>
                                      </p:cBhvr>
                                      <p:to>
                                        <p:strVal val="visible"/>
                                      </p:to>
                                    </p:set>
                                    <p:animEffect transition="in" filter="wipe(down)">
                                      <p:cBhvr>
                                        <p:cTn id="7" dur="500"/>
                                        <p:tgtEl>
                                          <p:spTgt spid="2713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71365"/>
                                        </p:tgtEl>
                                        <p:attrNameLst>
                                          <p:attrName>style.visibility</p:attrName>
                                        </p:attrNameLst>
                                      </p:cBhvr>
                                      <p:to>
                                        <p:strVal val="visible"/>
                                      </p:to>
                                    </p:set>
                                    <p:anim calcmode="lin" valueType="num">
                                      <p:cBhvr additive="base">
                                        <p:cTn id="12" dur="500" fill="hold"/>
                                        <p:tgtEl>
                                          <p:spTgt spid="271365"/>
                                        </p:tgtEl>
                                        <p:attrNameLst>
                                          <p:attrName>ppt_x</p:attrName>
                                        </p:attrNameLst>
                                      </p:cBhvr>
                                      <p:tavLst>
                                        <p:tav tm="0">
                                          <p:val>
                                            <p:strVal val="#ppt_x"/>
                                          </p:val>
                                        </p:tav>
                                        <p:tav tm="100000">
                                          <p:val>
                                            <p:strVal val="#ppt_x"/>
                                          </p:val>
                                        </p:tav>
                                      </p:tavLst>
                                    </p:anim>
                                    <p:anim calcmode="lin" valueType="num">
                                      <p:cBhvr additive="base">
                                        <p:cTn id="13" dur="500" fill="hold"/>
                                        <p:tgtEl>
                                          <p:spTgt spid="2713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1363"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279555" name="Rectangle 3"/>
          <p:cNvSpPr>
            <a:spLocks noChangeArrowheads="1"/>
          </p:cNvSpPr>
          <p:nvPr/>
        </p:nvSpPr>
        <p:spPr bwMode="auto">
          <a:xfrm>
            <a:off x="152400" y="685800"/>
            <a:ext cx="8534400" cy="609600"/>
          </a:xfrm>
          <a:prstGeom prst="rect">
            <a:avLst/>
          </a:prstGeom>
          <a:noFill/>
          <a:ln w="9525">
            <a:noFill/>
            <a:miter lim="800000"/>
            <a:headEnd/>
            <a:tailEnd/>
          </a:ln>
          <a:effectLst/>
        </p:spPr>
        <p:txBody>
          <a:bodyPr/>
          <a:lstStyle/>
          <a:p>
            <a:pPr marL="342900" indent="-342900">
              <a:defRPr/>
            </a:pPr>
            <a:r>
              <a:rPr lang="en-US" altLang="zh-CN" sz="2400" b="1">
                <a:cs typeface="+mn-cs"/>
              </a:rPr>
              <a:t>     </a:t>
            </a:r>
            <a:r>
              <a:rPr lang="zh-CN" altLang="en-US" sz="2400" b="1">
                <a:solidFill>
                  <a:srgbClr val="0033CC"/>
                </a:solidFill>
                <a:cs typeface="+mn-cs"/>
              </a:rPr>
              <a:t>矩阵型组织的</a:t>
            </a:r>
            <a:r>
              <a:rPr lang="zh-CN" altLang="en-US" sz="2400" b="1">
                <a:solidFill>
                  <a:srgbClr val="009900"/>
                </a:solidFill>
                <a:effectLst>
                  <a:outerShdw blurRad="38100" dist="38100" dir="2700000" algn="tl">
                    <a:srgbClr val="C0C0C0"/>
                  </a:outerShdw>
                </a:effectLst>
                <a:cs typeface="+mn-cs"/>
              </a:rPr>
              <a:t>优点</a:t>
            </a:r>
          </a:p>
        </p:txBody>
      </p:sp>
      <p:sp>
        <p:nvSpPr>
          <p:cNvPr id="279556" name="Rectangle 4"/>
          <p:cNvSpPr>
            <a:spLocks noChangeArrowheads="1"/>
          </p:cNvSpPr>
          <p:nvPr/>
        </p:nvSpPr>
        <p:spPr bwMode="auto">
          <a:xfrm>
            <a:off x="381000" y="1295400"/>
            <a:ext cx="8382000" cy="4572000"/>
          </a:xfrm>
          <a:prstGeom prst="rect">
            <a:avLst/>
          </a:prstGeom>
          <a:noFill/>
          <a:ln w="25400">
            <a:noFill/>
            <a:miter lim="800000"/>
            <a:headEnd/>
            <a:tailEnd/>
          </a:ln>
        </p:spPr>
        <p:txBody>
          <a:bodyPr/>
          <a:lstStyle/>
          <a:p>
            <a:pPr marL="342900" indent="-342900">
              <a:buFontTx/>
              <a:buChar char="•"/>
            </a:pPr>
            <a:r>
              <a:rPr lang="zh-CN" altLang="en-US" sz="1900" b="1"/>
              <a:t>项目经理（通过职能经理）拥有对所有资源的最大的项目控制权，包括成本和工作人员</a:t>
            </a:r>
          </a:p>
          <a:p>
            <a:pPr marL="342900" indent="-342900">
              <a:buFontTx/>
              <a:buChar char="•"/>
            </a:pPr>
            <a:r>
              <a:rPr lang="zh-CN" altLang="en-US" sz="1900" b="1"/>
              <a:t>可以为每个项目单独制定政策和程序，只要不与公司的政策和程序相冲突</a:t>
            </a:r>
          </a:p>
          <a:p>
            <a:pPr marL="342900" indent="-342900">
              <a:buFontTx/>
              <a:buChar char="•"/>
            </a:pPr>
            <a:r>
              <a:rPr lang="zh-CN" altLang="en-US" sz="1900" b="1"/>
              <a:t>对变化、冲突的解决以及项目的需求可以做出快速反应</a:t>
            </a:r>
          </a:p>
          <a:p>
            <a:pPr marL="342900" indent="-342900">
              <a:buFontTx/>
              <a:buChar char="•"/>
            </a:pPr>
            <a:r>
              <a:rPr lang="zh-CN" altLang="en-US" sz="1900" b="1"/>
              <a:t>职能组织对项目主要起支持作用</a:t>
            </a:r>
          </a:p>
          <a:p>
            <a:pPr marL="342900" indent="-342900">
              <a:buFontTx/>
              <a:buChar char="•"/>
            </a:pPr>
            <a:r>
              <a:rPr lang="zh-CN" altLang="en-US" sz="1900" b="1"/>
              <a:t>每个人在项目结束后都有自己的归宿；个人对激励和最终项目的鉴定很敏感，每个人都能通过项目找到自己的发展之路</a:t>
            </a:r>
          </a:p>
          <a:p>
            <a:pPr marL="342900" indent="-342900">
              <a:buFontTx/>
              <a:buChar char="•"/>
            </a:pPr>
            <a:r>
              <a:rPr lang="zh-CN" altLang="en-US" sz="1900" b="1"/>
              <a:t>由于技术骨干共享，因此项目成本是共享的，能够进行更好的人员控制</a:t>
            </a:r>
          </a:p>
          <a:p>
            <a:pPr marL="342900" indent="-342900">
              <a:buFontTx/>
              <a:buChar char="•"/>
            </a:pPr>
            <a:r>
              <a:rPr lang="zh-CN" altLang="en-US" sz="1900" b="1"/>
              <a:t>能够建立一个很强的技术基础，更多的时间可用于解决复杂问题；所有项目都能平等的获取信息</a:t>
            </a:r>
          </a:p>
          <a:p>
            <a:pPr marL="342900" indent="-342900">
              <a:buFontTx/>
              <a:buChar char="•"/>
            </a:pPr>
            <a:r>
              <a:rPr lang="zh-CN" altLang="en-US" sz="1900" b="1"/>
              <a:t>冲突最小，而那些需要使用直线命令的问题也很容易解决</a:t>
            </a:r>
          </a:p>
          <a:p>
            <a:pPr marL="342900" indent="-342900">
              <a:buFontTx/>
              <a:buChar char="•"/>
            </a:pPr>
            <a:r>
              <a:rPr lang="zh-CN" altLang="en-US" sz="1900" b="1"/>
              <a:t>时间、成本和任务协调得更好</a:t>
            </a:r>
          </a:p>
          <a:p>
            <a:pPr marL="342900" indent="-342900">
              <a:buFontTx/>
              <a:buChar char="•"/>
            </a:pPr>
            <a:r>
              <a:rPr lang="zh-CN" altLang="en-US" sz="1900" b="1"/>
              <a:t>能很快培养出一批专家和经理人员</a:t>
            </a:r>
          </a:p>
          <a:p>
            <a:pPr marL="342900" indent="-342900">
              <a:buFontTx/>
              <a:buChar char="•"/>
            </a:pPr>
            <a:r>
              <a:rPr lang="zh-CN" altLang="en-US" sz="1900" b="1"/>
              <a:t>权力与责任共担</a:t>
            </a:r>
          </a:p>
          <a:p>
            <a:pPr marL="342900" indent="-342900">
              <a:buFontTx/>
              <a:buChar char="•"/>
            </a:pPr>
            <a:r>
              <a:rPr lang="zh-CN" altLang="en-US" sz="1900" b="1"/>
              <a:t>压力分散在团队内部以及职能经理之间</a:t>
            </a:r>
          </a:p>
        </p:txBody>
      </p:sp>
      <p:sp>
        <p:nvSpPr>
          <p:cNvPr id="279557" name="Rectangle 5"/>
          <p:cNvSpPr>
            <a:spLocks noChangeArrowheads="1"/>
          </p:cNvSpPr>
          <p:nvPr/>
        </p:nvSpPr>
        <p:spPr bwMode="auto">
          <a:xfrm>
            <a:off x="1524000" y="5867400"/>
            <a:ext cx="7239000" cy="533400"/>
          </a:xfrm>
          <a:prstGeom prst="rect">
            <a:avLst/>
          </a:prstGeom>
          <a:noFill/>
          <a:ln w="9525">
            <a:noFill/>
            <a:miter lim="800000"/>
            <a:headEnd/>
            <a:tailEnd/>
          </a:ln>
        </p:spPr>
        <p:txBody>
          <a:bodyPr/>
          <a:lstStyle/>
          <a:p>
            <a:pPr marL="342900" indent="-342900"/>
            <a:r>
              <a:rPr lang="en-US" altLang="zh-CN" sz="1600" b="1" i="1">
                <a:solidFill>
                  <a:srgbClr val="0033CC"/>
                </a:solidFill>
                <a:ea typeface="华文隶书" pitchFamily="2" charset="-122"/>
              </a:rPr>
              <a:t>Project  Management_</a:t>
            </a:r>
            <a:r>
              <a:rPr lang="en-US" altLang="zh-CN" sz="1200" b="1" i="1">
                <a:solidFill>
                  <a:srgbClr val="0033CC"/>
                </a:solidFill>
                <a:ea typeface="华文隶书" pitchFamily="2" charset="-122"/>
              </a:rPr>
              <a:t>A</a:t>
            </a:r>
            <a:r>
              <a:rPr lang="en-US" altLang="zh-CN" sz="2400" b="1" i="1">
                <a:solidFill>
                  <a:srgbClr val="0033CC"/>
                </a:solidFill>
                <a:ea typeface="华文隶书" pitchFamily="2" charset="-122"/>
              </a:rPr>
              <a:t> </a:t>
            </a:r>
            <a:r>
              <a:rPr lang="en-US" altLang="zh-CN" sz="1200" b="1" i="1">
                <a:solidFill>
                  <a:srgbClr val="0033CC"/>
                </a:solidFill>
                <a:ea typeface="华文隶书" pitchFamily="2" charset="-122"/>
              </a:rPr>
              <a:t>Systems Approach To Planning,Scheduling, And Controlling, 9e</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79555">
                                            <p:txEl>
                                              <p:pRg st="0" end="0"/>
                                            </p:txEl>
                                          </p:spTgt>
                                        </p:tgtEl>
                                        <p:attrNameLst>
                                          <p:attrName>style.visibility</p:attrName>
                                        </p:attrNameLst>
                                      </p:cBhvr>
                                      <p:to>
                                        <p:strVal val="visible"/>
                                      </p:to>
                                    </p:set>
                                    <p:animEffect transition="in" filter="wipe(down)">
                                      <p:cBhvr>
                                        <p:cTn id="7" dur="500"/>
                                        <p:tgtEl>
                                          <p:spTgt spid="2795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79556">
                                            <p:txEl>
                                              <p:pRg st="0" end="0"/>
                                            </p:txEl>
                                          </p:spTgt>
                                        </p:tgtEl>
                                        <p:attrNameLst>
                                          <p:attrName>style.visibility</p:attrName>
                                        </p:attrNameLst>
                                      </p:cBhvr>
                                      <p:to>
                                        <p:strVal val="visible"/>
                                      </p:to>
                                    </p:set>
                                    <p:animEffect transition="in" filter="wipe(down)">
                                      <p:cBhvr>
                                        <p:cTn id="12" dur="500"/>
                                        <p:tgtEl>
                                          <p:spTgt spid="279556">
                                            <p:txEl>
                                              <p:pRg st="0" end="0"/>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279556">
                                            <p:txEl>
                                              <p:pRg st="1" end="1"/>
                                            </p:txEl>
                                          </p:spTgt>
                                        </p:tgtEl>
                                        <p:attrNameLst>
                                          <p:attrName>style.visibility</p:attrName>
                                        </p:attrNameLst>
                                      </p:cBhvr>
                                      <p:to>
                                        <p:strVal val="visible"/>
                                      </p:to>
                                    </p:set>
                                    <p:animEffect transition="in" filter="wipe(down)">
                                      <p:cBhvr>
                                        <p:cTn id="15" dur="500"/>
                                        <p:tgtEl>
                                          <p:spTgt spid="279556">
                                            <p:txEl>
                                              <p:pRg st="1" end="1"/>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279556">
                                            <p:txEl>
                                              <p:pRg st="2" end="2"/>
                                            </p:txEl>
                                          </p:spTgt>
                                        </p:tgtEl>
                                        <p:attrNameLst>
                                          <p:attrName>style.visibility</p:attrName>
                                        </p:attrNameLst>
                                      </p:cBhvr>
                                      <p:to>
                                        <p:strVal val="visible"/>
                                      </p:to>
                                    </p:set>
                                    <p:animEffect transition="in" filter="wipe(down)">
                                      <p:cBhvr>
                                        <p:cTn id="18" dur="500"/>
                                        <p:tgtEl>
                                          <p:spTgt spid="279556">
                                            <p:txEl>
                                              <p:pRg st="2" end="2"/>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279556">
                                            <p:txEl>
                                              <p:pRg st="3" end="3"/>
                                            </p:txEl>
                                          </p:spTgt>
                                        </p:tgtEl>
                                        <p:attrNameLst>
                                          <p:attrName>style.visibility</p:attrName>
                                        </p:attrNameLst>
                                      </p:cBhvr>
                                      <p:to>
                                        <p:strVal val="visible"/>
                                      </p:to>
                                    </p:set>
                                    <p:animEffect transition="in" filter="wipe(down)">
                                      <p:cBhvr>
                                        <p:cTn id="21" dur="500"/>
                                        <p:tgtEl>
                                          <p:spTgt spid="279556">
                                            <p:txEl>
                                              <p:pRg st="3" end="3"/>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279556">
                                            <p:txEl>
                                              <p:pRg st="4" end="4"/>
                                            </p:txEl>
                                          </p:spTgt>
                                        </p:tgtEl>
                                        <p:attrNameLst>
                                          <p:attrName>style.visibility</p:attrName>
                                        </p:attrNameLst>
                                      </p:cBhvr>
                                      <p:to>
                                        <p:strVal val="visible"/>
                                      </p:to>
                                    </p:set>
                                    <p:animEffect transition="in" filter="wipe(down)">
                                      <p:cBhvr>
                                        <p:cTn id="24" dur="500"/>
                                        <p:tgtEl>
                                          <p:spTgt spid="279556">
                                            <p:txEl>
                                              <p:pRg st="4" end="4"/>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279556">
                                            <p:txEl>
                                              <p:pRg st="5" end="5"/>
                                            </p:txEl>
                                          </p:spTgt>
                                        </p:tgtEl>
                                        <p:attrNameLst>
                                          <p:attrName>style.visibility</p:attrName>
                                        </p:attrNameLst>
                                      </p:cBhvr>
                                      <p:to>
                                        <p:strVal val="visible"/>
                                      </p:to>
                                    </p:set>
                                    <p:animEffect transition="in" filter="wipe(down)">
                                      <p:cBhvr>
                                        <p:cTn id="27" dur="500"/>
                                        <p:tgtEl>
                                          <p:spTgt spid="279556">
                                            <p:txEl>
                                              <p:pRg st="5" end="5"/>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279556">
                                            <p:txEl>
                                              <p:pRg st="6" end="6"/>
                                            </p:txEl>
                                          </p:spTgt>
                                        </p:tgtEl>
                                        <p:attrNameLst>
                                          <p:attrName>style.visibility</p:attrName>
                                        </p:attrNameLst>
                                      </p:cBhvr>
                                      <p:to>
                                        <p:strVal val="visible"/>
                                      </p:to>
                                    </p:set>
                                    <p:animEffect transition="in" filter="wipe(down)">
                                      <p:cBhvr>
                                        <p:cTn id="30" dur="500"/>
                                        <p:tgtEl>
                                          <p:spTgt spid="279556">
                                            <p:txEl>
                                              <p:pRg st="6" end="6"/>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279556">
                                            <p:txEl>
                                              <p:pRg st="7" end="7"/>
                                            </p:txEl>
                                          </p:spTgt>
                                        </p:tgtEl>
                                        <p:attrNameLst>
                                          <p:attrName>style.visibility</p:attrName>
                                        </p:attrNameLst>
                                      </p:cBhvr>
                                      <p:to>
                                        <p:strVal val="visible"/>
                                      </p:to>
                                    </p:set>
                                    <p:animEffect transition="in" filter="wipe(down)">
                                      <p:cBhvr>
                                        <p:cTn id="33" dur="500"/>
                                        <p:tgtEl>
                                          <p:spTgt spid="279556">
                                            <p:txEl>
                                              <p:pRg st="7" end="7"/>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279556">
                                            <p:txEl>
                                              <p:pRg st="8" end="8"/>
                                            </p:txEl>
                                          </p:spTgt>
                                        </p:tgtEl>
                                        <p:attrNameLst>
                                          <p:attrName>style.visibility</p:attrName>
                                        </p:attrNameLst>
                                      </p:cBhvr>
                                      <p:to>
                                        <p:strVal val="visible"/>
                                      </p:to>
                                    </p:set>
                                    <p:animEffect transition="in" filter="wipe(down)">
                                      <p:cBhvr>
                                        <p:cTn id="36" dur="500"/>
                                        <p:tgtEl>
                                          <p:spTgt spid="279556">
                                            <p:txEl>
                                              <p:pRg st="8" end="8"/>
                                            </p:tx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279556">
                                            <p:txEl>
                                              <p:pRg st="9" end="9"/>
                                            </p:txEl>
                                          </p:spTgt>
                                        </p:tgtEl>
                                        <p:attrNameLst>
                                          <p:attrName>style.visibility</p:attrName>
                                        </p:attrNameLst>
                                      </p:cBhvr>
                                      <p:to>
                                        <p:strVal val="visible"/>
                                      </p:to>
                                    </p:set>
                                    <p:animEffect transition="in" filter="wipe(down)">
                                      <p:cBhvr>
                                        <p:cTn id="39" dur="500"/>
                                        <p:tgtEl>
                                          <p:spTgt spid="279556">
                                            <p:txEl>
                                              <p:pRg st="9" end="9"/>
                                            </p:tx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279556">
                                            <p:txEl>
                                              <p:pRg st="10" end="10"/>
                                            </p:txEl>
                                          </p:spTgt>
                                        </p:tgtEl>
                                        <p:attrNameLst>
                                          <p:attrName>style.visibility</p:attrName>
                                        </p:attrNameLst>
                                      </p:cBhvr>
                                      <p:to>
                                        <p:strVal val="visible"/>
                                      </p:to>
                                    </p:set>
                                    <p:animEffect transition="in" filter="wipe(down)">
                                      <p:cBhvr>
                                        <p:cTn id="42" dur="500"/>
                                        <p:tgtEl>
                                          <p:spTgt spid="279556">
                                            <p:txEl>
                                              <p:pRg st="10" end="10"/>
                                            </p:tx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279556">
                                            <p:txEl>
                                              <p:pRg st="11" end="11"/>
                                            </p:txEl>
                                          </p:spTgt>
                                        </p:tgtEl>
                                        <p:attrNameLst>
                                          <p:attrName>style.visibility</p:attrName>
                                        </p:attrNameLst>
                                      </p:cBhvr>
                                      <p:to>
                                        <p:strVal val="visible"/>
                                      </p:to>
                                    </p:set>
                                    <p:animEffect transition="in" filter="wipe(down)">
                                      <p:cBhvr>
                                        <p:cTn id="45" dur="500"/>
                                        <p:tgtEl>
                                          <p:spTgt spid="279556">
                                            <p:txEl>
                                              <p:pRg st="11" end="11"/>
                                            </p:txEl>
                                          </p:spTgt>
                                        </p:tgtEl>
                                      </p:cBhvr>
                                    </p:animEffect>
                                  </p:childTnLst>
                                </p:cTn>
                              </p:par>
                            </p:childTnLst>
                          </p:cTn>
                        </p:par>
                        <p:par>
                          <p:cTn id="46" fill="hold">
                            <p:stCondLst>
                              <p:cond delay="500"/>
                            </p:stCondLst>
                            <p:childTnLst>
                              <p:par>
                                <p:cTn id="47" presetID="2" presetClass="entr" presetSubtype="8" fill="hold" grpId="0" nodeType="afterEffect">
                                  <p:stCondLst>
                                    <p:cond delay="0"/>
                                  </p:stCondLst>
                                  <p:childTnLst>
                                    <p:set>
                                      <p:cBhvr>
                                        <p:cTn id="48" dur="1" fill="hold">
                                          <p:stCondLst>
                                            <p:cond delay="0"/>
                                          </p:stCondLst>
                                        </p:cTn>
                                        <p:tgtEl>
                                          <p:spTgt spid="279557">
                                            <p:txEl>
                                              <p:pRg st="0" end="0"/>
                                            </p:txEl>
                                          </p:spTgt>
                                        </p:tgtEl>
                                        <p:attrNameLst>
                                          <p:attrName>style.visibility</p:attrName>
                                        </p:attrNameLst>
                                      </p:cBhvr>
                                      <p:to>
                                        <p:strVal val="visible"/>
                                      </p:to>
                                    </p:set>
                                    <p:anim calcmode="lin" valueType="num">
                                      <p:cBhvr additive="base">
                                        <p:cTn id="49" dur="500" fill="hold"/>
                                        <p:tgtEl>
                                          <p:spTgt spid="279557">
                                            <p:txEl>
                                              <p:pRg st="0" end="0"/>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7955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9555" grpId="0" build="p" autoUpdateAnimBg="0"/>
      <p:bldP spid="279556" grpId="0" build="allAtOnce"/>
      <p:bldP spid="279557" grpId="0" build="p"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280579" name="Rectangle 3"/>
          <p:cNvSpPr>
            <a:spLocks noChangeArrowheads="1"/>
          </p:cNvSpPr>
          <p:nvPr/>
        </p:nvSpPr>
        <p:spPr bwMode="auto">
          <a:xfrm>
            <a:off x="152400" y="685800"/>
            <a:ext cx="8534400" cy="609600"/>
          </a:xfrm>
          <a:prstGeom prst="rect">
            <a:avLst/>
          </a:prstGeom>
          <a:noFill/>
          <a:ln w="9525">
            <a:noFill/>
            <a:miter lim="800000"/>
            <a:headEnd/>
            <a:tailEnd/>
          </a:ln>
          <a:effectLst/>
        </p:spPr>
        <p:txBody>
          <a:bodyPr/>
          <a:lstStyle/>
          <a:p>
            <a:pPr marL="342900" indent="-342900">
              <a:defRPr/>
            </a:pPr>
            <a:r>
              <a:rPr lang="en-US" altLang="zh-CN" sz="2400" b="1">
                <a:cs typeface="+mn-cs"/>
              </a:rPr>
              <a:t>     </a:t>
            </a:r>
            <a:r>
              <a:rPr lang="zh-CN" altLang="en-US" sz="2400" b="1">
                <a:solidFill>
                  <a:srgbClr val="0033CC"/>
                </a:solidFill>
                <a:cs typeface="+mn-cs"/>
              </a:rPr>
              <a:t>矩阵型组织的</a:t>
            </a:r>
            <a:r>
              <a:rPr lang="zh-CN" altLang="en-US" sz="2400" b="1">
                <a:solidFill>
                  <a:srgbClr val="FF0000"/>
                </a:solidFill>
                <a:effectLst>
                  <a:outerShdw blurRad="38100" dist="38100" dir="2700000" algn="tl">
                    <a:srgbClr val="C0C0C0"/>
                  </a:outerShdw>
                </a:effectLst>
                <a:cs typeface="+mn-cs"/>
              </a:rPr>
              <a:t>缺点</a:t>
            </a:r>
          </a:p>
        </p:txBody>
      </p:sp>
      <p:sp>
        <p:nvSpPr>
          <p:cNvPr id="280580" name="Rectangle 4"/>
          <p:cNvSpPr>
            <a:spLocks noChangeArrowheads="1"/>
          </p:cNvSpPr>
          <p:nvPr/>
        </p:nvSpPr>
        <p:spPr bwMode="auto">
          <a:xfrm>
            <a:off x="381000" y="1143000"/>
            <a:ext cx="8382000" cy="4800600"/>
          </a:xfrm>
          <a:prstGeom prst="rect">
            <a:avLst/>
          </a:prstGeom>
          <a:noFill/>
          <a:ln w="25400">
            <a:noFill/>
            <a:miter lim="800000"/>
            <a:headEnd/>
            <a:tailEnd/>
          </a:ln>
        </p:spPr>
        <p:txBody>
          <a:bodyPr/>
          <a:lstStyle/>
          <a:p>
            <a:pPr marL="342900" indent="-342900">
              <a:buFontTx/>
              <a:buChar char="•"/>
            </a:pPr>
            <a:endParaRPr lang="en-US" altLang="zh-CN" sz="2000" b="1" dirty="0"/>
          </a:p>
          <a:p>
            <a:pPr marL="342900" indent="-342900">
              <a:buFontTx/>
              <a:buChar char="•"/>
            </a:pPr>
            <a:r>
              <a:rPr lang="zh-CN" altLang="en-US" sz="2000" b="1" dirty="0"/>
              <a:t>信息流多维化</a:t>
            </a:r>
          </a:p>
          <a:p>
            <a:pPr marL="342900" indent="-342900">
              <a:buFontTx/>
              <a:buChar char="•"/>
            </a:pPr>
            <a:r>
              <a:rPr lang="zh-CN" altLang="en-US" sz="2000" b="1" dirty="0"/>
              <a:t>工作流多维化</a:t>
            </a:r>
          </a:p>
          <a:p>
            <a:pPr marL="342900" indent="-342900">
              <a:buFontTx/>
              <a:buChar char="•"/>
            </a:pPr>
            <a:r>
              <a:rPr lang="zh-CN" altLang="en-US" sz="2000" b="1" dirty="0"/>
              <a:t>双向报告</a:t>
            </a:r>
          </a:p>
          <a:p>
            <a:pPr marL="342900" indent="-342900">
              <a:buFontTx/>
              <a:buChar char="•"/>
            </a:pPr>
            <a:r>
              <a:rPr lang="zh-CN" altLang="en-US" sz="2000" b="1" dirty="0"/>
              <a:t>不断变更项目优先的顺序</a:t>
            </a:r>
          </a:p>
          <a:p>
            <a:pPr marL="342900" indent="-342900">
              <a:buFontTx/>
              <a:buChar char="•"/>
            </a:pPr>
            <a:r>
              <a:rPr lang="zh-CN" altLang="en-US" sz="2000" b="1" dirty="0"/>
              <a:t>管理目标不同于项目目标</a:t>
            </a:r>
          </a:p>
          <a:p>
            <a:pPr marL="342900" indent="-342900">
              <a:buFontTx/>
              <a:buChar char="•"/>
            </a:pPr>
            <a:r>
              <a:rPr lang="zh-CN" altLang="en-US" sz="2000" b="1" dirty="0"/>
              <a:t>需要解决连续不断的项目冲突</a:t>
            </a:r>
          </a:p>
          <a:p>
            <a:pPr marL="342900" indent="-342900">
              <a:buFontTx/>
              <a:buChar char="•"/>
            </a:pPr>
            <a:r>
              <a:rPr lang="zh-CN" altLang="en-US" sz="2000" b="1" dirty="0"/>
              <a:t>监督与控制困难</a:t>
            </a:r>
          </a:p>
          <a:p>
            <a:pPr marL="342900" indent="-342900">
              <a:buFontTx/>
              <a:buChar char="•"/>
            </a:pPr>
            <a:r>
              <a:rPr lang="zh-CN" altLang="en-US" sz="2000" b="1" dirty="0"/>
              <a:t>在公司范围内缺少成本效率，人员臃肿，尤其是行政人员太多</a:t>
            </a:r>
          </a:p>
          <a:p>
            <a:pPr marL="342900" indent="-342900">
              <a:buFontTx/>
              <a:buChar char="•"/>
            </a:pPr>
            <a:r>
              <a:rPr lang="zh-CN" altLang="en-US" sz="2000" b="1" dirty="0"/>
              <a:t>各个项目独立进行，必须谨防出现重复工作</a:t>
            </a:r>
          </a:p>
          <a:p>
            <a:pPr marL="342900" indent="-342900">
              <a:buFontTx/>
              <a:buChar char="•"/>
            </a:pPr>
            <a:r>
              <a:rPr lang="zh-CN" altLang="en-US" sz="2000" b="1" dirty="0"/>
              <a:t>与职能型相比，刚开始时需要更多的时间和精力来制定政策和程序</a:t>
            </a:r>
          </a:p>
          <a:p>
            <a:pPr marL="342900" indent="-342900">
              <a:buFontTx/>
              <a:buChar char="•"/>
            </a:pPr>
            <a:r>
              <a:rPr lang="zh-CN" altLang="en-US" sz="2000" b="1" dirty="0"/>
              <a:t>职能经理由于有他们自己的一套优先顺序而可能存在偏见</a:t>
            </a:r>
          </a:p>
          <a:p>
            <a:pPr marL="342900" indent="-342900">
              <a:buFontTx/>
              <a:buChar char="•"/>
            </a:pPr>
            <a:r>
              <a:rPr lang="zh-CN" altLang="en-US" sz="2000" b="1" dirty="0"/>
              <a:t>必须注意职能组织与项目组织间的权力平衡</a:t>
            </a:r>
          </a:p>
          <a:p>
            <a:pPr marL="342900" indent="-342900">
              <a:buFontTx/>
              <a:buChar char="•"/>
            </a:pPr>
            <a:r>
              <a:rPr lang="zh-CN" altLang="en-US" sz="2000" b="1" dirty="0"/>
              <a:t>必须对时间、成本和绩效之间的平衡进行监督</a:t>
            </a:r>
          </a:p>
        </p:txBody>
      </p:sp>
      <p:sp>
        <p:nvSpPr>
          <p:cNvPr id="280581" name="Rectangle 5"/>
          <p:cNvSpPr>
            <a:spLocks noChangeArrowheads="1"/>
          </p:cNvSpPr>
          <p:nvPr/>
        </p:nvSpPr>
        <p:spPr bwMode="auto">
          <a:xfrm>
            <a:off x="1524000" y="5867400"/>
            <a:ext cx="7239000" cy="533400"/>
          </a:xfrm>
          <a:prstGeom prst="rect">
            <a:avLst/>
          </a:prstGeom>
          <a:noFill/>
          <a:ln w="9525">
            <a:noFill/>
            <a:miter lim="800000"/>
            <a:headEnd/>
            <a:tailEnd/>
          </a:ln>
        </p:spPr>
        <p:txBody>
          <a:bodyPr/>
          <a:lstStyle/>
          <a:p>
            <a:pPr marL="342900" indent="-342900"/>
            <a:r>
              <a:rPr lang="en-US" altLang="zh-CN" sz="1600" b="1" i="1">
                <a:solidFill>
                  <a:srgbClr val="0033CC"/>
                </a:solidFill>
                <a:ea typeface="华文隶书" pitchFamily="2" charset="-122"/>
              </a:rPr>
              <a:t>Project  Management_</a:t>
            </a:r>
            <a:r>
              <a:rPr lang="en-US" altLang="zh-CN" sz="1200" b="1" i="1">
                <a:solidFill>
                  <a:srgbClr val="0033CC"/>
                </a:solidFill>
                <a:ea typeface="华文隶书" pitchFamily="2" charset="-122"/>
              </a:rPr>
              <a:t>A</a:t>
            </a:r>
            <a:r>
              <a:rPr lang="en-US" altLang="zh-CN" sz="2400" b="1" i="1">
                <a:solidFill>
                  <a:srgbClr val="0033CC"/>
                </a:solidFill>
                <a:ea typeface="华文隶书" pitchFamily="2" charset="-122"/>
              </a:rPr>
              <a:t> </a:t>
            </a:r>
            <a:r>
              <a:rPr lang="en-US" altLang="zh-CN" sz="1200" b="1" i="1">
                <a:solidFill>
                  <a:srgbClr val="0033CC"/>
                </a:solidFill>
                <a:ea typeface="华文隶书" pitchFamily="2" charset="-122"/>
              </a:rPr>
              <a:t>Systems Approach To Planning,Scheduling, And Controlling, 9e</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80579">
                                            <p:txEl>
                                              <p:pRg st="0" end="0"/>
                                            </p:txEl>
                                          </p:spTgt>
                                        </p:tgtEl>
                                        <p:attrNameLst>
                                          <p:attrName>style.visibility</p:attrName>
                                        </p:attrNameLst>
                                      </p:cBhvr>
                                      <p:to>
                                        <p:strVal val="visible"/>
                                      </p:to>
                                    </p:set>
                                    <p:animEffect transition="in" filter="wipe(down)">
                                      <p:cBhvr>
                                        <p:cTn id="7" dur="500"/>
                                        <p:tgtEl>
                                          <p:spTgt spid="2805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80580">
                                            <p:txEl>
                                              <p:pRg st="1" end="1"/>
                                            </p:txEl>
                                          </p:spTgt>
                                        </p:tgtEl>
                                        <p:attrNameLst>
                                          <p:attrName>style.visibility</p:attrName>
                                        </p:attrNameLst>
                                      </p:cBhvr>
                                      <p:to>
                                        <p:strVal val="visible"/>
                                      </p:to>
                                    </p:set>
                                    <p:animEffect transition="in" filter="wipe(down)">
                                      <p:cBhvr>
                                        <p:cTn id="12" dur="500"/>
                                        <p:tgtEl>
                                          <p:spTgt spid="280580">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280580">
                                            <p:txEl>
                                              <p:pRg st="2" end="2"/>
                                            </p:txEl>
                                          </p:spTgt>
                                        </p:tgtEl>
                                        <p:attrNameLst>
                                          <p:attrName>style.visibility</p:attrName>
                                        </p:attrNameLst>
                                      </p:cBhvr>
                                      <p:to>
                                        <p:strVal val="visible"/>
                                      </p:to>
                                    </p:set>
                                    <p:animEffect transition="in" filter="wipe(down)">
                                      <p:cBhvr>
                                        <p:cTn id="15" dur="500"/>
                                        <p:tgtEl>
                                          <p:spTgt spid="280580">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280580">
                                            <p:txEl>
                                              <p:pRg st="3" end="3"/>
                                            </p:txEl>
                                          </p:spTgt>
                                        </p:tgtEl>
                                        <p:attrNameLst>
                                          <p:attrName>style.visibility</p:attrName>
                                        </p:attrNameLst>
                                      </p:cBhvr>
                                      <p:to>
                                        <p:strVal val="visible"/>
                                      </p:to>
                                    </p:set>
                                    <p:animEffect transition="in" filter="wipe(down)">
                                      <p:cBhvr>
                                        <p:cTn id="18" dur="500"/>
                                        <p:tgtEl>
                                          <p:spTgt spid="280580">
                                            <p:txEl>
                                              <p:pRg st="3" end="3"/>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280580">
                                            <p:txEl>
                                              <p:pRg st="4" end="4"/>
                                            </p:txEl>
                                          </p:spTgt>
                                        </p:tgtEl>
                                        <p:attrNameLst>
                                          <p:attrName>style.visibility</p:attrName>
                                        </p:attrNameLst>
                                      </p:cBhvr>
                                      <p:to>
                                        <p:strVal val="visible"/>
                                      </p:to>
                                    </p:set>
                                    <p:animEffect transition="in" filter="wipe(down)">
                                      <p:cBhvr>
                                        <p:cTn id="21" dur="500"/>
                                        <p:tgtEl>
                                          <p:spTgt spid="280580">
                                            <p:txEl>
                                              <p:pRg st="4" end="4"/>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280580">
                                            <p:txEl>
                                              <p:pRg st="5" end="5"/>
                                            </p:txEl>
                                          </p:spTgt>
                                        </p:tgtEl>
                                        <p:attrNameLst>
                                          <p:attrName>style.visibility</p:attrName>
                                        </p:attrNameLst>
                                      </p:cBhvr>
                                      <p:to>
                                        <p:strVal val="visible"/>
                                      </p:to>
                                    </p:set>
                                    <p:animEffect transition="in" filter="wipe(down)">
                                      <p:cBhvr>
                                        <p:cTn id="24" dur="500"/>
                                        <p:tgtEl>
                                          <p:spTgt spid="280580">
                                            <p:txEl>
                                              <p:pRg st="5"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280580">
                                            <p:txEl>
                                              <p:pRg st="6" end="6"/>
                                            </p:txEl>
                                          </p:spTgt>
                                        </p:tgtEl>
                                        <p:attrNameLst>
                                          <p:attrName>style.visibility</p:attrName>
                                        </p:attrNameLst>
                                      </p:cBhvr>
                                      <p:to>
                                        <p:strVal val="visible"/>
                                      </p:to>
                                    </p:set>
                                    <p:animEffect transition="in" filter="wipe(down)">
                                      <p:cBhvr>
                                        <p:cTn id="27" dur="500"/>
                                        <p:tgtEl>
                                          <p:spTgt spid="280580">
                                            <p:txEl>
                                              <p:pRg st="6" end="6"/>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280580">
                                            <p:txEl>
                                              <p:pRg st="7" end="7"/>
                                            </p:txEl>
                                          </p:spTgt>
                                        </p:tgtEl>
                                        <p:attrNameLst>
                                          <p:attrName>style.visibility</p:attrName>
                                        </p:attrNameLst>
                                      </p:cBhvr>
                                      <p:to>
                                        <p:strVal val="visible"/>
                                      </p:to>
                                    </p:set>
                                    <p:animEffect transition="in" filter="wipe(down)">
                                      <p:cBhvr>
                                        <p:cTn id="30" dur="500"/>
                                        <p:tgtEl>
                                          <p:spTgt spid="280580">
                                            <p:txEl>
                                              <p:pRg st="7" end="7"/>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280580">
                                            <p:txEl>
                                              <p:pRg st="8" end="8"/>
                                            </p:txEl>
                                          </p:spTgt>
                                        </p:tgtEl>
                                        <p:attrNameLst>
                                          <p:attrName>style.visibility</p:attrName>
                                        </p:attrNameLst>
                                      </p:cBhvr>
                                      <p:to>
                                        <p:strVal val="visible"/>
                                      </p:to>
                                    </p:set>
                                    <p:animEffect transition="in" filter="wipe(down)">
                                      <p:cBhvr>
                                        <p:cTn id="33" dur="500"/>
                                        <p:tgtEl>
                                          <p:spTgt spid="280580">
                                            <p:txEl>
                                              <p:pRg st="8" end="8"/>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280580">
                                            <p:txEl>
                                              <p:pRg st="9" end="9"/>
                                            </p:txEl>
                                          </p:spTgt>
                                        </p:tgtEl>
                                        <p:attrNameLst>
                                          <p:attrName>style.visibility</p:attrName>
                                        </p:attrNameLst>
                                      </p:cBhvr>
                                      <p:to>
                                        <p:strVal val="visible"/>
                                      </p:to>
                                    </p:set>
                                    <p:animEffect transition="in" filter="wipe(down)">
                                      <p:cBhvr>
                                        <p:cTn id="36" dur="500"/>
                                        <p:tgtEl>
                                          <p:spTgt spid="280580">
                                            <p:txEl>
                                              <p:pRg st="9" end="9"/>
                                            </p:tx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280580">
                                            <p:txEl>
                                              <p:pRg st="10" end="10"/>
                                            </p:txEl>
                                          </p:spTgt>
                                        </p:tgtEl>
                                        <p:attrNameLst>
                                          <p:attrName>style.visibility</p:attrName>
                                        </p:attrNameLst>
                                      </p:cBhvr>
                                      <p:to>
                                        <p:strVal val="visible"/>
                                      </p:to>
                                    </p:set>
                                    <p:animEffect transition="in" filter="wipe(down)">
                                      <p:cBhvr>
                                        <p:cTn id="39" dur="500"/>
                                        <p:tgtEl>
                                          <p:spTgt spid="280580">
                                            <p:txEl>
                                              <p:pRg st="10" end="10"/>
                                            </p:tx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280580">
                                            <p:txEl>
                                              <p:pRg st="11" end="11"/>
                                            </p:txEl>
                                          </p:spTgt>
                                        </p:tgtEl>
                                        <p:attrNameLst>
                                          <p:attrName>style.visibility</p:attrName>
                                        </p:attrNameLst>
                                      </p:cBhvr>
                                      <p:to>
                                        <p:strVal val="visible"/>
                                      </p:to>
                                    </p:set>
                                    <p:animEffect transition="in" filter="wipe(down)">
                                      <p:cBhvr>
                                        <p:cTn id="42" dur="500"/>
                                        <p:tgtEl>
                                          <p:spTgt spid="280580">
                                            <p:txEl>
                                              <p:pRg st="11" end="11"/>
                                            </p:tx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280580">
                                            <p:txEl>
                                              <p:pRg st="12" end="12"/>
                                            </p:txEl>
                                          </p:spTgt>
                                        </p:tgtEl>
                                        <p:attrNameLst>
                                          <p:attrName>style.visibility</p:attrName>
                                        </p:attrNameLst>
                                      </p:cBhvr>
                                      <p:to>
                                        <p:strVal val="visible"/>
                                      </p:to>
                                    </p:set>
                                    <p:animEffect transition="in" filter="wipe(down)">
                                      <p:cBhvr>
                                        <p:cTn id="45" dur="500"/>
                                        <p:tgtEl>
                                          <p:spTgt spid="280580">
                                            <p:txEl>
                                              <p:pRg st="12" end="12"/>
                                            </p:tx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280580">
                                            <p:txEl>
                                              <p:pRg st="13" end="13"/>
                                            </p:txEl>
                                          </p:spTgt>
                                        </p:tgtEl>
                                        <p:attrNameLst>
                                          <p:attrName>style.visibility</p:attrName>
                                        </p:attrNameLst>
                                      </p:cBhvr>
                                      <p:to>
                                        <p:strVal val="visible"/>
                                      </p:to>
                                    </p:set>
                                    <p:animEffect transition="in" filter="wipe(down)">
                                      <p:cBhvr>
                                        <p:cTn id="48" dur="500"/>
                                        <p:tgtEl>
                                          <p:spTgt spid="280580">
                                            <p:txEl>
                                              <p:pRg st="13" end="13"/>
                                            </p:txEl>
                                          </p:spTgt>
                                        </p:tgtEl>
                                      </p:cBhvr>
                                    </p:animEffect>
                                  </p:childTnLst>
                                </p:cTn>
                              </p:par>
                            </p:childTnLst>
                          </p:cTn>
                        </p:par>
                        <p:par>
                          <p:cTn id="49" fill="hold">
                            <p:stCondLst>
                              <p:cond delay="500"/>
                            </p:stCondLst>
                            <p:childTnLst>
                              <p:par>
                                <p:cTn id="50" presetID="2" presetClass="entr" presetSubtype="8" fill="hold" grpId="0" nodeType="afterEffect">
                                  <p:stCondLst>
                                    <p:cond delay="0"/>
                                  </p:stCondLst>
                                  <p:childTnLst>
                                    <p:set>
                                      <p:cBhvr>
                                        <p:cTn id="51" dur="1" fill="hold">
                                          <p:stCondLst>
                                            <p:cond delay="0"/>
                                          </p:stCondLst>
                                        </p:cTn>
                                        <p:tgtEl>
                                          <p:spTgt spid="280581">
                                            <p:txEl>
                                              <p:pRg st="0" end="0"/>
                                            </p:txEl>
                                          </p:spTgt>
                                        </p:tgtEl>
                                        <p:attrNameLst>
                                          <p:attrName>style.visibility</p:attrName>
                                        </p:attrNameLst>
                                      </p:cBhvr>
                                      <p:to>
                                        <p:strVal val="visible"/>
                                      </p:to>
                                    </p:set>
                                    <p:anim calcmode="lin" valueType="num">
                                      <p:cBhvr additive="base">
                                        <p:cTn id="52" dur="500" fill="hold"/>
                                        <p:tgtEl>
                                          <p:spTgt spid="280581">
                                            <p:txEl>
                                              <p:pRg st="0" end="0"/>
                                            </p:txEl>
                                          </p:spTgt>
                                        </p:tgtEl>
                                        <p:attrNameLst>
                                          <p:attrName>ppt_x</p:attrName>
                                        </p:attrNameLst>
                                      </p:cBhvr>
                                      <p:tavLst>
                                        <p:tav tm="0">
                                          <p:val>
                                            <p:strVal val="0-#ppt_w/2"/>
                                          </p:val>
                                        </p:tav>
                                        <p:tav tm="100000">
                                          <p:val>
                                            <p:strVal val="#ppt_x"/>
                                          </p:val>
                                        </p:tav>
                                      </p:tavLst>
                                    </p:anim>
                                    <p:anim calcmode="lin" valueType="num">
                                      <p:cBhvr additive="base">
                                        <p:cTn id="53" dur="500" fill="hold"/>
                                        <p:tgtEl>
                                          <p:spTgt spid="28058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79" grpId="0" build="p" autoUpdateAnimBg="0"/>
      <p:bldP spid="280580" grpId="0" build="allAtOnce"/>
      <p:bldP spid="280581"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268291" name="Rectangle 3"/>
          <p:cNvSpPr>
            <a:spLocks noChangeArrowheads="1"/>
          </p:cNvSpPr>
          <p:nvPr/>
        </p:nvSpPr>
        <p:spPr bwMode="auto">
          <a:xfrm>
            <a:off x="152400" y="685800"/>
            <a:ext cx="8534400" cy="609600"/>
          </a:xfrm>
          <a:prstGeom prst="rect">
            <a:avLst/>
          </a:prstGeom>
          <a:noFill/>
          <a:ln w="9525">
            <a:noFill/>
            <a:miter lim="800000"/>
            <a:headEnd/>
            <a:tailEnd/>
          </a:ln>
        </p:spPr>
        <p:txBody>
          <a:bodyPr/>
          <a:lstStyle/>
          <a:p>
            <a:pPr marL="342900" indent="-342900"/>
            <a:r>
              <a:rPr lang="en-US" altLang="zh-CN" sz="2400" b="1">
                <a:solidFill>
                  <a:srgbClr val="0033CC"/>
                </a:solidFill>
              </a:rPr>
              <a:t>     </a:t>
            </a:r>
            <a:r>
              <a:rPr lang="zh-CN" altLang="en-US" sz="2400" b="1">
                <a:solidFill>
                  <a:srgbClr val="0033CC"/>
                </a:solidFill>
              </a:rPr>
              <a:t>项目型组织结构</a:t>
            </a:r>
          </a:p>
        </p:txBody>
      </p:sp>
      <p:pic>
        <p:nvPicPr>
          <p:cNvPr id="268293" name="Picture 5"/>
          <p:cNvPicPr>
            <a:picLocks noChangeAspect="1" noChangeArrowheads="1"/>
          </p:cNvPicPr>
          <p:nvPr/>
        </p:nvPicPr>
        <p:blipFill>
          <a:blip r:embed="rId2"/>
          <a:srcRect/>
          <a:stretch>
            <a:fillRect/>
          </a:stretch>
        </p:blipFill>
        <p:spPr bwMode="auto">
          <a:xfrm>
            <a:off x="334963" y="1285875"/>
            <a:ext cx="8475662" cy="4810125"/>
          </a:xfrm>
          <a:prstGeom prst="rect">
            <a:avLst/>
          </a:prstGeom>
          <a:noFill/>
          <a:ln w="9525">
            <a:noFill/>
            <a:miter lim="800000"/>
            <a:headEnd/>
            <a:tailEnd/>
          </a:ln>
        </p:spPr>
      </p:pic>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68291">
                                            <p:txEl>
                                              <p:pRg st="0" end="0"/>
                                            </p:txEl>
                                          </p:spTgt>
                                        </p:tgtEl>
                                        <p:attrNameLst>
                                          <p:attrName>style.visibility</p:attrName>
                                        </p:attrNameLst>
                                      </p:cBhvr>
                                      <p:to>
                                        <p:strVal val="visible"/>
                                      </p:to>
                                    </p:set>
                                    <p:animEffect transition="in" filter="wipe(down)">
                                      <p:cBhvr>
                                        <p:cTn id="7" dur="500"/>
                                        <p:tgtEl>
                                          <p:spTgt spid="2682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68293"/>
                                        </p:tgtEl>
                                        <p:attrNameLst>
                                          <p:attrName>style.visibility</p:attrName>
                                        </p:attrNameLst>
                                      </p:cBhvr>
                                      <p:to>
                                        <p:strVal val="visible"/>
                                      </p:to>
                                    </p:set>
                                    <p:anim calcmode="lin" valueType="num">
                                      <p:cBhvr additive="base">
                                        <p:cTn id="12" dur="500" fill="hold"/>
                                        <p:tgtEl>
                                          <p:spTgt spid="268293"/>
                                        </p:tgtEl>
                                        <p:attrNameLst>
                                          <p:attrName>ppt_x</p:attrName>
                                        </p:attrNameLst>
                                      </p:cBhvr>
                                      <p:tavLst>
                                        <p:tav tm="0">
                                          <p:val>
                                            <p:strVal val="#ppt_x"/>
                                          </p:val>
                                        </p:tav>
                                        <p:tav tm="100000">
                                          <p:val>
                                            <p:strVal val="#ppt_x"/>
                                          </p:val>
                                        </p:tav>
                                      </p:tavLst>
                                    </p:anim>
                                    <p:anim calcmode="lin" valueType="num">
                                      <p:cBhvr additive="base">
                                        <p:cTn id="13" dur="500" fill="hold"/>
                                        <p:tgtEl>
                                          <p:spTgt spid="2682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1"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272387" name="Rectangle 3"/>
          <p:cNvSpPr>
            <a:spLocks noChangeArrowheads="1"/>
          </p:cNvSpPr>
          <p:nvPr/>
        </p:nvSpPr>
        <p:spPr bwMode="auto">
          <a:xfrm>
            <a:off x="152400" y="685800"/>
            <a:ext cx="8534400" cy="609600"/>
          </a:xfrm>
          <a:prstGeom prst="rect">
            <a:avLst/>
          </a:prstGeom>
          <a:noFill/>
          <a:ln w="9525">
            <a:noFill/>
            <a:miter lim="800000"/>
            <a:headEnd/>
            <a:tailEnd/>
          </a:ln>
        </p:spPr>
        <p:txBody>
          <a:bodyPr/>
          <a:lstStyle/>
          <a:p>
            <a:pPr marL="342900" indent="-342900"/>
            <a:r>
              <a:rPr lang="en-US" altLang="zh-CN" sz="2400" b="1">
                <a:solidFill>
                  <a:srgbClr val="0033CC"/>
                </a:solidFill>
              </a:rPr>
              <a:t>     </a:t>
            </a:r>
            <a:r>
              <a:rPr lang="zh-CN" altLang="en-US" sz="2400" b="1">
                <a:solidFill>
                  <a:srgbClr val="0033CC"/>
                </a:solidFill>
              </a:rPr>
              <a:t>复合型组织结构</a:t>
            </a:r>
          </a:p>
        </p:txBody>
      </p:sp>
      <p:pic>
        <p:nvPicPr>
          <p:cNvPr id="272389" name="Picture 5"/>
          <p:cNvPicPr>
            <a:picLocks noChangeAspect="1" noChangeArrowheads="1"/>
          </p:cNvPicPr>
          <p:nvPr/>
        </p:nvPicPr>
        <p:blipFill>
          <a:blip r:embed="rId2"/>
          <a:srcRect/>
          <a:stretch>
            <a:fillRect/>
          </a:stretch>
        </p:blipFill>
        <p:spPr bwMode="auto">
          <a:xfrm>
            <a:off x="330200" y="1066800"/>
            <a:ext cx="8485188" cy="5181600"/>
          </a:xfrm>
          <a:prstGeom prst="rect">
            <a:avLst/>
          </a:prstGeom>
          <a:noFill/>
          <a:ln w="9525">
            <a:noFill/>
            <a:miter lim="800000"/>
            <a:headEnd/>
            <a:tailEnd/>
          </a:ln>
        </p:spPr>
      </p:pic>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72387">
                                            <p:txEl>
                                              <p:pRg st="0" end="0"/>
                                            </p:txEl>
                                          </p:spTgt>
                                        </p:tgtEl>
                                        <p:attrNameLst>
                                          <p:attrName>style.visibility</p:attrName>
                                        </p:attrNameLst>
                                      </p:cBhvr>
                                      <p:to>
                                        <p:strVal val="visible"/>
                                      </p:to>
                                    </p:set>
                                    <p:animEffect transition="in" filter="wipe(down)">
                                      <p:cBhvr>
                                        <p:cTn id="7" dur="500"/>
                                        <p:tgtEl>
                                          <p:spTgt spid="2723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72389"/>
                                        </p:tgtEl>
                                        <p:attrNameLst>
                                          <p:attrName>style.visibility</p:attrName>
                                        </p:attrNameLst>
                                      </p:cBhvr>
                                      <p:to>
                                        <p:strVal val="visible"/>
                                      </p:to>
                                    </p:set>
                                    <p:anim calcmode="lin" valueType="num">
                                      <p:cBhvr additive="base">
                                        <p:cTn id="12" dur="500" fill="hold"/>
                                        <p:tgtEl>
                                          <p:spTgt spid="272389"/>
                                        </p:tgtEl>
                                        <p:attrNameLst>
                                          <p:attrName>ppt_x</p:attrName>
                                        </p:attrNameLst>
                                      </p:cBhvr>
                                      <p:tavLst>
                                        <p:tav tm="0">
                                          <p:val>
                                            <p:strVal val="#ppt_x"/>
                                          </p:val>
                                        </p:tav>
                                        <p:tav tm="100000">
                                          <p:val>
                                            <p:strVal val="#ppt_x"/>
                                          </p:val>
                                        </p:tav>
                                      </p:tavLst>
                                    </p:anim>
                                    <p:anim calcmode="lin" valueType="num">
                                      <p:cBhvr additive="base">
                                        <p:cTn id="13" dur="500" fill="hold"/>
                                        <p:tgtEl>
                                          <p:spTgt spid="2723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2387" grpId="0" build="p"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6"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458755" name="Rectangle 3"/>
          <p:cNvSpPr>
            <a:spLocks noChangeArrowheads="1"/>
          </p:cNvSpPr>
          <p:nvPr/>
        </p:nvSpPr>
        <p:spPr bwMode="auto">
          <a:xfrm>
            <a:off x="152400" y="685800"/>
            <a:ext cx="8534400" cy="609600"/>
          </a:xfrm>
          <a:prstGeom prst="rect">
            <a:avLst/>
          </a:prstGeom>
          <a:noFill/>
          <a:ln w="9525">
            <a:noFill/>
            <a:miter lim="800000"/>
            <a:headEnd/>
            <a:tailEnd/>
          </a:ln>
          <a:effectLst/>
        </p:spPr>
        <p:txBody>
          <a:bodyPr/>
          <a:lstStyle/>
          <a:p>
            <a:pPr marL="342900" indent="-342900">
              <a:defRPr/>
            </a:pPr>
            <a:r>
              <a:rPr lang="en-US" altLang="zh-CN" sz="2400" b="1">
                <a:cs typeface="+mn-cs"/>
              </a:rPr>
              <a:t>     </a:t>
            </a:r>
            <a:r>
              <a:rPr lang="zh-CN" altLang="en-US" sz="2400" b="1">
                <a:solidFill>
                  <a:srgbClr val="0033CC"/>
                </a:solidFill>
                <a:cs typeface="+mn-cs"/>
              </a:rPr>
              <a:t>项目型组织的</a:t>
            </a:r>
            <a:r>
              <a:rPr lang="zh-CN" altLang="en-US" sz="2400" b="1">
                <a:solidFill>
                  <a:srgbClr val="009900"/>
                </a:solidFill>
                <a:effectLst>
                  <a:outerShdw blurRad="38100" dist="38100" dir="2700000" algn="tl">
                    <a:srgbClr val="C0C0C0"/>
                  </a:outerShdw>
                </a:effectLst>
                <a:cs typeface="+mn-cs"/>
              </a:rPr>
              <a:t>优点</a:t>
            </a:r>
          </a:p>
        </p:txBody>
      </p:sp>
      <p:sp>
        <p:nvSpPr>
          <p:cNvPr id="458756" name="Rectangle 4"/>
          <p:cNvSpPr>
            <a:spLocks noChangeArrowheads="1"/>
          </p:cNvSpPr>
          <p:nvPr/>
        </p:nvSpPr>
        <p:spPr bwMode="auto">
          <a:xfrm>
            <a:off x="381000" y="1143000"/>
            <a:ext cx="8382000" cy="4800600"/>
          </a:xfrm>
          <a:prstGeom prst="rect">
            <a:avLst/>
          </a:prstGeom>
          <a:noFill/>
          <a:ln w="25400">
            <a:noFill/>
            <a:miter lim="800000"/>
            <a:headEnd/>
            <a:tailEnd/>
          </a:ln>
        </p:spPr>
        <p:txBody>
          <a:bodyPr/>
          <a:lstStyle/>
          <a:p>
            <a:pPr marL="342900" indent="-342900">
              <a:buFontTx/>
              <a:buChar char="•"/>
            </a:pPr>
            <a:r>
              <a:rPr lang="zh-CN" altLang="en-US" sz="2400" b="1"/>
              <a:t>整个项目具有完整的直线型职权（很强的项目权威控制）</a:t>
            </a:r>
          </a:p>
          <a:p>
            <a:pPr marL="342900" indent="-342900">
              <a:buFontTx/>
              <a:buChar char="•"/>
            </a:pPr>
            <a:r>
              <a:rPr lang="zh-CN" altLang="en-US" sz="2400" b="1"/>
              <a:t>项目参与者直接为项目经理工作，不合适的生产线可以很容易地被发现并予以撤销</a:t>
            </a:r>
          </a:p>
          <a:p>
            <a:pPr marL="342900" indent="-342900">
              <a:buFontTx/>
              <a:buChar char="•"/>
            </a:pPr>
            <a:r>
              <a:rPr lang="zh-CN" altLang="en-US" sz="2400" b="1"/>
              <a:t>沟通渠道通畅</a:t>
            </a:r>
          </a:p>
          <a:p>
            <a:pPr marL="342900" indent="-342900">
              <a:buFontTx/>
              <a:buChar char="•"/>
            </a:pPr>
            <a:r>
              <a:rPr lang="zh-CN" altLang="en-US" sz="2400" b="1"/>
              <a:t>参谋人员作为某一既定项目的专家存在，而不需共享关键人员</a:t>
            </a:r>
          </a:p>
          <a:p>
            <a:pPr marL="342900" indent="-342900">
              <a:buFontTx/>
              <a:buChar char="•"/>
            </a:pPr>
            <a:r>
              <a:rPr lang="zh-CN" altLang="en-US" sz="2400" b="1"/>
              <a:t>反应速度快</a:t>
            </a:r>
          </a:p>
          <a:p>
            <a:pPr marL="342900" indent="-342900">
              <a:buFontTx/>
              <a:buChar char="•"/>
            </a:pPr>
            <a:r>
              <a:rPr lang="zh-CN" altLang="en-US" sz="2400" b="1"/>
              <a:t>职员对项目忠诚，对产品形象有更强的信念</a:t>
            </a:r>
          </a:p>
          <a:p>
            <a:pPr marL="342900" indent="-342900">
              <a:buFontTx/>
              <a:buChar char="•"/>
            </a:pPr>
            <a:r>
              <a:rPr lang="zh-CN" altLang="en-US" sz="2400" b="1"/>
              <a:t>有一个处理公司外客户关系的中心</a:t>
            </a:r>
          </a:p>
          <a:p>
            <a:pPr marL="342900" indent="-342900">
              <a:buFontTx/>
              <a:buChar char="•"/>
            </a:pPr>
            <a:r>
              <a:rPr lang="zh-CN" altLang="en-US" sz="2400" b="1"/>
              <a:t>时间、成本、和产品开发周期的执行都是有弹性的</a:t>
            </a:r>
          </a:p>
          <a:p>
            <a:pPr marL="342900" indent="-342900">
              <a:buFontTx/>
              <a:buChar char="•"/>
            </a:pPr>
            <a:r>
              <a:rPr lang="zh-CN" altLang="en-US" sz="2400" b="1"/>
              <a:t>随着单位规模的缩小，人际管理变得更容易</a:t>
            </a:r>
          </a:p>
          <a:p>
            <a:pPr marL="342900" indent="-342900">
              <a:buFontTx/>
              <a:buChar char="•"/>
            </a:pPr>
            <a:r>
              <a:rPr lang="zh-CN" altLang="en-US" sz="2400" b="1"/>
              <a:t>上层主管留有更多自由时间用于行政决策</a:t>
            </a:r>
          </a:p>
          <a:p>
            <a:pPr marL="342900" indent="-342900"/>
            <a:endParaRPr lang="zh-CN" altLang="en-US" sz="2400" b="1"/>
          </a:p>
        </p:txBody>
      </p:sp>
      <p:sp>
        <p:nvSpPr>
          <p:cNvPr id="458757" name="Rectangle 5"/>
          <p:cNvSpPr>
            <a:spLocks noChangeArrowheads="1"/>
          </p:cNvSpPr>
          <p:nvPr/>
        </p:nvSpPr>
        <p:spPr bwMode="auto">
          <a:xfrm>
            <a:off x="1524000" y="5867400"/>
            <a:ext cx="7239000" cy="533400"/>
          </a:xfrm>
          <a:prstGeom prst="rect">
            <a:avLst/>
          </a:prstGeom>
          <a:noFill/>
          <a:ln w="9525">
            <a:noFill/>
            <a:miter lim="800000"/>
            <a:headEnd/>
            <a:tailEnd/>
          </a:ln>
        </p:spPr>
        <p:txBody>
          <a:bodyPr/>
          <a:lstStyle/>
          <a:p>
            <a:pPr marL="342900" indent="-342900"/>
            <a:r>
              <a:rPr lang="en-US" altLang="zh-CN" sz="1600" b="1" i="1">
                <a:solidFill>
                  <a:srgbClr val="0033CC"/>
                </a:solidFill>
                <a:ea typeface="华文隶书" pitchFamily="2" charset="-122"/>
              </a:rPr>
              <a:t>Project  Management_</a:t>
            </a:r>
            <a:r>
              <a:rPr lang="en-US" altLang="zh-CN" sz="1200" b="1" i="1">
                <a:solidFill>
                  <a:srgbClr val="0033CC"/>
                </a:solidFill>
                <a:ea typeface="华文隶书" pitchFamily="2" charset="-122"/>
              </a:rPr>
              <a:t>A</a:t>
            </a:r>
            <a:r>
              <a:rPr lang="en-US" altLang="zh-CN" sz="2400" b="1" i="1">
                <a:solidFill>
                  <a:srgbClr val="0033CC"/>
                </a:solidFill>
                <a:ea typeface="华文隶书" pitchFamily="2" charset="-122"/>
              </a:rPr>
              <a:t> </a:t>
            </a:r>
            <a:r>
              <a:rPr lang="en-US" altLang="zh-CN" sz="1200" b="1" i="1">
                <a:solidFill>
                  <a:srgbClr val="0033CC"/>
                </a:solidFill>
                <a:ea typeface="华文隶书" pitchFamily="2" charset="-122"/>
              </a:rPr>
              <a:t>Systems Approach To Planning,Scheduling, And Controlling, 9e</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58755">
                                            <p:txEl>
                                              <p:pRg st="0" end="0"/>
                                            </p:txEl>
                                          </p:spTgt>
                                        </p:tgtEl>
                                        <p:attrNameLst>
                                          <p:attrName>style.visibility</p:attrName>
                                        </p:attrNameLst>
                                      </p:cBhvr>
                                      <p:to>
                                        <p:strVal val="visible"/>
                                      </p:to>
                                    </p:set>
                                    <p:animEffect transition="in" filter="wipe(down)">
                                      <p:cBhvr>
                                        <p:cTn id="7" dur="500"/>
                                        <p:tgtEl>
                                          <p:spTgt spid="4587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58756">
                                            <p:txEl>
                                              <p:pRg st="0" end="0"/>
                                            </p:txEl>
                                          </p:spTgt>
                                        </p:tgtEl>
                                        <p:attrNameLst>
                                          <p:attrName>style.visibility</p:attrName>
                                        </p:attrNameLst>
                                      </p:cBhvr>
                                      <p:to>
                                        <p:strVal val="visible"/>
                                      </p:to>
                                    </p:set>
                                    <p:animEffect transition="in" filter="wipe(down)">
                                      <p:cBhvr>
                                        <p:cTn id="12" dur="500"/>
                                        <p:tgtEl>
                                          <p:spTgt spid="458756">
                                            <p:txEl>
                                              <p:pRg st="0" end="0"/>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58756">
                                            <p:txEl>
                                              <p:pRg st="1" end="1"/>
                                            </p:txEl>
                                          </p:spTgt>
                                        </p:tgtEl>
                                        <p:attrNameLst>
                                          <p:attrName>style.visibility</p:attrName>
                                        </p:attrNameLst>
                                      </p:cBhvr>
                                      <p:to>
                                        <p:strVal val="visible"/>
                                      </p:to>
                                    </p:set>
                                    <p:animEffect transition="in" filter="wipe(down)">
                                      <p:cBhvr>
                                        <p:cTn id="15" dur="500"/>
                                        <p:tgtEl>
                                          <p:spTgt spid="458756">
                                            <p:txEl>
                                              <p:pRg st="1" end="1"/>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58756">
                                            <p:txEl>
                                              <p:pRg st="2" end="2"/>
                                            </p:txEl>
                                          </p:spTgt>
                                        </p:tgtEl>
                                        <p:attrNameLst>
                                          <p:attrName>style.visibility</p:attrName>
                                        </p:attrNameLst>
                                      </p:cBhvr>
                                      <p:to>
                                        <p:strVal val="visible"/>
                                      </p:to>
                                    </p:set>
                                    <p:animEffect transition="in" filter="wipe(down)">
                                      <p:cBhvr>
                                        <p:cTn id="18" dur="500"/>
                                        <p:tgtEl>
                                          <p:spTgt spid="458756">
                                            <p:txEl>
                                              <p:pRg st="2" end="2"/>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458756">
                                            <p:txEl>
                                              <p:pRg st="3" end="3"/>
                                            </p:txEl>
                                          </p:spTgt>
                                        </p:tgtEl>
                                        <p:attrNameLst>
                                          <p:attrName>style.visibility</p:attrName>
                                        </p:attrNameLst>
                                      </p:cBhvr>
                                      <p:to>
                                        <p:strVal val="visible"/>
                                      </p:to>
                                    </p:set>
                                    <p:animEffect transition="in" filter="wipe(down)">
                                      <p:cBhvr>
                                        <p:cTn id="21" dur="500"/>
                                        <p:tgtEl>
                                          <p:spTgt spid="458756">
                                            <p:txEl>
                                              <p:pRg st="3" end="3"/>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458756">
                                            <p:txEl>
                                              <p:pRg st="4" end="4"/>
                                            </p:txEl>
                                          </p:spTgt>
                                        </p:tgtEl>
                                        <p:attrNameLst>
                                          <p:attrName>style.visibility</p:attrName>
                                        </p:attrNameLst>
                                      </p:cBhvr>
                                      <p:to>
                                        <p:strVal val="visible"/>
                                      </p:to>
                                    </p:set>
                                    <p:animEffect transition="in" filter="wipe(down)">
                                      <p:cBhvr>
                                        <p:cTn id="24" dur="500"/>
                                        <p:tgtEl>
                                          <p:spTgt spid="458756">
                                            <p:txEl>
                                              <p:pRg st="4" end="4"/>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58756">
                                            <p:txEl>
                                              <p:pRg st="5" end="5"/>
                                            </p:txEl>
                                          </p:spTgt>
                                        </p:tgtEl>
                                        <p:attrNameLst>
                                          <p:attrName>style.visibility</p:attrName>
                                        </p:attrNameLst>
                                      </p:cBhvr>
                                      <p:to>
                                        <p:strVal val="visible"/>
                                      </p:to>
                                    </p:set>
                                    <p:animEffect transition="in" filter="wipe(down)">
                                      <p:cBhvr>
                                        <p:cTn id="27" dur="500"/>
                                        <p:tgtEl>
                                          <p:spTgt spid="458756">
                                            <p:txEl>
                                              <p:pRg st="5" end="5"/>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458756">
                                            <p:txEl>
                                              <p:pRg st="6" end="6"/>
                                            </p:txEl>
                                          </p:spTgt>
                                        </p:tgtEl>
                                        <p:attrNameLst>
                                          <p:attrName>style.visibility</p:attrName>
                                        </p:attrNameLst>
                                      </p:cBhvr>
                                      <p:to>
                                        <p:strVal val="visible"/>
                                      </p:to>
                                    </p:set>
                                    <p:animEffect transition="in" filter="wipe(down)">
                                      <p:cBhvr>
                                        <p:cTn id="30" dur="500"/>
                                        <p:tgtEl>
                                          <p:spTgt spid="458756">
                                            <p:txEl>
                                              <p:pRg st="6" end="6"/>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458756">
                                            <p:txEl>
                                              <p:pRg st="7" end="7"/>
                                            </p:txEl>
                                          </p:spTgt>
                                        </p:tgtEl>
                                        <p:attrNameLst>
                                          <p:attrName>style.visibility</p:attrName>
                                        </p:attrNameLst>
                                      </p:cBhvr>
                                      <p:to>
                                        <p:strVal val="visible"/>
                                      </p:to>
                                    </p:set>
                                    <p:animEffect transition="in" filter="wipe(down)">
                                      <p:cBhvr>
                                        <p:cTn id="33" dur="500"/>
                                        <p:tgtEl>
                                          <p:spTgt spid="458756">
                                            <p:txEl>
                                              <p:pRg st="7" end="7"/>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58756">
                                            <p:txEl>
                                              <p:pRg st="8" end="8"/>
                                            </p:txEl>
                                          </p:spTgt>
                                        </p:tgtEl>
                                        <p:attrNameLst>
                                          <p:attrName>style.visibility</p:attrName>
                                        </p:attrNameLst>
                                      </p:cBhvr>
                                      <p:to>
                                        <p:strVal val="visible"/>
                                      </p:to>
                                    </p:set>
                                    <p:animEffect transition="in" filter="wipe(down)">
                                      <p:cBhvr>
                                        <p:cTn id="36" dur="500"/>
                                        <p:tgtEl>
                                          <p:spTgt spid="458756">
                                            <p:txEl>
                                              <p:pRg st="8" end="8"/>
                                            </p:tx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58756">
                                            <p:txEl>
                                              <p:pRg st="9" end="9"/>
                                            </p:txEl>
                                          </p:spTgt>
                                        </p:tgtEl>
                                        <p:attrNameLst>
                                          <p:attrName>style.visibility</p:attrName>
                                        </p:attrNameLst>
                                      </p:cBhvr>
                                      <p:to>
                                        <p:strVal val="visible"/>
                                      </p:to>
                                    </p:set>
                                    <p:animEffect transition="in" filter="wipe(down)">
                                      <p:cBhvr>
                                        <p:cTn id="39" dur="500"/>
                                        <p:tgtEl>
                                          <p:spTgt spid="458756">
                                            <p:txEl>
                                              <p:pRg st="9" end="9"/>
                                            </p:txEl>
                                          </p:spTgt>
                                        </p:tgtEl>
                                      </p:cBhvr>
                                    </p:animEffect>
                                  </p:childTnLst>
                                </p:cTn>
                              </p:par>
                            </p:childTnLst>
                          </p:cTn>
                        </p:par>
                        <p:par>
                          <p:cTn id="40" fill="hold">
                            <p:stCondLst>
                              <p:cond delay="500"/>
                            </p:stCondLst>
                            <p:childTnLst>
                              <p:par>
                                <p:cTn id="41" presetID="2" presetClass="entr" presetSubtype="8" fill="hold" grpId="0" nodeType="afterEffect">
                                  <p:stCondLst>
                                    <p:cond delay="0"/>
                                  </p:stCondLst>
                                  <p:childTnLst>
                                    <p:set>
                                      <p:cBhvr>
                                        <p:cTn id="42" dur="1" fill="hold">
                                          <p:stCondLst>
                                            <p:cond delay="0"/>
                                          </p:stCondLst>
                                        </p:cTn>
                                        <p:tgtEl>
                                          <p:spTgt spid="458757">
                                            <p:txEl>
                                              <p:pRg st="0" end="0"/>
                                            </p:txEl>
                                          </p:spTgt>
                                        </p:tgtEl>
                                        <p:attrNameLst>
                                          <p:attrName>style.visibility</p:attrName>
                                        </p:attrNameLst>
                                      </p:cBhvr>
                                      <p:to>
                                        <p:strVal val="visible"/>
                                      </p:to>
                                    </p:set>
                                    <p:anim calcmode="lin" valueType="num">
                                      <p:cBhvr additive="base">
                                        <p:cTn id="43" dur="500" fill="hold"/>
                                        <p:tgtEl>
                                          <p:spTgt spid="458757">
                                            <p:txEl>
                                              <p:pRg st="0" end="0"/>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5875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8755" grpId="0" build="p" autoUpdateAnimBg="0"/>
      <p:bldP spid="458756" grpId="0" build="allAtOnce"/>
      <p:bldP spid="458757" grpId="0" build="p"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6.</a:t>
            </a:r>
            <a:r>
              <a:rPr lang="zh-CN" altLang="en-US" sz="2800" b="1">
                <a:solidFill>
                  <a:srgbClr val="0033CC"/>
                </a:solidFill>
              </a:rPr>
              <a:t>组织结构对项目管理的影响</a:t>
            </a:r>
          </a:p>
        </p:txBody>
      </p:sp>
      <p:sp>
        <p:nvSpPr>
          <p:cNvPr id="459779" name="Rectangle 3"/>
          <p:cNvSpPr>
            <a:spLocks noChangeArrowheads="1"/>
          </p:cNvSpPr>
          <p:nvPr/>
        </p:nvSpPr>
        <p:spPr bwMode="auto">
          <a:xfrm>
            <a:off x="152400" y="685800"/>
            <a:ext cx="8534400" cy="609600"/>
          </a:xfrm>
          <a:prstGeom prst="rect">
            <a:avLst/>
          </a:prstGeom>
          <a:noFill/>
          <a:ln w="9525">
            <a:noFill/>
            <a:miter lim="800000"/>
            <a:headEnd/>
            <a:tailEnd/>
          </a:ln>
          <a:effectLst/>
        </p:spPr>
        <p:txBody>
          <a:bodyPr/>
          <a:lstStyle/>
          <a:p>
            <a:pPr marL="342900" indent="-342900">
              <a:defRPr/>
            </a:pPr>
            <a:r>
              <a:rPr lang="en-US" altLang="zh-CN" sz="2400" b="1">
                <a:cs typeface="+mn-cs"/>
              </a:rPr>
              <a:t>     </a:t>
            </a:r>
            <a:r>
              <a:rPr lang="zh-CN" altLang="en-US" sz="2400" b="1">
                <a:solidFill>
                  <a:srgbClr val="0033CC"/>
                </a:solidFill>
                <a:cs typeface="+mn-cs"/>
              </a:rPr>
              <a:t>项目型组织的</a:t>
            </a:r>
            <a:r>
              <a:rPr lang="zh-CN" altLang="en-US" sz="2400" b="1">
                <a:solidFill>
                  <a:srgbClr val="FF0000"/>
                </a:solidFill>
                <a:effectLst>
                  <a:outerShdw blurRad="38100" dist="38100" dir="2700000" algn="tl">
                    <a:srgbClr val="C0C0C0"/>
                  </a:outerShdw>
                </a:effectLst>
                <a:cs typeface="+mn-cs"/>
              </a:rPr>
              <a:t>缺点</a:t>
            </a:r>
          </a:p>
        </p:txBody>
      </p:sp>
      <p:sp>
        <p:nvSpPr>
          <p:cNvPr id="459780" name="Rectangle 4"/>
          <p:cNvSpPr>
            <a:spLocks noChangeArrowheads="1"/>
          </p:cNvSpPr>
          <p:nvPr/>
        </p:nvSpPr>
        <p:spPr bwMode="auto">
          <a:xfrm>
            <a:off x="381000" y="1143000"/>
            <a:ext cx="8382000" cy="4800600"/>
          </a:xfrm>
          <a:prstGeom prst="rect">
            <a:avLst/>
          </a:prstGeom>
          <a:noFill/>
          <a:ln w="25400">
            <a:noFill/>
            <a:miter lim="800000"/>
            <a:headEnd/>
            <a:tailEnd/>
          </a:ln>
        </p:spPr>
        <p:txBody>
          <a:bodyPr/>
          <a:lstStyle/>
          <a:p>
            <a:pPr marL="342900" indent="-342900">
              <a:buFontTx/>
              <a:buChar char="•"/>
            </a:pPr>
            <a:endParaRPr lang="en-US" altLang="zh-CN" sz="2400" b="1"/>
          </a:p>
          <a:p>
            <a:pPr marL="342900" indent="-342900">
              <a:buFontTx/>
              <a:buChar char="•"/>
            </a:pPr>
            <a:r>
              <a:rPr lang="zh-CN" altLang="en-US" sz="2400" b="1"/>
              <a:t>由于工作、设备、人员的重复设置以及低效使用，使得在一个产品多元化的公司里维持这样的组织形式要花费很高的成本</a:t>
            </a:r>
          </a:p>
          <a:p>
            <a:pPr marL="342900" indent="-342900">
              <a:buFontTx/>
              <a:buChar char="•"/>
            </a:pPr>
            <a:r>
              <a:rPr lang="zh-CN" altLang="en-US" sz="2400" b="1"/>
              <a:t>容易造成职员任务完成仍被束缚在项目里的倾向，上层主管必须在项目开始和逐步结束时平衡工作量</a:t>
            </a:r>
          </a:p>
          <a:p>
            <a:pPr marL="342900" indent="-342900">
              <a:buFontTx/>
              <a:buChar char="•"/>
            </a:pPr>
            <a:r>
              <a:rPr lang="zh-CN" altLang="en-US" sz="2400" b="1"/>
              <a:t>没有强大的职能群体，技术支持困难，因而阻碍了公司在新项目中能力的提高（也就是说没有稳定的技术基础）</a:t>
            </a:r>
          </a:p>
          <a:p>
            <a:pPr marL="342900" indent="-342900">
              <a:buFontTx/>
              <a:buChar char="•"/>
            </a:pPr>
            <a:r>
              <a:rPr lang="zh-CN" altLang="en-US" sz="2400" b="1"/>
              <a:t>对职能专家（或组织中的专家）的管理需要高层协调</a:t>
            </a:r>
          </a:p>
          <a:p>
            <a:pPr marL="342900" indent="-342900">
              <a:buFontTx/>
              <a:buChar char="•"/>
            </a:pPr>
            <a:r>
              <a:rPr lang="zh-CN" altLang="en-US" sz="2400" b="1"/>
              <a:t>不同项目之间缺乏技术交流的机会</a:t>
            </a:r>
          </a:p>
          <a:p>
            <a:pPr marL="342900" indent="-342900">
              <a:buFontTx/>
              <a:buChar char="•"/>
            </a:pPr>
            <a:r>
              <a:rPr lang="zh-CN" altLang="en-US" sz="2400" b="1"/>
              <a:t>项目人员缺少稳定的职位和工作机会</a:t>
            </a:r>
          </a:p>
          <a:p>
            <a:pPr marL="342900" indent="-342900"/>
            <a:endParaRPr lang="zh-CN" altLang="en-US" sz="2400" b="1"/>
          </a:p>
        </p:txBody>
      </p:sp>
      <p:sp>
        <p:nvSpPr>
          <p:cNvPr id="459781" name="Rectangle 5"/>
          <p:cNvSpPr>
            <a:spLocks noChangeArrowheads="1"/>
          </p:cNvSpPr>
          <p:nvPr/>
        </p:nvSpPr>
        <p:spPr bwMode="auto">
          <a:xfrm>
            <a:off x="1524000" y="5867400"/>
            <a:ext cx="7239000" cy="533400"/>
          </a:xfrm>
          <a:prstGeom prst="rect">
            <a:avLst/>
          </a:prstGeom>
          <a:noFill/>
          <a:ln w="9525">
            <a:noFill/>
            <a:miter lim="800000"/>
            <a:headEnd/>
            <a:tailEnd/>
          </a:ln>
        </p:spPr>
        <p:txBody>
          <a:bodyPr/>
          <a:lstStyle/>
          <a:p>
            <a:pPr marL="342900" indent="-342900"/>
            <a:r>
              <a:rPr lang="en-US" altLang="zh-CN" sz="1600" b="1" i="1">
                <a:solidFill>
                  <a:srgbClr val="0033CC"/>
                </a:solidFill>
                <a:ea typeface="华文隶书" pitchFamily="2" charset="-122"/>
              </a:rPr>
              <a:t>Project  Management_</a:t>
            </a:r>
            <a:r>
              <a:rPr lang="en-US" altLang="zh-CN" sz="1200" b="1" i="1">
                <a:solidFill>
                  <a:srgbClr val="0033CC"/>
                </a:solidFill>
                <a:ea typeface="华文隶书" pitchFamily="2" charset="-122"/>
              </a:rPr>
              <a:t>A</a:t>
            </a:r>
            <a:r>
              <a:rPr lang="en-US" altLang="zh-CN" sz="2400" b="1" i="1">
                <a:solidFill>
                  <a:srgbClr val="0033CC"/>
                </a:solidFill>
                <a:ea typeface="华文隶书" pitchFamily="2" charset="-122"/>
              </a:rPr>
              <a:t> </a:t>
            </a:r>
            <a:r>
              <a:rPr lang="en-US" altLang="zh-CN" sz="1200" b="1" i="1">
                <a:solidFill>
                  <a:srgbClr val="0033CC"/>
                </a:solidFill>
                <a:ea typeface="华文隶书" pitchFamily="2" charset="-122"/>
              </a:rPr>
              <a:t>Systems Approach To Planning,Scheduling, And Controlling, 9e</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59779">
                                            <p:txEl>
                                              <p:pRg st="0" end="0"/>
                                            </p:txEl>
                                          </p:spTgt>
                                        </p:tgtEl>
                                        <p:attrNameLst>
                                          <p:attrName>style.visibility</p:attrName>
                                        </p:attrNameLst>
                                      </p:cBhvr>
                                      <p:to>
                                        <p:strVal val="visible"/>
                                      </p:to>
                                    </p:set>
                                    <p:animEffect transition="in" filter="wipe(down)">
                                      <p:cBhvr>
                                        <p:cTn id="7" dur="500"/>
                                        <p:tgtEl>
                                          <p:spTgt spid="4597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59780">
                                            <p:txEl>
                                              <p:pRg st="1" end="1"/>
                                            </p:txEl>
                                          </p:spTgt>
                                        </p:tgtEl>
                                        <p:attrNameLst>
                                          <p:attrName>style.visibility</p:attrName>
                                        </p:attrNameLst>
                                      </p:cBhvr>
                                      <p:to>
                                        <p:strVal val="visible"/>
                                      </p:to>
                                    </p:set>
                                    <p:animEffect transition="in" filter="wipe(down)">
                                      <p:cBhvr>
                                        <p:cTn id="12" dur="500"/>
                                        <p:tgtEl>
                                          <p:spTgt spid="459780">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59780">
                                            <p:txEl>
                                              <p:pRg st="2" end="2"/>
                                            </p:txEl>
                                          </p:spTgt>
                                        </p:tgtEl>
                                        <p:attrNameLst>
                                          <p:attrName>style.visibility</p:attrName>
                                        </p:attrNameLst>
                                      </p:cBhvr>
                                      <p:to>
                                        <p:strVal val="visible"/>
                                      </p:to>
                                    </p:set>
                                    <p:animEffect transition="in" filter="wipe(down)">
                                      <p:cBhvr>
                                        <p:cTn id="15" dur="500"/>
                                        <p:tgtEl>
                                          <p:spTgt spid="459780">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59780">
                                            <p:txEl>
                                              <p:pRg st="3" end="3"/>
                                            </p:txEl>
                                          </p:spTgt>
                                        </p:tgtEl>
                                        <p:attrNameLst>
                                          <p:attrName>style.visibility</p:attrName>
                                        </p:attrNameLst>
                                      </p:cBhvr>
                                      <p:to>
                                        <p:strVal val="visible"/>
                                      </p:to>
                                    </p:set>
                                    <p:animEffect transition="in" filter="wipe(down)">
                                      <p:cBhvr>
                                        <p:cTn id="18" dur="500"/>
                                        <p:tgtEl>
                                          <p:spTgt spid="459780">
                                            <p:txEl>
                                              <p:pRg st="3" end="3"/>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459780">
                                            <p:txEl>
                                              <p:pRg st="4" end="4"/>
                                            </p:txEl>
                                          </p:spTgt>
                                        </p:tgtEl>
                                        <p:attrNameLst>
                                          <p:attrName>style.visibility</p:attrName>
                                        </p:attrNameLst>
                                      </p:cBhvr>
                                      <p:to>
                                        <p:strVal val="visible"/>
                                      </p:to>
                                    </p:set>
                                    <p:animEffect transition="in" filter="wipe(down)">
                                      <p:cBhvr>
                                        <p:cTn id="21" dur="500"/>
                                        <p:tgtEl>
                                          <p:spTgt spid="459780">
                                            <p:txEl>
                                              <p:pRg st="4" end="4"/>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459780">
                                            <p:txEl>
                                              <p:pRg st="5" end="5"/>
                                            </p:txEl>
                                          </p:spTgt>
                                        </p:tgtEl>
                                        <p:attrNameLst>
                                          <p:attrName>style.visibility</p:attrName>
                                        </p:attrNameLst>
                                      </p:cBhvr>
                                      <p:to>
                                        <p:strVal val="visible"/>
                                      </p:to>
                                    </p:set>
                                    <p:animEffect transition="in" filter="wipe(down)">
                                      <p:cBhvr>
                                        <p:cTn id="24" dur="500"/>
                                        <p:tgtEl>
                                          <p:spTgt spid="459780">
                                            <p:txEl>
                                              <p:pRg st="5"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59780">
                                            <p:txEl>
                                              <p:pRg st="6" end="6"/>
                                            </p:txEl>
                                          </p:spTgt>
                                        </p:tgtEl>
                                        <p:attrNameLst>
                                          <p:attrName>style.visibility</p:attrName>
                                        </p:attrNameLst>
                                      </p:cBhvr>
                                      <p:to>
                                        <p:strVal val="visible"/>
                                      </p:to>
                                    </p:set>
                                    <p:animEffect transition="in" filter="wipe(down)">
                                      <p:cBhvr>
                                        <p:cTn id="27" dur="500"/>
                                        <p:tgtEl>
                                          <p:spTgt spid="459780">
                                            <p:txEl>
                                              <p:pRg st="6" end="6"/>
                                            </p:txEl>
                                          </p:spTgt>
                                        </p:tgtEl>
                                      </p:cBhvr>
                                    </p:animEffect>
                                  </p:childTnLst>
                                </p:cTn>
                              </p:par>
                            </p:childTnLst>
                          </p:cTn>
                        </p:par>
                        <p:par>
                          <p:cTn id="28" fill="hold">
                            <p:stCondLst>
                              <p:cond delay="500"/>
                            </p:stCondLst>
                            <p:childTnLst>
                              <p:par>
                                <p:cTn id="29" presetID="2" presetClass="entr" presetSubtype="8" fill="hold" grpId="0" nodeType="afterEffect">
                                  <p:stCondLst>
                                    <p:cond delay="0"/>
                                  </p:stCondLst>
                                  <p:childTnLst>
                                    <p:set>
                                      <p:cBhvr>
                                        <p:cTn id="30" dur="1" fill="hold">
                                          <p:stCondLst>
                                            <p:cond delay="0"/>
                                          </p:stCondLst>
                                        </p:cTn>
                                        <p:tgtEl>
                                          <p:spTgt spid="459781">
                                            <p:txEl>
                                              <p:pRg st="0" end="0"/>
                                            </p:txEl>
                                          </p:spTgt>
                                        </p:tgtEl>
                                        <p:attrNameLst>
                                          <p:attrName>style.visibility</p:attrName>
                                        </p:attrNameLst>
                                      </p:cBhvr>
                                      <p:to>
                                        <p:strVal val="visible"/>
                                      </p:to>
                                    </p:set>
                                    <p:anim calcmode="lin" valueType="num">
                                      <p:cBhvr additive="base">
                                        <p:cTn id="31" dur="500" fill="hold"/>
                                        <p:tgtEl>
                                          <p:spTgt spid="459781">
                                            <p:txEl>
                                              <p:pRg st="0" end="0"/>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5978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9779" grpId="0" build="p" autoUpdateAnimBg="0"/>
      <p:bldP spid="459780" grpId="0" build="allAtOnce"/>
      <p:bldP spid="459781" grpId="0" build="p"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826" name="Text Box 2"/>
          <p:cNvSpPr txBox="1">
            <a:spLocks noChangeArrowheads="1"/>
          </p:cNvSpPr>
          <p:nvPr/>
        </p:nvSpPr>
        <p:spPr bwMode="auto">
          <a:xfrm>
            <a:off x="381000" y="685800"/>
            <a:ext cx="3200400" cy="519113"/>
          </a:xfrm>
          <a:prstGeom prst="rect">
            <a:avLst/>
          </a:prstGeom>
          <a:noFill/>
          <a:ln w="9525">
            <a:noFill/>
            <a:miter lim="800000"/>
            <a:headEnd/>
            <a:tailEnd/>
          </a:ln>
        </p:spPr>
        <p:txBody>
          <a:bodyPr>
            <a:spAutoFit/>
          </a:bodyPr>
          <a:lstStyle/>
          <a:p>
            <a:pPr>
              <a:spcBef>
                <a:spcPct val="50000"/>
              </a:spcBef>
              <a:buFont typeface="Wingdings" pitchFamily="2" charset="2"/>
              <a:buNone/>
            </a:pPr>
            <a:r>
              <a:rPr lang="zh-CN" altLang="en-US" sz="2800" b="1">
                <a:solidFill>
                  <a:srgbClr val="0033CC"/>
                </a:solidFill>
              </a:rPr>
              <a:t>思考</a:t>
            </a:r>
          </a:p>
        </p:txBody>
      </p:sp>
      <p:sp>
        <p:nvSpPr>
          <p:cNvPr id="74755" name="Rectangle 3"/>
          <p:cNvSpPr>
            <a:spLocks noChangeArrowheads="1"/>
          </p:cNvSpPr>
          <p:nvPr/>
        </p:nvSpPr>
        <p:spPr bwMode="auto">
          <a:xfrm>
            <a:off x="0" y="0"/>
            <a:ext cx="9144000" cy="533400"/>
          </a:xfrm>
          <a:prstGeom prst="rect">
            <a:avLst/>
          </a:prstGeom>
          <a:noFill/>
          <a:ln w="9525">
            <a:noFill/>
            <a:miter lim="800000"/>
            <a:headEnd/>
            <a:tailEnd/>
          </a:ln>
        </p:spPr>
        <p:txBody>
          <a:bodyPr anchor="b"/>
          <a:lstStyle/>
          <a:p>
            <a:pPr eaLnBrk="0" hangingPunct="0"/>
            <a:r>
              <a:rPr lang="en-US" altLang="zh-CN" sz="2800" b="1">
                <a:solidFill>
                  <a:srgbClr val="0033CC"/>
                </a:solidFill>
              </a:rPr>
              <a:t>6.</a:t>
            </a:r>
            <a:r>
              <a:rPr lang="zh-CN" altLang="en-US" sz="2800" b="1">
                <a:solidFill>
                  <a:srgbClr val="0033CC"/>
                </a:solidFill>
              </a:rPr>
              <a:t>组织结构对项目管理的影响</a:t>
            </a:r>
          </a:p>
        </p:txBody>
      </p:sp>
      <p:grpSp>
        <p:nvGrpSpPr>
          <p:cNvPr id="2" name="Group 4"/>
          <p:cNvGrpSpPr>
            <a:grpSpLocks/>
          </p:cNvGrpSpPr>
          <p:nvPr/>
        </p:nvGrpSpPr>
        <p:grpSpPr bwMode="auto">
          <a:xfrm>
            <a:off x="457200" y="2209800"/>
            <a:ext cx="8077200" cy="3200400"/>
            <a:chOff x="288" y="1056"/>
            <a:chExt cx="5088" cy="2448"/>
          </a:xfrm>
        </p:grpSpPr>
        <p:sp>
          <p:nvSpPr>
            <p:cNvPr id="74758" name="Rectangle 5"/>
            <p:cNvSpPr>
              <a:spLocks noChangeArrowheads="1"/>
            </p:cNvSpPr>
            <p:nvPr/>
          </p:nvSpPr>
          <p:spPr bwMode="auto">
            <a:xfrm>
              <a:off x="288" y="1056"/>
              <a:ext cx="5088" cy="2448"/>
            </a:xfrm>
            <a:prstGeom prst="rect">
              <a:avLst/>
            </a:prstGeom>
            <a:noFill/>
            <a:ln w="9525">
              <a:noFill/>
              <a:miter lim="800000"/>
              <a:headEnd/>
              <a:tailEnd/>
            </a:ln>
          </p:spPr>
          <p:txBody>
            <a:bodyPr/>
            <a:lstStyle/>
            <a:p>
              <a:pPr marL="609600" indent="-609600" eaLnBrk="0" hangingPunct="0">
                <a:lnSpc>
                  <a:spcPct val="105000"/>
                </a:lnSpc>
                <a:spcBef>
                  <a:spcPct val="20000"/>
                </a:spcBef>
              </a:pPr>
              <a:r>
                <a:rPr lang="zh-CN" altLang="en-US" sz="2200" b="1"/>
                <a:t>       </a:t>
              </a:r>
              <a:r>
                <a:rPr lang="zh-CN" altLang="en-US" sz="2200"/>
                <a:t>几乎全部存在于一个职能领域中的项目最好由哪位来管理？</a:t>
              </a:r>
            </a:p>
            <a:p>
              <a:pPr marL="609600" indent="-609600" eaLnBrk="0" hangingPunct="0">
                <a:lnSpc>
                  <a:spcPct val="105000"/>
                </a:lnSpc>
                <a:spcBef>
                  <a:spcPct val="20000"/>
                </a:spcBef>
              </a:pPr>
              <a:r>
                <a:rPr lang="zh-CN" altLang="en-US" sz="2200"/>
                <a:t>       </a:t>
              </a:r>
              <a:r>
                <a:rPr lang="en-US" altLang="zh-CN" sz="2200"/>
                <a:t>A</a:t>
              </a:r>
              <a:r>
                <a:rPr lang="zh-CN" altLang="en-US" sz="2200"/>
                <a:t>、项目经理</a:t>
              </a:r>
            </a:p>
            <a:p>
              <a:pPr marL="609600" indent="-609600" eaLnBrk="0" hangingPunct="0">
                <a:lnSpc>
                  <a:spcPct val="105000"/>
                </a:lnSpc>
                <a:spcBef>
                  <a:spcPct val="20000"/>
                </a:spcBef>
              </a:pPr>
              <a:r>
                <a:rPr lang="zh-CN" altLang="en-US" sz="2200"/>
                <a:t>       </a:t>
              </a:r>
              <a:r>
                <a:rPr lang="en-US" altLang="zh-CN" sz="2200"/>
                <a:t>B</a:t>
              </a:r>
              <a:r>
                <a:rPr lang="zh-CN" altLang="en-US" sz="2200"/>
                <a:t>、项目发起者</a:t>
              </a:r>
            </a:p>
            <a:p>
              <a:pPr marL="609600" indent="-609600" eaLnBrk="0" hangingPunct="0">
                <a:lnSpc>
                  <a:spcPct val="105000"/>
                </a:lnSpc>
                <a:spcBef>
                  <a:spcPct val="20000"/>
                </a:spcBef>
              </a:pPr>
              <a:r>
                <a:rPr lang="zh-CN" altLang="en-US" sz="2200"/>
                <a:t>       </a:t>
              </a:r>
              <a:r>
                <a:rPr lang="en-US" altLang="zh-CN" sz="2200"/>
                <a:t>C</a:t>
              </a:r>
              <a:r>
                <a:rPr lang="zh-CN" altLang="en-US" sz="2200"/>
                <a:t>、职能经理</a:t>
              </a:r>
            </a:p>
            <a:p>
              <a:pPr marL="609600" indent="-609600" eaLnBrk="0" hangingPunct="0">
                <a:lnSpc>
                  <a:spcPct val="105000"/>
                </a:lnSpc>
                <a:spcBef>
                  <a:spcPct val="20000"/>
                </a:spcBef>
              </a:pPr>
              <a:r>
                <a:rPr lang="zh-CN" altLang="en-US" sz="2200"/>
                <a:t>       </a:t>
              </a:r>
              <a:r>
                <a:rPr lang="en-US" altLang="zh-CN" sz="2200"/>
                <a:t>D</a:t>
              </a:r>
              <a:r>
                <a:rPr lang="zh-CN" altLang="en-US" sz="2200"/>
                <a:t>、委任的职能人员</a:t>
              </a:r>
            </a:p>
          </p:txBody>
        </p:sp>
        <p:sp>
          <p:nvSpPr>
            <p:cNvPr id="74759" name="Rectangle 6"/>
            <p:cNvSpPr>
              <a:spLocks noChangeArrowheads="1"/>
            </p:cNvSpPr>
            <p:nvPr/>
          </p:nvSpPr>
          <p:spPr bwMode="auto">
            <a:xfrm>
              <a:off x="432" y="1056"/>
              <a:ext cx="288" cy="288"/>
            </a:xfrm>
            <a:prstGeom prst="rect">
              <a:avLst/>
            </a:prstGeom>
            <a:solidFill>
              <a:schemeClr val="bg1"/>
            </a:solidFill>
            <a:ln w="9525" algn="ctr">
              <a:solidFill>
                <a:schemeClr val="bg1"/>
              </a:solidFill>
              <a:miter lim="800000"/>
              <a:headEnd/>
              <a:tailEnd/>
            </a:ln>
          </p:spPr>
          <p:txBody>
            <a:bodyPr wrap="none" anchor="ctr"/>
            <a:lstStyle/>
            <a:p>
              <a:pPr algn="ctr"/>
              <a:r>
                <a:rPr lang="zh-CN" altLang="en-US" sz="2400" b="1"/>
                <a:t>一、</a:t>
              </a:r>
            </a:p>
          </p:txBody>
        </p:sp>
      </p:grpSp>
      <p:sp>
        <p:nvSpPr>
          <p:cNvPr id="7" name="Rectangle 9"/>
          <p:cNvSpPr>
            <a:spLocks noChangeArrowheads="1"/>
          </p:cNvSpPr>
          <p:nvPr/>
        </p:nvSpPr>
        <p:spPr bwMode="auto">
          <a:xfrm>
            <a:off x="457200" y="3276600"/>
            <a:ext cx="533400" cy="701675"/>
          </a:xfrm>
          <a:prstGeom prst="rect">
            <a:avLst/>
          </a:prstGeom>
          <a:noFill/>
          <a:ln w="9525">
            <a:noFill/>
            <a:miter lim="800000"/>
            <a:headEnd/>
            <a:tailEnd/>
          </a:ln>
        </p:spPr>
        <p:txBody>
          <a:bodyPr>
            <a:spAutoFit/>
          </a:bodyPr>
          <a:lstStyle/>
          <a:p>
            <a:r>
              <a:rPr lang="en-US" altLang="zh-CN" sz="4000" b="1" dirty="0">
                <a:solidFill>
                  <a:srgbClr val="009900"/>
                </a:solidFill>
                <a:latin typeface="Tahoma" pitchFamily="34" charset="0"/>
                <a:sym typeface="Wingdings" pitchFamily="2" charset="2"/>
              </a:rPr>
              <a:t></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5826"/>
                                        </p:tgtEl>
                                        <p:attrNameLst>
                                          <p:attrName>style.visibility</p:attrName>
                                        </p:attrNameLst>
                                      </p:cBhvr>
                                      <p:to>
                                        <p:strVal val="visible"/>
                                      </p:to>
                                    </p:set>
                                    <p:anim calcmode="lin" valueType="num">
                                      <p:cBhvr additive="base">
                                        <p:cTn id="7" dur="500" fill="hold"/>
                                        <p:tgtEl>
                                          <p:spTgt spid="205826"/>
                                        </p:tgtEl>
                                        <p:attrNameLst>
                                          <p:attrName>ppt_x</p:attrName>
                                        </p:attrNameLst>
                                      </p:cBhvr>
                                      <p:tavLst>
                                        <p:tav tm="0">
                                          <p:val>
                                            <p:strVal val="0-#ppt_w/2"/>
                                          </p:val>
                                        </p:tav>
                                        <p:tav tm="100000">
                                          <p:val>
                                            <p:strVal val="#ppt_x"/>
                                          </p:val>
                                        </p:tav>
                                      </p:tavLst>
                                    </p:anim>
                                    <p:anim calcmode="lin" valueType="num">
                                      <p:cBhvr additive="base">
                                        <p:cTn id="8" dur="500" fill="hold"/>
                                        <p:tgtEl>
                                          <p:spTgt spid="20582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26" grpId="0"/>
      <p:bldP spid="7" grpId="0" autoUpdateAnimBg="0"/>
    </p:bld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33"/>
          <p:cNvGrpSpPr>
            <a:grpSpLocks/>
          </p:cNvGrpSpPr>
          <p:nvPr/>
        </p:nvGrpSpPr>
        <p:grpSpPr bwMode="auto">
          <a:xfrm>
            <a:off x="609600" y="1295400"/>
            <a:ext cx="3535363" cy="517525"/>
            <a:chOff x="427" y="912"/>
            <a:chExt cx="2227" cy="326"/>
          </a:xfrm>
        </p:grpSpPr>
        <p:sp>
          <p:nvSpPr>
            <p:cNvPr id="76836" name="Rectangle 4"/>
            <p:cNvSpPr>
              <a:spLocks noChangeArrowheads="1"/>
            </p:cNvSpPr>
            <p:nvPr/>
          </p:nvSpPr>
          <p:spPr bwMode="auto">
            <a:xfrm>
              <a:off x="427" y="912"/>
              <a:ext cx="1134" cy="326"/>
            </a:xfrm>
            <a:prstGeom prst="rect">
              <a:avLst/>
            </a:prstGeom>
            <a:solidFill>
              <a:srgbClr val="CCFFFF"/>
            </a:solidFill>
            <a:ln w="25400">
              <a:solidFill>
                <a:srgbClr val="0000FF"/>
              </a:solidFill>
              <a:miter lim="800000"/>
              <a:headEnd/>
              <a:tailEnd/>
            </a:ln>
          </p:spPr>
          <p:txBody>
            <a:bodyPr wrap="none" anchor="ctr"/>
            <a:lstStyle/>
            <a:p>
              <a:pPr algn="ctr"/>
              <a:r>
                <a:rPr lang="en-US" altLang="zh-CN" b="1">
                  <a:latin typeface="Tahoma" pitchFamily="34" charset="0"/>
                </a:rPr>
                <a:t>Strategies</a:t>
              </a:r>
            </a:p>
          </p:txBody>
        </p:sp>
        <p:sp>
          <p:nvSpPr>
            <p:cNvPr id="76837" name="Text Box 7"/>
            <p:cNvSpPr txBox="1">
              <a:spLocks noChangeArrowheads="1"/>
            </p:cNvSpPr>
            <p:nvPr/>
          </p:nvSpPr>
          <p:spPr bwMode="auto">
            <a:xfrm>
              <a:off x="1817" y="912"/>
              <a:ext cx="837" cy="250"/>
            </a:xfrm>
            <a:prstGeom prst="rect">
              <a:avLst/>
            </a:prstGeom>
            <a:noFill/>
            <a:ln w="9525">
              <a:noFill/>
              <a:miter lim="800000"/>
              <a:headEnd/>
              <a:tailEnd/>
            </a:ln>
          </p:spPr>
          <p:txBody>
            <a:bodyPr>
              <a:spAutoFit/>
            </a:bodyPr>
            <a:lstStyle/>
            <a:p>
              <a:pPr>
                <a:spcBef>
                  <a:spcPct val="50000"/>
                </a:spcBef>
              </a:pPr>
              <a:r>
                <a:rPr kumimoji="1" lang="zh-CN" altLang="en-US" sz="2000" b="1">
                  <a:latin typeface="Times New Roman" pitchFamily="18" charset="0"/>
                  <a:ea typeface="黑体" pitchFamily="2" charset="-122"/>
                </a:rPr>
                <a:t>战略</a:t>
              </a:r>
            </a:p>
          </p:txBody>
        </p:sp>
      </p:grpSp>
      <p:grpSp>
        <p:nvGrpSpPr>
          <p:cNvPr id="3" name="Group 39"/>
          <p:cNvGrpSpPr>
            <a:grpSpLocks/>
          </p:cNvGrpSpPr>
          <p:nvPr/>
        </p:nvGrpSpPr>
        <p:grpSpPr bwMode="auto">
          <a:xfrm>
            <a:off x="533400" y="1739900"/>
            <a:ext cx="4471988" cy="774700"/>
            <a:chOff x="384" y="1238"/>
            <a:chExt cx="2817" cy="488"/>
          </a:xfrm>
        </p:grpSpPr>
        <p:sp>
          <p:nvSpPr>
            <p:cNvPr id="76831" name="Line 5"/>
            <p:cNvSpPr>
              <a:spLocks noChangeShapeType="1"/>
            </p:cNvSpPr>
            <p:nvPr/>
          </p:nvSpPr>
          <p:spPr bwMode="auto">
            <a:xfrm>
              <a:off x="384" y="1238"/>
              <a:ext cx="0" cy="407"/>
            </a:xfrm>
            <a:prstGeom prst="line">
              <a:avLst/>
            </a:prstGeom>
            <a:noFill/>
            <a:ln w="57150">
              <a:solidFill>
                <a:schemeClr val="tx1"/>
              </a:solidFill>
              <a:round/>
              <a:headEnd/>
              <a:tailEnd/>
            </a:ln>
          </p:spPr>
          <p:txBody>
            <a:bodyPr/>
            <a:lstStyle/>
            <a:p>
              <a:endParaRPr lang="zh-CN" altLang="en-US"/>
            </a:p>
          </p:txBody>
        </p:sp>
        <p:sp>
          <p:nvSpPr>
            <p:cNvPr id="76832" name="Line 6"/>
            <p:cNvSpPr>
              <a:spLocks noChangeShapeType="1"/>
            </p:cNvSpPr>
            <p:nvPr/>
          </p:nvSpPr>
          <p:spPr bwMode="auto">
            <a:xfrm>
              <a:off x="384" y="1645"/>
              <a:ext cx="589" cy="0"/>
            </a:xfrm>
            <a:prstGeom prst="line">
              <a:avLst/>
            </a:prstGeom>
            <a:noFill/>
            <a:ln w="38100">
              <a:solidFill>
                <a:schemeClr val="tx1"/>
              </a:solidFill>
              <a:round/>
              <a:headEnd/>
              <a:tailEnd type="triangle" w="med" len="med"/>
            </a:ln>
          </p:spPr>
          <p:txBody>
            <a:bodyPr/>
            <a:lstStyle/>
            <a:p>
              <a:endParaRPr lang="zh-CN" altLang="en-US"/>
            </a:p>
          </p:txBody>
        </p:sp>
        <p:grpSp>
          <p:nvGrpSpPr>
            <p:cNvPr id="76833" name="Group 34"/>
            <p:cNvGrpSpPr>
              <a:grpSpLocks/>
            </p:cNvGrpSpPr>
            <p:nvPr/>
          </p:nvGrpSpPr>
          <p:grpSpPr bwMode="auto">
            <a:xfrm>
              <a:off x="1015" y="1395"/>
              <a:ext cx="2186" cy="331"/>
              <a:chOff x="1015" y="1395"/>
              <a:chExt cx="2186" cy="331"/>
            </a:xfrm>
          </p:grpSpPr>
          <p:sp>
            <p:nvSpPr>
              <p:cNvPr id="76834" name="Rectangle 9"/>
              <p:cNvSpPr>
                <a:spLocks noChangeArrowheads="1"/>
              </p:cNvSpPr>
              <p:nvPr/>
            </p:nvSpPr>
            <p:spPr bwMode="auto">
              <a:xfrm>
                <a:off x="1015" y="1400"/>
                <a:ext cx="1134" cy="326"/>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Portfolio</a:t>
                </a:r>
              </a:p>
            </p:txBody>
          </p:sp>
          <p:sp>
            <p:nvSpPr>
              <p:cNvPr id="76835" name="Text Box 12"/>
              <p:cNvSpPr txBox="1">
                <a:spLocks noChangeArrowheads="1"/>
              </p:cNvSpPr>
              <p:nvPr/>
            </p:nvSpPr>
            <p:spPr bwMode="auto">
              <a:xfrm>
                <a:off x="2234" y="1395"/>
                <a:ext cx="967" cy="250"/>
              </a:xfrm>
              <a:prstGeom prst="rect">
                <a:avLst/>
              </a:prstGeom>
              <a:noFill/>
              <a:ln w="9525">
                <a:noFill/>
                <a:miter lim="800000"/>
                <a:headEnd/>
                <a:tailEnd/>
              </a:ln>
            </p:spPr>
            <p:txBody>
              <a:bodyPr>
                <a:spAutoFit/>
              </a:bodyPr>
              <a:lstStyle/>
              <a:p>
                <a:pPr>
                  <a:spcBef>
                    <a:spcPct val="50000"/>
                  </a:spcBef>
                </a:pPr>
                <a:r>
                  <a:rPr kumimoji="1" lang="zh-CN" altLang="en-US" sz="2000" b="1" dirty="0">
                    <a:latin typeface="Times New Roman" pitchFamily="18" charset="0"/>
                    <a:ea typeface="黑体" pitchFamily="2" charset="-122"/>
                  </a:rPr>
                  <a:t>项目组合</a:t>
                </a:r>
              </a:p>
            </p:txBody>
          </p:sp>
        </p:grpSp>
      </p:grpSp>
      <p:grpSp>
        <p:nvGrpSpPr>
          <p:cNvPr id="5" name="Group 55"/>
          <p:cNvGrpSpPr>
            <a:grpSpLocks/>
          </p:cNvGrpSpPr>
          <p:nvPr/>
        </p:nvGrpSpPr>
        <p:grpSpPr bwMode="auto">
          <a:xfrm>
            <a:off x="1468438" y="2438400"/>
            <a:ext cx="7294562" cy="774700"/>
            <a:chOff x="925" y="1536"/>
            <a:chExt cx="4595" cy="488"/>
          </a:xfrm>
        </p:grpSpPr>
        <p:sp>
          <p:nvSpPr>
            <p:cNvPr id="76827" name="Line 10"/>
            <p:cNvSpPr>
              <a:spLocks noChangeShapeType="1"/>
            </p:cNvSpPr>
            <p:nvPr/>
          </p:nvSpPr>
          <p:spPr bwMode="auto">
            <a:xfrm>
              <a:off x="925" y="1536"/>
              <a:ext cx="0" cy="407"/>
            </a:xfrm>
            <a:prstGeom prst="line">
              <a:avLst/>
            </a:prstGeom>
            <a:noFill/>
            <a:ln w="57150">
              <a:solidFill>
                <a:schemeClr val="tx1"/>
              </a:solidFill>
              <a:round/>
              <a:headEnd/>
              <a:tailEnd/>
            </a:ln>
          </p:spPr>
          <p:txBody>
            <a:bodyPr/>
            <a:lstStyle/>
            <a:p>
              <a:endParaRPr lang="zh-CN" altLang="en-US"/>
            </a:p>
          </p:txBody>
        </p:sp>
        <p:sp>
          <p:nvSpPr>
            <p:cNvPr id="76828" name="Line 11"/>
            <p:cNvSpPr>
              <a:spLocks noChangeShapeType="1"/>
            </p:cNvSpPr>
            <p:nvPr/>
          </p:nvSpPr>
          <p:spPr bwMode="auto">
            <a:xfrm>
              <a:off x="925" y="1943"/>
              <a:ext cx="589" cy="1"/>
            </a:xfrm>
            <a:prstGeom prst="line">
              <a:avLst/>
            </a:prstGeom>
            <a:noFill/>
            <a:ln w="38100">
              <a:solidFill>
                <a:schemeClr val="tx1"/>
              </a:solidFill>
              <a:round/>
              <a:headEnd/>
              <a:tailEnd type="triangle" w="med" len="med"/>
            </a:ln>
          </p:spPr>
          <p:txBody>
            <a:bodyPr/>
            <a:lstStyle/>
            <a:p>
              <a:endParaRPr lang="zh-CN" altLang="en-US"/>
            </a:p>
          </p:txBody>
        </p:sp>
        <p:sp>
          <p:nvSpPr>
            <p:cNvPr id="76829" name="Rectangle 14"/>
            <p:cNvSpPr>
              <a:spLocks noChangeArrowheads="1"/>
            </p:cNvSpPr>
            <p:nvPr/>
          </p:nvSpPr>
          <p:spPr bwMode="auto">
            <a:xfrm>
              <a:off x="1513" y="1699"/>
              <a:ext cx="1135" cy="325"/>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Program</a:t>
              </a:r>
            </a:p>
          </p:txBody>
        </p:sp>
        <p:sp>
          <p:nvSpPr>
            <p:cNvPr id="76830" name="Text Box 17"/>
            <p:cNvSpPr txBox="1">
              <a:spLocks noChangeArrowheads="1"/>
            </p:cNvSpPr>
            <p:nvPr/>
          </p:nvSpPr>
          <p:spPr bwMode="auto">
            <a:xfrm>
              <a:off x="2793" y="1699"/>
              <a:ext cx="2727" cy="250"/>
            </a:xfrm>
            <a:prstGeom prst="rect">
              <a:avLst/>
            </a:prstGeom>
            <a:noFill/>
            <a:ln w="9525">
              <a:noFill/>
              <a:miter lim="800000"/>
              <a:headEnd/>
              <a:tailEnd/>
            </a:ln>
          </p:spPr>
          <p:txBody>
            <a:bodyPr>
              <a:spAutoFit/>
            </a:bodyPr>
            <a:lstStyle/>
            <a:p>
              <a:pPr>
                <a:spcBef>
                  <a:spcPct val="50000"/>
                </a:spcBef>
              </a:pPr>
              <a:r>
                <a:rPr kumimoji="1" lang="zh-CN" altLang="en-US" sz="2000" b="1">
                  <a:latin typeface="Times New Roman" pitchFamily="18" charset="0"/>
                  <a:ea typeface="黑体" pitchFamily="2" charset="-122"/>
                </a:rPr>
                <a:t>项目集（大型项目、项目群、计划）</a:t>
              </a:r>
            </a:p>
          </p:txBody>
        </p:sp>
      </p:grpSp>
      <p:grpSp>
        <p:nvGrpSpPr>
          <p:cNvPr id="6" name="Group 56"/>
          <p:cNvGrpSpPr>
            <a:grpSpLocks/>
          </p:cNvGrpSpPr>
          <p:nvPr/>
        </p:nvGrpSpPr>
        <p:grpSpPr bwMode="auto">
          <a:xfrm>
            <a:off x="2335213" y="3124200"/>
            <a:ext cx="3932237" cy="774700"/>
            <a:chOff x="1471" y="1968"/>
            <a:chExt cx="2477" cy="488"/>
          </a:xfrm>
        </p:grpSpPr>
        <p:sp>
          <p:nvSpPr>
            <p:cNvPr id="76823" name="Line 15"/>
            <p:cNvSpPr>
              <a:spLocks noChangeShapeType="1"/>
            </p:cNvSpPr>
            <p:nvPr/>
          </p:nvSpPr>
          <p:spPr bwMode="auto">
            <a:xfrm>
              <a:off x="1471" y="1968"/>
              <a:ext cx="1" cy="408"/>
            </a:xfrm>
            <a:prstGeom prst="line">
              <a:avLst/>
            </a:prstGeom>
            <a:noFill/>
            <a:ln w="57150">
              <a:solidFill>
                <a:schemeClr val="tx1"/>
              </a:solidFill>
              <a:round/>
              <a:headEnd/>
              <a:tailEnd/>
            </a:ln>
          </p:spPr>
          <p:txBody>
            <a:bodyPr/>
            <a:lstStyle/>
            <a:p>
              <a:endParaRPr lang="zh-CN" altLang="en-US"/>
            </a:p>
          </p:txBody>
        </p:sp>
        <p:sp>
          <p:nvSpPr>
            <p:cNvPr id="76824" name="Line 16"/>
            <p:cNvSpPr>
              <a:spLocks noChangeShapeType="1"/>
            </p:cNvSpPr>
            <p:nvPr/>
          </p:nvSpPr>
          <p:spPr bwMode="auto">
            <a:xfrm>
              <a:off x="1471" y="2375"/>
              <a:ext cx="589" cy="1"/>
            </a:xfrm>
            <a:prstGeom prst="line">
              <a:avLst/>
            </a:prstGeom>
            <a:noFill/>
            <a:ln w="38100">
              <a:solidFill>
                <a:schemeClr val="tx1"/>
              </a:solidFill>
              <a:round/>
              <a:headEnd/>
              <a:tailEnd type="triangle" w="med" len="med"/>
            </a:ln>
          </p:spPr>
          <p:txBody>
            <a:bodyPr/>
            <a:lstStyle/>
            <a:p>
              <a:endParaRPr lang="zh-CN" altLang="en-US"/>
            </a:p>
          </p:txBody>
        </p:sp>
        <p:sp>
          <p:nvSpPr>
            <p:cNvPr id="76825" name="Rectangle 19"/>
            <p:cNvSpPr>
              <a:spLocks noChangeArrowheads="1"/>
            </p:cNvSpPr>
            <p:nvPr/>
          </p:nvSpPr>
          <p:spPr bwMode="auto">
            <a:xfrm>
              <a:off x="2059" y="2131"/>
              <a:ext cx="1134" cy="325"/>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Project</a:t>
              </a:r>
            </a:p>
          </p:txBody>
        </p:sp>
        <p:sp>
          <p:nvSpPr>
            <p:cNvPr id="76826" name="Text Box 22"/>
            <p:cNvSpPr txBox="1">
              <a:spLocks noChangeArrowheads="1"/>
            </p:cNvSpPr>
            <p:nvPr/>
          </p:nvSpPr>
          <p:spPr bwMode="auto">
            <a:xfrm>
              <a:off x="3401" y="2150"/>
              <a:ext cx="547" cy="250"/>
            </a:xfrm>
            <a:prstGeom prst="rect">
              <a:avLst/>
            </a:prstGeom>
            <a:noFill/>
            <a:ln w="9525">
              <a:noFill/>
              <a:miter lim="800000"/>
              <a:headEnd/>
              <a:tailEnd/>
            </a:ln>
          </p:spPr>
          <p:txBody>
            <a:bodyPr>
              <a:spAutoFit/>
            </a:bodyPr>
            <a:lstStyle/>
            <a:p>
              <a:pPr>
                <a:spcBef>
                  <a:spcPct val="50000"/>
                </a:spcBef>
              </a:pPr>
              <a:r>
                <a:rPr kumimoji="1" lang="zh-CN" altLang="en-US" sz="2000" b="1">
                  <a:latin typeface="Times New Roman" pitchFamily="18" charset="0"/>
                  <a:ea typeface="黑体" pitchFamily="2" charset="-122"/>
                </a:rPr>
                <a:t>项目</a:t>
              </a:r>
            </a:p>
          </p:txBody>
        </p:sp>
      </p:grpSp>
      <p:grpSp>
        <p:nvGrpSpPr>
          <p:cNvPr id="7" name="Group 44"/>
          <p:cNvGrpSpPr>
            <a:grpSpLocks/>
          </p:cNvGrpSpPr>
          <p:nvPr/>
        </p:nvGrpSpPr>
        <p:grpSpPr bwMode="auto">
          <a:xfrm>
            <a:off x="3201988" y="3873500"/>
            <a:ext cx="4265612" cy="774700"/>
            <a:chOff x="2065" y="2702"/>
            <a:chExt cx="2687" cy="488"/>
          </a:xfrm>
        </p:grpSpPr>
        <p:sp>
          <p:nvSpPr>
            <p:cNvPr id="76819" name="Line 20"/>
            <p:cNvSpPr>
              <a:spLocks noChangeShapeType="1"/>
            </p:cNvSpPr>
            <p:nvPr/>
          </p:nvSpPr>
          <p:spPr bwMode="auto">
            <a:xfrm>
              <a:off x="2065" y="3109"/>
              <a:ext cx="589" cy="0"/>
            </a:xfrm>
            <a:prstGeom prst="line">
              <a:avLst/>
            </a:prstGeom>
            <a:noFill/>
            <a:ln w="38100">
              <a:solidFill>
                <a:schemeClr val="tx1"/>
              </a:solidFill>
              <a:round/>
              <a:headEnd/>
              <a:tailEnd type="triangle" w="med" len="med"/>
            </a:ln>
          </p:spPr>
          <p:txBody>
            <a:bodyPr/>
            <a:lstStyle/>
            <a:p>
              <a:endParaRPr lang="zh-CN" altLang="en-US"/>
            </a:p>
          </p:txBody>
        </p:sp>
        <p:sp>
          <p:nvSpPr>
            <p:cNvPr id="76820" name="Line 21"/>
            <p:cNvSpPr>
              <a:spLocks noChangeShapeType="1"/>
            </p:cNvSpPr>
            <p:nvPr/>
          </p:nvSpPr>
          <p:spPr bwMode="auto">
            <a:xfrm>
              <a:off x="2065" y="2702"/>
              <a:ext cx="0" cy="407"/>
            </a:xfrm>
            <a:prstGeom prst="line">
              <a:avLst/>
            </a:prstGeom>
            <a:noFill/>
            <a:ln w="57150">
              <a:solidFill>
                <a:schemeClr val="tx1"/>
              </a:solidFill>
              <a:round/>
              <a:headEnd/>
              <a:tailEnd/>
            </a:ln>
          </p:spPr>
          <p:txBody>
            <a:bodyPr/>
            <a:lstStyle/>
            <a:p>
              <a:endParaRPr lang="zh-CN" altLang="en-US"/>
            </a:p>
          </p:txBody>
        </p:sp>
        <p:sp>
          <p:nvSpPr>
            <p:cNvPr id="76821" name="Rectangle 25"/>
            <p:cNvSpPr>
              <a:spLocks noChangeArrowheads="1"/>
            </p:cNvSpPr>
            <p:nvPr/>
          </p:nvSpPr>
          <p:spPr bwMode="auto">
            <a:xfrm>
              <a:off x="2694" y="2865"/>
              <a:ext cx="1135" cy="325"/>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Phase(Gate)</a:t>
              </a:r>
            </a:p>
          </p:txBody>
        </p:sp>
        <p:sp>
          <p:nvSpPr>
            <p:cNvPr id="76822" name="Text Box 27"/>
            <p:cNvSpPr txBox="1">
              <a:spLocks noChangeArrowheads="1"/>
            </p:cNvSpPr>
            <p:nvPr/>
          </p:nvSpPr>
          <p:spPr bwMode="auto">
            <a:xfrm>
              <a:off x="3870" y="2900"/>
              <a:ext cx="882" cy="250"/>
            </a:xfrm>
            <a:prstGeom prst="rect">
              <a:avLst/>
            </a:prstGeom>
            <a:noFill/>
            <a:ln w="9525">
              <a:noFill/>
              <a:miter lim="800000"/>
              <a:headEnd/>
              <a:tailEnd/>
            </a:ln>
          </p:spPr>
          <p:txBody>
            <a:bodyPr>
              <a:spAutoFit/>
            </a:bodyPr>
            <a:lstStyle/>
            <a:p>
              <a:pPr>
                <a:spcBef>
                  <a:spcPct val="50000"/>
                </a:spcBef>
              </a:pPr>
              <a:r>
                <a:rPr kumimoji="1" lang="zh-CN" altLang="en-US" sz="2000" b="1">
                  <a:latin typeface="Times New Roman" pitchFamily="18" charset="0"/>
                  <a:ea typeface="黑体" pitchFamily="2" charset="-122"/>
                </a:rPr>
                <a:t>阶段</a:t>
              </a:r>
              <a:r>
                <a:rPr kumimoji="1" lang="en-US" altLang="zh-CN" sz="2000" b="1">
                  <a:latin typeface="Times New Roman" pitchFamily="18" charset="0"/>
                  <a:ea typeface="黑体" pitchFamily="2" charset="-122"/>
                </a:rPr>
                <a:t>(</a:t>
              </a:r>
              <a:r>
                <a:rPr kumimoji="1" lang="zh-CN" altLang="en-US" sz="2000" b="1">
                  <a:latin typeface="Times New Roman" pitchFamily="18" charset="0"/>
                  <a:ea typeface="黑体" pitchFamily="2" charset="-122"/>
                </a:rPr>
                <a:t>门</a:t>
              </a:r>
              <a:r>
                <a:rPr kumimoji="1" lang="en-US" altLang="zh-CN" sz="2000" b="1">
                  <a:latin typeface="Times New Roman" pitchFamily="18" charset="0"/>
                  <a:ea typeface="黑体" pitchFamily="2" charset="-122"/>
                </a:rPr>
                <a:t>)</a:t>
              </a:r>
            </a:p>
          </p:txBody>
        </p:sp>
      </p:grpSp>
      <p:grpSp>
        <p:nvGrpSpPr>
          <p:cNvPr id="8" name="Group 43"/>
          <p:cNvGrpSpPr>
            <a:grpSpLocks/>
          </p:cNvGrpSpPr>
          <p:nvPr/>
        </p:nvGrpSpPr>
        <p:grpSpPr bwMode="auto">
          <a:xfrm>
            <a:off x="4114800" y="4570413"/>
            <a:ext cx="4559300" cy="839787"/>
            <a:chOff x="2640" y="3150"/>
            <a:chExt cx="2872" cy="529"/>
          </a:xfrm>
        </p:grpSpPr>
        <p:sp>
          <p:nvSpPr>
            <p:cNvPr id="76814" name="Line 24"/>
            <p:cNvSpPr>
              <a:spLocks noChangeShapeType="1"/>
            </p:cNvSpPr>
            <p:nvPr/>
          </p:nvSpPr>
          <p:spPr bwMode="auto">
            <a:xfrm>
              <a:off x="2653" y="3150"/>
              <a:ext cx="0" cy="407"/>
            </a:xfrm>
            <a:prstGeom prst="line">
              <a:avLst/>
            </a:prstGeom>
            <a:noFill/>
            <a:ln w="57150">
              <a:solidFill>
                <a:schemeClr val="tx1"/>
              </a:solidFill>
              <a:round/>
              <a:headEnd/>
              <a:tailEnd/>
            </a:ln>
          </p:spPr>
          <p:txBody>
            <a:bodyPr/>
            <a:lstStyle/>
            <a:p>
              <a:endParaRPr lang="zh-CN" altLang="en-US"/>
            </a:p>
          </p:txBody>
        </p:sp>
        <p:sp>
          <p:nvSpPr>
            <p:cNvPr id="76815" name="Line 26"/>
            <p:cNvSpPr>
              <a:spLocks noChangeShapeType="1"/>
            </p:cNvSpPr>
            <p:nvPr/>
          </p:nvSpPr>
          <p:spPr bwMode="auto">
            <a:xfrm>
              <a:off x="2640" y="3556"/>
              <a:ext cx="561" cy="0"/>
            </a:xfrm>
            <a:prstGeom prst="line">
              <a:avLst/>
            </a:prstGeom>
            <a:noFill/>
            <a:ln w="38100">
              <a:solidFill>
                <a:schemeClr val="tx1"/>
              </a:solidFill>
              <a:round/>
              <a:headEnd/>
              <a:tailEnd type="triangle" w="med" len="med"/>
            </a:ln>
          </p:spPr>
          <p:txBody>
            <a:bodyPr/>
            <a:lstStyle/>
            <a:p>
              <a:endParaRPr lang="zh-CN" altLang="en-US"/>
            </a:p>
          </p:txBody>
        </p:sp>
        <p:grpSp>
          <p:nvGrpSpPr>
            <p:cNvPr id="76816" name="Group 38"/>
            <p:cNvGrpSpPr>
              <a:grpSpLocks/>
            </p:cNvGrpSpPr>
            <p:nvPr/>
          </p:nvGrpSpPr>
          <p:grpSpPr bwMode="auto">
            <a:xfrm>
              <a:off x="3241" y="3343"/>
              <a:ext cx="2271" cy="336"/>
              <a:chOff x="3241" y="3343"/>
              <a:chExt cx="2271" cy="336"/>
            </a:xfrm>
          </p:grpSpPr>
          <p:sp>
            <p:nvSpPr>
              <p:cNvPr id="76817" name="Rectangle 29"/>
              <p:cNvSpPr>
                <a:spLocks noChangeArrowheads="1"/>
              </p:cNvSpPr>
              <p:nvPr/>
            </p:nvSpPr>
            <p:spPr bwMode="auto">
              <a:xfrm>
                <a:off x="3241" y="3353"/>
                <a:ext cx="1175" cy="326"/>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dirty="0">
                    <a:latin typeface="Tahoma" pitchFamily="34" charset="0"/>
                  </a:rPr>
                  <a:t>Task</a:t>
                </a:r>
                <a:r>
                  <a:rPr lang="zh-CN" altLang="en-US" b="1" dirty="0">
                    <a:latin typeface="Tahoma" pitchFamily="34" charset="0"/>
                  </a:rPr>
                  <a:t>（</a:t>
                </a:r>
                <a:r>
                  <a:rPr lang="en-US" altLang="zh-CN" b="1" dirty="0">
                    <a:latin typeface="Tahoma" pitchFamily="34" charset="0"/>
                  </a:rPr>
                  <a:t>Process)</a:t>
                </a:r>
              </a:p>
            </p:txBody>
          </p:sp>
          <p:sp>
            <p:nvSpPr>
              <p:cNvPr id="76818" name="Text Box 30"/>
              <p:cNvSpPr txBox="1">
                <a:spLocks noChangeArrowheads="1"/>
              </p:cNvSpPr>
              <p:nvPr/>
            </p:nvSpPr>
            <p:spPr bwMode="auto">
              <a:xfrm>
                <a:off x="4464" y="3343"/>
                <a:ext cx="1048" cy="250"/>
              </a:xfrm>
              <a:prstGeom prst="rect">
                <a:avLst/>
              </a:prstGeom>
              <a:noFill/>
              <a:ln w="9525">
                <a:noFill/>
                <a:miter lim="800000"/>
                <a:headEnd/>
                <a:tailEnd/>
              </a:ln>
            </p:spPr>
            <p:txBody>
              <a:bodyPr>
                <a:spAutoFit/>
              </a:bodyPr>
              <a:lstStyle/>
              <a:p>
                <a:pPr>
                  <a:spcBef>
                    <a:spcPct val="50000"/>
                  </a:spcBef>
                </a:pPr>
                <a:r>
                  <a:rPr kumimoji="1" lang="zh-CN" altLang="en-US" sz="2000" b="1" dirty="0">
                    <a:latin typeface="Times New Roman" pitchFamily="18" charset="0"/>
                    <a:ea typeface="黑体" pitchFamily="2" charset="-122"/>
                  </a:rPr>
                  <a:t>任务（过程）</a:t>
                </a:r>
              </a:p>
            </p:txBody>
          </p:sp>
        </p:grpSp>
      </p:grpSp>
      <p:sp>
        <p:nvSpPr>
          <p:cNvPr id="76808" name="Rectangle 3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7.</a:t>
            </a:r>
            <a:r>
              <a:rPr lang="zh-CN" altLang="en-US" sz="2800" b="1">
                <a:solidFill>
                  <a:srgbClr val="0033CC"/>
                </a:solidFill>
              </a:rPr>
              <a:t>项目管理环境</a:t>
            </a:r>
          </a:p>
        </p:txBody>
      </p:sp>
      <p:grpSp>
        <p:nvGrpSpPr>
          <p:cNvPr id="10" name="Group 54"/>
          <p:cNvGrpSpPr>
            <a:grpSpLocks/>
          </p:cNvGrpSpPr>
          <p:nvPr/>
        </p:nvGrpSpPr>
        <p:grpSpPr bwMode="auto">
          <a:xfrm>
            <a:off x="2057400" y="5867400"/>
            <a:ext cx="3200400" cy="517525"/>
            <a:chOff x="576" y="3552"/>
            <a:chExt cx="2152" cy="326"/>
          </a:xfrm>
        </p:grpSpPr>
        <p:sp>
          <p:nvSpPr>
            <p:cNvPr id="76811" name="Rectangle 49"/>
            <p:cNvSpPr>
              <a:spLocks noChangeArrowheads="1"/>
            </p:cNvSpPr>
            <p:nvPr/>
          </p:nvSpPr>
          <p:spPr bwMode="auto">
            <a:xfrm>
              <a:off x="576" y="3552"/>
              <a:ext cx="1536" cy="326"/>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Operations</a:t>
              </a:r>
            </a:p>
          </p:txBody>
        </p:sp>
        <p:sp>
          <p:nvSpPr>
            <p:cNvPr id="76812" name="Text Box 50"/>
            <p:cNvSpPr txBox="1">
              <a:spLocks noChangeArrowheads="1"/>
            </p:cNvSpPr>
            <p:nvPr/>
          </p:nvSpPr>
          <p:spPr bwMode="auto">
            <a:xfrm>
              <a:off x="2160" y="3600"/>
              <a:ext cx="568" cy="250"/>
            </a:xfrm>
            <a:prstGeom prst="rect">
              <a:avLst/>
            </a:prstGeom>
            <a:noFill/>
            <a:ln w="9525">
              <a:noFill/>
              <a:miter lim="800000"/>
              <a:headEnd/>
              <a:tailEnd/>
            </a:ln>
          </p:spPr>
          <p:txBody>
            <a:bodyPr>
              <a:spAutoFit/>
            </a:bodyPr>
            <a:lstStyle/>
            <a:p>
              <a:pPr>
                <a:spcBef>
                  <a:spcPct val="50000"/>
                </a:spcBef>
              </a:pPr>
              <a:r>
                <a:rPr kumimoji="1" lang="zh-CN" altLang="en-US" sz="2000" b="1">
                  <a:latin typeface="Times New Roman" pitchFamily="18" charset="0"/>
                  <a:ea typeface="黑体" pitchFamily="2" charset="-122"/>
                </a:rPr>
                <a:t>运作</a:t>
              </a:r>
            </a:p>
          </p:txBody>
        </p:sp>
      </p:grpSp>
      <p:sp>
        <p:nvSpPr>
          <p:cNvPr id="315449" name="Rectangle 57"/>
          <p:cNvSpPr>
            <a:spLocks noChangeArrowheads="1"/>
          </p:cNvSpPr>
          <p:nvPr/>
        </p:nvSpPr>
        <p:spPr bwMode="auto">
          <a:xfrm>
            <a:off x="228600" y="685800"/>
            <a:ext cx="2895600" cy="525463"/>
          </a:xfrm>
          <a:prstGeom prst="rect">
            <a:avLst/>
          </a:prstGeom>
          <a:noFill/>
          <a:ln w="9525">
            <a:noFill/>
            <a:miter lim="800000"/>
            <a:headEnd/>
            <a:tailEnd/>
          </a:ln>
        </p:spPr>
        <p:txBody>
          <a:bodyPr anchor="ctr"/>
          <a:lstStyle/>
          <a:p>
            <a:r>
              <a:rPr lang="zh-CN" altLang="en-US" sz="2400" b="1">
                <a:solidFill>
                  <a:srgbClr val="0033CC"/>
                </a:solidFill>
              </a:rPr>
              <a:t>企业管理的层次</a:t>
            </a:r>
          </a:p>
        </p:txBody>
      </p:sp>
      <p:sp>
        <p:nvSpPr>
          <p:cNvPr id="38" name="圆角右箭头 37"/>
          <p:cNvSpPr/>
          <p:nvPr/>
        </p:nvSpPr>
        <p:spPr>
          <a:xfrm rot="10800000">
            <a:off x="5105400" y="5562600"/>
            <a:ext cx="585216" cy="716280"/>
          </a:xfrm>
          <a:prstGeom prst="bentArrow">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5449"/>
                                        </p:tgtEl>
                                        <p:attrNameLst>
                                          <p:attrName>style.visibility</p:attrName>
                                        </p:attrNameLst>
                                      </p:cBhvr>
                                      <p:to>
                                        <p:strVal val="visible"/>
                                      </p:to>
                                    </p:set>
                                    <p:anim calcmode="lin" valueType="num">
                                      <p:cBhvr additive="base">
                                        <p:cTn id="7" dur="500" fill="hold"/>
                                        <p:tgtEl>
                                          <p:spTgt spid="315449"/>
                                        </p:tgtEl>
                                        <p:attrNameLst>
                                          <p:attrName>ppt_x</p:attrName>
                                        </p:attrNameLst>
                                      </p:cBhvr>
                                      <p:tavLst>
                                        <p:tav tm="0">
                                          <p:val>
                                            <p:strVal val="0-#ppt_w/2"/>
                                          </p:val>
                                        </p:tav>
                                        <p:tav tm="100000">
                                          <p:val>
                                            <p:strVal val="#ppt_x"/>
                                          </p:val>
                                        </p:tav>
                                      </p:tavLst>
                                    </p:anim>
                                    <p:anim calcmode="lin" valueType="num">
                                      <p:cBhvr additive="base">
                                        <p:cTn id="8" dur="500" fill="hold"/>
                                        <p:tgtEl>
                                          <p:spTgt spid="31544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0-#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0-#ppt_w/2"/>
                                          </p:val>
                                        </p:tav>
                                        <p:tav tm="100000">
                                          <p:val>
                                            <p:strVal val="#ppt_x"/>
                                          </p:val>
                                        </p:tav>
                                      </p:tavLst>
                                    </p:anim>
                                    <p:anim calcmode="lin" valueType="num">
                                      <p:cBhvr additive="base">
                                        <p:cTn id="4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ppt_x"/>
                                          </p:val>
                                        </p:tav>
                                        <p:tav tm="100000">
                                          <p:val>
                                            <p:strVal val="#ppt_x"/>
                                          </p:val>
                                        </p:tav>
                                      </p:tavLst>
                                    </p:anim>
                                    <p:anim calcmode="lin" valueType="num">
                                      <p:cBhvr additive="base">
                                        <p:cTn id="50"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randombar(horizontal)">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449" grpId="0"/>
      <p:bldP spid="3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950" name="Group 414"/>
          <p:cNvGraphicFramePr>
            <a:graphicFrameLocks noGrp="1"/>
          </p:cNvGraphicFramePr>
          <p:nvPr/>
        </p:nvGraphicFramePr>
        <p:xfrm>
          <a:off x="457200" y="1516063"/>
          <a:ext cx="8305800" cy="4355404"/>
        </p:xfrm>
        <a:graphic>
          <a:graphicData uri="http://schemas.openxmlformats.org/drawingml/2006/table">
            <a:tbl>
              <a:tblPr/>
              <a:tblGrid>
                <a:gridCol w="1863725"/>
                <a:gridCol w="1752600"/>
                <a:gridCol w="1546225"/>
                <a:gridCol w="3143250"/>
              </a:tblGrid>
              <a:tr h="533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000" b="1" i="0" u="none" strike="noStrike" cap="none" normalizeH="0" baseline="0" dirty="0" smtClean="0">
                          <a:ln>
                            <a:noFill/>
                          </a:ln>
                          <a:solidFill>
                            <a:srgbClr val="0033CC"/>
                          </a:solidFill>
                          <a:effectLst/>
                          <a:latin typeface="Times New Roman" pitchFamily="18" charset="0"/>
                          <a:ea typeface="宋体" pitchFamily="2" charset="-122"/>
                          <a:cs typeface="Times New Roman" pitchFamily="18" charset="0"/>
                        </a:rPr>
                        <a:t>管理对象</a:t>
                      </a:r>
                    </a:p>
                  </a:txBody>
                  <a:tcPr marL="0" marR="0" marT="46800" marB="46800" anchor="ctr" horzOverflow="overflow">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66FFFF">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管理对象</a:t>
                      </a:r>
                    </a:p>
                  </a:txBody>
                  <a:tcPr marL="0" marR="0" marT="46800" marB="4680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66FFFF">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目的</a:t>
                      </a:r>
                    </a:p>
                  </a:txBody>
                  <a:tcPr marL="0" marR="0" marT="46800" marB="4680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66FFFF">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任务</a:t>
                      </a:r>
                    </a:p>
                  </a:txBody>
                  <a:tcPr marL="0" marR="0" marT="46800" marB="46800" anchor="ctr" horzOverflow="overflow">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66FFFF">
                        <a:alpha val="50000"/>
                      </a:srgbClr>
                    </a:solidFill>
                  </a:tcPr>
                </a:tc>
              </a:tr>
              <a:tr h="922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战略管理</a:t>
                      </a:r>
                    </a:p>
                  </a:txBody>
                  <a:tcPr marL="0" marR="0" marT="46800" marB="46800" anchor="ctr" horzOverflow="overflow">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黑体" pitchFamily="2" charset="-122"/>
                        </a:rPr>
                        <a:t>决定组织长期绩效的决策和措施</a:t>
                      </a:r>
                    </a:p>
                  </a:txBody>
                  <a:tcPr marL="0" marR="0" marT="46800" marB="4680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dirty="0" smtClean="0">
                          <a:ln>
                            <a:noFill/>
                          </a:ln>
                          <a:solidFill>
                            <a:schemeClr val="tx1"/>
                          </a:solidFill>
                          <a:effectLst/>
                          <a:latin typeface="Arial" charset="0"/>
                          <a:ea typeface="黑体" pitchFamily="2" charset="-122"/>
                        </a:rPr>
                        <a:t>实现组织与外部环境的匹配</a:t>
                      </a:r>
                    </a:p>
                  </a:txBody>
                  <a:tcPr marL="0" marR="0" marT="46800" marB="4680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dirty="0" smtClean="0">
                          <a:ln>
                            <a:noFill/>
                          </a:ln>
                          <a:solidFill>
                            <a:schemeClr val="tx1"/>
                          </a:solidFill>
                          <a:effectLst/>
                          <a:latin typeface="Arial" charset="0"/>
                          <a:ea typeface="宋体" pitchFamily="2" charset="-122"/>
                        </a:rPr>
                        <a:t>制定战略展望、设置目标体系、制定具体的战略目标、执行和实施既定战略、业绩评估和战略回馈</a:t>
                      </a:r>
                    </a:p>
                  </a:txBody>
                  <a:tcPr marL="0" marR="0" marT="46800" marB="46800" anchor="ctr" horzOverflow="overflow">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906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项目组合管理</a:t>
                      </a:r>
                    </a:p>
                  </a:txBody>
                  <a:tcPr marL="0" marR="0" marT="46800" marB="46800" anchor="ctr" horzOverflow="overflow">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黑体" pitchFamily="2" charset="-122"/>
                        </a:rPr>
                        <a:t>商业机会和项目</a:t>
                      </a:r>
                    </a:p>
                  </a:txBody>
                  <a:tcPr marL="0" marR="0" marT="46800" marB="4680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黑体" pitchFamily="2" charset="-122"/>
                        </a:rPr>
                        <a:t>实现组织既定的战略目标</a:t>
                      </a:r>
                    </a:p>
                  </a:txBody>
                  <a:tcPr marL="0" marR="0" marT="46800" marB="4680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宋体" pitchFamily="2" charset="-122"/>
                        </a:rPr>
                        <a:t>项目选择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宋体" pitchFamily="2" charset="-122"/>
                        </a:rPr>
                        <a:t>项目组合平衡，有效利用资源</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宋体" pitchFamily="2" charset="-122"/>
                        </a:rPr>
                        <a:t>项目监控</a:t>
                      </a:r>
                    </a:p>
                  </a:txBody>
                  <a:tcPr marL="0" marR="0" marT="46800" marB="46800" anchor="ctr" horzOverflow="overflow">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9080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项目</a:t>
                      </a:r>
                      <a:r>
                        <a:rPr kumimoji="0" lang="zh-CN" altLang="en-US" sz="2000" b="1" i="0" u="none" strike="noStrike" cap="none" normalizeH="0" baseline="0" smtClean="0">
                          <a:ln>
                            <a:noFill/>
                          </a:ln>
                          <a:solidFill>
                            <a:schemeClr val="tx1"/>
                          </a:solidFill>
                          <a:effectLst/>
                          <a:latin typeface="Times New Roman" pitchFamily="18" charset="0"/>
                          <a:ea typeface="宋体" pitchFamily="2" charset="-122"/>
                        </a:rPr>
                        <a:t>群</a:t>
                      </a:r>
                      <a:r>
                        <a:rPr kumimoji="0"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管理</a:t>
                      </a:r>
                    </a:p>
                  </a:txBody>
                  <a:tcPr marL="0" marR="0" marT="46800" marB="46800" anchor="ctr" horzOverflow="overflow">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黑体" pitchFamily="2" charset="-122"/>
                        </a:rPr>
                        <a:t>项目群</a:t>
                      </a:r>
                    </a:p>
                  </a:txBody>
                  <a:tcPr marL="0" marR="0" marT="46800" marB="4680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黑体" pitchFamily="2" charset="-122"/>
                        </a:rPr>
                        <a:t>实现群体项目的整体目标</a:t>
                      </a:r>
                    </a:p>
                  </a:txBody>
                  <a:tcPr marL="0" marR="0" marT="46800" marB="4680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宋体" pitchFamily="2" charset="-122"/>
                          <a:cs typeface="Times New Roman" pitchFamily="18" charset="0"/>
                        </a:rPr>
                        <a:t>确保各项目的目标和群体项目的整体目标保持一致</a:t>
                      </a:r>
                    </a:p>
                  </a:txBody>
                  <a:tcPr marL="0" marR="0" marT="46800" marB="46800" anchor="ctr" horzOverflow="overflow">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906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Times New Roman" pitchFamily="18" charset="0"/>
                          <a:ea typeface="宋体" pitchFamily="2" charset="-122"/>
                        </a:rPr>
                        <a:t>单</a:t>
                      </a:r>
                      <a:r>
                        <a:rPr kumimoji="0"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项目管理</a:t>
                      </a:r>
                    </a:p>
                  </a:txBody>
                  <a:tcPr marL="0" marR="0" marT="46800" marB="46800" anchor="ctr" horzOverflow="overflow">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黑体" pitchFamily="2" charset="-122"/>
                        </a:rPr>
                        <a:t>单个项目</a:t>
                      </a:r>
                    </a:p>
                  </a:txBody>
                  <a:tcPr marL="0" marR="0" marT="46800" marB="4680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黑体" pitchFamily="2" charset="-122"/>
                        </a:rPr>
                        <a:t>单个项目的目标控制</a:t>
                      </a:r>
                    </a:p>
                  </a:txBody>
                  <a:tcPr marL="0" marR="0" marT="46800" marB="4680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Arial" charset="0"/>
                          <a:ea typeface="宋体" pitchFamily="2" charset="-122"/>
                        </a:rPr>
                        <a:t>集成管理、</a:t>
                      </a:r>
                      <a:r>
                        <a:rPr kumimoji="0" lang="zh-CN" altLang="en-US" sz="1600" b="1" i="0" u="none" strike="noStrike" cap="none" normalizeH="0" baseline="0" smtClean="0">
                          <a:ln>
                            <a:noFill/>
                          </a:ln>
                          <a:solidFill>
                            <a:schemeClr val="tx1"/>
                          </a:solidFill>
                          <a:effectLst/>
                          <a:latin typeface="Arial" charset="0"/>
                          <a:ea typeface="宋体" pitchFamily="2" charset="-122"/>
                          <a:cs typeface="Times New Roman" pitchFamily="18" charset="0"/>
                        </a:rPr>
                        <a:t>范围管理、进度管理、成本管理、质量管理、人力资源管理、风险管理、沟通管理、采购管理</a:t>
                      </a:r>
                    </a:p>
                  </a:txBody>
                  <a:tcPr marL="0" marR="0" marT="46800" marB="46800" anchor="ctr" horzOverflow="overflow">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77858" name="Rectangle 4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dirty="0">
                <a:solidFill>
                  <a:srgbClr val="0033CC"/>
                </a:solidFill>
              </a:rPr>
              <a:t>7.</a:t>
            </a:r>
            <a:r>
              <a:rPr lang="zh-CN" altLang="en-US" sz="2800" b="1" dirty="0">
                <a:solidFill>
                  <a:srgbClr val="0033CC"/>
                </a:solidFill>
              </a:rPr>
              <a:t>项目管理环境</a:t>
            </a:r>
          </a:p>
        </p:txBody>
      </p:sp>
      <p:sp>
        <p:nvSpPr>
          <p:cNvPr id="321580" name="Rectangle 44"/>
          <p:cNvSpPr>
            <a:spLocks noChangeArrowheads="1"/>
          </p:cNvSpPr>
          <p:nvPr/>
        </p:nvSpPr>
        <p:spPr bwMode="auto">
          <a:xfrm>
            <a:off x="381000" y="838200"/>
            <a:ext cx="3352800" cy="525463"/>
          </a:xfrm>
          <a:prstGeom prst="rect">
            <a:avLst/>
          </a:prstGeom>
          <a:noFill/>
          <a:ln w="9525">
            <a:noFill/>
            <a:miter lim="800000"/>
            <a:headEnd/>
            <a:tailEnd/>
          </a:ln>
        </p:spPr>
        <p:txBody>
          <a:bodyPr anchor="ctr"/>
          <a:lstStyle/>
          <a:p>
            <a:r>
              <a:rPr lang="zh-CN" altLang="en-US" sz="2400" b="1" dirty="0"/>
              <a:t>不同管理层次的区别</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21580"/>
                                        </p:tgtEl>
                                        <p:attrNameLst>
                                          <p:attrName>style.visibility</p:attrName>
                                        </p:attrNameLst>
                                      </p:cBhvr>
                                      <p:to>
                                        <p:strVal val="visible"/>
                                      </p:to>
                                    </p:set>
                                    <p:animEffect transition="in" filter="wipe(up)">
                                      <p:cBhvr>
                                        <p:cTn id="7" dur="500"/>
                                        <p:tgtEl>
                                          <p:spTgt spid="32158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21950"/>
                                        </p:tgtEl>
                                        <p:attrNameLst>
                                          <p:attrName>style.visibility</p:attrName>
                                        </p:attrNameLst>
                                      </p:cBhvr>
                                      <p:to>
                                        <p:strVal val="visible"/>
                                      </p:to>
                                    </p:set>
                                    <p:animEffect transition="in" filter="wipe(up)">
                                      <p:cBhvr>
                                        <p:cTn id="12" dur="500"/>
                                        <p:tgtEl>
                                          <p:spTgt spid="3219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80" grpId="0"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9874" name="Rectangle 11"/>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8.</a:t>
            </a:r>
            <a:r>
              <a:rPr lang="zh-CN" altLang="en-US" sz="2800" b="1">
                <a:solidFill>
                  <a:srgbClr val="0033CC"/>
                </a:solidFill>
              </a:rPr>
              <a:t>项目生命期</a:t>
            </a:r>
          </a:p>
        </p:txBody>
      </p:sp>
      <p:sp>
        <p:nvSpPr>
          <p:cNvPr id="317456" name="Rectangle 16"/>
          <p:cNvSpPr>
            <a:spLocks noGrp="1" noChangeArrowheads="1"/>
          </p:cNvSpPr>
          <p:nvPr>
            <p:ph idx="1"/>
          </p:nvPr>
        </p:nvSpPr>
        <p:spPr>
          <a:xfrm>
            <a:off x="152400" y="1219200"/>
            <a:ext cx="8610600" cy="1600200"/>
          </a:xfrm>
        </p:spPr>
        <p:txBody>
          <a:bodyPr/>
          <a:lstStyle/>
          <a:p>
            <a:pPr eaLnBrk="1" hangingPunct="1">
              <a:lnSpc>
                <a:spcPct val="90000"/>
              </a:lnSpc>
              <a:buFontTx/>
              <a:buNone/>
            </a:pPr>
            <a:r>
              <a:rPr lang="en-US" altLang="zh-CN" sz="2400" b="1" smtClean="0"/>
              <a:t>     </a:t>
            </a:r>
            <a:r>
              <a:rPr lang="zh-CN" altLang="en-US" sz="2400" b="1" smtClean="0"/>
              <a:t>项目经理或组织可以把每一个项目划分成若干个阶段，以便有效的进行管理和控制，并与执行组织的日常运作联系起来。这些项目阶段合在一起称为项目生命期。许多组织识别出一套具体的生命期供其所有的项目使用。</a:t>
            </a:r>
          </a:p>
        </p:txBody>
      </p:sp>
      <p:sp>
        <p:nvSpPr>
          <p:cNvPr id="317457" name="Rectangle 17"/>
          <p:cNvSpPr>
            <a:spLocks noChangeArrowheads="1"/>
          </p:cNvSpPr>
          <p:nvPr/>
        </p:nvSpPr>
        <p:spPr bwMode="auto">
          <a:xfrm>
            <a:off x="152400" y="3276600"/>
            <a:ext cx="8534400" cy="2209800"/>
          </a:xfrm>
          <a:prstGeom prst="rect">
            <a:avLst/>
          </a:prstGeom>
          <a:noFill/>
          <a:ln w="9525">
            <a:noFill/>
            <a:miter lim="800000"/>
            <a:headEnd/>
            <a:tailEnd/>
          </a:ln>
        </p:spPr>
        <p:txBody>
          <a:bodyPr/>
          <a:lstStyle/>
          <a:p>
            <a:pPr marL="342900" indent="-342900">
              <a:lnSpc>
                <a:spcPct val="90000"/>
              </a:lnSpc>
              <a:spcBef>
                <a:spcPct val="20000"/>
              </a:spcBef>
              <a:buFontTx/>
              <a:buChar char="•"/>
            </a:pPr>
            <a:r>
              <a:rPr lang="zh-CN" altLang="en-US" sz="2400" b="1" dirty="0"/>
              <a:t>项目各阶段应当从事何种工作</a:t>
            </a:r>
          </a:p>
          <a:p>
            <a:pPr marL="342900" indent="-342900">
              <a:lnSpc>
                <a:spcPct val="90000"/>
              </a:lnSpc>
              <a:spcBef>
                <a:spcPct val="20000"/>
              </a:spcBef>
              <a:buFontTx/>
              <a:buChar char="•"/>
            </a:pPr>
            <a:r>
              <a:rPr lang="zh-CN" altLang="en-US" sz="2400" b="1" dirty="0"/>
              <a:t>项目各阶段可交付成果应何时生成，以及如何审查、核实和确认</a:t>
            </a:r>
          </a:p>
          <a:p>
            <a:pPr marL="342900" indent="-342900">
              <a:lnSpc>
                <a:spcPct val="90000"/>
              </a:lnSpc>
              <a:spcBef>
                <a:spcPct val="20000"/>
              </a:spcBef>
              <a:buFontTx/>
              <a:buChar char="•"/>
            </a:pPr>
            <a:r>
              <a:rPr lang="zh-CN" altLang="en-US" sz="2400" b="1" dirty="0"/>
              <a:t>项目各阶段有哪些人员参与</a:t>
            </a:r>
          </a:p>
          <a:p>
            <a:pPr marL="342900" indent="-342900">
              <a:lnSpc>
                <a:spcPct val="90000"/>
              </a:lnSpc>
              <a:spcBef>
                <a:spcPct val="20000"/>
              </a:spcBef>
              <a:buFontTx/>
              <a:buChar char="•"/>
            </a:pPr>
            <a:r>
              <a:rPr lang="zh-CN" altLang="en-US" sz="2400" b="1" dirty="0"/>
              <a:t>如何控制和批准项目各阶段</a:t>
            </a:r>
          </a:p>
        </p:txBody>
      </p:sp>
      <p:sp>
        <p:nvSpPr>
          <p:cNvPr id="317458" name="Rectangle 18"/>
          <p:cNvSpPr>
            <a:spLocks noChangeArrowheads="1"/>
          </p:cNvSpPr>
          <p:nvPr/>
        </p:nvSpPr>
        <p:spPr bwMode="auto">
          <a:xfrm>
            <a:off x="533400" y="693738"/>
            <a:ext cx="3352800" cy="525462"/>
          </a:xfrm>
          <a:prstGeom prst="rect">
            <a:avLst/>
          </a:prstGeom>
          <a:noFill/>
          <a:ln w="9525">
            <a:noFill/>
            <a:miter lim="800000"/>
            <a:headEnd/>
            <a:tailEnd/>
          </a:ln>
        </p:spPr>
        <p:txBody>
          <a:bodyPr anchor="ctr"/>
          <a:lstStyle/>
          <a:p>
            <a:r>
              <a:rPr lang="zh-CN" altLang="en-US" sz="2400" b="1">
                <a:solidFill>
                  <a:srgbClr val="0033CC"/>
                </a:solidFill>
              </a:rPr>
              <a:t>项目生命期定义</a:t>
            </a:r>
          </a:p>
        </p:txBody>
      </p:sp>
      <p:sp>
        <p:nvSpPr>
          <p:cNvPr id="317460" name="Rectangle 20"/>
          <p:cNvSpPr>
            <a:spLocks noChangeArrowheads="1"/>
          </p:cNvSpPr>
          <p:nvPr/>
        </p:nvSpPr>
        <p:spPr bwMode="auto">
          <a:xfrm>
            <a:off x="457200" y="2674938"/>
            <a:ext cx="3352800" cy="525462"/>
          </a:xfrm>
          <a:prstGeom prst="rect">
            <a:avLst/>
          </a:prstGeom>
          <a:noFill/>
          <a:ln w="9525">
            <a:noFill/>
            <a:miter lim="800000"/>
            <a:headEnd/>
            <a:tailEnd/>
          </a:ln>
        </p:spPr>
        <p:txBody>
          <a:bodyPr anchor="ctr"/>
          <a:lstStyle/>
          <a:p>
            <a:r>
              <a:rPr lang="zh-CN" altLang="en-US" sz="2400" b="1">
                <a:solidFill>
                  <a:srgbClr val="0033CC"/>
                </a:solidFill>
              </a:rPr>
              <a:t>项目生命期定义的内容</a:t>
            </a:r>
          </a:p>
        </p:txBody>
      </p:sp>
      <p:grpSp>
        <p:nvGrpSpPr>
          <p:cNvPr id="9" name="组合 8"/>
          <p:cNvGrpSpPr/>
          <p:nvPr/>
        </p:nvGrpSpPr>
        <p:grpSpPr>
          <a:xfrm>
            <a:off x="381000" y="5638800"/>
            <a:ext cx="8382000" cy="609600"/>
            <a:chOff x="381000" y="5638800"/>
            <a:chExt cx="8382000" cy="609600"/>
          </a:xfrm>
        </p:grpSpPr>
        <p:sp>
          <p:nvSpPr>
            <p:cNvPr id="317461" name="Rectangle 21"/>
            <p:cNvSpPr>
              <a:spLocks noChangeArrowheads="1"/>
            </p:cNvSpPr>
            <p:nvPr/>
          </p:nvSpPr>
          <p:spPr bwMode="auto">
            <a:xfrm>
              <a:off x="1828800" y="5715000"/>
              <a:ext cx="6934200" cy="525463"/>
            </a:xfrm>
            <a:prstGeom prst="rect">
              <a:avLst/>
            </a:prstGeom>
            <a:noFill/>
            <a:ln w="9525">
              <a:noFill/>
              <a:miter lim="800000"/>
              <a:headEnd/>
              <a:tailEnd/>
            </a:ln>
          </p:spPr>
          <p:txBody>
            <a:bodyPr anchor="ctr">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n-US" altLang="zh-CN" sz="2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Plus Action </a:t>
              </a:r>
              <a:r>
                <a:rPr lang="en-US" altLang="zh-CN" sz="2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Plan &amp; Gate </a:t>
              </a:r>
              <a:r>
                <a:rPr lang="en-US" altLang="zh-CN" sz="2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Workbook</a:t>
              </a:r>
            </a:p>
          </p:txBody>
        </p:sp>
        <p:pic>
          <p:nvPicPr>
            <p:cNvPr id="8" name="Picture 2753" descr="JCI_c"/>
            <p:cNvPicPr>
              <a:picLocks noChangeAspect="1" noChangeArrowheads="1"/>
            </p:cNvPicPr>
            <p:nvPr/>
          </p:nvPicPr>
          <p:blipFill>
            <a:blip r:embed="rId3"/>
            <a:srcRect l="8026" t="18684" r="7692" b="15961"/>
            <a:stretch>
              <a:fillRect/>
            </a:stretch>
          </p:blipFill>
          <p:spPr bwMode="auto">
            <a:xfrm>
              <a:off x="381000" y="5638800"/>
              <a:ext cx="1420427" cy="609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17458"/>
                                        </p:tgtEl>
                                        <p:attrNameLst>
                                          <p:attrName>style.visibility</p:attrName>
                                        </p:attrNameLst>
                                      </p:cBhvr>
                                      <p:to>
                                        <p:strVal val="visible"/>
                                      </p:to>
                                    </p:set>
                                    <p:animEffect transition="in" filter="wipe(down)">
                                      <p:cBhvr>
                                        <p:cTn id="7" dur="500"/>
                                        <p:tgtEl>
                                          <p:spTgt spid="31745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17456">
                                            <p:txEl>
                                              <p:pRg st="0" end="0"/>
                                            </p:txEl>
                                          </p:spTgt>
                                        </p:tgtEl>
                                        <p:attrNameLst>
                                          <p:attrName>style.visibility</p:attrName>
                                        </p:attrNameLst>
                                      </p:cBhvr>
                                      <p:to>
                                        <p:strVal val="visible"/>
                                      </p:to>
                                    </p:set>
                                    <p:animEffect transition="in" filter="wipe(down)">
                                      <p:cBhvr>
                                        <p:cTn id="12" dur="500"/>
                                        <p:tgtEl>
                                          <p:spTgt spid="31745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17460"/>
                                        </p:tgtEl>
                                        <p:attrNameLst>
                                          <p:attrName>style.visibility</p:attrName>
                                        </p:attrNameLst>
                                      </p:cBhvr>
                                      <p:to>
                                        <p:strVal val="visible"/>
                                      </p:to>
                                    </p:set>
                                    <p:animEffect transition="in" filter="wipe(down)">
                                      <p:cBhvr>
                                        <p:cTn id="17" dur="500"/>
                                        <p:tgtEl>
                                          <p:spTgt spid="31746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17457"/>
                                        </p:tgtEl>
                                        <p:attrNameLst>
                                          <p:attrName>style.visibility</p:attrName>
                                        </p:attrNameLst>
                                      </p:cBhvr>
                                      <p:to>
                                        <p:strVal val="visible"/>
                                      </p:to>
                                    </p:set>
                                    <p:animEffect transition="in" filter="wipe(down)">
                                      <p:cBhvr>
                                        <p:cTn id="22" dur="500"/>
                                        <p:tgtEl>
                                          <p:spTgt spid="317457"/>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dissolv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56" grpId="0" build="p" autoUpdateAnimBg="0"/>
      <p:bldP spid="317457" grpId="0"/>
      <p:bldP spid="317458" grpId="0" autoUpdateAnimBg="0"/>
      <p:bldP spid="317460" grpId="0"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0898"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8.</a:t>
            </a:r>
            <a:r>
              <a:rPr lang="zh-CN" altLang="en-US" sz="2800" b="1">
                <a:solidFill>
                  <a:srgbClr val="0033CC"/>
                </a:solidFill>
              </a:rPr>
              <a:t>项目生命期</a:t>
            </a:r>
          </a:p>
        </p:txBody>
      </p:sp>
      <p:sp>
        <p:nvSpPr>
          <p:cNvPr id="340996" name="Rectangle 4"/>
          <p:cNvSpPr>
            <a:spLocks noChangeArrowheads="1"/>
          </p:cNvSpPr>
          <p:nvPr/>
        </p:nvSpPr>
        <p:spPr bwMode="auto">
          <a:xfrm>
            <a:off x="152400" y="1524000"/>
            <a:ext cx="8534400" cy="4114800"/>
          </a:xfrm>
          <a:prstGeom prst="rect">
            <a:avLst/>
          </a:prstGeom>
          <a:noFill/>
          <a:ln w="9525">
            <a:noFill/>
            <a:miter lim="800000"/>
            <a:headEnd/>
            <a:tailEnd/>
          </a:ln>
        </p:spPr>
        <p:txBody>
          <a:bodyPr/>
          <a:lstStyle/>
          <a:p>
            <a:pPr marL="342900" indent="-342900">
              <a:lnSpc>
                <a:spcPct val="90000"/>
              </a:lnSpc>
              <a:spcBef>
                <a:spcPct val="20000"/>
              </a:spcBef>
              <a:buFontTx/>
              <a:buAutoNum type="arabicPeriod"/>
            </a:pPr>
            <a:r>
              <a:rPr lang="zh-CN" altLang="en-US" sz="2400" b="1"/>
              <a:t>项目生命期的一个阶段转到另一阶段一般会涉及某些形式  的</a:t>
            </a:r>
            <a:r>
              <a:rPr lang="zh-CN" altLang="en-US" sz="2400" b="1">
                <a:solidFill>
                  <a:srgbClr val="0033CC"/>
                </a:solidFill>
              </a:rPr>
              <a:t>技术交接</a:t>
            </a:r>
            <a:r>
              <a:rPr lang="zh-CN" altLang="en-US" sz="2400" b="1"/>
              <a:t>。前一阶段产生的可交付成果在验收之后才能开始下一阶段的工作。但如果认为所涉及的风险是可以接受的，后一阶段可以在前一阶段可交付成果通过验收之前开始。这种把正常情况下按照先后顺序完成的阶段进行重叠的做法叫做“快速跟进”（进度压缩的一个方法）</a:t>
            </a:r>
          </a:p>
          <a:p>
            <a:pPr marL="342900" indent="-342900">
              <a:lnSpc>
                <a:spcPct val="90000"/>
              </a:lnSpc>
              <a:spcBef>
                <a:spcPct val="20000"/>
              </a:spcBef>
              <a:buFontTx/>
              <a:buAutoNum type="arabicPeriod"/>
            </a:pPr>
            <a:r>
              <a:rPr lang="zh-CN" altLang="en-US" sz="2400" b="1"/>
              <a:t>项目阶段一般按顺序</a:t>
            </a:r>
            <a:r>
              <a:rPr lang="zh-CN" altLang="en-US" sz="2400" b="1">
                <a:solidFill>
                  <a:srgbClr val="0033CC"/>
                </a:solidFill>
              </a:rPr>
              <a:t>首尾衔接</a:t>
            </a:r>
            <a:r>
              <a:rPr lang="zh-CN" altLang="en-US" sz="2400" b="1"/>
              <a:t>，通常根据某种形式的技术信息传递或技术部件交接来确定</a:t>
            </a:r>
          </a:p>
          <a:p>
            <a:pPr marL="342900" indent="-342900">
              <a:lnSpc>
                <a:spcPct val="90000"/>
              </a:lnSpc>
              <a:spcBef>
                <a:spcPct val="20000"/>
              </a:spcBef>
              <a:buFontTx/>
              <a:buAutoNum type="arabicPeriod"/>
            </a:pPr>
            <a:r>
              <a:rPr lang="zh-CN" altLang="en-US" sz="2400" b="1"/>
              <a:t>项目开始时，</a:t>
            </a:r>
            <a:r>
              <a:rPr lang="zh-CN" altLang="en-US" sz="2400" b="1">
                <a:solidFill>
                  <a:srgbClr val="0033CC"/>
                </a:solidFill>
              </a:rPr>
              <a:t>成功的完成项目的可能性</a:t>
            </a:r>
            <a:r>
              <a:rPr lang="zh-CN" altLang="en-US" sz="2400" b="1"/>
              <a:t>最低，因此风险和不确定性最高。随着项目继续进行，成功的完成项目的可能性通常都逐渐上升</a:t>
            </a:r>
          </a:p>
        </p:txBody>
      </p:sp>
      <p:sp>
        <p:nvSpPr>
          <p:cNvPr id="340998" name="Rectangle 6"/>
          <p:cNvSpPr>
            <a:spLocks noChangeArrowheads="1"/>
          </p:cNvSpPr>
          <p:nvPr/>
        </p:nvSpPr>
        <p:spPr bwMode="auto">
          <a:xfrm>
            <a:off x="533400" y="693738"/>
            <a:ext cx="3352800" cy="525462"/>
          </a:xfrm>
          <a:prstGeom prst="rect">
            <a:avLst/>
          </a:prstGeom>
          <a:noFill/>
          <a:ln w="9525">
            <a:noFill/>
            <a:miter lim="800000"/>
            <a:headEnd/>
            <a:tailEnd/>
          </a:ln>
        </p:spPr>
        <p:txBody>
          <a:bodyPr anchor="ctr"/>
          <a:lstStyle/>
          <a:p>
            <a:r>
              <a:rPr lang="zh-CN" altLang="en-US" sz="2400" b="1">
                <a:solidFill>
                  <a:srgbClr val="0033CC"/>
                </a:solidFill>
              </a:rPr>
              <a:t>项目生命期特征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40998"/>
                                        </p:tgtEl>
                                        <p:attrNameLst>
                                          <p:attrName>style.visibility</p:attrName>
                                        </p:attrNameLst>
                                      </p:cBhvr>
                                      <p:to>
                                        <p:strVal val="visible"/>
                                      </p:to>
                                    </p:set>
                                    <p:animEffect transition="in" filter="wipe(down)">
                                      <p:cBhvr>
                                        <p:cTn id="7" dur="500"/>
                                        <p:tgtEl>
                                          <p:spTgt spid="3409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40996">
                                            <p:txEl>
                                              <p:pRg st="0" end="0"/>
                                            </p:txEl>
                                          </p:spTgt>
                                        </p:tgtEl>
                                        <p:attrNameLst>
                                          <p:attrName>style.visibility</p:attrName>
                                        </p:attrNameLst>
                                      </p:cBhvr>
                                      <p:to>
                                        <p:strVal val="visible"/>
                                      </p:to>
                                    </p:set>
                                    <p:animEffect transition="in" filter="wipe(down)">
                                      <p:cBhvr>
                                        <p:cTn id="12" dur="500"/>
                                        <p:tgtEl>
                                          <p:spTgt spid="34099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40996">
                                            <p:txEl>
                                              <p:pRg st="1" end="1"/>
                                            </p:txEl>
                                          </p:spTgt>
                                        </p:tgtEl>
                                        <p:attrNameLst>
                                          <p:attrName>style.visibility</p:attrName>
                                        </p:attrNameLst>
                                      </p:cBhvr>
                                      <p:to>
                                        <p:strVal val="visible"/>
                                      </p:to>
                                    </p:set>
                                    <p:animEffect transition="in" filter="wipe(down)">
                                      <p:cBhvr>
                                        <p:cTn id="17" dur="500"/>
                                        <p:tgtEl>
                                          <p:spTgt spid="34099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40996">
                                            <p:txEl>
                                              <p:pRg st="2" end="2"/>
                                            </p:txEl>
                                          </p:spTgt>
                                        </p:tgtEl>
                                        <p:attrNameLst>
                                          <p:attrName>style.visibility</p:attrName>
                                        </p:attrNameLst>
                                      </p:cBhvr>
                                      <p:to>
                                        <p:strVal val="visible"/>
                                      </p:to>
                                    </p:set>
                                    <p:animEffect transition="in" filter="wipe(down)">
                                      <p:cBhvr>
                                        <p:cTn id="22" dur="500"/>
                                        <p:tgtEl>
                                          <p:spTgt spid="34099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996" grpId="0" build="p" autoUpdateAnimBg="0"/>
      <p:bldP spid="340998" grpId="0"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8.</a:t>
            </a:r>
            <a:r>
              <a:rPr lang="zh-CN" altLang="en-US" sz="2800" b="1">
                <a:solidFill>
                  <a:srgbClr val="0033CC"/>
                </a:solidFill>
              </a:rPr>
              <a:t>项目生命期</a:t>
            </a:r>
          </a:p>
        </p:txBody>
      </p:sp>
      <p:pic>
        <p:nvPicPr>
          <p:cNvPr id="328709" name="Picture 5"/>
          <p:cNvPicPr>
            <a:picLocks noChangeAspect="1" noChangeArrowheads="1"/>
          </p:cNvPicPr>
          <p:nvPr/>
        </p:nvPicPr>
        <p:blipFill>
          <a:blip r:embed="rId3"/>
          <a:srcRect l="703" t="1894" r="1928" b="3394"/>
          <a:stretch>
            <a:fillRect/>
          </a:stretch>
        </p:blipFill>
        <p:spPr bwMode="auto">
          <a:xfrm>
            <a:off x="762000" y="1981200"/>
            <a:ext cx="7696200" cy="3810000"/>
          </a:xfrm>
          <a:prstGeom prst="rect">
            <a:avLst/>
          </a:prstGeom>
          <a:ln>
            <a:noFill/>
          </a:ln>
          <a:effectLst>
            <a:outerShdw blurRad="292100" dist="139700" dir="2700000" algn="tl" rotWithShape="0">
              <a:srgbClr val="333333">
                <a:alpha val="65000"/>
              </a:srgbClr>
            </a:outerShdw>
          </a:effectLst>
        </p:spPr>
      </p:pic>
      <p:sp>
        <p:nvSpPr>
          <p:cNvPr id="328711" name="Rectangle 7"/>
          <p:cNvSpPr>
            <a:spLocks noChangeArrowheads="1"/>
          </p:cNvSpPr>
          <p:nvPr/>
        </p:nvSpPr>
        <p:spPr bwMode="auto">
          <a:xfrm>
            <a:off x="152400" y="838200"/>
            <a:ext cx="8534400" cy="838200"/>
          </a:xfrm>
          <a:prstGeom prst="rect">
            <a:avLst/>
          </a:prstGeom>
          <a:noFill/>
          <a:ln w="9525">
            <a:noFill/>
            <a:miter lim="800000"/>
            <a:headEnd/>
            <a:tailEnd/>
          </a:ln>
        </p:spPr>
        <p:txBody>
          <a:bodyPr/>
          <a:lstStyle/>
          <a:p>
            <a:pPr marL="342900" indent="-342900">
              <a:lnSpc>
                <a:spcPct val="90000"/>
              </a:lnSpc>
              <a:spcBef>
                <a:spcPct val="20000"/>
              </a:spcBef>
            </a:pPr>
            <a:r>
              <a:rPr lang="en-US" altLang="zh-CN" sz="2400" b="1"/>
              <a:t>    4. </a:t>
            </a:r>
            <a:r>
              <a:rPr lang="zh-CN" altLang="en-US" sz="2400" b="1">
                <a:solidFill>
                  <a:srgbClr val="0033CC"/>
                </a:solidFill>
              </a:rPr>
              <a:t>人力投入和费用</a:t>
            </a:r>
            <a:r>
              <a:rPr lang="zh-CN" altLang="en-US" sz="2400" b="1"/>
              <a:t>，开始时低，随之增高，在项目接近收尾时迅速降低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8711">
                                            <p:txEl>
                                              <p:pRg st="0" end="0"/>
                                            </p:txEl>
                                          </p:spTgt>
                                        </p:tgtEl>
                                        <p:attrNameLst>
                                          <p:attrName>style.visibility</p:attrName>
                                        </p:attrNameLst>
                                      </p:cBhvr>
                                      <p:to>
                                        <p:strVal val="visible"/>
                                      </p:to>
                                    </p:set>
                                    <p:animEffect transition="in" filter="wipe(down)">
                                      <p:cBhvr>
                                        <p:cTn id="7" dur="500"/>
                                        <p:tgtEl>
                                          <p:spTgt spid="3287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28709"/>
                                        </p:tgtEl>
                                        <p:attrNameLst>
                                          <p:attrName>style.visibility</p:attrName>
                                        </p:attrNameLst>
                                      </p:cBhvr>
                                      <p:to>
                                        <p:strVal val="visible"/>
                                      </p:to>
                                    </p:set>
                                    <p:anim calcmode="lin" valueType="num">
                                      <p:cBhvr additive="base">
                                        <p:cTn id="12" dur="500" fill="hold"/>
                                        <p:tgtEl>
                                          <p:spTgt spid="328709"/>
                                        </p:tgtEl>
                                        <p:attrNameLst>
                                          <p:attrName>ppt_x</p:attrName>
                                        </p:attrNameLst>
                                      </p:cBhvr>
                                      <p:tavLst>
                                        <p:tav tm="0">
                                          <p:val>
                                            <p:strVal val="0-#ppt_w/2"/>
                                          </p:val>
                                        </p:tav>
                                        <p:tav tm="100000">
                                          <p:val>
                                            <p:strVal val="#ppt_x"/>
                                          </p:val>
                                        </p:tav>
                                      </p:tavLst>
                                    </p:anim>
                                    <p:anim calcmode="lin" valueType="num">
                                      <p:cBhvr additive="base">
                                        <p:cTn id="13" dur="500" fill="hold"/>
                                        <p:tgtEl>
                                          <p:spTgt spid="3287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11" grpId="0" build="p"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8.</a:t>
            </a:r>
            <a:r>
              <a:rPr lang="zh-CN" altLang="en-US" sz="2800" b="1">
                <a:solidFill>
                  <a:srgbClr val="0033CC"/>
                </a:solidFill>
              </a:rPr>
              <a:t>项目生命期</a:t>
            </a:r>
          </a:p>
        </p:txBody>
      </p:sp>
      <p:sp>
        <p:nvSpPr>
          <p:cNvPr id="468995" name="Rectangle 3"/>
          <p:cNvSpPr>
            <a:spLocks noGrp="1" noChangeArrowheads="1"/>
          </p:cNvSpPr>
          <p:nvPr>
            <p:ph idx="1"/>
          </p:nvPr>
        </p:nvSpPr>
        <p:spPr>
          <a:xfrm>
            <a:off x="76200" y="762000"/>
            <a:ext cx="8534400" cy="533400"/>
          </a:xfrm>
        </p:spPr>
        <p:txBody>
          <a:bodyPr/>
          <a:lstStyle/>
          <a:p>
            <a:pPr eaLnBrk="1" hangingPunct="1">
              <a:lnSpc>
                <a:spcPct val="90000"/>
              </a:lnSpc>
              <a:buFontTx/>
              <a:buNone/>
            </a:pPr>
            <a:r>
              <a:rPr lang="zh-CN" altLang="en-US" sz="2400" b="1" smtClean="0">
                <a:solidFill>
                  <a:srgbClr val="0033CC"/>
                </a:solidFill>
              </a:rPr>
              <a:t>项目生命期示例</a:t>
            </a:r>
          </a:p>
        </p:txBody>
      </p:sp>
      <p:grpSp>
        <p:nvGrpSpPr>
          <p:cNvPr id="2" name="Group 78"/>
          <p:cNvGrpSpPr>
            <a:grpSpLocks/>
          </p:cNvGrpSpPr>
          <p:nvPr/>
        </p:nvGrpSpPr>
        <p:grpSpPr bwMode="auto">
          <a:xfrm>
            <a:off x="152400" y="2971800"/>
            <a:ext cx="8610600" cy="2971800"/>
            <a:chOff x="96" y="1680"/>
            <a:chExt cx="5424" cy="1872"/>
          </a:xfrm>
        </p:grpSpPr>
        <p:sp>
          <p:nvSpPr>
            <p:cNvPr id="86066" name="Line 70"/>
            <p:cNvSpPr>
              <a:spLocks noChangeShapeType="1"/>
            </p:cNvSpPr>
            <p:nvPr/>
          </p:nvSpPr>
          <p:spPr bwMode="auto">
            <a:xfrm>
              <a:off x="384" y="3312"/>
              <a:ext cx="5136" cy="0"/>
            </a:xfrm>
            <a:prstGeom prst="line">
              <a:avLst/>
            </a:prstGeom>
            <a:noFill/>
            <a:ln w="34925">
              <a:solidFill>
                <a:srgbClr val="333300"/>
              </a:solidFill>
              <a:round/>
              <a:headEnd/>
              <a:tailEnd type="triangle" w="med" len="med"/>
            </a:ln>
          </p:spPr>
          <p:txBody>
            <a:bodyPr wrap="none" anchor="ctr"/>
            <a:lstStyle/>
            <a:p>
              <a:endParaRPr lang="zh-CN" altLang="en-US"/>
            </a:p>
          </p:txBody>
        </p:sp>
        <p:sp>
          <p:nvSpPr>
            <p:cNvPr id="86067" name="Line 71"/>
            <p:cNvSpPr>
              <a:spLocks noChangeShapeType="1"/>
            </p:cNvSpPr>
            <p:nvPr/>
          </p:nvSpPr>
          <p:spPr bwMode="auto">
            <a:xfrm flipV="1">
              <a:off x="384" y="1800"/>
              <a:ext cx="0" cy="1512"/>
            </a:xfrm>
            <a:prstGeom prst="line">
              <a:avLst/>
            </a:prstGeom>
            <a:noFill/>
            <a:ln w="34925">
              <a:solidFill>
                <a:srgbClr val="333300"/>
              </a:solidFill>
              <a:round/>
              <a:headEnd/>
              <a:tailEnd type="triangle" w="med" len="med"/>
            </a:ln>
          </p:spPr>
          <p:txBody>
            <a:bodyPr wrap="none" anchor="ctr"/>
            <a:lstStyle/>
            <a:p>
              <a:endParaRPr lang="zh-CN" altLang="en-US"/>
            </a:p>
          </p:txBody>
        </p:sp>
        <p:sp>
          <p:nvSpPr>
            <p:cNvPr id="86068" name="Rectangle 74"/>
            <p:cNvSpPr>
              <a:spLocks noChangeArrowheads="1"/>
            </p:cNvSpPr>
            <p:nvPr/>
          </p:nvSpPr>
          <p:spPr bwMode="auto">
            <a:xfrm>
              <a:off x="2496" y="3264"/>
              <a:ext cx="624" cy="288"/>
            </a:xfrm>
            <a:prstGeom prst="rect">
              <a:avLst/>
            </a:prstGeom>
            <a:noFill/>
            <a:ln w="9525" algn="ctr">
              <a:noFill/>
              <a:miter lim="800000"/>
              <a:headEnd/>
              <a:tailEnd/>
            </a:ln>
          </p:spPr>
          <p:txBody>
            <a:bodyPr wrap="none" anchor="ctr"/>
            <a:lstStyle/>
            <a:p>
              <a:pPr algn="ctr"/>
              <a:r>
                <a:rPr lang="zh-CN" altLang="en-US" sz="1600" b="1"/>
                <a:t>时间</a:t>
              </a:r>
            </a:p>
          </p:txBody>
        </p:sp>
        <p:sp>
          <p:nvSpPr>
            <p:cNvPr id="86069" name="Rectangle 75"/>
            <p:cNvSpPr>
              <a:spLocks noChangeArrowheads="1"/>
            </p:cNvSpPr>
            <p:nvPr/>
          </p:nvSpPr>
          <p:spPr bwMode="auto">
            <a:xfrm>
              <a:off x="96" y="1680"/>
              <a:ext cx="336" cy="1632"/>
            </a:xfrm>
            <a:prstGeom prst="rect">
              <a:avLst/>
            </a:prstGeom>
            <a:noFill/>
            <a:ln w="9525" algn="ctr">
              <a:noFill/>
              <a:miter lim="800000"/>
              <a:headEnd/>
              <a:tailEnd/>
            </a:ln>
          </p:spPr>
          <p:txBody>
            <a:bodyPr wrap="none" anchor="ctr"/>
            <a:lstStyle/>
            <a:p>
              <a:pPr algn="ctr"/>
              <a:r>
                <a:rPr lang="zh-CN" altLang="en-US" sz="1600" b="1"/>
                <a:t>费</a:t>
              </a:r>
            </a:p>
            <a:p>
              <a:pPr algn="ctr"/>
              <a:r>
                <a:rPr lang="zh-CN" altLang="en-US" sz="1600" b="1"/>
                <a:t>用</a:t>
              </a:r>
            </a:p>
            <a:p>
              <a:pPr algn="ctr"/>
              <a:r>
                <a:rPr lang="zh-CN" altLang="en-US" sz="1600" b="1"/>
                <a:t>和</a:t>
              </a:r>
            </a:p>
            <a:p>
              <a:pPr algn="ctr"/>
              <a:r>
                <a:rPr lang="zh-CN" altLang="en-US" sz="1600" b="1"/>
                <a:t>人</a:t>
              </a:r>
            </a:p>
            <a:p>
              <a:pPr algn="ctr"/>
              <a:r>
                <a:rPr lang="zh-CN" altLang="en-US" sz="1600" b="1"/>
                <a:t>力</a:t>
              </a:r>
            </a:p>
            <a:p>
              <a:pPr algn="ctr"/>
              <a:r>
                <a:rPr lang="zh-CN" altLang="en-US" sz="1600" b="1"/>
                <a:t>投</a:t>
              </a:r>
            </a:p>
            <a:p>
              <a:pPr algn="ctr"/>
              <a:r>
                <a:rPr lang="zh-CN" altLang="en-US" sz="1600" b="1"/>
                <a:t>入</a:t>
              </a:r>
            </a:p>
            <a:p>
              <a:pPr algn="ctr"/>
              <a:r>
                <a:rPr lang="zh-CN" altLang="en-US" sz="1600" b="1"/>
                <a:t>水</a:t>
              </a:r>
            </a:p>
            <a:p>
              <a:pPr algn="ctr"/>
              <a:r>
                <a:rPr lang="zh-CN" altLang="en-US" sz="1600" b="1"/>
                <a:t>平</a:t>
              </a:r>
            </a:p>
          </p:txBody>
        </p:sp>
        <p:sp>
          <p:nvSpPr>
            <p:cNvPr id="86070" name="Line 77"/>
            <p:cNvSpPr>
              <a:spLocks noChangeShapeType="1"/>
            </p:cNvSpPr>
            <p:nvPr/>
          </p:nvSpPr>
          <p:spPr bwMode="auto">
            <a:xfrm>
              <a:off x="1200" y="1680"/>
              <a:ext cx="0" cy="1632"/>
            </a:xfrm>
            <a:prstGeom prst="line">
              <a:avLst/>
            </a:prstGeom>
            <a:noFill/>
            <a:ln w="19050">
              <a:solidFill>
                <a:schemeClr val="tx1"/>
              </a:solidFill>
              <a:round/>
              <a:headEnd/>
              <a:tailEnd/>
            </a:ln>
          </p:spPr>
          <p:txBody>
            <a:bodyPr wrap="none" anchor="ctr"/>
            <a:lstStyle/>
            <a:p>
              <a:endParaRPr lang="zh-CN" altLang="en-US"/>
            </a:p>
          </p:txBody>
        </p:sp>
        <p:sp>
          <p:nvSpPr>
            <p:cNvPr id="86071" name="Line 78"/>
            <p:cNvSpPr>
              <a:spLocks noChangeShapeType="1"/>
            </p:cNvSpPr>
            <p:nvPr/>
          </p:nvSpPr>
          <p:spPr bwMode="auto">
            <a:xfrm>
              <a:off x="4992" y="1680"/>
              <a:ext cx="0" cy="1632"/>
            </a:xfrm>
            <a:prstGeom prst="line">
              <a:avLst/>
            </a:prstGeom>
            <a:noFill/>
            <a:ln w="19050">
              <a:solidFill>
                <a:schemeClr val="tx1"/>
              </a:solidFill>
              <a:round/>
              <a:headEnd/>
              <a:tailEnd/>
            </a:ln>
          </p:spPr>
          <p:txBody>
            <a:bodyPr wrap="none" anchor="ctr"/>
            <a:lstStyle/>
            <a:p>
              <a:endParaRPr lang="zh-CN" altLang="en-US"/>
            </a:p>
          </p:txBody>
        </p:sp>
        <p:sp>
          <p:nvSpPr>
            <p:cNvPr id="86072" name="Line 79"/>
            <p:cNvSpPr>
              <a:spLocks noChangeShapeType="1"/>
            </p:cNvSpPr>
            <p:nvPr/>
          </p:nvSpPr>
          <p:spPr bwMode="auto">
            <a:xfrm>
              <a:off x="5472" y="1680"/>
              <a:ext cx="0" cy="1632"/>
            </a:xfrm>
            <a:prstGeom prst="line">
              <a:avLst/>
            </a:prstGeom>
            <a:noFill/>
            <a:ln w="19050">
              <a:solidFill>
                <a:schemeClr val="tx1"/>
              </a:solidFill>
              <a:round/>
              <a:headEnd/>
              <a:tailEnd/>
            </a:ln>
          </p:spPr>
          <p:txBody>
            <a:bodyPr wrap="none" anchor="ctr"/>
            <a:lstStyle/>
            <a:p>
              <a:endParaRPr lang="zh-CN" altLang="en-US"/>
            </a:p>
          </p:txBody>
        </p:sp>
        <p:sp>
          <p:nvSpPr>
            <p:cNvPr id="86073" name="Line 82"/>
            <p:cNvSpPr>
              <a:spLocks noChangeShapeType="1"/>
            </p:cNvSpPr>
            <p:nvPr/>
          </p:nvSpPr>
          <p:spPr bwMode="auto">
            <a:xfrm>
              <a:off x="2400" y="1680"/>
              <a:ext cx="0" cy="1632"/>
            </a:xfrm>
            <a:prstGeom prst="line">
              <a:avLst/>
            </a:prstGeom>
            <a:noFill/>
            <a:ln w="19050">
              <a:solidFill>
                <a:schemeClr val="tx1"/>
              </a:solidFill>
              <a:round/>
              <a:headEnd/>
              <a:tailEnd/>
            </a:ln>
          </p:spPr>
          <p:txBody>
            <a:bodyPr wrap="none" anchor="ctr"/>
            <a:lstStyle/>
            <a:p>
              <a:endParaRPr lang="zh-CN" altLang="en-US"/>
            </a:p>
          </p:txBody>
        </p:sp>
        <p:sp>
          <p:nvSpPr>
            <p:cNvPr id="86074" name="Line 85"/>
            <p:cNvSpPr>
              <a:spLocks noChangeShapeType="1"/>
            </p:cNvSpPr>
            <p:nvPr/>
          </p:nvSpPr>
          <p:spPr bwMode="auto">
            <a:xfrm>
              <a:off x="3696" y="1680"/>
              <a:ext cx="0" cy="1632"/>
            </a:xfrm>
            <a:prstGeom prst="line">
              <a:avLst/>
            </a:prstGeom>
            <a:noFill/>
            <a:ln w="19050">
              <a:solidFill>
                <a:schemeClr val="tx1"/>
              </a:solidFill>
              <a:round/>
              <a:headEnd/>
              <a:tailEnd/>
            </a:ln>
          </p:spPr>
          <p:txBody>
            <a:bodyPr wrap="none" anchor="ctr"/>
            <a:lstStyle/>
            <a:p>
              <a:endParaRPr lang="zh-CN" altLang="en-US"/>
            </a:p>
          </p:txBody>
        </p:sp>
        <p:sp>
          <p:nvSpPr>
            <p:cNvPr id="86075" name="Rectangle 72"/>
            <p:cNvSpPr>
              <a:spLocks noChangeArrowheads="1"/>
            </p:cNvSpPr>
            <p:nvPr/>
          </p:nvSpPr>
          <p:spPr bwMode="auto">
            <a:xfrm>
              <a:off x="384" y="1920"/>
              <a:ext cx="816" cy="240"/>
            </a:xfrm>
            <a:prstGeom prst="rect">
              <a:avLst/>
            </a:prstGeom>
            <a:solidFill>
              <a:srgbClr val="FFFF99"/>
            </a:solidFill>
            <a:ln w="9525" algn="ctr">
              <a:solidFill>
                <a:srgbClr val="0000FF"/>
              </a:solidFill>
              <a:miter lim="800000"/>
              <a:headEnd/>
              <a:tailEnd/>
            </a:ln>
          </p:spPr>
          <p:txBody>
            <a:bodyPr wrap="none" anchor="ctr"/>
            <a:lstStyle/>
            <a:p>
              <a:pPr algn="ctr"/>
              <a:r>
                <a:rPr lang="zh-CN" altLang="en-US" sz="1400" b="1"/>
                <a:t>开始阶段</a:t>
              </a:r>
            </a:p>
          </p:txBody>
        </p:sp>
        <p:sp>
          <p:nvSpPr>
            <p:cNvPr id="86076" name="Rectangle 76"/>
            <p:cNvSpPr>
              <a:spLocks noChangeArrowheads="1"/>
            </p:cNvSpPr>
            <p:nvPr/>
          </p:nvSpPr>
          <p:spPr bwMode="auto">
            <a:xfrm>
              <a:off x="1200" y="1776"/>
              <a:ext cx="3792" cy="192"/>
            </a:xfrm>
            <a:prstGeom prst="rect">
              <a:avLst/>
            </a:prstGeom>
            <a:solidFill>
              <a:srgbClr val="CCFFCC"/>
            </a:solidFill>
            <a:ln w="9525" algn="ctr">
              <a:solidFill>
                <a:srgbClr val="0000FF"/>
              </a:solidFill>
              <a:miter lim="800000"/>
              <a:headEnd/>
              <a:tailEnd/>
            </a:ln>
          </p:spPr>
          <p:txBody>
            <a:bodyPr wrap="none" anchor="ctr"/>
            <a:lstStyle/>
            <a:p>
              <a:pPr algn="ctr"/>
              <a:r>
                <a:rPr lang="zh-CN" altLang="en-US" sz="1400" b="1"/>
                <a:t>中间阶段</a:t>
              </a:r>
            </a:p>
          </p:txBody>
        </p:sp>
        <p:sp>
          <p:nvSpPr>
            <p:cNvPr id="86077" name="Rectangle 87"/>
            <p:cNvSpPr>
              <a:spLocks noChangeArrowheads="1"/>
            </p:cNvSpPr>
            <p:nvPr/>
          </p:nvSpPr>
          <p:spPr bwMode="auto">
            <a:xfrm>
              <a:off x="4992" y="1920"/>
              <a:ext cx="480" cy="240"/>
            </a:xfrm>
            <a:prstGeom prst="rect">
              <a:avLst/>
            </a:prstGeom>
            <a:solidFill>
              <a:srgbClr val="FFFF99"/>
            </a:solidFill>
            <a:ln w="9525" algn="ctr">
              <a:solidFill>
                <a:srgbClr val="0000FF"/>
              </a:solidFill>
              <a:miter lim="800000"/>
              <a:headEnd/>
              <a:tailEnd/>
            </a:ln>
          </p:spPr>
          <p:txBody>
            <a:bodyPr wrap="none" anchor="ctr"/>
            <a:lstStyle/>
            <a:p>
              <a:pPr algn="ctr"/>
              <a:r>
                <a:rPr lang="zh-CN" altLang="en-US" sz="1400" b="1">
                  <a:latin typeface="Arial Narrow" pitchFamily="34" charset="0"/>
                </a:rPr>
                <a:t>最后阶段</a:t>
              </a:r>
            </a:p>
          </p:txBody>
        </p:sp>
      </p:grpSp>
      <p:grpSp>
        <p:nvGrpSpPr>
          <p:cNvPr id="3" name="Group 129"/>
          <p:cNvGrpSpPr>
            <a:grpSpLocks/>
          </p:cNvGrpSpPr>
          <p:nvPr/>
        </p:nvGrpSpPr>
        <p:grpSpPr bwMode="auto">
          <a:xfrm>
            <a:off x="228600" y="1524000"/>
            <a:ext cx="8534400" cy="1066800"/>
            <a:chOff x="-1295400" y="1635626"/>
            <a:chExt cx="12302522" cy="866274"/>
          </a:xfrm>
        </p:grpSpPr>
        <p:sp>
          <p:nvSpPr>
            <p:cNvPr id="129" name="Line 2787"/>
            <p:cNvSpPr>
              <a:spLocks noChangeShapeType="1"/>
            </p:cNvSpPr>
            <p:nvPr/>
          </p:nvSpPr>
          <p:spPr bwMode="auto">
            <a:xfrm>
              <a:off x="228685" y="1676877"/>
              <a:ext cx="457683" cy="0"/>
            </a:xfrm>
            <a:prstGeom prst="line">
              <a:avLst/>
            </a:prstGeom>
            <a:ln>
              <a:headEnd/>
              <a:tailEnd type="triangle" w="med" len="med"/>
            </a:ln>
          </p:spPr>
          <p:style>
            <a:lnRef idx="3">
              <a:schemeClr val="accent2"/>
            </a:lnRef>
            <a:fillRef idx="0">
              <a:schemeClr val="accent2"/>
            </a:fillRef>
            <a:effectRef idx="2">
              <a:schemeClr val="accent2"/>
            </a:effectRef>
            <a:fontRef idx="minor">
              <a:schemeClr val="tx1"/>
            </a:fontRef>
          </p:style>
          <p:txBody>
            <a:bodyPr lIns="9144" rIns="9144" anchor="ctr" anchorCtr="1"/>
            <a:lstStyle/>
            <a:p>
              <a:pPr>
                <a:defRPr/>
              </a:pPr>
              <a:endParaRPr lang="en-US" sz="900"/>
            </a:p>
          </p:txBody>
        </p:sp>
        <p:grpSp>
          <p:nvGrpSpPr>
            <p:cNvPr id="86023" name="Group 127"/>
            <p:cNvGrpSpPr>
              <a:grpSpLocks/>
            </p:cNvGrpSpPr>
            <p:nvPr/>
          </p:nvGrpSpPr>
          <p:grpSpPr bwMode="auto">
            <a:xfrm>
              <a:off x="-1295400" y="1635626"/>
              <a:ext cx="12302522" cy="866274"/>
              <a:chOff x="10412412" y="1635626"/>
              <a:chExt cx="13329334" cy="866274"/>
            </a:xfrm>
          </p:grpSpPr>
          <p:sp>
            <p:nvSpPr>
              <p:cNvPr id="83" name="AutoShape 1246"/>
              <p:cNvSpPr>
                <a:spLocks/>
              </p:cNvSpPr>
              <p:nvPr/>
            </p:nvSpPr>
            <p:spPr bwMode="auto">
              <a:xfrm rot="5400000">
                <a:off x="14109923" y="-8153"/>
                <a:ext cx="125042" cy="3647218"/>
              </a:xfrm>
              <a:prstGeom prst="leftBracket">
                <a:avLst>
                  <a:gd name="adj" fmla="val 141268"/>
                </a:avLst>
              </a:prstGeom>
              <a:ln>
                <a:headEnd/>
                <a:tailEnd/>
              </a:ln>
            </p:spPr>
            <p:style>
              <a:lnRef idx="3">
                <a:schemeClr val="accent2"/>
              </a:lnRef>
              <a:fillRef idx="0">
                <a:schemeClr val="accent2"/>
              </a:fillRef>
              <a:effectRef idx="2">
                <a:schemeClr val="accent2"/>
              </a:effectRef>
              <a:fontRef idx="minor">
                <a:schemeClr val="tx1"/>
              </a:fontRef>
            </p:style>
            <p:txBody>
              <a:bodyPr wrap="none" lIns="9144" rIns="9144" anchor="ctr" anchorCtr="1"/>
              <a:lstStyle/>
              <a:p>
                <a:pPr algn="ctr">
                  <a:defRPr/>
                </a:pPr>
                <a:endParaRPr lang="de-DE" sz="900"/>
              </a:p>
            </p:txBody>
          </p:sp>
          <p:sp>
            <p:nvSpPr>
              <p:cNvPr id="84" name="AutoShape 1247"/>
              <p:cNvSpPr>
                <a:spLocks/>
              </p:cNvSpPr>
              <p:nvPr/>
            </p:nvSpPr>
            <p:spPr bwMode="auto">
              <a:xfrm rot="5400000">
                <a:off x="17492340" y="256649"/>
                <a:ext cx="99260" cy="3091831"/>
              </a:xfrm>
              <a:prstGeom prst="leftBracket">
                <a:avLst>
                  <a:gd name="adj" fmla="val 145938"/>
                </a:avLst>
              </a:prstGeom>
              <a:ln>
                <a:headEnd/>
                <a:tailEnd/>
              </a:ln>
            </p:spPr>
            <p:style>
              <a:lnRef idx="3">
                <a:schemeClr val="accent2"/>
              </a:lnRef>
              <a:fillRef idx="0">
                <a:schemeClr val="accent2"/>
              </a:fillRef>
              <a:effectRef idx="2">
                <a:schemeClr val="accent2"/>
              </a:effectRef>
              <a:fontRef idx="minor">
                <a:schemeClr val="tx1"/>
              </a:fontRef>
            </p:style>
            <p:txBody>
              <a:bodyPr wrap="none" lIns="9144" rIns="9144" anchor="ctr" anchorCtr="1"/>
              <a:lstStyle/>
              <a:p>
                <a:pPr algn="ctr">
                  <a:defRPr/>
                </a:pPr>
                <a:endParaRPr lang="de-DE" sz="900"/>
              </a:p>
            </p:txBody>
          </p:sp>
          <p:sp>
            <p:nvSpPr>
              <p:cNvPr id="85" name="AutoShape 1248"/>
              <p:cNvSpPr>
                <a:spLocks/>
              </p:cNvSpPr>
              <p:nvPr/>
            </p:nvSpPr>
            <p:spPr bwMode="auto">
              <a:xfrm rot="5400000">
                <a:off x="20647148" y="185739"/>
                <a:ext cx="112151" cy="3220759"/>
              </a:xfrm>
              <a:prstGeom prst="leftBracket">
                <a:avLst>
                  <a:gd name="adj" fmla="val 160185"/>
                </a:avLst>
              </a:prstGeom>
              <a:ln>
                <a:headEnd/>
                <a:tailEnd/>
              </a:ln>
            </p:spPr>
            <p:style>
              <a:lnRef idx="3">
                <a:schemeClr val="accent2"/>
              </a:lnRef>
              <a:fillRef idx="0">
                <a:schemeClr val="accent2"/>
              </a:fillRef>
              <a:effectRef idx="2">
                <a:schemeClr val="accent2"/>
              </a:effectRef>
              <a:fontRef idx="minor">
                <a:schemeClr val="tx1"/>
              </a:fontRef>
            </p:style>
            <p:txBody>
              <a:bodyPr wrap="none" lIns="9144" rIns="9144" anchor="ctr" anchorCtr="1"/>
              <a:lstStyle/>
              <a:p>
                <a:pPr algn="ctr">
                  <a:defRPr/>
                </a:pPr>
                <a:endParaRPr lang="de-DE" sz="900"/>
              </a:p>
            </p:txBody>
          </p:sp>
          <p:sp>
            <p:nvSpPr>
              <p:cNvPr id="86" name="AutoShape 1249"/>
              <p:cNvSpPr>
                <a:spLocks/>
              </p:cNvSpPr>
              <p:nvPr/>
            </p:nvSpPr>
            <p:spPr bwMode="auto">
              <a:xfrm rot="5400000">
                <a:off x="22866766" y="1179145"/>
                <a:ext cx="83791" cy="1190119"/>
              </a:xfrm>
              <a:prstGeom prst="leftBracket">
                <a:avLst>
                  <a:gd name="adj" fmla="val 128549"/>
                </a:avLst>
              </a:prstGeom>
              <a:ln>
                <a:headEnd/>
                <a:tailEnd/>
              </a:ln>
            </p:spPr>
            <p:style>
              <a:lnRef idx="3">
                <a:schemeClr val="accent2"/>
              </a:lnRef>
              <a:fillRef idx="0">
                <a:schemeClr val="accent2"/>
              </a:fillRef>
              <a:effectRef idx="2">
                <a:schemeClr val="accent2"/>
              </a:effectRef>
              <a:fontRef idx="minor">
                <a:schemeClr val="tx1"/>
              </a:fontRef>
            </p:style>
            <p:txBody>
              <a:bodyPr wrap="none" lIns="9144" rIns="9144" anchor="ctr" anchorCtr="1"/>
              <a:lstStyle/>
              <a:p>
                <a:pPr algn="ctr">
                  <a:defRPr/>
                </a:pPr>
                <a:endParaRPr lang="de-DE" sz="900"/>
              </a:p>
            </p:txBody>
          </p:sp>
          <p:sp>
            <p:nvSpPr>
              <p:cNvPr id="86028" name="Text Box 1397"/>
              <p:cNvSpPr txBox="1">
                <a:spLocks noChangeArrowheads="1"/>
              </p:cNvSpPr>
              <p:nvPr/>
            </p:nvSpPr>
            <p:spPr bwMode="auto">
              <a:xfrm>
                <a:off x="21479904" y="1859289"/>
                <a:ext cx="1518381" cy="235449"/>
              </a:xfrm>
              <a:prstGeom prst="rect">
                <a:avLst/>
              </a:prstGeom>
              <a:noFill/>
              <a:ln w="9525">
                <a:noFill/>
                <a:miter lim="800000"/>
                <a:headEnd/>
                <a:tailEnd/>
              </a:ln>
            </p:spPr>
            <p:txBody>
              <a:bodyPr lIns="0" tIns="0" rIns="0" bIns="0" anchor="ctr" anchorCtr="1">
                <a:spAutoFit/>
              </a:bodyPr>
              <a:lstStyle/>
              <a:p>
                <a:pPr algn="ctr" eaLnBrk="0" hangingPunct="0">
                  <a:lnSpc>
                    <a:spcPct val="85000"/>
                  </a:lnSpc>
                </a:pPr>
                <a:r>
                  <a:rPr lang="en-US" sz="900" b="1">
                    <a:latin typeface="Arial Narrow" pitchFamily="34" charset="0"/>
                  </a:rPr>
                  <a:t>Customer Part Approval</a:t>
                </a:r>
              </a:p>
            </p:txBody>
          </p:sp>
          <p:sp>
            <p:nvSpPr>
              <p:cNvPr id="86029" name="Text Box 1398"/>
              <p:cNvSpPr txBox="1">
                <a:spLocks noChangeArrowheads="1"/>
              </p:cNvSpPr>
              <p:nvPr/>
            </p:nvSpPr>
            <p:spPr bwMode="auto">
              <a:xfrm>
                <a:off x="18234139" y="1859290"/>
                <a:ext cx="1698696" cy="235449"/>
              </a:xfrm>
              <a:prstGeom prst="rect">
                <a:avLst/>
              </a:prstGeom>
              <a:noFill/>
              <a:ln w="9525">
                <a:noFill/>
                <a:miter lim="800000"/>
                <a:headEnd/>
                <a:tailEnd/>
              </a:ln>
            </p:spPr>
            <p:txBody>
              <a:bodyPr lIns="0" tIns="0" rIns="0" bIns="0" anchor="ctr" anchorCtr="1">
                <a:spAutoFit/>
              </a:bodyPr>
              <a:lstStyle/>
              <a:p>
                <a:pPr algn="ctr" eaLnBrk="0" hangingPunct="0">
                  <a:lnSpc>
                    <a:spcPct val="85000"/>
                  </a:lnSpc>
                </a:pPr>
                <a:r>
                  <a:rPr lang="en-US" sz="900" b="1">
                    <a:latin typeface="Arial Narrow" pitchFamily="34" charset="0"/>
                  </a:rPr>
                  <a:t>Final Production Release</a:t>
                </a:r>
              </a:p>
            </p:txBody>
          </p:sp>
          <p:sp>
            <p:nvSpPr>
              <p:cNvPr id="86030" name="Text Box 1399"/>
              <p:cNvSpPr txBox="1">
                <a:spLocks noChangeArrowheads="1"/>
              </p:cNvSpPr>
              <p:nvPr/>
            </p:nvSpPr>
            <p:spPr bwMode="auto">
              <a:xfrm>
                <a:off x="12387263" y="1897063"/>
                <a:ext cx="1228725" cy="327752"/>
              </a:xfrm>
              <a:prstGeom prst="rect">
                <a:avLst/>
              </a:prstGeom>
              <a:noFill/>
              <a:ln w="9525">
                <a:noFill/>
                <a:miter lim="800000"/>
                <a:headEnd/>
                <a:tailEnd/>
              </a:ln>
            </p:spPr>
            <p:txBody>
              <a:bodyPr lIns="9141" tIns="45705" rIns="9141" bIns="45705" anchor="ctr" anchorCtr="1">
                <a:spAutoFit/>
              </a:bodyPr>
              <a:lstStyle/>
              <a:p>
                <a:pPr algn="ctr" eaLnBrk="0" hangingPunct="0">
                  <a:lnSpc>
                    <a:spcPct val="85000"/>
                  </a:lnSpc>
                </a:pPr>
                <a:r>
                  <a:rPr lang="en-US" sz="900" b="1">
                    <a:latin typeface="Arial Narrow" pitchFamily="34" charset="0"/>
                  </a:rPr>
                  <a:t>Development Start</a:t>
                </a:r>
              </a:p>
            </p:txBody>
          </p:sp>
          <p:sp>
            <p:nvSpPr>
              <p:cNvPr id="86031" name="Text Box 1400"/>
              <p:cNvSpPr txBox="1">
                <a:spLocks noChangeArrowheads="1"/>
              </p:cNvSpPr>
              <p:nvPr/>
            </p:nvSpPr>
            <p:spPr bwMode="auto">
              <a:xfrm>
                <a:off x="15498762" y="1913895"/>
                <a:ext cx="990600" cy="117725"/>
              </a:xfrm>
              <a:prstGeom prst="rect">
                <a:avLst/>
              </a:prstGeom>
              <a:noFill/>
              <a:ln w="9525">
                <a:noFill/>
                <a:miter lim="800000"/>
                <a:headEnd/>
                <a:tailEnd/>
              </a:ln>
            </p:spPr>
            <p:txBody>
              <a:bodyPr lIns="0" tIns="0" rIns="0" bIns="0" anchor="ctr" anchorCtr="1">
                <a:spAutoFit/>
              </a:bodyPr>
              <a:lstStyle/>
              <a:p>
                <a:pPr algn="ctr" eaLnBrk="0" hangingPunct="0">
                  <a:lnSpc>
                    <a:spcPct val="85000"/>
                  </a:lnSpc>
                </a:pPr>
                <a:r>
                  <a:rPr lang="en-US" sz="900" b="1">
                    <a:latin typeface="Arial Narrow" pitchFamily="34" charset="0"/>
                  </a:rPr>
                  <a:t>DV Release</a:t>
                </a:r>
              </a:p>
            </p:txBody>
          </p:sp>
          <p:sp>
            <p:nvSpPr>
              <p:cNvPr id="86032" name="Text Box 1404"/>
              <p:cNvSpPr txBox="1">
                <a:spLocks noChangeArrowheads="1"/>
              </p:cNvSpPr>
              <p:nvPr/>
            </p:nvSpPr>
            <p:spPr bwMode="auto">
              <a:xfrm>
                <a:off x="16713369" y="1683752"/>
                <a:ext cx="2029410" cy="87473"/>
              </a:xfrm>
              <a:prstGeom prst="rect">
                <a:avLst/>
              </a:prstGeom>
              <a:solidFill>
                <a:srgbClr val="87BEDD"/>
              </a:solidFill>
              <a:ln w="9525" algn="ctr">
                <a:noFill/>
                <a:miter lim="800000"/>
                <a:headEnd/>
                <a:tailEnd/>
              </a:ln>
            </p:spPr>
            <p:txBody>
              <a:bodyPr lIns="0" tIns="0" rIns="0" bIns="0">
                <a:spAutoFit/>
              </a:bodyPr>
              <a:lstStyle/>
              <a:p>
                <a:pPr algn="ctr">
                  <a:spcBef>
                    <a:spcPct val="50000"/>
                  </a:spcBef>
                </a:pPr>
                <a:r>
                  <a:rPr lang="en-US" sz="900" b="1">
                    <a:solidFill>
                      <a:schemeClr val="bg1"/>
                    </a:solidFill>
                  </a:rPr>
                  <a:t>Design Verification</a:t>
                </a:r>
              </a:p>
            </p:txBody>
          </p:sp>
          <p:sp>
            <p:nvSpPr>
              <p:cNvPr id="86033" name="Text Box 1405"/>
              <p:cNvSpPr txBox="1">
                <a:spLocks noChangeArrowheads="1"/>
              </p:cNvSpPr>
              <p:nvPr/>
            </p:nvSpPr>
            <p:spPr bwMode="auto">
              <a:xfrm>
                <a:off x="19694824" y="1683752"/>
                <a:ext cx="2142095" cy="87473"/>
              </a:xfrm>
              <a:prstGeom prst="rect">
                <a:avLst/>
              </a:prstGeom>
              <a:solidFill>
                <a:srgbClr val="87BEDD"/>
              </a:solidFill>
              <a:ln w="9525" algn="ctr">
                <a:noFill/>
                <a:miter lim="800000"/>
                <a:headEnd/>
                <a:tailEnd/>
              </a:ln>
            </p:spPr>
            <p:txBody>
              <a:bodyPr lIns="0" tIns="0" rIns="0" bIns="0">
                <a:spAutoFit/>
              </a:bodyPr>
              <a:lstStyle/>
              <a:p>
                <a:pPr algn="ctr">
                  <a:spcBef>
                    <a:spcPct val="50000"/>
                  </a:spcBef>
                </a:pPr>
                <a:r>
                  <a:rPr lang="en-US" sz="900" b="1">
                    <a:solidFill>
                      <a:schemeClr val="bg1"/>
                    </a:solidFill>
                  </a:rPr>
                  <a:t>Production Validation</a:t>
                </a:r>
              </a:p>
            </p:txBody>
          </p:sp>
          <p:sp>
            <p:nvSpPr>
              <p:cNvPr id="86034" name="Text Box 1406"/>
              <p:cNvSpPr txBox="1">
                <a:spLocks noChangeArrowheads="1"/>
              </p:cNvSpPr>
              <p:nvPr/>
            </p:nvSpPr>
            <p:spPr bwMode="auto">
              <a:xfrm>
                <a:off x="22669957" y="1663700"/>
                <a:ext cx="833037" cy="87473"/>
              </a:xfrm>
              <a:prstGeom prst="rect">
                <a:avLst/>
              </a:prstGeom>
              <a:solidFill>
                <a:srgbClr val="87BEDD"/>
              </a:solidFill>
              <a:ln w="9525" algn="ctr">
                <a:noFill/>
                <a:miter lim="800000"/>
                <a:headEnd/>
                <a:tailEnd/>
              </a:ln>
            </p:spPr>
            <p:txBody>
              <a:bodyPr lIns="0" tIns="0" rIns="0" bIns="0">
                <a:spAutoFit/>
              </a:bodyPr>
              <a:lstStyle/>
              <a:p>
                <a:pPr algn="ctr">
                  <a:spcBef>
                    <a:spcPct val="50000"/>
                  </a:spcBef>
                </a:pPr>
                <a:r>
                  <a:rPr lang="en-US" sz="900" b="1">
                    <a:solidFill>
                      <a:schemeClr val="bg1"/>
                    </a:solidFill>
                  </a:rPr>
                  <a:t>Launch</a:t>
                </a:r>
              </a:p>
            </p:txBody>
          </p:sp>
          <p:sp>
            <p:nvSpPr>
              <p:cNvPr id="86035" name="Text Box 1407"/>
              <p:cNvSpPr txBox="1">
                <a:spLocks noChangeArrowheads="1"/>
              </p:cNvSpPr>
              <p:nvPr/>
            </p:nvSpPr>
            <p:spPr bwMode="auto">
              <a:xfrm>
                <a:off x="13154192" y="1683752"/>
                <a:ext cx="2375444" cy="87473"/>
              </a:xfrm>
              <a:prstGeom prst="rect">
                <a:avLst/>
              </a:prstGeom>
              <a:solidFill>
                <a:srgbClr val="87BEDD"/>
              </a:solidFill>
              <a:ln w="9525">
                <a:noFill/>
                <a:miter lim="800000"/>
                <a:headEnd/>
                <a:tailEnd/>
              </a:ln>
            </p:spPr>
            <p:txBody>
              <a:bodyPr lIns="0" tIns="0" rIns="0" bIns="0">
                <a:spAutoFit/>
              </a:bodyPr>
              <a:lstStyle/>
              <a:p>
                <a:pPr algn="ctr">
                  <a:spcBef>
                    <a:spcPct val="50000"/>
                  </a:spcBef>
                </a:pPr>
                <a:r>
                  <a:rPr lang="en-US" sz="900" b="1">
                    <a:solidFill>
                      <a:schemeClr val="bg1"/>
                    </a:solidFill>
                  </a:rPr>
                  <a:t>Design &amp; Development</a:t>
                </a:r>
              </a:p>
            </p:txBody>
          </p:sp>
          <p:sp>
            <p:nvSpPr>
              <p:cNvPr id="95" name="AutoShape 1841"/>
              <p:cNvSpPr>
                <a:spLocks noChangeArrowheads="1"/>
              </p:cNvSpPr>
              <p:nvPr/>
            </p:nvSpPr>
            <p:spPr bwMode="auto">
              <a:xfrm>
                <a:off x="19576329" y="1683323"/>
                <a:ext cx="238024" cy="96682"/>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wrap="none" lIns="9144" tIns="9144" rIns="9144" bIns="9144" anchor="ctr" anchorCtr="1"/>
              <a:lstStyle/>
              <a:p>
                <a:pPr algn="ctr">
                  <a:defRPr/>
                </a:pPr>
                <a:r>
                  <a:rPr lang="en-US" sz="900" dirty="0">
                    <a:solidFill>
                      <a:srgbClr val="4DA2CD"/>
                    </a:solidFill>
                    <a:latin typeface="Arial Black" pitchFamily="34" charset="0"/>
                  </a:rPr>
                  <a:t>4</a:t>
                </a:r>
              </a:p>
            </p:txBody>
          </p:sp>
          <p:sp>
            <p:nvSpPr>
              <p:cNvPr id="96" name="AutoShape 1842"/>
              <p:cNvSpPr>
                <a:spLocks noChangeArrowheads="1"/>
              </p:cNvSpPr>
              <p:nvPr/>
            </p:nvSpPr>
            <p:spPr bwMode="auto">
              <a:xfrm>
                <a:off x="22432615" y="1662697"/>
                <a:ext cx="238024" cy="69611"/>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wrap="none" lIns="9144" tIns="9144" rIns="9144" bIns="9144" anchor="ctr" anchorCtr="1"/>
              <a:lstStyle/>
              <a:p>
                <a:pPr algn="ctr">
                  <a:defRPr/>
                </a:pPr>
                <a:r>
                  <a:rPr lang="en-US" sz="900" dirty="0">
                    <a:solidFill>
                      <a:srgbClr val="4DA2CD"/>
                    </a:solidFill>
                    <a:latin typeface="Arial Black" pitchFamily="34" charset="0"/>
                  </a:rPr>
                  <a:t>5</a:t>
                </a:r>
              </a:p>
            </p:txBody>
          </p:sp>
          <p:sp>
            <p:nvSpPr>
              <p:cNvPr id="97" name="AutoShape 1843"/>
              <p:cNvSpPr>
                <a:spLocks noChangeArrowheads="1"/>
              </p:cNvSpPr>
              <p:nvPr/>
            </p:nvSpPr>
            <p:spPr bwMode="auto">
              <a:xfrm>
                <a:off x="16363008" y="1683323"/>
                <a:ext cx="357036" cy="96682"/>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wrap="none" lIns="9144" tIns="9144" rIns="9144" bIns="9144" anchor="ctr" anchorCtr="1"/>
              <a:lstStyle/>
              <a:p>
                <a:pPr algn="ctr">
                  <a:defRPr/>
                </a:pPr>
                <a:r>
                  <a:rPr lang="en-US" sz="900" dirty="0">
                    <a:solidFill>
                      <a:srgbClr val="4DA2CD"/>
                    </a:solidFill>
                    <a:latin typeface="Arial Black" pitchFamily="34" charset="0"/>
                  </a:rPr>
                  <a:t>3</a:t>
                </a:r>
              </a:p>
            </p:txBody>
          </p:sp>
          <p:sp>
            <p:nvSpPr>
              <p:cNvPr id="98" name="AutoShape 1844"/>
              <p:cNvSpPr>
                <a:spLocks noChangeArrowheads="1"/>
              </p:cNvSpPr>
              <p:nvPr/>
            </p:nvSpPr>
            <p:spPr bwMode="auto">
              <a:xfrm>
                <a:off x="12792650" y="1683323"/>
                <a:ext cx="357036" cy="96682"/>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wrap="none" lIns="9144" tIns="9144" rIns="9144" bIns="9144" anchor="ctr" anchorCtr="1"/>
              <a:lstStyle/>
              <a:p>
                <a:pPr algn="ctr">
                  <a:defRPr/>
                </a:pPr>
                <a:r>
                  <a:rPr lang="en-US" sz="900" dirty="0">
                    <a:solidFill>
                      <a:srgbClr val="4DA2CD"/>
                    </a:solidFill>
                    <a:latin typeface="Arial Black" pitchFamily="34" charset="0"/>
                  </a:rPr>
                  <a:t>2</a:t>
                </a:r>
              </a:p>
            </p:txBody>
          </p:sp>
          <p:sp>
            <p:nvSpPr>
              <p:cNvPr id="99" name="AutoShape 2727"/>
              <p:cNvSpPr>
                <a:spLocks noChangeAspect="1" noChangeArrowheads="1"/>
              </p:cNvSpPr>
              <p:nvPr/>
            </p:nvSpPr>
            <p:spPr bwMode="auto">
              <a:xfrm>
                <a:off x="12792650" y="2165446"/>
                <a:ext cx="357036" cy="192075"/>
              </a:xfrm>
              <a:prstGeom prst="flowChartDecision">
                <a:avLst/>
              </a:prstGeom>
              <a:solidFill>
                <a:srgbClr val="08338F"/>
              </a:solidFill>
              <a:ln w="9525">
                <a:solidFill>
                  <a:srgbClr val="000000"/>
                </a:solidFill>
                <a:miter lim="800000"/>
                <a:headEnd/>
                <a:tailEnd/>
              </a:ln>
              <a:effectLst>
                <a:outerShdw dist="35921" dir="2700000" algn="ctr" rotWithShape="0">
                  <a:srgbClr val="000000"/>
                </a:outerShdw>
              </a:effectLst>
            </p:spPr>
            <p:txBody>
              <a:bodyPr wrap="none" lIns="9141" tIns="45705" rIns="9141" bIns="45705" anchor="ctr" anchorCtr="1"/>
              <a:lstStyle/>
              <a:p>
                <a:pPr algn="ctr">
                  <a:lnSpc>
                    <a:spcPct val="85000"/>
                  </a:lnSpc>
                  <a:defRPr/>
                </a:pPr>
                <a:endParaRPr lang="en-US" sz="900">
                  <a:latin typeface="Arial Black" pitchFamily="34" charset="0"/>
                </a:endParaRPr>
              </a:p>
            </p:txBody>
          </p:sp>
          <p:sp>
            <p:nvSpPr>
              <p:cNvPr id="86041" name="Text Box 2729"/>
              <p:cNvSpPr txBox="1">
                <a:spLocks noChangeArrowheads="1"/>
              </p:cNvSpPr>
              <p:nvPr/>
            </p:nvSpPr>
            <p:spPr bwMode="auto">
              <a:xfrm>
                <a:off x="11450636" y="2168525"/>
                <a:ext cx="428097" cy="117725"/>
              </a:xfrm>
              <a:prstGeom prst="rect">
                <a:avLst/>
              </a:prstGeom>
              <a:noFill/>
              <a:ln w="9525">
                <a:noFill/>
                <a:miter lim="800000"/>
                <a:headEnd/>
                <a:tailEnd/>
              </a:ln>
            </p:spPr>
            <p:txBody>
              <a:bodyPr wrap="none" lIns="0" tIns="0" rIns="0" bIns="0" anchor="ctr" anchorCtr="1">
                <a:spAutoFit/>
              </a:bodyPr>
              <a:lstStyle/>
              <a:p>
                <a:pPr algn="ctr" eaLnBrk="0" hangingPunct="0">
                  <a:lnSpc>
                    <a:spcPct val="85000"/>
                  </a:lnSpc>
                </a:pPr>
                <a:r>
                  <a:rPr lang="en-US" sz="900" b="1">
                    <a:latin typeface="Arial Narrow" pitchFamily="34" charset="0"/>
                  </a:rPr>
                  <a:t>Quote</a:t>
                </a:r>
              </a:p>
            </p:txBody>
          </p:sp>
          <p:sp>
            <p:nvSpPr>
              <p:cNvPr id="101" name="AutoShape 2757"/>
              <p:cNvSpPr>
                <a:spLocks noChangeAspect="1" noChangeArrowheads="1"/>
              </p:cNvSpPr>
              <p:nvPr/>
            </p:nvSpPr>
            <p:spPr bwMode="auto">
              <a:xfrm>
                <a:off x="10650436" y="2126773"/>
                <a:ext cx="361995" cy="183052"/>
              </a:xfrm>
              <a:prstGeom prst="flowChartDecision">
                <a:avLst/>
              </a:prstGeom>
              <a:solidFill>
                <a:srgbClr val="08338F"/>
              </a:solidFill>
              <a:ln w="9525">
                <a:solidFill>
                  <a:srgbClr val="000000"/>
                </a:solidFill>
                <a:miter lim="800000"/>
                <a:headEnd/>
                <a:tailEnd/>
              </a:ln>
              <a:effectLst>
                <a:outerShdw dist="35921" dir="2700000" algn="ctr" rotWithShape="0">
                  <a:srgbClr val="000000"/>
                </a:outerShdw>
              </a:effectLst>
            </p:spPr>
            <p:txBody>
              <a:bodyPr wrap="none" lIns="9141" tIns="45705" rIns="9141" bIns="45705" anchor="ctr" anchorCtr="1"/>
              <a:lstStyle/>
              <a:p>
                <a:pPr algn="ctr">
                  <a:lnSpc>
                    <a:spcPct val="85000"/>
                  </a:lnSpc>
                  <a:defRPr/>
                </a:pPr>
                <a:endParaRPr lang="en-US" sz="900">
                  <a:latin typeface="Arial Black" pitchFamily="34" charset="0"/>
                </a:endParaRPr>
              </a:p>
            </p:txBody>
          </p:sp>
          <p:sp>
            <p:nvSpPr>
              <p:cNvPr id="103" name="Line 2781"/>
              <p:cNvSpPr>
                <a:spLocks noChangeShapeType="1"/>
              </p:cNvSpPr>
              <p:nvPr/>
            </p:nvSpPr>
            <p:spPr bwMode="auto">
              <a:xfrm flipV="1">
                <a:off x="11178552" y="1665276"/>
                <a:ext cx="290091" cy="0"/>
              </a:xfrm>
              <a:prstGeom prst="line">
                <a:avLst/>
              </a:prstGeom>
              <a:ln>
                <a:headEnd/>
                <a:tailEnd/>
              </a:ln>
            </p:spPr>
            <p:style>
              <a:lnRef idx="3">
                <a:schemeClr val="accent2"/>
              </a:lnRef>
              <a:fillRef idx="0">
                <a:schemeClr val="accent2"/>
              </a:fillRef>
              <a:effectRef idx="2">
                <a:schemeClr val="accent2"/>
              </a:effectRef>
              <a:fontRef idx="minor">
                <a:schemeClr val="tx1"/>
              </a:fontRef>
            </p:style>
            <p:txBody>
              <a:bodyPr wrap="none" lIns="9144" rIns="9144" anchor="ctr" anchorCtr="1"/>
              <a:lstStyle/>
              <a:p>
                <a:pPr algn="ctr">
                  <a:defRPr/>
                </a:pPr>
                <a:endParaRPr lang="en-US" sz="900"/>
              </a:p>
            </p:txBody>
          </p:sp>
          <p:sp>
            <p:nvSpPr>
              <p:cNvPr id="104" name="AutoShape 1845"/>
              <p:cNvSpPr>
                <a:spLocks noChangeArrowheads="1"/>
              </p:cNvSpPr>
              <p:nvPr/>
            </p:nvSpPr>
            <p:spPr bwMode="auto">
              <a:xfrm>
                <a:off x="11245495" y="1635626"/>
                <a:ext cx="238024" cy="88948"/>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wrap="none" lIns="9144" tIns="9144" rIns="9144" bIns="9144" anchor="ctr" anchorCtr="1"/>
              <a:lstStyle/>
              <a:p>
                <a:pPr algn="ctr">
                  <a:defRPr/>
                </a:pPr>
                <a:r>
                  <a:rPr lang="en-US" sz="900" dirty="0">
                    <a:solidFill>
                      <a:srgbClr val="4DA2CD"/>
                    </a:solidFill>
                    <a:latin typeface="Arial Black" pitchFamily="34" charset="0"/>
                  </a:rPr>
                  <a:t>1</a:t>
                </a:r>
              </a:p>
            </p:txBody>
          </p:sp>
          <p:sp>
            <p:nvSpPr>
              <p:cNvPr id="86045" name="Text Box 2729"/>
              <p:cNvSpPr txBox="1">
                <a:spLocks noChangeArrowheads="1"/>
              </p:cNvSpPr>
              <p:nvPr/>
            </p:nvSpPr>
            <p:spPr bwMode="auto">
              <a:xfrm>
                <a:off x="12266611" y="2168525"/>
                <a:ext cx="205287" cy="117725"/>
              </a:xfrm>
              <a:prstGeom prst="rect">
                <a:avLst/>
              </a:prstGeom>
              <a:noFill/>
              <a:ln w="9525">
                <a:noFill/>
                <a:miter lim="800000"/>
                <a:headEnd/>
                <a:tailEnd/>
              </a:ln>
            </p:spPr>
            <p:txBody>
              <a:bodyPr wrap="none" lIns="0" tIns="0" rIns="0" bIns="0" anchor="ctr" anchorCtr="1">
                <a:spAutoFit/>
              </a:bodyPr>
              <a:lstStyle/>
              <a:p>
                <a:pPr algn="ctr" eaLnBrk="0" hangingPunct="0">
                  <a:lnSpc>
                    <a:spcPct val="85000"/>
                  </a:lnSpc>
                </a:pPr>
                <a:r>
                  <a:rPr lang="en-US" sz="900" b="1">
                    <a:latin typeface="Arial Narrow" pitchFamily="34" charset="0"/>
                  </a:rPr>
                  <a:t>Go</a:t>
                </a:r>
              </a:p>
            </p:txBody>
          </p:sp>
          <p:sp>
            <p:nvSpPr>
              <p:cNvPr id="86046" name="Oval 733"/>
              <p:cNvSpPr>
                <a:spLocks noChangeArrowheads="1"/>
              </p:cNvSpPr>
              <p:nvPr/>
            </p:nvSpPr>
            <p:spPr bwMode="auto">
              <a:xfrm>
                <a:off x="12197493" y="2316270"/>
                <a:ext cx="357016" cy="185630"/>
              </a:xfrm>
              <a:prstGeom prst="ellipse">
                <a:avLst/>
              </a:prstGeom>
              <a:solidFill>
                <a:srgbClr val="08338F"/>
              </a:solidFill>
              <a:ln w="12700">
                <a:solidFill>
                  <a:schemeClr val="tx1"/>
                </a:solidFill>
                <a:round/>
                <a:headEnd/>
                <a:tailEnd/>
              </a:ln>
            </p:spPr>
            <p:txBody>
              <a:bodyPr lIns="9144" rIns="9144" anchor="ctr" anchorCtr="1"/>
              <a:lstStyle/>
              <a:p>
                <a:pPr algn="ctr">
                  <a:lnSpc>
                    <a:spcPct val="85000"/>
                  </a:lnSpc>
                </a:pPr>
                <a:endParaRPr lang="de-DE" sz="900"/>
              </a:p>
            </p:txBody>
          </p:sp>
          <p:sp>
            <p:nvSpPr>
              <p:cNvPr id="86047" name="Oval 733"/>
              <p:cNvSpPr>
                <a:spLocks noChangeArrowheads="1"/>
              </p:cNvSpPr>
              <p:nvPr/>
            </p:nvSpPr>
            <p:spPr bwMode="auto">
              <a:xfrm>
                <a:off x="11476037" y="2316270"/>
                <a:ext cx="364439" cy="185630"/>
              </a:xfrm>
              <a:prstGeom prst="ellipse">
                <a:avLst/>
              </a:prstGeom>
              <a:solidFill>
                <a:srgbClr val="08338F"/>
              </a:solidFill>
              <a:ln w="12700">
                <a:solidFill>
                  <a:schemeClr val="tx1"/>
                </a:solidFill>
                <a:round/>
                <a:headEnd/>
                <a:tailEnd/>
              </a:ln>
            </p:spPr>
            <p:txBody>
              <a:bodyPr lIns="9144" rIns="9144" anchor="ctr" anchorCtr="1"/>
              <a:lstStyle/>
              <a:p>
                <a:pPr algn="ctr">
                  <a:lnSpc>
                    <a:spcPct val="85000"/>
                  </a:lnSpc>
                </a:pPr>
                <a:endParaRPr lang="de-DE" sz="900"/>
              </a:p>
            </p:txBody>
          </p:sp>
          <p:sp>
            <p:nvSpPr>
              <p:cNvPr id="110" name="Arc 109"/>
              <p:cNvSpPr/>
              <p:nvPr/>
            </p:nvSpPr>
            <p:spPr bwMode="auto">
              <a:xfrm flipH="1">
                <a:off x="10995075" y="1665276"/>
                <a:ext cx="369432" cy="328720"/>
              </a:xfrm>
              <a:prstGeom prst="arc">
                <a:avLst>
                  <a:gd name="adj1" fmla="val 16136214"/>
                  <a:gd name="adj2" fmla="val 46704"/>
                </a:avLst>
              </a:prstGeom>
              <a:ln>
                <a:headEnd/>
                <a:tailEnd/>
              </a:ln>
            </p:spPr>
            <p:style>
              <a:lnRef idx="3">
                <a:schemeClr val="accent2"/>
              </a:lnRef>
              <a:fillRef idx="0">
                <a:schemeClr val="accent2"/>
              </a:fillRef>
              <a:effectRef idx="2">
                <a:schemeClr val="accent2"/>
              </a:effectRef>
              <a:fontRef idx="minor">
                <a:schemeClr val="tx1"/>
              </a:fontRef>
            </p:style>
            <p:txBody>
              <a:bodyPr wrap="none" lIns="9144" rIns="9144" anchor="ctr" anchorCtr="1"/>
              <a:lstStyle/>
              <a:p>
                <a:pPr algn="ctr">
                  <a:defRPr/>
                </a:pPr>
                <a:endParaRPr lang="de-DE" sz="900"/>
              </a:p>
            </p:txBody>
          </p:sp>
          <p:sp>
            <p:nvSpPr>
              <p:cNvPr id="86049" name="Text Box 2756"/>
              <p:cNvSpPr txBox="1">
                <a:spLocks noChangeArrowheads="1"/>
              </p:cNvSpPr>
              <p:nvPr/>
            </p:nvSpPr>
            <p:spPr bwMode="auto">
              <a:xfrm>
                <a:off x="10412412" y="1876257"/>
                <a:ext cx="990600" cy="327752"/>
              </a:xfrm>
              <a:prstGeom prst="rect">
                <a:avLst/>
              </a:prstGeom>
              <a:noFill/>
              <a:ln w="9525">
                <a:noFill/>
                <a:miter lim="800000"/>
                <a:headEnd/>
                <a:tailEnd/>
              </a:ln>
            </p:spPr>
            <p:txBody>
              <a:bodyPr lIns="9141" tIns="45705" rIns="9141" bIns="45705" anchor="ctr" anchorCtr="1">
                <a:spAutoFit/>
              </a:bodyPr>
              <a:lstStyle/>
              <a:p>
                <a:pPr algn="ctr" eaLnBrk="0" hangingPunct="0">
                  <a:lnSpc>
                    <a:spcPct val="85000"/>
                  </a:lnSpc>
                </a:pPr>
                <a:r>
                  <a:rPr lang="en-US" sz="900" b="1">
                    <a:latin typeface="Arial Narrow" pitchFamily="34" charset="0"/>
                  </a:rPr>
                  <a:t>Program   Start</a:t>
                </a:r>
              </a:p>
            </p:txBody>
          </p:sp>
          <p:sp>
            <p:nvSpPr>
              <p:cNvPr id="86050" name="Text Box 1422"/>
              <p:cNvSpPr txBox="1">
                <a:spLocks noChangeArrowheads="1"/>
              </p:cNvSpPr>
              <p:nvPr/>
            </p:nvSpPr>
            <p:spPr bwMode="auto">
              <a:xfrm>
                <a:off x="22550950" y="2126020"/>
                <a:ext cx="952044" cy="327752"/>
              </a:xfrm>
              <a:prstGeom prst="rect">
                <a:avLst/>
              </a:prstGeom>
              <a:noFill/>
              <a:ln w="9525">
                <a:noFill/>
                <a:miter lim="800000"/>
                <a:headEnd/>
                <a:tailEnd/>
              </a:ln>
            </p:spPr>
            <p:txBody>
              <a:bodyPr lIns="9141" tIns="45705" rIns="9141" bIns="45705" anchor="ctr" anchorCtr="1">
                <a:spAutoFit/>
              </a:bodyPr>
              <a:lstStyle/>
              <a:p>
                <a:pPr marL="57150" indent="-57150" algn="ctr" eaLnBrk="0" hangingPunct="0">
                  <a:lnSpc>
                    <a:spcPct val="85000"/>
                  </a:lnSpc>
                </a:pPr>
                <a:r>
                  <a:rPr lang="en-US" sz="900" b="1">
                    <a:latin typeface="Arial Narrow" pitchFamily="34" charset="0"/>
                  </a:rPr>
                  <a:t>Post Launch</a:t>
                </a:r>
                <a:br>
                  <a:rPr lang="en-US" sz="900" b="1">
                    <a:latin typeface="Arial Narrow" pitchFamily="34" charset="0"/>
                  </a:rPr>
                </a:br>
                <a:r>
                  <a:rPr lang="en-US" sz="900" b="1">
                    <a:latin typeface="Arial Narrow" pitchFamily="34" charset="0"/>
                  </a:rPr>
                  <a:t>Review</a:t>
                </a:r>
              </a:p>
            </p:txBody>
          </p:sp>
          <p:sp>
            <p:nvSpPr>
              <p:cNvPr id="86051" name="Text Box 1148"/>
              <p:cNvSpPr txBox="1">
                <a:spLocks noChangeArrowheads="1"/>
              </p:cNvSpPr>
              <p:nvPr/>
            </p:nvSpPr>
            <p:spPr bwMode="auto">
              <a:xfrm>
                <a:off x="16279815" y="2044700"/>
                <a:ext cx="990600" cy="235449"/>
              </a:xfrm>
              <a:prstGeom prst="rect">
                <a:avLst/>
              </a:prstGeom>
              <a:noFill/>
              <a:ln w="9525">
                <a:noFill/>
                <a:miter lim="800000"/>
                <a:headEnd/>
                <a:tailEnd/>
              </a:ln>
            </p:spPr>
            <p:txBody>
              <a:bodyPr lIns="0" tIns="0" rIns="0" bIns="0" anchor="ctr" anchorCtr="1">
                <a:spAutoFit/>
              </a:bodyPr>
              <a:lstStyle/>
              <a:p>
                <a:pPr algn="ctr" eaLnBrk="0" hangingPunct="0">
                  <a:lnSpc>
                    <a:spcPct val="85000"/>
                  </a:lnSpc>
                </a:pPr>
                <a:r>
                  <a:rPr lang="en-US" sz="900" b="1">
                    <a:latin typeface="Arial Narrow" pitchFamily="34" charset="0"/>
                  </a:rPr>
                  <a:t>DV Readiness Review</a:t>
                </a:r>
              </a:p>
            </p:txBody>
          </p:sp>
          <p:sp>
            <p:nvSpPr>
              <p:cNvPr id="86052" name="Text Box 1193"/>
              <p:cNvSpPr txBox="1">
                <a:spLocks noChangeArrowheads="1"/>
              </p:cNvSpPr>
              <p:nvPr/>
            </p:nvSpPr>
            <p:spPr bwMode="auto">
              <a:xfrm>
                <a:off x="17843499" y="2044700"/>
                <a:ext cx="936625" cy="235449"/>
              </a:xfrm>
              <a:prstGeom prst="rect">
                <a:avLst/>
              </a:prstGeom>
              <a:noFill/>
              <a:ln w="9525">
                <a:noFill/>
                <a:miter lim="800000"/>
                <a:headEnd/>
                <a:tailEnd/>
              </a:ln>
            </p:spPr>
            <p:txBody>
              <a:bodyPr lIns="0" tIns="0" rIns="0" bIns="0" anchor="ctr" anchorCtr="1">
                <a:spAutoFit/>
              </a:bodyPr>
              <a:lstStyle/>
              <a:p>
                <a:pPr algn="ctr" eaLnBrk="0" hangingPunct="0">
                  <a:lnSpc>
                    <a:spcPct val="85000"/>
                  </a:lnSpc>
                </a:pPr>
                <a:r>
                  <a:rPr lang="de-DE" sz="900" b="1">
                    <a:latin typeface="Arial Narrow" pitchFamily="34" charset="0"/>
                  </a:rPr>
                  <a:t>DV Product Event</a:t>
                </a:r>
                <a:endParaRPr lang="en-US" sz="900" b="1">
                  <a:latin typeface="Arial Narrow" pitchFamily="34" charset="0"/>
                </a:endParaRPr>
              </a:p>
            </p:txBody>
          </p:sp>
          <p:sp>
            <p:nvSpPr>
              <p:cNvPr id="86053" name="Text Box 1198"/>
              <p:cNvSpPr txBox="1">
                <a:spLocks noChangeArrowheads="1"/>
              </p:cNvSpPr>
              <p:nvPr/>
            </p:nvSpPr>
            <p:spPr bwMode="auto">
              <a:xfrm>
                <a:off x="19456402" y="2044700"/>
                <a:ext cx="1009651" cy="327752"/>
              </a:xfrm>
              <a:prstGeom prst="rect">
                <a:avLst/>
              </a:prstGeom>
              <a:noFill/>
              <a:ln w="9525">
                <a:noFill/>
                <a:miter lim="800000"/>
                <a:headEnd/>
                <a:tailEnd/>
              </a:ln>
            </p:spPr>
            <p:txBody>
              <a:bodyPr lIns="9141" tIns="45705" rIns="9141" bIns="45705" anchor="ctr" anchorCtr="1">
                <a:spAutoFit/>
              </a:bodyPr>
              <a:lstStyle/>
              <a:p>
                <a:pPr algn="ctr" eaLnBrk="0" hangingPunct="0">
                  <a:lnSpc>
                    <a:spcPct val="85000"/>
                  </a:lnSpc>
                </a:pPr>
                <a:r>
                  <a:rPr lang="en-US" sz="900" b="1">
                    <a:latin typeface="Arial Narrow" pitchFamily="34" charset="0"/>
                  </a:rPr>
                  <a:t>PV Readiness Review</a:t>
                </a:r>
              </a:p>
            </p:txBody>
          </p:sp>
          <p:sp>
            <p:nvSpPr>
              <p:cNvPr id="86054" name="Text Box 1146"/>
              <p:cNvSpPr txBox="1">
                <a:spLocks noChangeArrowheads="1"/>
              </p:cNvSpPr>
              <p:nvPr/>
            </p:nvSpPr>
            <p:spPr bwMode="auto">
              <a:xfrm>
                <a:off x="14020799" y="2044700"/>
                <a:ext cx="1108075" cy="327752"/>
              </a:xfrm>
              <a:prstGeom prst="rect">
                <a:avLst/>
              </a:prstGeom>
              <a:noFill/>
              <a:ln w="9525">
                <a:noFill/>
                <a:miter lim="800000"/>
                <a:headEnd/>
                <a:tailEnd/>
              </a:ln>
            </p:spPr>
            <p:txBody>
              <a:bodyPr lIns="9141" tIns="45705" rIns="9141" bIns="45705" anchor="ctr" anchorCtr="1">
                <a:spAutoFit/>
              </a:bodyPr>
              <a:lstStyle/>
              <a:p>
                <a:pPr algn="ctr" eaLnBrk="0" hangingPunct="0">
                  <a:lnSpc>
                    <a:spcPct val="85000"/>
                  </a:lnSpc>
                </a:pPr>
                <a:r>
                  <a:rPr lang="de-DE" sz="900" b="1">
                    <a:latin typeface="Arial Narrow" pitchFamily="34" charset="0"/>
                  </a:rPr>
                  <a:t>Feasibility Product Event</a:t>
                </a:r>
                <a:endParaRPr lang="en-US" sz="900" b="1">
                  <a:latin typeface="Arial Narrow" pitchFamily="34" charset="0"/>
                </a:endParaRPr>
              </a:p>
            </p:txBody>
          </p:sp>
          <p:sp>
            <p:nvSpPr>
              <p:cNvPr id="86055" name="Text Box 1193"/>
              <p:cNvSpPr txBox="1">
                <a:spLocks noChangeArrowheads="1"/>
              </p:cNvSpPr>
              <p:nvPr/>
            </p:nvSpPr>
            <p:spPr bwMode="auto">
              <a:xfrm>
                <a:off x="21003883" y="1972510"/>
                <a:ext cx="703263" cy="353174"/>
              </a:xfrm>
              <a:prstGeom prst="rect">
                <a:avLst/>
              </a:prstGeom>
              <a:noFill/>
              <a:ln w="9525">
                <a:noFill/>
                <a:miter lim="800000"/>
                <a:headEnd/>
                <a:tailEnd/>
              </a:ln>
            </p:spPr>
            <p:txBody>
              <a:bodyPr lIns="0" tIns="0" rIns="0" bIns="0" anchor="ctr" anchorCtr="1">
                <a:spAutoFit/>
              </a:bodyPr>
              <a:lstStyle/>
              <a:p>
                <a:pPr algn="ctr" eaLnBrk="0" hangingPunct="0">
                  <a:lnSpc>
                    <a:spcPct val="85000"/>
                  </a:lnSpc>
                </a:pPr>
                <a:r>
                  <a:rPr lang="de-DE" sz="900" b="1">
                    <a:latin typeface="Arial Narrow" pitchFamily="34" charset="0"/>
                  </a:rPr>
                  <a:t>PV Product Event</a:t>
                </a:r>
                <a:endParaRPr lang="en-US" sz="900" b="1">
                  <a:latin typeface="Arial Narrow" pitchFamily="34" charset="0"/>
                </a:endParaRPr>
              </a:p>
            </p:txBody>
          </p:sp>
          <p:sp>
            <p:nvSpPr>
              <p:cNvPr id="86056" name="Oval 2524"/>
              <p:cNvSpPr>
                <a:spLocks noChangeArrowheads="1"/>
              </p:cNvSpPr>
              <p:nvPr/>
            </p:nvSpPr>
            <p:spPr bwMode="auto">
              <a:xfrm>
                <a:off x="14339586" y="2316269"/>
                <a:ext cx="357016" cy="168167"/>
              </a:xfrm>
              <a:prstGeom prst="ellipse">
                <a:avLst/>
              </a:prstGeom>
              <a:solidFill>
                <a:schemeClr val="tx1"/>
              </a:solidFill>
              <a:ln w="9525">
                <a:solidFill>
                  <a:schemeClr val="tx1"/>
                </a:solidFill>
                <a:round/>
                <a:headEnd/>
                <a:tailEnd/>
              </a:ln>
            </p:spPr>
            <p:txBody>
              <a:bodyPr wrap="none" lIns="9144" tIns="9144" rIns="9144" bIns="9144" anchor="ctr" anchorCtr="1"/>
              <a:lstStyle/>
              <a:p>
                <a:r>
                  <a:rPr lang="en-US" sz="900" b="1">
                    <a:solidFill>
                      <a:schemeClr val="bg1"/>
                    </a:solidFill>
                  </a:rPr>
                  <a:t>PE</a:t>
                </a:r>
              </a:p>
            </p:txBody>
          </p:sp>
          <p:sp>
            <p:nvSpPr>
              <p:cNvPr id="86057" name="Oval 2524"/>
              <p:cNvSpPr>
                <a:spLocks noChangeArrowheads="1"/>
              </p:cNvSpPr>
              <p:nvPr/>
            </p:nvSpPr>
            <p:spPr bwMode="auto">
              <a:xfrm>
                <a:off x="18216563" y="2309394"/>
                <a:ext cx="407214" cy="175043"/>
              </a:xfrm>
              <a:prstGeom prst="ellipse">
                <a:avLst/>
              </a:prstGeom>
              <a:solidFill>
                <a:schemeClr val="tx1"/>
              </a:solidFill>
              <a:ln w="9525">
                <a:solidFill>
                  <a:schemeClr val="tx1"/>
                </a:solidFill>
                <a:round/>
                <a:headEnd/>
                <a:tailEnd/>
              </a:ln>
            </p:spPr>
            <p:txBody>
              <a:bodyPr wrap="none" lIns="9144" tIns="9144" rIns="9144" bIns="9144" anchor="ctr" anchorCtr="1"/>
              <a:lstStyle/>
              <a:p>
                <a:r>
                  <a:rPr lang="en-US" sz="900" b="1">
                    <a:solidFill>
                      <a:schemeClr val="bg1"/>
                    </a:solidFill>
                  </a:rPr>
                  <a:t>PE</a:t>
                </a:r>
              </a:p>
            </p:txBody>
          </p:sp>
          <p:sp>
            <p:nvSpPr>
              <p:cNvPr id="86058" name="Oval 2524"/>
              <p:cNvSpPr>
                <a:spLocks noChangeArrowheads="1"/>
              </p:cNvSpPr>
              <p:nvPr/>
            </p:nvSpPr>
            <p:spPr bwMode="auto">
              <a:xfrm>
                <a:off x="21245182" y="2309394"/>
                <a:ext cx="353725" cy="175043"/>
              </a:xfrm>
              <a:prstGeom prst="ellipse">
                <a:avLst/>
              </a:prstGeom>
              <a:solidFill>
                <a:schemeClr val="tx1"/>
              </a:solidFill>
              <a:ln w="9525">
                <a:solidFill>
                  <a:schemeClr val="tx1"/>
                </a:solidFill>
                <a:round/>
                <a:headEnd/>
                <a:tailEnd/>
              </a:ln>
            </p:spPr>
            <p:txBody>
              <a:bodyPr wrap="none" lIns="9144" tIns="9144" rIns="9144" bIns="9144" anchor="ctr" anchorCtr="1"/>
              <a:lstStyle/>
              <a:p>
                <a:r>
                  <a:rPr lang="en-US" sz="900" b="1">
                    <a:solidFill>
                      <a:schemeClr val="bg1"/>
                    </a:solidFill>
                  </a:rPr>
                  <a:t>PE</a:t>
                </a:r>
              </a:p>
            </p:txBody>
          </p:sp>
          <p:sp>
            <p:nvSpPr>
              <p:cNvPr id="86059" name="Oval 2524"/>
              <p:cNvSpPr>
                <a:spLocks noChangeArrowheads="1"/>
              </p:cNvSpPr>
              <p:nvPr/>
            </p:nvSpPr>
            <p:spPr bwMode="auto">
              <a:xfrm>
                <a:off x="19813830" y="2316269"/>
                <a:ext cx="357016" cy="168167"/>
              </a:xfrm>
              <a:prstGeom prst="ellipse">
                <a:avLst/>
              </a:prstGeom>
              <a:solidFill>
                <a:schemeClr val="tx1"/>
              </a:solidFill>
              <a:ln w="9525">
                <a:solidFill>
                  <a:schemeClr val="tx1"/>
                </a:solidFill>
                <a:round/>
                <a:headEnd/>
                <a:tailEnd/>
              </a:ln>
            </p:spPr>
            <p:txBody>
              <a:bodyPr wrap="none" lIns="9144" tIns="9144" rIns="9144" bIns="9144" anchor="ctr" anchorCtr="1"/>
              <a:lstStyle/>
              <a:p>
                <a:r>
                  <a:rPr lang="en-US" sz="900" b="1">
                    <a:solidFill>
                      <a:schemeClr val="bg1"/>
                    </a:solidFill>
                  </a:rPr>
                  <a:t>RR</a:t>
                </a:r>
              </a:p>
            </p:txBody>
          </p:sp>
          <p:sp>
            <p:nvSpPr>
              <p:cNvPr id="86060" name="Oval 2524"/>
              <p:cNvSpPr>
                <a:spLocks noChangeArrowheads="1"/>
              </p:cNvSpPr>
              <p:nvPr/>
            </p:nvSpPr>
            <p:spPr bwMode="auto">
              <a:xfrm>
                <a:off x="16698912" y="2309394"/>
                <a:ext cx="377795" cy="175043"/>
              </a:xfrm>
              <a:prstGeom prst="ellipse">
                <a:avLst/>
              </a:prstGeom>
              <a:solidFill>
                <a:schemeClr val="tx1"/>
              </a:solidFill>
              <a:ln w="9525">
                <a:solidFill>
                  <a:schemeClr val="tx1"/>
                </a:solidFill>
                <a:round/>
                <a:headEnd/>
                <a:tailEnd/>
              </a:ln>
            </p:spPr>
            <p:txBody>
              <a:bodyPr wrap="none" lIns="9144" tIns="9144" rIns="9144" bIns="9144" anchor="ctr" anchorCtr="1"/>
              <a:lstStyle/>
              <a:p>
                <a:r>
                  <a:rPr lang="en-US" sz="900" b="1">
                    <a:solidFill>
                      <a:schemeClr val="bg1"/>
                    </a:solidFill>
                  </a:rPr>
                  <a:t>RR</a:t>
                </a:r>
              </a:p>
            </p:txBody>
          </p:sp>
          <p:sp>
            <p:nvSpPr>
              <p:cNvPr id="63" name="AutoShape 2727"/>
              <p:cNvSpPr>
                <a:spLocks noChangeAspect="1" noChangeArrowheads="1"/>
              </p:cNvSpPr>
              <p:nvPr/>
            </p:nvSpPr>
            <p:spPr bwMode="auto">
              <a:xfrm>
                <a:off x="15767948" y="2165446"/>
                <a:ext cx="357036" cy="192075"/>
              </a:xfrm>
              <a:prstGeom prst="flowChartDecision">
                <a:avLst/>
              </a:prstGeom>
              <a:solidFill>
                <a:srgbClr val="08338F"/>
              </a:solidFill>
              <a:ln w="9525">
                <a:solidFill>
                  <a:srgbClr val="000000"/>
                </a:solidFill>
                <a:miter lim="800000"/>
                <a:headEnd/>
                <a:tailEnd/>
              </a:ln>
              <a:effectLst>
                <a:outerShdw dist="35921" dir="2700000" algn="ctr" rotWithShape="0">
                  <a:srgbClr val="000000"/>
                </a:outerShdw>
              </a:effectLst>
            </p:spPr>
            <p:txBody>
              <a:bodyPr wrap="none" lIns="9141" tIns="45705" rIns="9141" bIns="45705" anchor="ctr" anchorCtr="1"/>
              <a:lstStyle/>
              <a:p>
                <a:pPr algn="ctr">
                  <a:lnSpc>
                    <a:spcPct val="85000"/>
                  </a:lnSpc>
                  <a:defRPr/>
                </a:pPr>
                <a:endParaRPr lang="en-US" sz="900">
                  <a:latin typeface="Arial Black" pitchFamily="34" charset="0"/>
                </a:endParaRPr>
              </a:p>
            </p:txBody>
          </p:sp>
          <p:sp>
            <p:nvSpPr>
              <p:cNvPr id="64" name="AutoShape 2727"/>
              <p:cNvSpPr>
                <a:spLocks noChangeAspect="1" noChangeArrowheads="1"/>
              </p:cNvSpPr>
              <p:nvPr/>
            </p:nvSpPr>
            <p:spPr bwMode="auto">
              <a:xfrm>
                <a:off x="18862258" y="2116460"/>
                <a:ext cx="357036" cy="193365"/>
              </a:xfrm>
              <a:prstGeom prst="flowChartDecision">
                <a:avLst/>
              </a:prstGeom>
              <a:solidFill>
                <a:srgbClr val="08338F"/>
              </a:solidFill>
              <a:ln w="9525">
                <a:solidFill>
                  <a:srgbClr val="000000"/>
                </a:solidFill>
                <a:miter lim="800000"/>
                <a:headEnd/>
                <a:tailEnd/>
              </a:ln>
              <a:effectLst>
                <a:outerShdw dist="35921" dir="2700000" algn="ctr" rotWithShape="0">
                  <a:srgbClr val="000000"/>
                </a:outerShdw>
              </a:effectLst>
            </p:spPr>
            <p:txBody>
              <a:bodyPr wrap="none" lIns="9141" tIns="45705" rIns="9141" bIns="45705" anchor="ctr" anchorCtr="1"/>
              <a:lstStyle/>
              <a:p>
                <a:pPr algn="ctr">
                  <a:lnSpc>
                    <a:spcPct val="85000"/>
                  </a:lnSpc>
                  <a:defRPr/>
                </a:pPr>
                <a:endParaRPr lang="en-US" sz="900">
                  <a:latin typeface="Arial Black" pitchFamily="34" charset="0"/>
                </a:endParaRPr>
              </a:p>
            </p:txBody>
          </p:sp>
          <p:sp>
            <p:nvSpPr>
              <p:cNvPr id="65" name="AutoShape 2727"/>
              <p:cNvSpPr>
                <a:spLocks noChangeAspect="1" noChangeArrowheads="1"/>
              </p:cNvSpPr>
              <p:nvPr/>
            </p:nvSpPr>
            <p:spPr bwMode="auto">
              <a:xfrm>
                <a:off x="22075579" y="2068763"/>
                <a:ext cx="357036" cy="192076"/>
              </a:xfrm>
              <a:prstGeom prst="flowChartDecision">
                <a:avLst/>
              </a:prstGeom>
              <a:solidFill>
                <a:srgbClr val="08338F"/>
              </a:solidFill>
              <a:ln w="9525">
                <a:solidFill>
                  <a:srgbClr val="000000"/>
                </a:solidFill>
                <a:miter lim="800000"/>
                <a:headEnd/>
                <a:tailEnd/>
              </a:ln>
              <a:effectLst>
                <a:outerShdw dist="35921" dir="2700000" algn="ctr" rotWithShape="0">
                  <a:srgbClr val="000000"/>
                </a:outerShdw>
              </a:effectLst>
            </p:spPr>
            <p:txBody>
              <a:bodyPr wrap="none" lIns="9141" tIns="45705" rIns="9141" bIns="45705" anchor="ctr" anchorCtr="1"/>
              <a:lstStyle/>
              <a:p>
                <a:pPr algn="ctr">
                  <a:lnSpc>
                    <a:spcPct val="85000"/>
                  </a:lnSpc>
                  <a:defRPr/>
                </a:pPr>
                <a:endParaRPr lang="en-US" sz="900">
                  <a:latin typeface="Arial Black" pitchFamily="34" charset="0"/>
                </a:endParaRPr>
              </a:p>
            </p:txBody>
          </p:sp>
          <p:sp>
            <p:nvSpPr>
              <p:cNvPr id="66" name="AutoShape 2727"/>
              <p:cNvSpPr>
                <a:spLocks noChangeAspect="1" noChangeArrowheads="1"/>
              </p:cNvSpPr>
              <p:nvPr/>
            </p:nvSpPr>
            <p:spPr bwMode="auto">
              <a:xfrm>
                <a:off x="23384710" y="2021067"/>
                <a:ext cx="357036" cy="192075"/>
              </a:xfrm>
              <a:prstGeom prst="flowChartDecision">
                <a:avLst/>
              </a:prstGeom>
              <a:solidFill>
                <a:srgbClr val="08338F"/>
              </a:solidFill>
              <a:ln w="9525">
                <a:solidFill>
                  <a:srgbClr val="000000"/>
                </a:solidFill>
                <a:miter lim="800000"/>
                <a:headEnd/>
                <a:tailEnd/>
              </a:ln>
              <a:effectLst>
                <a:outerShdw dist="35921" dir="2700000" algn="ctr" rotWithShape="0">
                  <a:srgbClr val="000000"/>
                </a:outerShdw>
              </a:effectLst>
            </p:spPr>
            <p:txBody>
              <a:bodyPr wrap="none" lIns="9141" tIns="45705" rIns="9141" bIns="45705" anchor="ctr" anchorCtr="1"/>
              <a:lstStyle/>
              <a:p>
                <a:pPr algn="ctr">
                  <a:lnSpc>
                    <a:spcPct val="85000"/>
                  </a:lnSpc>
                  <a:defRPr/>
                </a:pPr>
                <a:endParaRPr lang="en-US" sz="900">
                  <a:latin typeface="Arial Black" pitchFamily="34" charset="0"/>
                </a:endParaRPr>
              </a:p>
            </p:txBody>
          </p:sp>
          <p:sp>
            <p:nvSpPr>
              <p:cNvPr id="86065" name="Text Box 1408"/>
              <p:cNvSpPr txBox="1">
                <a:spLocks noChangeArrowheads="1"/>
              </p:cNvSpPr>
              <p:nvPr/>
            </p:nvSpPr>
            <p:spPr bwMode="auto">
              <a:xfrm>
                <a:off x="11476037" y="1644405"/>
                <a:ext cx="840460" cy="87473"/>
              </a:xfrm>
              <a:prstGeom prst="rect">
                <a:avLst/>
              </a:prstGeom>
              <a:solidFill>
                <a:srgbClr val="87BEDD"/>
              </a:solidFill>
              <a:ln w="9525">
                <a:noFill/>
                <a:miter lim="800000"/>
                <a:headEnd/>
                <a:tailEnd/>
              </a:ln>
            </p:spPr>
            <p:txBody>
              <a:bodyPr lIns="0" tIns="0" rIns="0" bIns="0">
                <a:spAutoFit/>
              </a:bodyPr>
              <a:lstStyle/>
              <a:p>
                <a:pPr algn="ctr">
                  <a:spcBef>
                    <a:spcPct val="50000"/>
                  </a:spcBef>
                </a:pPr>
                <a:r>
                  <a:rPr lang="en-US" sz="900" b="1">
                    <a:solidFill>
                      <a:schemeClr val="bg1"/>
                    </a:solidFill>
                  </a:rPr>
                  <a:t>Proposal </a:t>
                </a:r>
              </a:p>
            </p:txBody>
          </p:sp>
        </p:grpSp>
      </p:grpSp>
      <p:grpSp>
        <p:nvGrpSpPr>
          <p:cNvPr id="68" name="组合 67"/>
          <p:cNvGrpSpPr/>
          <p:nvPr/>
        </p:nvGrpSpPr>
        <p:grpSpPr>
          <a:xfrm>
            <a:off x="641445" y="3546143"/>
            <a:ext cx="8273955" cy="2022144"/>
            <a:chOff x="641445" y="3546143"/>
            <a:chExt cx="8273955" cy="2022144"/>
          </a:xfrm>
        </p:grpSpPr>
        <p:sp>
          <p:nvSpPr>
            <p:cNvPr id="70" name="任意多边形 69"/>
            <p:cNvSpPr/>
            <p:nvPr/>
          </p:nvSpPr>
          <p:spPr>
            <a:xfrm>
              <a:off x="641445" y="3546143"/>
              <a:ext cx="8052179" cy="2022144"/>
            </a:xfrm>
            <a:custGeom>
              <a:avLst/>
              <a:gdLst>
                <a:gd name="connsiteX0" fmla="*/ 0 w 8052179"/>
                <a:gd name="connsiteY0" fmla="*/ 2022144 h 2022144"/>
                <a:gd name="connsiteX1" fmla="*/ 5363570 w 8052179"/>
                <a:gd name="connsiteY1" fmla="*/ 2275 h 2022144"/>
                <a:gd name="connsiteX2" fmla="*/ 8052179 w 8052179"/>
                <a:gd name="connsiteY2" fmla="*/ 2008496 h 2022144"/>
              </a:gdLst>
              <a:ahLst/>
              <a:cxnLst>
                <a:cxn ang="0">
                  <a:pos x="connsiteX0" y="connsiteY0"/>
                </a:cxn>
                <a:cxn ang="0">
                  <a:pos x="connsiteX1" y="connsiteY1"/>
                </a:cxn>
                <a:cxn ang="0">
                  <a:pos x="connsiteX2" y="connsiteY2"/>
                </a:cxn>
              </a:cxnLst>
              <a:rect l="l" t="t" r="r" b="b"/>
              <a:pathLst>
                <a:path w="8052179" h="2022144">
                  <a:moveTo>
                    <a:pt x="0" y="2022144"/>
                  </a:moveTo>
                  <a:cubicBezTo>
                    <a:pt x="2010770" y="1013347"/>
                    <a:pt x="4021540" y="4550"/>
                    <a:pt x="5363570" y="2275"/>
                  </a:cubicBezTo>
                  <a:cubicBezTo>
                    <a:pt x="6705600" y="0"/>
                    <a:pt x="7378889" y="1004248"/>
                    <a:pt x="8052179" y="2008496"/>
                  </a:cubicBezTo>
                </a:path>
              </a:pathLst>
            </a:cu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1" name="AutoShape 18"/>
            <p:cNvSpPr>
              <a:spLocks noChangeArrowheads="1"/>
            </p:cNvSpPr>
            <p:nvPr/>
          </p:nvSpPr>
          <p:spPr bwMode="auto">
            <a:xfrm>
              <a:off x="2209800" y="4038600"/>
              <a:ext cx="1295400" cy="323540"/>
            </a:xfrm>
            <a:prstGeom prst="roundRect">
              <a:avLst>
                <a:gd name="adj" fmla="val 35060"/>
              </a:avLst>
            </a:prstGeom>
            <a:solidFill>
              <a:srgbClr val="1725A9"/>
            </a:solidFill>
            <a:ln w="9525">
              <a:noFill/>
              <a:round/>
              <a:headEnd/>
              <a:tailEnd/>
            </a:ln>
            <a:effectLst>
              <a:glow rad="139700">
                <a:schemeClr val="accent1">
                  <a:satMod val="175000"/>
                  <a:alpha val="40000"/>
                </a:schemeClr>
              </a:glow>
            </a:effectLst>
          </p:spPr>
          <p:txBody>
            <a:bodyPr wrap="square">
              <a:spAutoFit/>
            </a:bodyPr>
            <a:lstStyle/>
            <a:p>
              <a:pPr algn="ctr" eaLnBrk="0" hangingPunct="0">
                <a:lnSpc>
                  <a:spcPct val="90000"/>
                </a:lnSpc>
              </a:pPr>
              <a:r>
                <a:rPr kumimoji="1" lang="en-US" altLang="zh-CN" sz="1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rPr>
                <a:t>Design</a:t>
              </a:r>
              <a:r>
                <a:rPr kumimoji="1" lang="zh-CN" altLang="en-US" sz="1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rPr>
                <a:t> </a:t>
              </a:r>
              <a:r>
                <a:rPr kumimoji="1" lang="en-US" altLang="zh-CN" sz="1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rPr>
                <a:t>&amp; CAE</a:t>
              </a:r>
              <a:endParaRPr kumimoji="1" lang="zh-CN" altLang="en-US" sz="1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endParaRPr>
            </a:p>
          </p:txBody>
        </p:sp>
        <p:sp>
          <p:nvSpPr>
            <p:cNvPr id="72" name="AutoShape 18"/>
            <p:cNvSpPr>
              <a:spLocks noChangeArrowheads="1"/>
            </p:cNvSpPr>
            <p:nvPr/>
          </p:nvSpPr>
          <p:spPr bwMode="auto">
            <a:xfrm>
              <a:off x="3429000" y="3581400"/>
              <a:ext cx="1295400" cy="323540"/>
            </a:xfrm>
            <a:prstGeom prst="roundRect">
              <a:avLst>
                <a:gd name="adj" fmla="val 35060"/>
              </a:avLst>
            </a:prstGeom>
            <a:solidFill>
              <a:srgbClr val="1725A9"/>
            </a:solidFill>
            <a:ln w="9525">
              <a:noFill/>
              <a:round/>
              <a:headEnd/>
              <a:tailEnd/>
            </a:ln>
            <a:effectLst>
              <a:glow rad="139700">
                <a:schemeClr val="accent1">
                  <a:satMod val="175000"/>
                  <a:alpha val="40000"/>
                </a:schemeClr>
              </a:glow>
            </a:effectLst>
          </p:spPr>
          <p:txBody>
            <a:bodyPr wrap="square">
              <a:spAutoFit/>
            </a:bodyPr>
            <a:lstStyle/>
            <a:p>
              <a:pPr algn="ctr" eaLnBrk="0" hangingPunct="0">
                <a:lnSpc>
                  <a:spcPct val="90000"/>
                </a:lnSpc>
              </a:pPr>
              <a:r>
                <a:rPr kumimoji="1" lang="en-US" altLang="zh-CN" sz="1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rPr>
                <a:t>CAE &amp; DV Test</a:t>
              </a:r>
              <a:endParaRPr kumimoji="1" lang="zh-CN" altLang="en-US" sz="1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endParaRPr>
            </a:p>
          </p:txBody>
        </p:sp>
        <p:sp>
          <p:nvSpPr>
            <p:cNvPr id="73" name="AutoShape 18"/>
            <p:cNvSpPr>
              <a:spLocks noChangeArrowheads="1"/>
            </p:cNvSpPr>
            <p:nvPr/>
          </p:nvSpPr>
          <p:spPr bwMode="auto">
            <a:xfrm>
              <a:off x="5562600" y="3657600"/>
              <a:ext cx="914400" cy="323540"/>
            </a:xfrm>
            <a:prstGeom prst="roundRect">
              <a:avLst>
                <a:gd name="adj" fmla="val 35060"/>
              </a:avLst>
            </a:prstGeom>
            <a:solidFill>
              <a:srgbClr val="1725A9"/>
            </a:solidFill>
            <a:ln w="9525">
              <a:noFill/>
              <a:round/>
              <a:headEnd/>
              <a:tailEnd/>
            </a:ln>
            <a:effectLst>
              <a:glow rad="139700">
                <a:schemeClr val="accent1">
                  <a:satMod val="175000"/>
                  <a:alpha val="40000"/>
                </a:schemeClr>
              </a:glow>
            </a:effectLst>
          </p:spPr>
          <p:txBody>
            <a:bodyPr wrap="square">
              <a:spAutoFit/>
            </a:bodyPr>
            <a:lstStyle/>
            <a:p>
              <a:pPr algn="ctr" eaLnBrk="0" hangingPunct="0">
                <a:lnSpc>
                  <a:spcPct val="90000"/>
                </a:lnSpc>
              </a:pPr>
              <a:r>
                <a:rPr kumimoji="1" lang="en-US" altLang="zh-CN" sz="1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rPr>
                <a:t>PV Dev.</a:t>
              </a:r>
              <a:endParaRPr kumimoji="1" lang="zh-CN" altLang="en-US" sz="1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endParaRPr>
            </a:p>
          </p:txBody>
        </p:sp>
        <p:sp>
          <p:nvSpPr>
            <p:cNvPr id="74" name="AutoShape 18"/>
            <p:cNvSpPr>
              <a:spLocks noChangeArrowheads="1"/>
            </p:cNvSpPr>
            <p:nvPr/>
          </p:nvSpPr>
          <p:spPr bwMode="auto">
            <a:xfrm>
              <a:off x="6781800" y="3886200"/>
              <a:ext cx="1295400" cy="323540"/>
            </a:xfrm>
            <a:prstGeom prst="roundRect">
              <a:avLst>
                <a:gd name="adj" fmla="val 35060"/>
              </a:avLst>
            </a:prstGeom>
            <a:solidFill>
              <a:srgbClr val="1725A9"/>
            </a:solidFill>
            <a:ln w="9525">
              <a:noFill/>
              <a:round/>
              <a:headEnd/>
              <a:tailEnd/>
            </a:ln>
            <a:effectLst>
              <a:glow rad="139700">
                <a:schemeClr val="accent1">
                  <a:satMod val="175000"/>
                  <a:alpha val="40000"/>
                </a:schemeClr>
              </a:glow>
            </a:effectLst>
          </p:spPr>
          <p:txBody>
            <a:bodyPr wrap="square">
              <a:spAutoFit/>
            </a:bodyPr>
            <a:lstStyle/>
            <a:p>
              <a:pPr algn="ctr" eaLnBrk="0" hangingPunct="0">
                <a:lnSpc>
                  <a:spcPct val="90000"/>
                </a:lnSpc>
              </a:pPr>
              <a:r>
                <a:rPr kumimoji="1" lang="en-US" altLang="zh-CN" sz="1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rPr>
                <a:t>PV Test &amp; PSO</a:t>
              </a:r>
              <a:endParaRPr kumimoji="1" lang="zh-CN" altLang="en-US" sz="1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endParaRPr>
            </a:p>
          </p:txBody>
        </p:sp>
        <p:sp>
          <p:nvSpPr>
            <p:cNvPr id="75" name="AutoShape 18"/>
            <p:cNvSpPr>
              <a:spLocks noChangeArrowheads="1"/>
            </p:cNvSpPr>
            <p:nvPr/>
          </p:nvSpPr>
          <p:spPr bwMode="auto">
            <a:xfrm>
              <a:off x="8153400" y="5105400"/>
              <a:ext cx="762000" cy="323540"/>
            </a:xfrm>
            <a:prstGeom prst="roundRect">
              <a:avLst>
                <a:gd name="adj" fmla="val 35060"/>
              </a:avLst>
            </a:prstGeom>
            <a:solidFill>
              <a:srgbClr val="1725A9"/>
            </a:solidFill>
            <a:ln w="9525">
              <a:noFill/>
              <a:round/>
              <a:headEnd/>
              <a:tailEnd/>
            </a:ln>
            <a:effectLst>
              <a:glow rad="139700">
                <a:schemeClr val="accent1">
                  <a:satMod val="175000"/>
                  <a:alpha val="40000"/>
                </a:schemeClr>
              </a:glow>
            </a:effectLst>
          </p:spPr>
          <p:txBody>
            <a:bodyPr wrap="square">
              <a:spAutoFit/>
            </a:bodyPr>
            <a:lstStyle/>
            <a:p>
              <a:pPr algn="ctr" eaLnBrk="0" hangingPunct="0">
                <a:lnSpc>
                  <a:spcPct val="90000"/>
                </a:lnSpc>
              </a:pPr>
              <a:r>
                <a:rPr kumimoji="1" lang="en-US" altLang="zh-CN" sz="1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rPr>
                <a:t>Launch</a:t>
              </a:r>
              <a:endParaRPr kumimoji="1" lang="zh-CN" altLang="en-US" sz="1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宋体"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68995">
                                            <p:txEl>
                                              <p:pRg st="0" end="0"/>
                                            </p:txEl>
                                          </p:spTgt>
                                        </p:tgtEl>
                                        <p:attrNameLst>
                                          <p:attrName>style.visibility</p:attrName>
                                        </p:attrNameLst>
                                      </p:cBhvr>
                                      <p:to>
                                        <p:strVal val="visible"/>
                                      </p:to>
                                    </p:set>
                                    <p:anim calcmode="lin" valueType="num">
                                      <p:cBhvr additive="base">
                                        <p:cTn id="7" dur="500" fill="hold"/>
                                        <p:tgtEl>
                                          <p:spTgt spid="4689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689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strVal val="#ppt_w*0.70"/>
                                          </p:val>
                                        </p:tav>
                                        <p:tav tm="100000">
                                          <p:val>
                                            <p:strVal val="#ppt_w"/>
                                          </p:val>
                                        </p:tav>
                                      </p:tavLst>
                                    </p:anim>
                                    <p:anim calcmode="lin" valueType="num">
                                      <p:cBhvr>
                                        <p:cTn id="20" dur="1000" fill="hold"/>
                                        <p:tgtEl>
                                          <p:spTgt spid="2"/>
                                        </p:tgtEl>
                                        <p:attrNameLst>
                                          <p:attrName>ppt_h</p:attrName>
                                        </p:attrNameLst>
                                      </p:cBhvr>
                                      <p:tavLst>
                                        <p:tav tm="0">
                                          <p:val>
                                            <p:strVal val="#ppt_h"/>
                                          </p:val>
                                        </p:tav>
                                        <p:tav tm="100000">
                                          <p:val>
                                            <p:strVal val="#ppt_h"/>
                                          </p:val>
                                        </p:tav>
                                      </p:tavLst>
                                    </p:anim>
                                    <p:animEffect transition="in" filter="fade">
                                      <p:cBhvr>
                                        <p:cTn id="21" dur="1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nodeType="clickEffect">
                                  <p:stCondLst>
                                    <p:cond delay="0"/>
                                  </p:stCondLst>
                                  <p:childTnLst>
                                    <p:set>
                                      <p:cBhvr>
                                        <p:cTn id="25" dur="1" fill="hold">
                                          <p:stCondLst>
                                            <p:cond delay="0"/>
                                          </p:stCondLst>
                                        </p:cTn>
                                        <p:tgtEl>
                                          <p:spTgt spid="68"/>
                                        </p:tgtEl>
                                        <p:attrNameLst>
                                          <p:attrName>style.visibility</p:attrName>
                                        </p:attrNameLst>
                                      </p:cBhvr>
                                      <p:to>
                                        <p:strVal val="visible"/>
                                      </p:to>
                                    </p:set>
                                    <p:animEffect transition="in" filter="dissolve">
                                      <p:cBhvr>
                                        <p:cTn id="2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8995" grpId="0" build="p"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6"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8.</a:t>
            </a:r>
            <a:r>
              <a:rPr lang="zh-CN" altLang="en-US" sz="2800" b="1">
                <a:solidFill>
                  <a:srgbClr val="0033CC"/>
                </a:solidFill>
              </a:rPr>
              <a:t>项目生命期</a:t>
            </a:r>
          </a:p>
        </p:txBody>
      </p:sp>
      <p:sp>
        <p:nvSpPr>
          <p:cNvPr id="343044" name="Rectangle 4"/>
          <p:cNvSpPr>
            <a:spLocks noChangeArrowheads="1"/>
          </p:cNvSpPr>
          <p:nvPr/>
        </p:nvSpPr>
        <p:spPr bwMode="auto">
          <a:xfrm>
            <a:off x="152400" y="762000"/>
            <a:ext cx="8534400" cy="1371600"/>
          </a:xfrm>
          <a:prstGeom prst="rect">
            <a:avLst/>
          </a:prstGeom>
          <a:noFill/>
          <a:ln w="9525">
            <a:noFill/>
            <a:miter lim="800000"/>
            <a:headEnd/>
            <a:tailEnd/>
          </a:ln>
        </p:spPr>
        <p:txBody>
          <a:bodyPr/>
          <a:lstStyle/>
          <a:p>
            <a:pPr marL="342900" indent="-342900">
              <a:lnSpc>
                <a:spcPct val="90000"/>
              </a:lnSpc>
              <a:spcBef>
                <a:spcPct val="20000"/>
              </a:spcBef>
            </a:pPr>
            <a:r>
              <a:rPr lang="en-US" altLang="zh-CN" sz="2400" b="1"/>
              <a:t>    5. </a:t>
            </a:r>
            <a:r>
              <a:rPr lang="zh-CN" altLang="en-US" sz="2400" b="1"/>
              <a:t>项目开始时，</a:t>
            </a:r>
            <a:r>
              <a:rPr lang="zh-CN" altLang="en-US" sz="2400" b="1">
                <a:solidFill>
                  <a:srgbClr val="0033CC"/>
                </a:solidFill>
              </a:rPr>
              <a:t>项目厉害关系者</a:t>
            </a:r>
            <a:r>
              <a:rPr lang="zh-CN" altLang="en-US" sz="2400" b="1"/>
              <a:t>对项目产品最后特点和项目最后费用的</a:t>
            </a:r>
            <a:r>
              <a:rPr lang="zh-CN" altLang="en-US" sz="2400" b="1">
                <a:solidFill>
                  <a:srgbClr val="0033CC"/>
                </a:solidFill>
              </a:rPr>
              <a:t>影响力</a:t>
            </a:r>
            <a:r>
              <a:rPr lang="zh-CN" altLang="en-US" sz="2400" b="1"/>
              <a:t>最强，随着项目的进展，这种影响逐步减弱。因为随着项目的进展，变更计划和纠正错误的代价通常与日俱增。</a:t>
            </a:r>
          </a:p>
        </p:txBody>
      </p:sp>
      <p:pic>
        <p:nvPicPr>
          <p:cNvPr id="343045" name="Picture 5"/>
          <p:cNvPicPr>
            <a:picLocks noChangeAspect="1" noChangeArrowheads="1"/>
          </p:cNvPicPr>
          <p:nvPr/>
        </p:nvPicPr>
        <p:blipFill>
          <a:blip r:embed="rId3"/>
          <a:srcRect l="1010" t="1914" r="989" b="2392"/>
          <a:stretch>
            <a:fillRect/>
          </a:stretch>
        </p:blipFill>
        <p:spPr bwMode="auto">
          <a:xfrm>
            <a:off x="762000" y="2286000"/>
            <a:ext cx="7391400" cy="38100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43044">
                                            <p:txEl>
                                              <p:pRg st="0" end="0"/>
                                            </p:txEl>
                                          </p:spTgt>
                                        </p:tgtEl>
                                        <p:attrNameLst>
                                          <p:attrName>style.visibility</p:attrName>
                                        </p:attrNameLst>
                                      </p:cBhvr>
                                      <p:to>
                                        <p:strVal val="visible"/>
                                      </p:to>
                                    </p:set>
                                    <p:animEffect transition="in" filter="wipe(down)">
                                      <p:cBhvr>
                                        <p:cTn id="7" dur="500"/>
                                        <p:tgtEl>
                                          <p:spTgt spid="34304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43045"/>
                                        </p:tgtEl>
                                        <p:attrNameLst>
                                          <p:attrName>style.visibility</p:attrName>
                                        </p:attrNameLst>
                                      </p:cBhvr>
                                      <p:to>
                                        <p:strVal val="visible"/>
                                      </p:to>
                                    </p:set>
                                    <p:anim calcmode="lin" valueType="num">
                                      <p:cBhvr additive="base">
                                        <p:cTn id="12" dur="500" fill="hold"/>
                                        <p:tgtEl>
                                          <p:spTgt spid="343045"/>
                                        </p:tgtEl>
                                        <p:attrNameLst>
                                          <p:attrName>ppt_x</p:attrName>
                                        </p:attrNameLst>
                                      </p:cBhvr>
                                      <p:tavLst>
                                        <p:tav tm="0">
                                          <p:val>
                                            <p:strVal val="0-#ppt_w/2"/>
                                          </p:val>
                                        </p:tav>
                                        <p:tav tm="100000">
                                          <p:val>
                                            <p:strVal val="#ppt_x"/>
                                          </p:val>
                                        </p:tav>
                                      </p:tavLst>
                                    </p:anim>
                                    <p:anim calcmode="lin" valueType="num">
                                      <p:cBhvr additive="base">
                                        <p:cTn id="13" dur="500" fill="hold"/>
                                        <p:tgtEl>
                                          <p:spTgt spid="3430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044" grpId="0" build="p"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970"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pPr eaLnBrk="0" hangingPunct="0"/>
            <a:r>
              <a:rPr lang="en-US" altLang="zh-CN" sz="2800" b="1">
                <a:solidFill>
                  <a:srgbClr val="0033CC"/>
                </a:solidFill>
              </a:rPr>
              <a:t>8.</a:t>
            </a:r>
            <a:r>
              <a:rPr lang="zh-CN" altLang="en-US" sz="2800" b="1">
                <a:solidFill>
                  <a:srgbClr val="0033CC"/>
                </a:solidFill>
              </a:rPr>
              <a:t>项目生命期</a:t>
            </a:r>
          </a:p>
        </p:txBody>
      </p:sp>
      <p:sp>
        <p:nvSpPr>
          <p:cNvPr id="208899" name="Rectangle 3"/>
          <p:cNvSpPr>
            <a:spLocks noGrp="1" noChangeArrowheads="1"/>
          </p:cNvSpPr>
          <p:nvPr>
            <p:ph idx="1"/>
          </p:nvPr>
        </p:nvSpPr>
        <p:spPr>
          <a:xfrm>
            <a:off x="457200" y="762000"/>
            <a:ext cx="5105400" cy="533400"/>
          </a:xfrm>
        </p:spPr>
        <p:txBody>
          <a:bodyPr/>
          <a:lstStyle/>
          <a:p>
            <a:pPr>
              <a:lnSpc>
                <a:spcPct val="90000"/>
              </a:lnSpc>
              <a:buFontTx/>
              <a:buNone/>
            </a:pPr>
            <a:r>
              <a:rPr lang="zh-CN" altLang="en-US" sz="2400" b="1" smtClean="0">
                <a:solidFill>
                  <a:srgbClr val="0033CC"/>
                </a:solidFill>
              </a:rPr>
              <a:t>产品生命期与项目生命期的关系</a:t>
            </a:r>
          </a:p>
        </p:txBody>
      </p:sp>
      <p:grpSp>
        <p:nvGrpSpPr>
          <p:cNvPr id="2" name="Group 4"/>
          <p:cNvGrpSpPr>
            <a:grpSpLocks/>
          </p:cNvGrpSpPr>
          <p:nvPr/>
        </p:nvGrpSpPr>
        <p:grpSpPr bwMode="auto">
          <a:xfrm>
            <a:off x="609600" y="1447800"/>
            <a:ext cx="7315200" cy="3879850"/>
            <a:chOff x="288" y="912"/>
            <a:chExt cx="4608" cy="2444"/>
          </a:xfrm>
        </p:grpSpPr>
        <p:sp>
          <p:nvSpPr>
            <p:cNvPr id="83974" name="Freeform 5"/>
            <p:cNvSpPr>
              <a:spLocks/>
            </p:cNvSpPr>
            <p:nvPr/>
          </p:nvSpPr>
          <p:spPr bwMode="auto">
            <a:xfrm>
              <a:off x="672" y="1828"/>
              <a:ext cx="3600" cy="1528"/>
            </a:xfrm>
            <a:custGeom>
              <a:avLst/>
              <a:gdLst>
                <a:gd name="T0" fmla="*/ 0 w 3600"/>
                <a:gd name="T1" fmla="*/ 1032 h 1528"/>
                <a:gd name="T2" fmla="*/ 864 w 3600"/>
                <a:gd name="T3" fmla="*/ 1464 h 1528"/>
                <a:gd name="T4" fmla="*/ 1680 w 3600"/>
                <a:gd name="T5" fmla="*/ 648 h 1528"/>
                <a:gd name="T6" fmla="*/ 2016 w 3600"/>
                <a:gd name="T7" fmla="*/ 312 h 1528"/>
                <a:gd name="T8" fmla="*/ 2448 w 3600"/>
                <a:gd name="T9" fmla="*/ 72 h 1528"/>
                <a:gd name="T10" fmla="*/ 2976 w 3600"/>
                <a:gd name="T11" fmla="*/ 72 h 1528"/>
                <a:gd name="T12" fmla="*/ 3600 w 3600"/>
                <a:gd name="T13" fmla="*/ 504 h 1528"/>
                <a:gd name="T14" fmla="*/ 0 60000 65536"/>
                <a:gd name="T15" fmla="*/ 0 60000 65536"/>
                <a:gd name="T16" fmla="*/ 0 60000 65536"/>
                <a:gd name="T17" fmla="*/ 0 60000 65536"/>
                <a:gd name="T18" fmla="*/ 0 60000 65536"/>
                <a:gd name="T19" fmla="*/ 0 60000 65536"/>
                <a:gd name="T20" fmla="*/ 0 60000 65536"/>
                <a:gd name="T21" fmla="*/ 0 w 3600"/>
                <a:gd name="T22" fmla="*/ 0 h 1528"/>
                <a:gd name="T23" fmla="*/ 3600 w 3600"/>
                <a:gd name="T24" fmla="*/ 1528 h 15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00" h="1528">
                  <a:moveTo>
                    <a:pt x="0" y="1032"/>
                  </a:moveTo>
                  <a:cubicBezTo>
                    <a:pt x="292" y="1280"/>
                    <a:pt x="584" y="1528"/>
                    <a:pt x="864" y="1464"/>
                  </a:cubicBezTo>
                  <a:cubicBezTo>
                    <a:pt x="1144" y="1400"/>
                    <a:pt x="1488" y="840"/>
                    <a:pt x="1680" y="648"/>
                  </a:cubicBezTo>
                  <a:cubicBezTo>
                    <a:pt x="1872" y="456"/>
                    <a:pt x="1888" y="408"/>
                    <a:pt x="2016" y="312"/>
                  </a:cubicBezTo>
                  <a:cubicBezTo>
                    <a:pt x="2144" y="216"/>
                    <a:pt x="2288" y="112"/>
                    <a:pt x="2448" y="72"/>
                  </a:cubicBezTo>
                  <a:cubicBezTo>
                    <a:pt x="2608" y="32"/>
                    <a:pt x="2784" y="0"/>
                    <a:pt x="2976" y="72"/>
                  </a:cubicBezTo>
                  <a:cubicBezTo>
                    <a:pt x="3168" y="144"/>
                    <a:pt x="3488" y="432"/>
                    <a:pt x="3600" y="504"/>
                  </a:cubicBezTo>
                </a:path>
              </a:pathLst>
            </a:custGeom>
            <a:noFill/>
            <a:ln w="22225">
              <a:solidFill>
                <a:srgbClr val="00FF00"/>
              </a:solidFill>
              <a:round/>
              <a:headEnd/>
              <a:tailEnd/>
            </a:ln>
          </p:spPr>
          <p:txBody>
            <a:bodyPr wrap="none" anchor="ctr"/>
            <a:lstStyle/>
            <a:p>
              <a:endParaRPr lang="en-US"/>
            </a:p>
          </p:txBody>
        </p:sp>
        <p:grpSp>
          <p:nvGrpSpPr>
            <p:cNvPr id="83975" name="Group 6"/>
            <p:cNvGrpSpPr>
              <a:grpSpLocks/>
            </p:cNvGrpSpPr>
            <p:nvPr/>
          </p:nvGrpSpPr>
          <p:grpSpPr bwMode="auto">
            <a:xfrm>
              <a:off x="288" y="912"/>
              <a:ext cx="4608" cy="2332"/>
              <a:chOff x="288" y="912"/>
              <a:chExt cx="4608" cy="2332"/>
            </a:xfrm>
          </p:grpSpPr>
          <p:sp>
            <p:nvSpPr>
              <p:cNvPr id="83976" name="Rectangle 7"/>
              <p:cNvSpPr>
                <a:spLocks noChangeArrowheads="1"/>
              </p:cNvSpPr>
              <p:nvPr/>
            </p:nvSpPr>
            <p:spPr bwMode="auto">
              <a:xfrm>
                <a:off x="672" y="960"/>
                <a:ext cx="1056" cy="1920"/>
              </a:xfrm>
              <a:prstGeom prst="rect">
                <a:avLst/>
              </a:prstGeom>
              <a:solidFill>
                <a:srgbClr val="FFFF00">
                  <a:alpha val="50195"/>
                </a:srgbClr>
              </a:solidFill>
              <a:ln w="9525" algn="ctr">
                <a:noFill/>
                <a:miter lim="800000"/>
                <a:headEnd/>
                <a:tailEnd/>
              </a:ln>
            </p:spPr>
            <p:txBody>
              <a:bodyPr wrap="none" anchor="ctr"/>
              <a:lstStyle/>
              <a:p>
                <a:endParaRPr lang="en-US"/>
              </a:p>
            </p:txBody>
          </p:sp>
          <p:sp>
            <p:nvSpPr>
              <p:cNvPr id="83977" name="Line 8"/>
              <p:cNvSpPr>
                <a:spLocks noChangeShapeType="1"/>
              </p:cNvSpPr>
              <p:nvPr/>
            </p:nvSpPr>
            <p:spPr bwMode="auto">
              <a:xfrm>
                <a:off x="1728" y="940"/>
                <a:ext cx="0" cy="1920"/>
              </a:xfrm>
              <a:prstGeom prst="line">
                <a:avLst/>
              </a:prstGeom>
              <a:noFill/>
              <a:ln w="19050">
                <a:solidFill>
                  <a:srgbClr val="0000FF"/>
                </a:solidFill>
                <a:prstDash val="dash"/>
                <a:round/>
                <a:headEnd/>
                <a:tailEnd/>
              </a:ln>
            </p:spPr>
            <p:txBody>
              <a:bodyPr wrap="none" anchor="ctr"/>
              <a:lstStyle/>
              <a:p>
                <a:endParaRPr lang="zh-CN" altLang="en-US"/>
              </a:p>
            </p:txBody>
          </p:sp>
          <p:sp>
            <p:nvSpPr>
              <p:cNvPr id="83978" name="Line 9"/>
              <p:cNvSpPr>
                <a:spLocks noChangeShapeType="1"/>
              </p:cNvSpPr>
              <p:nvPr/>
            </p:nvSpPr>
            <p:spPr bwMode="auto">
              <a:xfrm>
                <a:off x="672" y="2860"/>
                <a:ext cx="4224" cy="0"/>
              </a:xfrm>
              <a:prstGeom prst="line">
                <a:avLst/>
              </a:prstGeom>
              <a:noFill/>
              <a:ln w="34925">
                <a:solidFill>
                  <a:srgbClr val="333300"/>
                </a:solidFill>
                <a:round/>
                <a:headEnd/>
                <a:tailEnd type="triangle" w="med" len="med"/>
              </a:ln>
            </p:spPr>
            <p:txBody>
              <a:bodyPr wrap="none" anchor="ctr"/>
              <a:lstStyle/>
              <a:p>
                <a:endParaRPr lang="zh-CN" altLang="en-US"/>
              </a:p>
            </p:txBody>
          </p:sp>
          <p:sp>
            <p:nvSpPr>
              <p:cNvPr id="83979" name="Line 10"/>
              <p:cNvSpPr>
                <a:spLocks noChangeShapeType="1"/>
              </p:cNvSpPr>
              <p:nvPr/>
            </p:nvSpPr>
            <p:spPr bwMode="auto">
              <a:xfrm flipV="1">
                <a:off x="672" y="912"/>
                <a:ext cx="2" cy="1948"/>
              </a:xfrm>
              <a:prstGeom prst="line">
                <a:avLst/>
              </a:prstGeom>
              <a:noFill/>
              <a:ln w="34925">
                <a:solidFill>
                  <a:srgbClr val="333300"/>
                </a:solidFill>
                <a:round/>
                <a:headEnd/>
                <a:tailEnd type="triangle" w="med" len="med"/>
              </a:ln>
            </p:spPr>
            <p:txBody>
              <a:bodyPr wrap="none" anchor="ctr"/>
              <a:lstStyle/>
              <a:p>
                <a:endParaRPr lang="zh-CN" altLang="en-US"/>
              </a:p>
            </p:txBody>
          </p:sp>
          <p:sp>
            <p:nvSpPr>
              <p:cNvPr id="83980" name="Rectangle 11"/>
              <p:cNvSpPr>
                <a:spLocks noChangeArrowheads="1"/>
              </p:cNvSpPr>
              <p:nvPr/>
            </p:nvSpPr>
            <p:spPr bwMode="auto">
              <a:xfrm>
                <a:off x="960" y="940"/>
                <a:ext cx="624" cy="288"/>
              </a:xfrm>
              <a:prstGeom prst="rect">
                <a:avLst/>
              </a:prstGeom>
              <a:noFill/>
              <a:ln w="9525" algn="ctr">
                <a:noFill/>
                <a:miter lim="800000"/>
                <a:headEnd/>
                <a:tailEnd/>
              </a:ln>
            </p:spPr>
            <p:txBody>
              <a:bodyPr wrap="none" anchor="ctr"/>
              <a:lstStyle/>
              <a:p>
                <a:pPr algn="ctr"/>
                <a:r>
                  <a:rPr lang="zh-CN" altLang="en-US" sz="2000" b="1"/>
                  <a:t>开发阶段</a:t>
                </a:r>
              </a:p>
            </p:txBody>
          </p:sp>
          <p:sp>
            <p:nvSpPr>
              <p:cNvPr id="83981" name="Line 12"/>
              <p:cNvSpPr>
                <a:spLocks noChangeShapeType="1"/>
              </p:cNvSpPr>
              <p:nvPr/>
            </p:nvSpPr>
            <p:spPr bwMode="auto">
              <a:xfrm>
                <a:off x="2784" y="940"/>
                <a:ext cx="0" cy="1920"/>
              </a:xfrm>
              <a:prstGeom prst="line">
                <a:avLst/>
              </a:prstGeom>
              <a:noFill/>
              <a:ln w="19050">
                <a:solidFill>
                  <a:srgbClr val="0000FF"/>
                </a:solidFill>
                <a:prstDash val="dash"/>
                <a:round/>
                <a:headEnd/>
                <a:tailEnd/>
              </a:ln>
            </p:spPr>
            <p:txBody>
              <a:bodyPr wrap="none" anchor="ctr"/>
              <a:lstStyle/>
              <a:p>
                <a:endParaRPr lang="zh-CN" altLang="en-US"/>
              </a:p>
            </p:txBody>
          </p:sp>
          <p:sp>
            <p:nvSpPr>
              <p:cNvPr id="83982" name="Line 13"/>
              <p:cNvSpPr>
                <a:spLocks noChangeShapeType="1"/>
              </p:cNvSpPr>
              <p:nvPr/>
            </p:nvSpPr>
            <p:spPr bwMode="auto">
              <a:xfrm>
                <a:off x="3888" y="940"/>
                <a:ext cx="0" cy="1920"/>
              </a:xfrm>
              <a:prstGeom prst="line">
                <a:avLst/>
              </a:prstGeom>
              <a:noFill/>
              <a:ln w="19050">
                <a:solidFill>
                  <a:srgbClr val="0000FF"/>
                </a:solidFill>
                <a:prstDash val="dash"/>
                <a:round/>
                <a:headEnd/>
                <a:tailEnd/>
              </a:ln>
            </p:spPr>
            <p:txBody>
              <a:bodyPr wrap="none" anchor="ctr"/>
              <a:lstStyle/>
              <a:p>
                <a:endParaRPr lang="zh-CN" altLang="en-US"/>
              </a:p>
            </p:txBody>
          </p:sp>
          <p:sp>
            <p:nvSpPr>
              <p:cNvPr id="83983" name="Rectangle 14"/>
              <p:cNvSpPr>
                <a:spLocks noChangeArrowheads="1"/>
              </p:cNvSpPr>
              <p:nvPr/>
            </p:nvSpPr>
            <p:spPr bwMode="auto">
              <a:xfrm>
                <a:off x="1968" y="940"/>
                <a:ext cx="624" cy="288"/>
              </a:xfrm>
              <a:prstGeom prst="rect">
                <a:avLst/>
              </a:prstGeom>
              <a:noFill/>
              <a:ln w="9525" algn="ctr">
                <a:noFill/>
                <a:miter lim="800000"/>
                <a:headEnd/>
                <a:tailEnd/>
              </a:ln>
            </p:spPr>
            <p:txBody>
              <a:bodyPr wrap="none" anchor="ctr"/>
              <a:lstStyle/>
              <a:p>
                <a:pPr algn="ctr"/>
                <a:r>
                  <a:rPr lang="zh-CN" altLang="en-US" sz="2000" b="1"/>
                  <a:t>成长阶段</a:t>
                </a:r>
              </a:p>
            </p:txBody>
          </p:sp>
          <p:sp>
            <p:nvSpPr>
              <p:cNvPr id="83984" name="Rectangle 15"/>
              <p:cNvSpPr>
                <a:spLocks noChangeArrowheads="1"/>
              </p:cNvSpPr>
              <p:nvPr/>
            </p:nvSpPr>
            <p:spPr bwMode="auto">
              <a:xfrm>
                <a:off x="3024" y="940"/>
                <a:ext cx="624" cy="288"/>
              </a:xfrm>
              <a:prstGeom prst="rect">
                <a:avLst/>
              </a:prstGeom>
              <a:noFill/>
              <a:ln w="9525" algn="ctr">
                <a:noFill/>
                <a:miter lim="800000"/>
                <a:headEnd/>
                <a:tailEnd/>
              </a:ln>
            </p:spPr>
            <p:txBody>
              <a:bodyPr wrap="none" anchor="ctr"/>
              <a:lstStyle/>
              <a:p>
                <a:pPr algn="ctr"/>
                <a:r>
                  <a:rPr lang="zh-CN" altLang="en-US" sz="2000" b="1"/>
                  <a:t>成熟阶段</a:t>
                </a:r>
              </a:p>
            </p:txBody>
          </p:sp>
          <p:sp>
            <p:nvSpPr>
              <p:cNvPr id="83985" name="Rectangle 16"/>
              <p:cNvSpPr>
                <a:spLocks noChangeArrowheads="1"/>
              </p:cNvSpPr>
              <p:nvPr/>
            </p:nvSpPr>
            <p:spPr bwMode="auto">
              <a:xfrm>
                <a:off x="4032" y="940"/>
                <a:ext cx="624" cy="288"/>
              </a:xfrm>
              <a:prstGeom prst="rect">
                <a:avLst/>
              </a:prstGeom>
              <a:noFill/>
              <a:ln w="9525" algn="ctr">
                <a:noFill/>
                <a:miter lim="800000"/>
                <a:headEnd/>
                <a:tailEnd/>
              </a:ln>
            </p:spPr>
            <p:txBody>
              <a:bodyPr wrap="none" anchor="ctr"/>
              <a:lstStyle/>
              <a:p>
                <a:pPr algn="ctr"/>
                <a:r>
                  <a:rPr lang="zh-CN" altLang="en-US" sz="2000" b="1"/>
                  <a:t>衰退阶段</a:t>
                </a:r>
              </a:p>
            </p:txBody>
          </p:sp>
          <p:sp>
            <p:nvSpPr>
              <p:cNvPr id="83986" name="Freeform 17"/>
              <p:cNvSpPr>
                <a:spLocks/>
              </p:cNvSpPr>
              <p:nvPr/>
            </p:nvSpPr>
            <p:spPr bwMode="auto">
              <a:xfrm>
                <a:off x="672" y="1564"/>
                <a:ext cx="3648" cy="1296"/>
              </a:xfrm>
              <a:custGeom>
                <a:avLst/>
                <a:gdLst>
                  <a:gd name="T0" fmla="*/ 0 w 3936"/>
                  <a:gd name="T1" fmla="*/ 5238 h 1248"/>
                  <a:gd name="T2" fmla="*/ 54 w 3936"/>
                  <a:gd name="T3" fmla="*/ 5037 h 1248"/>
                  <a:gd name="T4" fmla="*/ 80 w 3936"/>
                  <a:gd name="T5" fmla="*/ 4225 h 1248"/>
                  <a:gd name="T6" fmla="*/ 108 w 3936"/>
                  <a:gd name="T7" fmla="*/ 2213 h 1248"/>
                  <a:gd name="T8" fmla="*/ 125 w 3936"/>
                  <a:gd name="T9" fmla="*/ 1008 h 1248"/>
                  <a:gd name="T10" fmla="*/ 150 w 3936"/>
                  <a:gd name="T11" fmla="*/ 198 h 1248"/>
                  <a:gd name="T12" fmla="*/ 173 w 3936"/>
                  <a:gd name="T13" fmla="*/ 198 h 1248"/>
                  <a:gd name="T14" fmla="*/ 201 w 3936"/>
                  <a:gd name="T15" fmla="*/ 1408 h 1248"/>
                  <a:gd name="T16" fmla="*/ 220 w 3936"/>
                  <a:gd name="T17" fmla="*/ 3025 h 12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36"/>
                  <a:gd name="T28" fmla="*/ 0 h 1248"/>
                  <a:gd name="T29" fmla="*/ 3936 w 3936"/>
                  <a:gd name="T30" fmla="*/ 1248 h 12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36" h="1248">
                    <a:moveTo>
                      <a:pt x="0" y="1248"/>
                    </a:moveTo>
                    <a:cubicBezTo>
                      <a:pt x="360" y="1244"/>
                      <a:pt x="720" y="1240"/>
                      <a:pt x="960" y="1200"/>
                    </a:cubicBezTo>
                    <a:cubicBezTo>
                      <a:pt x="1200" y="1160"/>
                      <a:pt x="1272" y="1120"/>
                      <a:pt x="1440" y="1008"/>
                    </a:cubicBezTo>
                    <a:cubicBezTo>
                      <a:pt x="1608" y="896"/>
                      <a:pt x="1832" y="656"/>
                      <a:pt x="1968" y="528"/>
                    </a:cubicBezTo>
                    <a:cubicBezTo>
                      <a:pt x="2104" y="400"/>
                      <a:pt x="2136" y="320"/>
                      <a:pt x="2256" y="240"/>
                    </a:cubicBezTo>
                    <a:cubicBezTo>
                      <a:pt x="2376" y="160"/>
                      <a:pt x="2544" y="80"/>
                      <a:pt x="2688" y="48"/>
                    </a:cubicBezTo>
                    <a:cubicBezTo>
                      <a:pt x="2832" y="16"/>
                      <a:pt x="2968" y="0"/>
                      <a:pt x="3120" y="48"/>
                    </a:cubicBezTo>
                    <a:cubicBezTo>
                      <a:pt x="3272" y="96"/>
                      <a:pt x="3464" y="224"/>
                      <a:pt x="3600" y="336"/>
                    </a:cubicBezTo>
                    <a:cubicBezTo>
                      <a:pt x="3736" y="448"/>
                      <a:pt x="3888" y="656"/>
                      <a:pt x="3936" y="720"/>
                    </a:cubicBezTo>
                  </a:path>
                </a:pathLst>
              </a:custGeom>
              <a:noFill/>
              <a:ln w="22225">
                <a:solidFill>
                  <a:srgbClr val="0000FF"/>
                </a:solidFill>
                <a:round/>
                <a:headEnd/>
                <a:tailEnd/>
              </a:ln>
            </p:spPr>
            <p:txBody>
              <a:bodyPr wrap="none" anchor="ctr"/>
              <a:lstStyle/>
              <a:p>
                <a:endParaRPr lang="en-US"/>
              </a:p>
            </p:txBody>
          </p:sp>
          <p:sp>
            <p:nvSpPr>
              <p:cNvPr id="83987" name="AutoShape 18"/>
              <p:cNvSpPr>
                <a:spLocks noChangeArrowheads="1"/>
              </p:cNvSpPr>
              <p:nvPr/>
            </p:nvSpPr>
            <p:spPr bwMode="auto">
              <a:xfrm>
                <a:off x="960" y="2044"/>
                <a:ext cx="528" cy="233"/>
              </a:xfrm>
              <a:prstGeom prst="roundRect">
                <a:avLst>
                  <a:gd name="adj" fmla="val 35060"/>
                </a:avLst>
              </a:prstGeom>
              <a:solidFill>
                <a:srgbClr val="FF6600"/>
              </a:solidFill>
              <a:ln w="9525">
                <a:noFill/>
                <a:round/>
                <a:headEnd/>
                <a:tailEnd/>
              </a:ln>
            </p:spPr>
            <p:txBody>
              <a:bodyPr>
                <a:spAutoFit/>
              </a:bodyPr>
              <a:lstStyle/>
              <a:p>
                <a:pPr algn="ctr" eaLnBrk="0" hangingPunct="0">
                  <a:lnSpc>
                    <a:spcPct val="90000"/>
                  </a:lnSpc>
                </a:pPr>
                <a:r>
                  <a:rPr kumimoji="1" lang="zh-CN" altLang="en-US" sz="1600" b="1" dirty="0">
                    <a:solidFill>
                      <a:schemeClr val="accent2"/>
                    </a:solidFill>
                    <a:latin typeface="宋体" pitchFamily="2" charset="-122"/>
                  </a:rPr>
                  <a:t>成本</a:t>
                </a:r>
              </a:p>
            </p:txBody>
          </p:sp>
          <p:sp>
            <p:nvSpPr>
              <p:cNvPr id="83988" name="AutoShape 19"/>
              <p:cNvSpPr>
                <a:spLocks noChangeArrowheads="1"/>
              </p:cNvSpPr>
              <p:nvPr/>
            </p:nvSpPr>
            <p:spPr bwMode="auto">
              <a:xfrm>
                <a:off x="3984" y="1564"/>
                <a:ext cx="528" cy="233"/>
              </a:xfrm>
              <a:prstGeom prst="roundRect">
                <a:avLst>
                  <a:gd name="adj" fmla="val 35060"/>
                </a:avLst>
              </a:prstGeom>
              <a:solidFill>
                <a:srgbClr val="FF6600"/>
              </a:solidFill>
              <a:ln w="9525">
                <a:noFill/>
                <a:round/>
                <a:headEnd/>
                <a:tailEnd/>
              </a:ln>
            </p:spPr>
            <p:txBody>
              <a:bodyPr>
                <a:spAutoFit/>
              </a:bodyPr>
              <a:lstStyle/>
              <a:p>
                <a:pPr algn="ctr" eaLnBrk="0" hangingPunct="0">
                  <a:lnSpc>
                    <a:spcPct val="90000"/>
                  </a:lnSpc>
                </a:pPr>
                <a:r>
                  <a:rPr kumimoji="1" lang="zh-CN" altLang="en-US" sz="1600" b="1">
                    <a:solidFill>
                      <a:schemeClr val="accent2"/>
                    </a:solidFill>
                    <a:latin typeface="宋体" pitchFamily="2" charset="-122"/>
                  </a:rPr>
                  <a:t>销售</a:t>
                </a:r>
              </a:p>
            </p:txBody>
          </p:sp>
          <p:sp>
            <p:nvSpPr>
              <p:cNvPr id="83989" name="AutoShape 20"/>
              <p:cNvSpPr>
                <a:spLocks noChangeArrowheads="1"/>
              </p:cNvSpPr>
              <p:nvPr/>
            </p:nvSpPr>
            <p:spPr bwMode="auto">
              <a:xfrm>
                <a:off x="3072" y="1996"/>
                <a:ext cx="528" cy="233"/>
              </a:xfrm>
              <a:prstGeom prst="roundRect">
                <a:avLst>
                  <a:gd name="adj" fmla="val 35060"/>
                </a:avLst>
              </a:prstGeom>
              <a:solidFill>
                <a:srgbClr val="FF6600"/>
              </a:solidFill>
              <a:ln w="9525">
                <a:noFill/>
                <a:round/>
                <a:headEnd/>
                <a:tailEnd/>
              </a:ln>
            </p:spPr>
            <p:txBody>
              <a:bodyPr>
                <a:spAutoFit/>
              </a:bodyPr>
              <a:lstStyle/>
              <a:p>
                <a:pPr algn="ctr" eaLnBrk="0" hangingPunct="0">
                  <a:lnSpc>
                    <a:spcPct val="90000"/>
                  </a:lnSpc>
                </a:pPr>
                <a:r>
                  <a:rPr kumimoji="1" lang="zh-CN" altLang="en-US" sz="1600" b="1">
                    <a:solidFill>
                      <a:schemeClr val="accent2"/>
                    </a:solidFill>
                    <a:latin typeface="宋体" pitchFamily="2" charset="-122"/>
                  </a:rPr>
                  <a:t>利润</a:t>
                </a:r>
              </a:p>
            </p:txBody>
          </p:sp>
          <p:sp>
            <p:nvSpPr>
              <p:cNvPr id="83990" name="Freeform 21"/>
              <p:cNvSpPr>
                <a:spLocks/>
              </p:cNvSpPr>
              <p:nvPr/>
            </p:nvSpPr>
            <p:spPr bwMode="auto">
              <a:xfrm>
                <a:off x="672" y="2292"/>
                <a:ext cx="3600" cy="568"/>
              </a:xfrm>
              <a:custGeom>
                <a:avLst/>
                <a:gdLst>
                  <a:gd name="T0" fmla="*/ 0 w 3600"/>
                  <a:gd name="T1" fmla="*/ 568 h 568"/>
                  <a:gd name="T2" fmla="*/ 624 w 3600"/>
                  <a:gd name="T3" fmla="*/ 88 h 568"/>
                  <a:gd name="T4" fmla="*/ 1056 w 3600"/>
                  <a:gd name="T5" fmla="*/ 40 h 568"/>
                  <a:gd name="T6" fmla="*/ 1536 w 3600"/>
                  <a:gd name="T7" fmla="*/ 328 h 568"/>
                  <a:gd name="T8" fmla="*/ 2256 w 3600"/>
                  <a:gd name="T9" fmla="*/ 472 h 568"/>
                  <a:gd name="T10" fmla="*/ 2784 w 3600"/>
                  <a:gd name="T11" fmla="*/ 472 h 568"/>
                  <a:gd name="T12" fmla="*/ 3456 w 3600"/>
                  <a:gd name="T13" fmla="*/ 328 h 568"/>
                  <a:gd name="T14" fmla="*/ 3600 w 3600"/>
                  <a:gd name="T15" fmla="*/ 280 h 568"/>
                  <a:gd name="T16" fmla="*/ 0 60000 65536"/>
                  <a:gd name="T17" fmla="*/ 0 60000 65536"/>
                  <a:gd name="T18" fmla="*/ 0 60000 65536"/>
                  <a:gd name="T19" fmla="*/ 0 60000 65536"/>
                  <a:gd name="T20" fmla="*/ 0 60000 65536"/>
                  <a:gd name="T21" fmla="*/ 0 60000 65536"/>
                  <a:gd name="T22" fmla="*/ 0 60000 65536"/>
                  <a:gd name="T23" fmla="*/ 0 60000 65536"/>
                  <a:gd name="T24" fmla="*/ 0 w 3600"/>
                  <a:gd name="T25" fmla="*/ 0 h 568"/>
                  <a:gd name="T26" fmla="*/ 3600 w 3600"/>
                  <a:gd name="T27" fmla="*/ 568 h 56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00" h="568">
                    <a:moveTo>
                      <a:pt x="0" y="568"/>
                    </a:moveTo>
                    <a:cubicBezTo>
                      <a:pt x="224" y="372"/>
                      <a:pt x="448" y="176"/>
                      <a:pt x="624" y="88"/>
                    </a:cubicBezTo>
                    <a:cubicBezTo>
                      <a:pt x="800" y="0"/>
                      <a:pt x="904" y="0"/>
                      <a:pt x="1056" y="40"/>
                    </a:cubicBezTo>
                    <a:cubicBezTo>
                      <a:pt x="1208" y="80"/>
                      <a:pt x="1336" y="256"/>
                      <a:pt x="1536" y="328"/>
                    </a:cubicBezTo>
                    <a:cubicBezTo>
                      <a:pt x="1736" y="400"/>
                      <a:pt x="2048" y="448"/>
                      <a:pt x="2256" y="472"/>
                    </a:cubicBezTo>
                    <a:cubicBezTo>
                      <a:pt x="2464" y="496"/>
                      <a:pt x="2584" y="496"/>
                      <a:pt x="2784" y="472"/>
                    </a:cubicBezTo>
                    <a:cubicBezTo>
                      <a:pt x="2984" y="448"/>
                      <a:pt x="3320" y="360"/>
                      <a:pt x="3456" y="328"/>
                    </a:cubicBezTo>
                    <a:cubicBezTo>
                      <a:pt x="3592" y="296"/>
                      <a:pt x="3596" y="288"/>
                      <a:pt x="3600" y="280"/>
                    </a:cubicBezTo>
                  </a:path>
                </a:pathLst>
              </a:custGeom>
              <a:noFill/>
              <a:ln w="22225">
                <a:solidFill>
                  <a:srgbClr val="FF0000"/>
                </a:solidFill>
                <a:round/>
                <a:headEnd/>
                <a:tailEnd/>
              </a:ln>
            </p:spPr>
            <p:txBody>
              <a:bodyPr wrap="none" anchor="ctr"/>
              <a:lstStyle/>
              <a:p>
                <a:endParaRPr lang="en-US"/>
              </a:p>
            </p:txBody>
          </p:sp>
          <p:sp>
            <p:nvSpPr>
              <p:cNvPr id="83991" name="Rectangle 22"/>
              <p:cNvSpPr>
                <a:spLocks noChangeArrowheads="1"/>
              </p:cNvSpPr>
              <p:nvPr/>
            </p:nvSpPr>
            <p:spPr bwMode="auto">
              <a:xfrm>
                <a:off x="2496" y="2956"/>
                <a:ext cx="624" cy="288"/>
              </a:xfrm>
              <a:prstGeom prst="rect">
                <a:avLst/>
              </a:prstGeom>
              <a:noFill/>
              <a:ln w="9525" algn="ctr">
                <a:noFill/>
                <a:miter lim="800000"/>
                <a:headEnd/>
                <a:tailEnd/>
              </a:ln>
            </p:spPr>
            <p:txBody>
              <a:bodyPr wrap="none" anchor="ctr"/>
              <a:lstStyle/>
              <a:p>
                <a:pPr algn="ctr"/>
                <a:r>
                  <a:rPr lang="zh-CN" altLang="en-US" sz="2000" b="1"/>
                  <a:t>时间</a:t>
                </a:r>
              </a:p>
            </p:txBody>
          </p:sp>
          <p:sp>
            <p:nvSpPr>
              <p:cNvPr id="83992" name="Rectangle 23"/>
              <p:cNvSpPr>
                <a:spLocks noChangeArrowheads="1"/>
              </p:cNvSpPr>
              <p:nvPr/>
            </p:nvSpPr>
            <p:spPr bwMode="auto">
              <a:xfrm>
                <a:off x="288" y="1276"/>
                <a:ext cx="384" cy="528"/>
              </a:xfrm>
              <a:prstGeom prst="rect">
                <a:avLst/>
              </a:prstGeom>
              <a:noFill/>
              <a:ln w="9525" algn="ctr">
                <a:noFill/>
                <a:miter lim="800000"/>
                <a:headEnd/>
                <a:tailEnd/>
              </a:ln>
            </p:spPr>
            <p:txBody>
              <a:bodyPr wrap="none" anchor="ctr"/>
              <a:lstStyle/>
              <a:p>
                <a:pPr algn="ctr"/>
                <a:r>
                  <a:rPr lang="zh-CN" altLang="en-US" sz="2000" b="1"/>
                  <a:t>收</a:t>
                </a:r>
              </a:p>
              <a:p>
                <a:pPr algn="ctr"/>
                <a:r>
                  <a:rPr lang="zh-CN" altLang="en-US" sz="2000" b="1"/>
                  <a:t>益</a:t>
                </a:r>
              </a:p>
            </p:txBody>
          </p:sp>
        </p:grpSp>
      </p:grpSp>
      <p:sp>
        <p:nvSpPr>
          <p:cNvPr id="208920" name="AutoShape 24"/>
          <p:cNvSpPr>
            <a:spLocks noChangeArrowheads="1"/>
          </p:cNvSpPr>
          <p:nvPr/>
        </p:nvSpPr>
        <p:spPr bwMode="auto">
          <a:xfrm>
            <a:off x="609600" y="5257800"/>
            <a:ext cx="1295400" cy="762000"/>
          </a:xfrm>
          <a:prstGeom prst="wedgeRoundRectCallout">
            <a:avLst>
              <a:gd name="adj1" fmla="val 61028"/>
              <a:gd name="adj2" fmla="val -208333"/>
              <a:gd name="adj3" fmla="val 16667"/>
            </a:avLst>
          </a:prstGeom>
          <a:solidFill>
            <a:srgbClr val="CCFFCC"/>
          </a:solidFill>
          <a:ln w="19050" algn="ctr">
            <a:solidFill>
              <a:srgbClr val="FFCC00"/>
            </a:solidFill>
            <a:miter lim="800000"/>
            <a:headEnd/>
            <a:tailEnd/>
          </a:ln>
          <a:effectLst/>
        </p:spPr>
        <p:txBody>
          <a:bodyPr anchor="ctr"/>
          <a:lstStyle/>
          <a:p>
            <a:pPr algn="ctr">
              <a:defRPr/>
            </a:pPr>
            <a:r>
              <a:rPr lang="zh-CN" altLang="en-US" sz="2000" b="1">
                <a:solidFill>
                  <a:srgbClr val="666699"/>
                </a:solidFill>
                <a:effectLst>
                  <a:outerShdw blurRad="38100" dist="38100" dir="2700000" algn="tl">
                    <a:srgbClr val="000000"/>
                  </a:outerShdw>
                </a:effectLst>
                <a:cs typeface="+mn-cs"/>
              </a:rPr>
              <a:t>项目</a:t>
            </a:r>
          </a:p>
          <a:p>
            <a:pPr algn="ctr">
              <a:defRPr/>
            </a:pPr>
            <a:r>
              <a:rPr lang="zh-CN" altLang="en-US" sz="2000" b="1">
                <a:solidFill>
                  <a:srgbClr val="666699"/>
                </a:solidFill>
                <a:effectLst>
                  <a:outerShdw blurRad="38100" dist="38100" dir="2700000" algn="tl">
                    <a:srgbClr val="000000"/>
                  </a:outerShdw>
                </a:effectLst>
                <a:cs typeface="+mn-cs"/>
              </a:rPr>
              <a:t>生命期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8899">
                                            <p:txEl>
                                              <p:pRg st="0" end="0"/>
                                            </p:txEl>
                                          </p:spTgt>
                                        </p:tgtEl>
                                        <p:attrNameLst>
                                          <p:attrName>style.visibility</p:attrName>
                                        </p:attrNameLst>
                                      </p:cBhvr>
                                      <p:to>
                                        <p:strVal val="visible"/>
                                      </p:to>
                                    </p:set>
                                    <p:anim calcmode="lin" valueType="num">
                                      <p:cBhvr additive="base">
                                        <p:cTn id="7" dur="500" fill="hold"/>
                                        <p:tgtEl>
                                          <p:spTgt spid="20889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88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strVal val="#ppt_w*0.70"/>
                                          </p:val>
                                        </p:tav>
                                        <p:tav tm="100000">
                                          <p:val>
                                            <p:strVal val="#ppt_w"/>
                                          </p:val>
                                        </p:tav>
                                      </p:tavLst>
                                    </p:anim>
                                    <p:anim calcmode="lin" valueType="num">
                                      <p:cBhvr>
                                        <p:cTn id="14" dur="1000" fill="hold"/>
                                        <p:tgtEl>
                                          <p:spTgt spid="2"/>
                                        </p:tgtEl>
                                        <p:attrNameLst>
                                          <p:attrName>ppt_h</p:attrName>
                                        </p:attrNameLst>
                                      </p:cBhvr>
                                      <p:tavLst>
                                        <p:tav tm="0">
                                          <p:val>
                                            <p:strVal val="#ppt_h"/>
                                          </p:val>
                                        </p:tav>
                                        <p:tav tm="100000">
                                          <p:val>
                                            <p:strVal val="#ppt_h"/>
                                          </p:val>
                                        </p:tav>
                                      </p:tavLst>
                                    </p:anim>
                                    <p:animEffect transition="in" filter="fade">
                                      <p:cBhvr>
                                        <p:cTn id="15" dur="1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08920"/>
                                        </p:tgtEl>
                                        <p:attrNameLst>
                                          <p:attrName>style.visibility</p:attrName>
                                        </p:attrNameLst>
                                      </p:cBhvr>
                                      <p:to>
                                        <p:strVal val="visible"/>
                                      </p:to>
                                    </p:set>
                                    <p:anim calcmode="lin" valueType="num">
                                      <p:cBhvr additive="base">
                                        <p:cTn id="20" dur="500" fill="hold"/>
                                        <p:tgtEl>
                                          <p:spTgt spid="208920"/>
                                        </p:tgtEl>
                                        <p:attrNameLst>
                                          <p:attrName>ppt_x</p:attrName>
                                        </p:attrNameLst>
                                      </p:cBhvr>
                                      <p:tavLst>
                                        <p:tav tm="0">
                                          <p:val>
                                            <p:strVal val="#ppt_x"/>
                                          </p:val>
                                        </p:tav>
                                        <p:tav tm="100000">
                                          <p:val>
                                            <p:strVal val="#ppt_x"/>
                                          </p:val>
                                        </p:tav>
                                      </p:tavLst>
                                    </p:anim>
                                    <p:anim calcmode="lin" valueType="num">
                                      <p:cBhvr additive="base">
                                        <p:cTn id="21" dur="500" fill="hold"/>
                                        <p:tgtEl>
                                          <p:spTgt spid="2089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899" grpId="0" build="p" autoUpdateAnimBg="0"/>
      <p:bldP spid="208920" grpId="0" animBg="1"/>
    </p:bld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4994"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8.</a:t>
            </a:r>
            <a:r>
              <a:rPr lang="zh-CN" altLang="en-US" sz="2800" b="1">
                <a:solidFill>
                  <a:srgbClr val="0033CC"/>
                </a:solidFill>
              </a:rPr>
              <a:t>项目生命期</a:t>
            </a:r>
          </a:p>
        </p:txBody>
      </p:sp>
      <p:pic>
        <p:nvPicPr>
          <p:cNvPr id="336900" name="Picture 4"/>
          <p:cNvPicPr>
            <a:picLocks noChangeAspect="1" noChangeArrowheads="1"/>
          </p:cNvPicPr>
          <p:nvPr/>
        </p:nvPicPr>
        <p:blipFill>
          <a:blip r:embed="rId3"/>
          <a:srcRect l="877" t="2718" r="1754" b="2211"/>
          <a:stretch>
            <a:fillRect/>
          </a:stretch>
        </p:blipFill>
        <p:spPr bwMode="auto">
          <a:xfrm>
            <a:off x="304800" y="1905000"/>
            <a:ext cx="8458200" cy="3276600"/>
          </a:xfrm>
          <a:prstGeom prst="rect">
            <a:avLst/>
          </a:prstGeom>
          <a:ln>
            <a:noFill/>
          </a:ln>
          <a:effectLst>
            <a:outerShdw blurRad="292100" dist="139700" dir="2700000" algn="tl" rotWithShape="0">
              <a:srgbClr val="333333">
                <a:alpha val="65000"/>
              </a:srgbClr>
            </a:outerShdw>
          </a:effectLst>
        </p:spPr>
      </p:pic>
      <p:sp>
        <p:nvSpPr>
          <p:cNvPr id="84996" name="Rectangle 7"/>
          <p:cNvSpPr>
            <a:spLocks noChangeArrowheads="1"/>
          </p:cNvSpPr>
          <p:nvPr/>
        </p:nvSpPr>
        <p:spPr bwMode="auto">
          <a:xfrm>
            <a:off x="457200" y="762000"/>
            <a:ext cx="5105400" cy="533400"/>
          </a:xfrm>
          <a:prstGeom prst="rect">
            <a:avLst/>
          </a:prstGeom>
          <a:noFill/>
          <a:ln w="9525">
            <a:noFill/>
            <a:miter lim="800000"/>
            <a:headEnd/>
            <a:tailEnd/>
          </a:ln>
        </p:spPr>
        <p:txBody>
          <a:bodyPr/>
          <a:lstStyle/>
          <a:p>
            <a:pPr marL="342900" indent="-342900" eaLnBrk="0" hangingPunct="0">
              <a:lnSpc>
                <a:spcPct val="90000"/>
              </a:lnSpc>
              <a:spcBef>
                <a:spcPct val="20000"/>
              </a:spcBef>
            </a:pPr>
            <a:r>
              <a:rPr lang="zh-CN" altLang="en-US" sz="2400" b="1">
                <a:solidFill>
                  <a:srgbClr val="0033CC"/>
                </a:solidFill>
              </a:rPr>
              <a:t>产品生命期与项目生命期的关系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36900"/>
                                        </p:tgtEl>
                                        <p:attrNameLst>
                                          <p:attrName>style.visibility</p:attrName>
                                        </p:attrNameLst>
                                      </p:cBhvr>
                                      <p:to>
                                        <p:strVal val="visible"/>
                                      </p:to>
                                    </p:set>
                                    <p:anim calcmode="lin" valueType="num">
                                      <p:cBhvr additive="base">
                                        <p:cTn id="7" dur="500" fill="hold"/>
                                        <p:tgtEl>
                                          <p:spTgt spid="336900"/>
                                        </p:tgtEl>
                                        <p:attrNameLst>
                                          <p:attrName>ppt_x</p:attrName>
                                        </p:attrNameLst>
                                      </p:cBhvr>
                                      <p:tavLst>
                                        <p:tav tm="0">
                                          <p:val>
                                            <p:strVal val="0-#ppt_w/2"/>
                                          </p:val>
                                        </p:tav>
                                        <p:tav tm="100000">
                                          <p:val>
                                            <p:strVal val="#ppt_x"/>
                                          </p:val>
                                        </p:tav>
                                      </p:tavLst>
                                    </p:anim>
                                    <p:anim calcmode="lin" valueType="num">
                                      <p:cBhvr additive="base">
                                        <p:cTn id="8" dur="500" fill="hold"/>
                                        <p:tgtEl>
                                          <p:spTgt spid="33690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5090"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9.</a:t>
            </a:r>
            <a:r>
              <a:rPr lang="zh-CN" altLang="en-US" sz="2800" b="1">
                <a:solidFill>
                  <a:srgbClr val="0033CC"/>
                </a:solidFill>
              </a:rPr>
              <a:t>项目利害关系者</a:t>
            </a:r>
          </a:p>
        </p:txBody>
      </p:sp>
      <p:sp>
        <p:nvSpPr>
          <p:cNvPr id="345092" name="Rectangle 4"/>
          <p:cNvSpPr>
            <a:spLocks noGrp="1" noChangeArrowheads="1"/>
          </p:cNvSpPr>
          <p:nvPr>
            <p:ph idx="1"/>
          </p:nvPr>
        </p:nvSpPr>
        <p:spPr>
          <a:xfrm>
            <a:off x="76200" y="762000"/>
            <a:ext cx="8686800" cy="1066800"/>
          </a:xfrm>
        </p:spPr>
        <p:txBody>
          <a:bodyPr>
            <a:noAutofit/>
          </a:bodyPr>
          <a:lstStyle/>
          <a:p>
            <a:pPr eaLnBrk="1" hangingPunct="1">
              <a:lnSpc>
                <a:spcPct val="110000"/>
              </a:lnSpc>
              <a:buFontTx/>
              <a:buNone/>
            </a:pPr>
            <a:r>
              <a:rPr lang="en-US" altLang="zh-CN" sz="1800" b="1" dirty="0" smtClean="0"/>
              <a:t>          </a:t>
            </a:r>
            <a:r>
              <a:rPr lang="zh-CN" altLang="en-US" sz="1800" b="1" dirty="0" smtClean="0"/>
              <a:t>项目利害关系者（项目干系人</a:t>
            </a:r>
            <a:r>
              <a:rPr lang="en-US" altLang="zh-CN" sz="1800" b="1" dirty="0" smtClean="0"/>
              <a:t>Stakeholders</a:t>
            </a:r>
            <a:r>
              <a:rPr lang="zh-CN" altLang="en-US" sz="1800" b="1" dirty="0" smtClean="0"/>
              <a:t>）就是积极参与项目，或其利益因项目的实施或完成而受到积极或消极影响的个人和组织，他们还会对项目的目标和结果施加影响。忽视厉害关系者的项目经理将会对项目的结果造成破坏性影响。</a:t>
            </a:r>
            <a:endParaRPr lang="zh-CN" altLang="en-US" sz="1800" b="1" dirty="0" smtClean="0">
              <a:solidFill>
                <a:srgbClr val="1725A9"/>
              </a:solidFill>
            </a:endParaRPr>
          </a:p>
        </p:txBody>
      </p:sp>
      <p:sp>
        <p:nvSpPr>
          <p:cNvPr id="5" name="Rectangle 3"/>
          <p:cNvSpPr txBox="1">
            <a:spLocks noChangeArrowheads="1"/>
          </p:cNvSpPr>
          <p:nvPr/>
        </p:nvSpPr>
        <p:spPr bwMode="auto">
          <a:xfrm>
            <a:off x="228600" y="1828800"/>
            <a:ext cx="8534400" cy="4648200"/>
          </a:xfrm>
          <a:prstGeom prst="rect">
            <a:avLst/>
          </a:prstGeom>
          <a:noFill/>
          <a:ln w="9525">
            <a:noFill/>
            <a:miter lim="800000"/>
            <a:headEnd/>
            <a:tailEnd/>
          </a:ln>
        </p:spPr>
        <p:txBody>
          <a:bodyPr/>
          <a:lstStyle/>
          <a:p>
            <a:pPr marL="342900" indent="-342900">
              <a:spcBef>
                <a:spcPct val="20000"/>
              </a:spcBef>
              <a:defRPr/>
            </a:pPr>
            <a:r>
              <a:rPr lang="zh-CN" altLang="en-US" sz="2000" b="1" dirty="0" smtClean="0">
                <a:solidFill>
                  <a:srgbClr val="1725A9"/>
                </a:solidFill>
              </a:rPr>
              <a:t>项目利害关系者包括：</a:t>
            </a:r>
            <a:endParaRPr lang="en-US" altLang="zh-CN" sz="2000" b="1" kern="0" dirty="0" smtClean="0">
              <a:solidFill>
                <a:srgbClr val="0033CC"/>
              </a:solidFill>
              <a:latin typeface="+mn-lt"/>
              <a:ea typeface="+mn-ea"/>
              <a:cs typeface="+mn-cs"/>
            </a:endParaRPr>
          </a:p>
          <a:p>
            <a:pPr marL="342900" indent="-342900">
              <a:spcBef>
                <a:spcPct val="20000"/>
              </a:spcBef>
              <a:buFontTx/>
              <a:buChar char="•"/>
              <a:defRPr/>
            </a:pPr>
            <a:r>
              <a:rPr lang="zh-CN" altLang="en-US" sz="2000" b="1" kern="0" dirty="0" smtClean="0">
                <a:solidFill>
                  <a:srgbClr val="0033CC"/>
                </a:solidFill>
                <a:latin typeface="+mn-lt"/>
                <a:ea typeface="+mn-ea"/>
                <a:cs typeface="+mn-cs"/>
              </a:rPr>
              <a:t>项目</a:t>
            </a:r>
            <a:r>
              <a:rPr lang="zh-CN" altLang="en-US" sz="2000" b="1" kern="0" dirty="0">
                <a:solidFill>
                  <a:srgbClr val="0033CC"/>
                </a:solidFill>
                <a:latin typeface="+mn-lt"/>
                <a:ea typeface="+mn-ea"/>
                <a:cs typeface="+mn-cs"/>
              </a:rPr>
              <a:t>经理</a:t>
            </a:r>
            <a:r>
              <a:rPr lang="en-US" altLang="zh-CN" sz="2000" b="1" kern="0" dirty="0">
                <a:latin typeface="+mn-lt"/>
                <a:ea typeface="+mn-ea"/>
                <a:cs typeface="+mn-cs"/>
              </a:rPr>
              <a:t>_</a:t>
            </a:r>
            <a:r>
              <a:rPr lang="zh-CN" altLang="en-US" sz="2000" b="1" kern="0" dirty="0">
                <a:latin typeface="+mn-lt"/>
                <a:ea typeface="+mn-ea"/>
                <a:cs typeface="+mn-cs"/>
              </a:rPr>
              <a:t>负责管理项目的人</a:t>
            </a:r>
          </a:p>
          <a:p>
            <a:pPr marL="342900" indent="-342900">
              <a:spcBef>
                <a:spcPct val="20000"/>
              </a:spcBef>
              <a:buFontTx/>
              <a:buChar char="•"/>
              <a:defRPr/>
            </a:pPr>
            <a:r>
              <a:rPr lang="zh-CN" altLang="en-US" sz="2000" b="1" kern="0" dirty="0">
                <a:solidFill>
                  <a:srgbClr val="0033CC"/>
                </a:solidFill>
                <a:latin typeface="+mn-lt"/>
                <a:ea typeface="+mn-ea"/>
                <a:cs typeface="+mn-cs"/>
              </a:rPr>
              <a:t>顾客</a:t>
            </a:r>
            <a:r>
              <a:rPr lang="en-US" altLang="zh-CN" sz="2000" b="1" kern="0" dirty="0">
                <a:solidFill>
                  <a:srgbClr val="0033CC"/>
                </a:solidFill>
                <a:latin typeface="+mn-lt"/>
                <a:ea typeface="+mn-ea"/>
                <a:cs typeface="+mn-cs"/>
              </a:rPr>
              <a:t>/</a:t>
            </a:r>
            <a:r>
              <a:rPr lang="zh-CN" altLang="en-US" sz="2000" b="1" kern="0" dirty="0">
                <a:solidFill>
                  <a:srgbClr val="0033CC"/>
                </a:solidFill>
                <a:latin typeface="+mn-lt"/>
                <a:ea typeface="+mn-ea"/>
                <a:cs typeface="+mn-cs"/>
              </a:rPr>
              <a:t>用户</a:t>
            </a:r>
            <a:r>
              <a:rPr lang="en-US" altLang="zh-CN" sz="2000" b="1" kern="0" dirty="0">
                <a:latin typeface="+mn-lt"/>
                <a:ea typeface="+mn-ea"/>
                <a:cs typeface="+mn-cs"/>
              </a:rPr>
              <a:t>_</a:t>
            </a:r>
            <a:r>
              <a:rPr lang="zh-CN" altLang="en-US" sz="2000" b="1" kern="0" dirty="0">
                <a:latin typeface="+mn-lt"/>
                <a:ea typeface="+mn-ea"/>
                <a:cs typeface="+mn-cs"/>
              </a:rPr>
              <a:t>使用项目产品的的个人或组织</a:t>
            </a:r>
          </a:p>
          <a:p>
            <a:pPr marL="342900" indent="-342900">
              <a:spcBef>
                <a:spcPct val="20000"/>
              </a:spcBef>
              <a:buFontTx/>
              <a:buChar char="•"/>
              <a:defRPr/>
            </a:pPr>
            <a:r>
              <a:rPr lang="zh-CN" altLang="en-US" sz="2000" b="1" kern="0" dirty="0">
                <a:solidFill>
                  <a:srgbClr val="0033CC"/>
                </a:solidFill>
                <a:latin typeface="+mn-lt"/>
                <a:ea typeface="+mn-ea"/>
                <a:cs typeface="+mn-cs"/>
              </a:rPr>
              <a:t>项目执行组织</a:t>
            </a:r>
            <a:r>
              <a:rPr lang="en-US" altLang="zh-CN" sz="2000" b="1" kern="0" dirty="0">
                <a:latin typeface="+mn-lt"/>
                <a:ea typeface="+mn-ea"/>
                <a:cs typeface="+mn-cs"/>
              </a:rPr>
              <a:t>_</a:t>
            </a:r>
            <a:r>
              <a:rPr lang="zh-CN" altLang="en-US" sz="2000" b="1" kern="0" dirty="0">
                <a:latin typeface="+mn-lt"/>
                <a:ea typeface="+mn-ea"/>
                <a:cs typeface="+mn-cs"/>
              </a:rPr>
              <a:t>雇员最直接参与项目工作的单位</a:t>
            </a:r>
            <a:endParaRPr lang="en-US" altLang="zh-CN" sz="2000" b="1" kern="0" dirty="0">
              <a:latin typeface="+mn-lt"/>
              <a:ea typeface="+mn-ea"/>
              <a:cs typeface="+mn-cs"/>
            </a:endParaRPr>
          </a:p>
          <a:p>
            <a:pPr marL="342900" indent="-342900">
              <a:spcBef>
                <a:spcPct val="20000"/>
              </a:spcBef>
              <a:buFontTx/>
              <a:buChar char="•"/>
              <a:defRPr/>
            </a:pPr>
            <a:r>
              <a:rPr lang="zh-CN" altLang="en-US" sz="2000" b="1" kern="0" dirty="0">
                <a:solidFill>
                  <a:srgbClr val="0033CC"/>
                </a:solidFill>
                <a:cs typeface="+mn-cs"/>
              </a:rPr>
              <a:t>项目管理团队</a:t>
            </a:r>
            <a:r>
              <a:rPr lang="en-US" altLang="zh-CN" sz="2000" b="1" kern="0" dirty="0">
                <a:cs typeface="+mn-cs"/>
              </a:rPr>
              <a:t>_</a:t>
            </a:r>
            <a:r>
              <a:rPr lang="zh-CN" altLang="en-US" sz="2000" b="1" kern="0" dirty="0">
                <a:cs typeface="+mn-cs"/>
              </a:rPr>
              <a:t>直接参与项目管理活动的团队</a:t>
            </a:r>
            <a:endParaRPr lang="zh-CN" altLang="en-US" sz="2000" b="1" kern="0" dirty="0">
              <a:latin typeface="+mn-lt"/>
              <a:ea typeface="+mn-ea"/>
              <a:cs typeface="+mn-cs"/>
            </a:endParaRPr>
          </a:p>
          <a:p>
            <a:pPr marL="342900" indent="-342900">
              <a:spcBef>
                <a:spcPct val="20000"/>
              </a:spcBef>
              <a:buFontTx/>
              <a:buChar char="•"/>
              <a:defRPr/>
            </a:pPr>
            <a:r>
              <a:rPr lang="zh-CN" altLang="en-US" sz="2000" b="1" kern="0" dirty="0">
                <a:solidFill>
                  <a:srgbClr val="0033CC"/>
                </a:solidFill>
                <a:latin typeface="+mn-lt"/>
                <a:ea typeface="+mn-ea"/>
                <a:cs typeface="+mn-cs"/>
              </a:rPr>
              <a:t>项目团队成员</a:t>
            </a:r>
            <a:r>
              <a:rPr lang="en-US" altLang="zh-CN" sz="2000" b="1" kern="0" dirty="0">
                <a:latin typeface="+mn-lt"/>
                <a:ea typeface="+mn-ea"/>
                <a:cs typeface="+mn-cs"/>
              </a:rPr>
              <a:t>_</a:t>
            </a:r>
            <a:r>
              <a:rPr lang="zh-CN" altLang="en-US" sz="2000" b="1" kern="0" dirty="0">
                <a:latin typeface="+mn-lt"/>
                <a:ea typeface="+mn-ea"/>
                <a:cs typeface="+mn-cs"/>
              </a:rPr>
              <a:t>完成项目工作的团队成员</a:t>
            </a:r>
          </a:p>
          <a:p>
            <a:pPr marL="342900" indent="-342900">
              <a:spcBef>
                <a:spcPct val="20000"/>
              </a:spcBef>
              <a:buFontTx/>
              <a:buChar char="•"/>
              <a:defRPr/>
            </a:pPr>
            <a:r>
              <a:rPr lang="zh-CN" altLang="en-US" sz="2000" b="1" kern="0" dirty="0">
                <a:solidFill>
                  <a:srgbClr val="0033CC"/>
                </a:solidFill>
                <a:latin typeface="+mn-lt"/>
                <a:ea typeface="+mn-ea"/>
                <a:cs typeface="+mn-cs"/>
              </a:rPr>
              <a:t>赞助人</a:t>
            </a:r>
            <a:r>
              <a:rPr lang="en-US" altLang="zh-CN" sz="2000" b="1" kern="0" dirty="0">
                <a:latin typeface="+mn-lt"/>
                <a:ea typeface="+mn-ea"/>
                <a:cs typeface="+mn-cs"/>
              </a:rPr>
              <a:t>_</a:t>
            </a:r>
            <a:r>
              <a:rPr lang="zh-CN" altLang="en-US" sz="2000" b="1" kern="0" dirty="0">
                <a:latin typeface="+mn-lt"/>
                <a:ea typeface="+mn-ea"/>
                <a:cs typeface="+mn-cs"/>
              </a:rPr>
              <a:t>为项目提供资金或实物财力资源的个人或团体</a:t>
            </a:r>
          </a:p>
          <a:p>
            <a:pPr marL="342900" indent="-342900">
              <a:spcBef>
                <a:spcPct val="20000"/>
              </a:spcBef>
              <a:buFontTx/>
              <a:buChar char="•"/>
              <a:defRPr/>
            </a:pPr>
            <a:r>
              <a:rPr lang="zh-CN" altLang="en-US" sz="2000" b="1" kern="0" dirty="0">
                <a:solidFill>
                  <a:srgbClr val="0033CC"/>
                </a:solidFill>
                <a:latin typeface="+mn-lt"/>
                <a:ea typeface="+mn-ea"/>
                <a:cs typeface="+mn-cs"/>
              </a:rPr>
              <a:t>施加影响者</a:t>
            </a:r>
            <a:r>
              <a:rPr lang="en-US" altLang="zh-CN" sz="2000" b="1" kern="0" dirty="0">
                <a:latin typeface="+mn-lt"/>
                <a:ea typeface="+mn-ea"/>
                <a:cs typeface="+mn-cs"/>
              </a:rPr>
              <a:t>_</a:t>
            </a:r>
            <a:r>
              <a:rPr lang="zh-CN" altLang="en-US" sz="2000" b="1" kern="0" dirty="0">
                <a:latin typeface="+mn-lt"/>
                <a:ea typeface="+mn-ea"/>
                <a:cs typeface="+mn-cs"/>
              </a:rPr>
              <a:t>因其在顾客组织或执行组织中的地位而能够对项目的进程施加积极或消极影响的个人或集体</a:t>
            </a:r>
          </a:p>
          <a:p>
            <a:pPr marL="342900" indent="-342900">
              <a:spcBef>
                <a:spcPct val="20000"/>
              </a:spcBef>
              <a:buFontTx/>
              <a:buChar char="•"/>
              <a:defRPr/>
            </a:pPr>
            <a:r>
              <a:rPr lang="zh-CN" altLang="en-US" sz="2000" b="1" kern="0" dirty="0">
                <a:solidFill>
                  <a:srgbClr val="0033CC"/>
                </a:solidFill>
                <a:latin typeface="+mn-lt"/>
                <a:ea typeface="+mn-ea"/>
                <a:cs typeface="+mn-cs"/>
              </a:rPr>
              <a:t>项目管理办公室（</a:t>
            </a:r>
            <a:r>
              <a:rPr lang="en-US" altLang="zh-CN" sz="2000" b="1" kern="0" dirty="0">
                <a:solidFill>
                  <a:srgbClr val="0033CC"/>
                </a:solidFill>
                <a:latin typeface="+mn-lt"/>
                <a:ea typeface="+mn-ea"/>
                <a:cs typeface="+mn-cs"/>
              </a:rPr>
              <a:t>PMO</a:t>
            </a:r>
            <a:r>
              <a:rPr lang="zh-CN" altLang="en-US" sz="2000" b="1" kern="0" dirty="0">
                <a:solidFill>
                  <a:srgbClr val="0033CC"/>
                </a:solidFill>
                <a:latin typeface="+mn-lt"/>
                <a:ea typeface="+mn-ea"/>
                <a:cs typeface="+mn-cs"/>
              </a:rPr>
              <a:t>）</a:t>
            </a:r>
            <a:r>
              <a:rPr lang="en-US" altLang="zh-CN" sz="2000" b="1" kern="0" dirty="0">
                <a:latin typeface="+mn-lt"/>
                <a:ea typeface="+mn-ea"/>
                <a:cs typeface="+mn-cs"/>
              </a:rPr>
              <a:t>_</a:t>
            </a:r>
            <a:r>
              <a:rPr lang="zh-CN" altLang="en-US" sz="2000" b="1" kern="0" dirty="0">
                <a:latin typeface="+mn-lt"/>
                <a:ea typeface="+mn-ea"/>
                <a:cs typeface="+mn-cs"/>
              </a:rPr>
              <a:t>组织中集中和协调管理其管辖的各个项目的实体</a:t>
            </a:r>
          </a:p>
          <a:p>
            <a:pPr marL="342900" indent="-342900">
              <a:spcBef>
                <a:spcPct val="20000"/>
              </a:spcBef>
              <a:buFontTx/>
              <a:buChar char="•"/>
              <a:defRPr/>
            </a:pPr>
            <a:r>
              <a:rPr lang="zh-CN" altLang="en-US" sz="2000" b="1" kern="0" dirty="0">
                <a:solidFill>
                  <a:srgbClr val="0033CC"/>
                </a:solidFill>
                <a:latin typeface="+mn-lt"/>
                <a:ea typeface="+mn-ea"/>
                <a:cs typeface="+mn-cs"/>
              </a:rPr>
              <a:t>其他</a:t>
            </a:r>
            <a:r>
              <a:rPr lang="en-US" altLang="zh-CN" sz="2000" b="1" kern="0" dirty="0">
                <a:latin typeface="+mn-lt"/>
                <a:ea typeface="+mn-ea"/>
                <a:cs typeface="+mn-cs"/>
              </a:rPr>
              <a:t>_</a:t>
            </a:r>
            <a:r>
              <a:rPr lang="zh-CN" altLang="en-US" sz="2000" b="1" kern="0" dirty="0">
                <a:latin typeface="+mn-lt"/>
                <a:ea typeface="+mn-ea"/>
                <a:cs typeface="+mn-cs"/>
              </a:rPr>
              <a:t>供应商、团队成员及其家属、政府机构、媒体、个别公民、游说组织、整个社会等等</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45092">
                                            <p:txEl>
                                              <p:pRg st="0" end="0"/>
                                            </p:txEl>
                                          </p:spTgt>
                                        </p:tgtEl>
                                        <p:attrNameLst>
                                          <p:attrName>style.visibility</p:attrName>
                                        </p:attrNameLst>
                                      </p:cBhvr>
                                      <p:to>
                                        <p:strVal val="visible"/>
                                      </p:to>
                                    </p:set>
                                    <p:animEffect transition="in" filter="wipe(up)">
                                      <p:cBhvr>
                                        <p:cTn id="7" dur="500"/>
                                        <p:tgtEl>
                                          <p:spTgt spid="34509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down)">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wipe(down)">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wipe(down)">
                                      <p:cBhvr>
                                        <p:cTn id="27" dur="5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wipe(down)">
                                      <p:cBhvr>
                                        <p:cTn id="32" dur="500"/>
                                        <p:tgtEl>
                                          <p:spTgt spid="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Effect transition="in" filter="wipe(down)">
                                      <p:cBhvr>
                                        <p:cTn id="37" dur="500"/>
                                        <p:tgtEl>
                                          <p:spTgt spid="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5">
                                            <p:txEl>
                                              <p:pRg st="6" end="6"/>
                                            </p:txEl>
                                          </p:spTgt>
                                        </p:tgtEl>
                                        <p:attrNameLst>
                                          <p:attrName>style.visibility</p:attrName>
                                        </p:attrNameLst>
                                      </p:cBhvr>
                                      <p:to>
                                        <p:strVal val="visible"/>
                                      </p:to>
                                    </p:set>
                                    <p:animEffect transition="in" filter="wipe(down)">
                                      <p:cBhvr>
                                        <p:cTn id="42" dur="500"/>
                                        <p:tgtEl>
                                          <p:spTgt spid="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5">
                                            <p:txEl>
                                              <p:pRg st="7" end="7"/>
                                            </p:txEl>
                                          </p:spTgt>
                                        </p:tgtEl>
                                        <p:attrNameLst>
                                          <p:attrName>style.visibility</p:attrName>
                                        </p:attrNameLst>
                                      </p:cBhvr>
                                      <p:to>
                                        <p:strVal val="visible"/>
                                      </p:to>
                                    </p:set>
                                    <p:animEffect transition="in" filter="wipe(down)">
                                      <p:cBhvr>
                                        <p:cTn id="47" dur="500"/>
                                        <p:tgtEl>
                                          <p:spTgt spid="5">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5">
                                            <p:txEl>
                                              <p:pRg st="8" end="8"/>
                                            </p:txEl>
                                          </p:spTgt>
                                        </p:tgtEl>
                                        <p:attrNameLst>
                                          <p:attrName>style.visibility</p:attrName>
                                        </p:attrNameLst>
                                      </p:cBhvr>
                                      <p:to>
                                        <p:strVal val="visible"/>
                                      </p:to>
                                    </p:set>
                                    <p:animEffect transition="in" filter="wipe(down)">
                                      <p:cBhvr>
                                        <p:cTn id="52" dur="500"/>
                                        <p:tgtEl>
                                          <p:spTgt spid="5">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5">
                                            <p:txEl>
                                              <p:pRg st="9" end="9"/>
                                            </p:txEl>
                                          </p:spTgt>
                                        </p:tgtEl>
                                        <p:attrNameLst>
                                          <p:attrName>style.visibility</p:attrName>
                                        </p:attrNameLst>
                                      </p:cBhvr>
                                      <p:to>
                                        <p:strVal val="visible"/>
                                      </p:to>
                                    </p:set>
                                    <p:animEffect transition="in" filter="wipe(down)">
                                      <p:cBhvr>
                                        <p:cTn id="57"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2" grpId="0" build="p"/>
      <p:bldP spid="5" grpId="0" build="p"/>
    </p:bldLst>
  </p:timing>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8066"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9.</a:t>
            </a:r>
            <a:r>
              <a:rPr lang="zh-CN" altLang="en-US" sz="2800" b="1">
                <a:solidFill>
                  <a:srgbClr val="0033CC"/>
                </a:solidFill>
              </a:rPr>
              <a:t>项目利害关系者</a:t>
            </a:r>
          </a:p>
        </p:txBody>
      </p:sp>
      <p:sp>
        <p:nvSpPr>
          <p:cNvPr id="6" name="Rectangle 3"/>
          <p:cNvSpPr txBox="1">
            <a:spLocks noChangeArrowheads="1"/>
          </p:cNvSpPr>
          <p:nvPr/>
        </p:nvSpPr>
        <p:spPr bwMode="auto">
          <a:xfrm>
            <a:off x="76200" y="762000"/>
            <a:ext cx="8534400" cy="533400"/>
          </a:xfrm>
          <a:prstGeom prst="rect">
            <a:avLst/>
          </a:prstGeom>
          <a:noFill/>
          <a:ln w="9525">
            <a:noFill/>
            <a:miter lim="800000"/>
            <a:headEnd/>
            <a:tailEnd/>
          </a:ln>
        </p:spPr>
        <p:txBody>
          <a:bodyPr/>
          <a:lstStyle/>
          <a:p>
            <a:pPr marL="342900" indent="-342900">
              <a:lnSpc>
                <a:spcPct val="90000"/>
              </a:lnSpc>
              <a:spcBef>
                <a:spcPct val="20000"/>
              </a:spcBef>
              <a:defRPr/>
            </a:pPr>
            <a:r>
              <a:rPr lang="zh-CN" altLang="en-US" sz="2400" b="1" kern="0" dirty="0">
                <a:solidFill>
                  <a:srgbClr val="0033CC"/>
                </a:solidFill>
                <a:latin typeface="+mn-lt"/>
                <a:ea typeface="+mn-ea"/>
                <a:cs typeface="+mn-cs"/>
              </a:rPr>
              <a:t>项目利害关系者图示：</a:t>
            </a:r>
          </a:p>
        </p:txBody>
      </p:sp>
      <p:grpSp>
        <p:nvGrpSpPr>
          <p:cNvPr id="88068" name="Group 14"/>
          <p:cNvGrpSpPr>
            <a:grpSpLocks/>
          </p:cNvGrpSpPr>
          <p:nvPr/>
        </p:nvGrpSpPr>
        <p:grpSpPr bwMode="auto">
          <a:xfrm>
            <a:off x="844550" y="1600200"/>
            <a:ext cx="7308850" cy="3814763"/>
            <a:chOff x="762000" y="2819400"/>
            <a:chExt cx="7308850" cy="3814763"/>
          </a:xfrm>
        </p:grpSpPr>
        <p:grpSp>
          <p:nvGrpSpPr>
            <p:cNvPr id="88069" name="Group 13"/>
            <p:cNvGrpSpPr>
              <a:grpSpLocks/>
            </p:cNvGrpSpPr>
            <p:nvPr/>
          </p:nvGrpSpPr>
          <p:grpSpPr bwMode="auto">
            <a:xfrm>
              <a:off x="762000" y="2819400"/>
              <a:ext cx="7308850" cy="3814763"/>
              <a:chOff x="844550" y="1676400"/>
              <a:chExt cx="7308850" cy="3814763"/>
            </a:xfrm>
          </p:grpSpPr>
          <p:pic>
            <p:nvPicPr>
              <p:cNvPr id="88071" name="Picture 7"/>
              <p:cNvPicPr>
                <a:picLocks noChangeAspect="1" noChangeArrowheads="1"/>
              </p:cNvPicPr>
              <p:nvPr/>
            </p:nvPicPr>
            <p:blipFill>
              <a:blip r:embed="rId2"/>
              <a:srcRect/>
              <a:stretch>
                <a:fillRect/>
              </a:stretch>
            </p:blipFill>
            <p:spPr bwMode="auto">
              <a:xfrm>
                <a:off x="844550" y="1676400"/>
                <a:ext cx="7308850" cy="3814763"/>
              </a:xfrm>
              <a:prstGeom prst="rect">
                <a:avLst/>
              </a:prstGeom>
              <a:noFill/>
              <a:ln w="9525">
                <a:noFill/>
                <a:miter lim="800000"/>
                <a:headEnd/>
                <a:tailEnd/>
              </a:ln>
            </p:spPr>
          </p:pic>
          <p:sp>
            <p:nvSpPr>
              <p:cNvPr id="7" name="Line Callout 2 6"/>
              <p:cNvSpPr/>
              <p:nvPr/>
            </p:nvSpPr>
            <p:spPr bwMode="auto">
              <a:xfrm>
                <a:off x="6400800" y="3048000"/>
                <a:ext cx="1600200" cy="457200"/>
              </a:xfrm>
              <a:prstGeom prst="borderCallout2">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r>
                  <a:rPr lang="zh-CN" altLang="en-US" dirty="0">
                    <a:solidFill>
                      <a:schemeClr val="tx1"/>
                    </a:solidFill>
                  </a:rPr>
                  <a:t>项目执行团队</a:t>
                </a:r>
                <a:endParaRPr lang="en-US" dirty="0">
                  <a:solidFill>
                    <a:schemeClr val="tx1"/>
                  </a:solidFill>
                </a:endParaRPr>
              </a:p>
            </p:txBody>
          </p:sp>
          <p:sp>
            <p:nvSpPr>
              <p:cNvPr id="8" name="Line Callout 2 7"/>
              <p:cNvSpPr/>
              <p:nvPr/>
            </p:nvSpPr>
            <p:spPr bwMode="auto">
              <a:xfrm>
                <a:off x="6324600" y="4572000"/>
                <a:ext cx="1600200" cy="457200"/>
              </a:xfrm>
              <a:prstGeom prst="borderCallout2">
                <a:avLst>
                  <a:gd name="adj1" fmla="val 18750"/>
                  <a:gd name="adj2" fmla="val -8333"/>
                  <a:gd name="adj3" fmla="val 18750"/>
                  <a:gd name="adj4" fmla="val -16667"/>
                  <a:gd name="adj5" fmla="val -32738"/>
                  <a:gd name="adj6" fmla="val -37823"/>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r>
                  <a:rPr lang="zh-CN" altLang="en-US" dirty="0">
                    <a:solidFill>
                      <a:schemeClr val="tx1"/>
                    </a:solidFill>
                  </a:rPr>
                  <a:t>施加影响者</a:t>
                </a:r>
                <a:endParaRPr lang="en-US" dirty="0">
                  <a:solidFill>
                    <a:schemeClr val="tx1"/>
                  </a:solidFill>
                </a:endParaRPr>
              </a:p>
            </p:txBody>
          </p:sp>
          <p:sp>
            <p:nvSpPr>
              <p:cNvPr id="10" name="Line Callout 2 9"/>
              <p:cNvSpPr/>
              <p:nvPr/>
            </p:nvSpPr>
            <p:spPr bwMode="auto">
              <a:xfrm>
                <a:off x="1066800" y="4648200"/>
                <a:ext cx="1752600" cy="457200"/>
              </a:xfrm>
              <a:prstGeom prst="borderCallout2">
                <a:avLst>
                  <a:gd name="adj1" fmla="val 49702"/>
                  <a:gd name="adj2" fmla="val 104592"/>
                  <a:gd name="adj3" fmla="val 49703"/>
                  <a:gd name="adj4" fmla="val 113265"/>
                  <a:gd name="adj5" fmla="val -16071"/>
                  <a:gd name="adj6" fmla="val 132008"/>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r>
                  <a:rPr lang="zh-CN" altLang="en-US" dirty="0">
                    <a:solidFill>
                      <a:schemeClr val="tx1"/>
                    </a:solidFill>
                  </a:rPr>
                  <a:t>项目管理办公室</a:t>
                </a:r>
                <a:endParaRPr lang="en-US" dirty="0">
                  <a:solidFill>
                    <a:schemeClr val="tx1"/>
                  </a:solidFill>
                </a:endParaRPr>
              </a:p>
            </p:txBody>
          </p:sp>
          <p:sp>
            <p:nvSpPr>
              <p:cNvPr id="11" name="Line Callout 2 10"/>
              <p:cNvSpPr/>
              <p:nvPr/>
            </p:nvSpPr>
            <p:spPr bwMode="auto">
              <a:xfrm>
                <a:off x="1066800" y="3657600"/>
                <a:ext cx="1219200" cy="457200"/>
              </a:xfrm>
              <a:prstGeom prst="borderCallout2">
                <a:avLst>
                  <a:gd name="adj1" fmla="val 47321"/>
                  <a:gd name="adj2" fmla="val 106456"/>
                  <a:gd name="adj3" fmla="val 49703"/>
                  <a:gd name="adj4" fmla="val 113265"/>
                  <a:gd name="adj5" fmla="val 22025"/>
                  <a:gd name="adj6" fmla="val 145552"/>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r>
                  <a:rPr lang="zh-CN" altLang="en-US" dirty="0">
                    <a:solidFill>
                      <a:schemeClr val="tx1"/>
                    </a:solidFill>
                  </a:rPr>
                  <a:t>其他</a:t>
                </a:r>
                <a:endParaRPr lang="en-US" dirty="0">
                  <a:solidFill>
                    <a:schemeClr val="tx1"/>
                  </a:solidFill>
                </a:endParaRPr>
              </a:p>
            </p:txBody>
          </p:sp>
          <p:sp>
            <p:nvSpPr>
              <p:cNvPr id="13" name="Line Callout 2 12"/>
              <p:cNvSpPr/>
              <p:nvPr/>
            </p:nvSpPr>
            <p:spPr bwMode="auto">
              <a:xfrm>
                <a:off x="6248400" y="1981200"/>
                <a:ext cx="1600200" cy="457200"/>
              </a:xfrm>
              <a:prstGeom prst="borderCallout2">
                <a:avLst>
                  <a:gd name="adj1" fmla="val 18750"/>
                  <a:gd name="adj2" fmla="val -8333"/>
                  <a:gd name="adj3" fmla="val 18750"/>
                  <a:gd name="adj4" fmla="val -16667"/>
                  <a:gd name="adj5" fmla="val 72024"/>
                  <a:gd name="adj6" fmla="val -94967"/>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r>
                  <a:rPr lang="zh-CN" altLang="en-US" dirty="0">
                    <a:solidFill>
                      <a:schemeClr val="tx1"/>
                    </a:solidFill>
                  </a:rPr>
                  <a:t>赞助人</a:t>
                </a:r>
                <a:endParaRPr lang="en-US" dirty="0">
                  <a:solidFill>
                    <a:schemeClr val="tx1"/>
                  </a:solidFill>
                </a:endParaRPr>
              </a:p>
            </p:txBody>
          </p:sp>
        </p:grpSp>
        <p:sp>
          <p:nvSpPr>
            <p:cNvPr id="12" name="Line Callout 2 11"/>
            <p:cNvSpPr/>
            <p:nvPr/>
          </p:nvSpPr>
          <p:spPr bwMode="auto">
            <a:xfrm>
              <a:off x="6172200" y="3124200"/>
              <a:ext cx="1600200" cy="457200"/>
            </a:xfrm>
            <a:prstGeom prst="borderCallout2">
              <a:avLst>
                <a:gd name="adj1" fmla="val 18750"/>
                <a:gd name="adj2" fmla="val -8333"/>
                <a:gd name="adj3" fmla="val 18750"/>
                <a:gd name="adj4" fmla="val -16667"/>
                <a:gd name="adj5" fmla="val 98214"/>
                <a:gd name="adj6" fmla="val -57552"/>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r>
                <a:rPr lang="zh-CN" altLang="en-US" dirty="0">
                  <a:solidFill>
                    <a:schemeClr val="tx1"/>
                  </a:solidFill>
                </a:rPr>
                <a:t>赞助人</a:t>
              </a:r>
              <a:endParaRPr lang="en-US" dirty="0">
                <a:solidFill>
                  <a:schemeClr val="tx1"/>
                </a:solidFill>
              </a:endParaRPr>
            </a:p>
          </p:txBody>
        </p:sp>
      </p:gr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8068"/>
                                        </p:tgtEl>
                                        <p:attrNameLst>
                                          <p:attrName>style.visibility</p:attrName>
                                        </p:attrNameLst>
                                      </p:cBhvr>
                                      <p:to>
                                        <p:strVal val="visible"/>
                                      </p:to>
                                    </p:set>
                                    <p:anim calcmode="lin" valueType="num">
                                      <p:cBhvr additive="base">
                                        <p:cTn id="11" dur="500" fill="hold"/>
                                        <p:tgtEl>
                                          <p:spTgt spid="88068"/>
                                        </p:tgtEl>
                                        <p:attrNameLst>
                                          <p:attrName>ppt_x</p:attrName>
                                        </p:attrNameLst>
                                      </p:cBhvr>
                                      <p:tavLst>
                                        <p:tav tm="0">
                                          <p:val>
                                            <p:strVal val="#ppt_x"/>
                                          </p:val>
                                        </p:tav>
                                        <p:tav tm="100000">
                                          <p:val>
                                            <p:strVal val="#ppt_x"/>
                                          </p:val>
                                        </p:tav>
                                      </p:tavLst>
                                    </p:anim>
                                    <p:anim calcmode="lin" valueType="num">
                                      <p:cBhvr additive="base">
                                        <p:cTn id="12" dur="500" fill="hold"/>
                                        <p:tgtEl>
                                          <p:spTgt spid="880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090"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9.</a:t>
            </a:r>
            <a:r>
              <a:rPr lang="zh-CN" altLang="en-US" sz="2800" b="1">
                <a:solidFill>
                  <a:srgbClr val="0033CC"/>
                </a:solidFill>
              </a:rPr>
              <a:t>项目利害关系者</a:t>
            </a:r>
          </a:p>
        </p:txBody>
      </p:sp>
      <p:sp>
        <p:nvSpPr>
          <p:cNvPr id="5" name="Rectangle 3"/>
          <p:cNvSpPr txBox="1">
            <a:spLocks noChangeArrowheads="1"/>
          </p:cNvSpPr>
          <p:nvPr/>
        </p:nvSpPr>
        <p:spPr bwMode="auto">
          <a:xfrm>
            <a:off x="152400" y="685800"/>
            <a:ext cx="8686800" cy="457200"/>
          </a:xfrm>
          <a:prstGeom prst="rect">
            <a:avLst/>
          </a:prstGeom>
          <a:noFill/>
          <a:ln w="9525">
            <a:noFill/>
            <a:miter lim="800000"/>
            <a:headEnd/>
            <a:tailEnd/>
          </a:ln>
        </p:spPr>
        <p:txBody>
          <a:bodyPr/>
          <a:lstStyle/>
          <a:p>
            <a:pPr marL="342900" indent="-342900">
              <a:spcBef>
                <a:spcPct val="20000"/>
              </a:spcBef>
              <a:defRPr/>
            </a:pPr>
            <a:r>
              <a:rPr lang="en-US" altLang="zh-CN" sz="2400" b="1" kern="0" dirty="0">
                <a:latin typeface="+mn-lt"/>
                <a:ea typeface="+mn-ea"/>
                <a:cs typeface="+mn-cs"/>
              </a:rPr>
              <a:t>    </a:t>
            </a:r>
            <a:r>
              <a:rPr lang="zh-CN" altLang="en-US" sz="2400" b="1" kern="0" dirty="0">
                <a:solidFill>
                  <a:srgbClr val="0033CC"/>
                </a:solidFill>
                <a:latin typeface="+mn-lt"/>
                <a:ea typeface="+mn-ea"/>
                <a:cs typeface="+mn-cs"/>
              </a:rPr>
              <a:t>项目利害关系者示例</a:t>
            </a:r>
            <a:r>
              <a:rPr lang="en-US" altLang="zh-CN" sz="2400" b="1" kern="0" dirty="0" smtClean="0">
                <a:solidFill>
                  <a:srgbClr val="0033CC"/>
                </a:solidFill>
                <a:latin typeface="+mn-lt"/>
                <a:ea typeface="+mn-ea"/>
                <a:cs typeface="+mn-cs"/>
              </a:rPr>
              <a:t>_NJTC F101</a:t>
            </a:r>
            <a:r>
              <a:rPr lang="zh-CN" altLang="en-US" sz="2400" b="1" kern="0" dirty="0" smtClean="0">
                <a:solidFill>
                  <a:srgbClr val="0033CC"/>
                </a:solidFill>
                <a:latin typeface="+mn-lt"/>
                <a:ea typeface="+mn-ea"/>
                <a:cs typeface="+mn-cs"/>
              </a:rPr>
              <a:t>项目</a:t>
            </a:r>
            <a:r>
              <a:rPr lang="zh-CN" altLang="en-US" sz="2400" b="1" kern="0" dirty="0">
                <a:solidFill>
                  <a:srgbClr val="0033CC"/>
                </a:solidFill>
                <a:latin typeface="+mn-lt"/>
                <a:ea typeface="+mn-ea"/>
                <a:cs typeface="+mn-cs"/>
              </a:rPr>
              <a:t>利害关系者：</a:t>
            </a:r>
            <a:endParaRPr lang="zh-CN" altLang="en-US" sz="2400" b="1" kern="0" dirty="0">
              <a:latin typeface="+mn-lt"/>
              <a:ea typeface="+mn-ea"/>
              <a:cs typeface="+mn-cs"/>
            </a:endParaRPr>
          </a:p>
        </p:txBody>
      </p:sp>
      <p:grpSp>
        <p:nvGrpSpPr>
          <p:cNvPr id="2" name="Group 27"/>
          <p:cNvGrpSpPr>
            <a:grpSpLocks/>
          </p:cNvGrpSpPr>
          <p:nvPr/>
        </p:nvGrpSpPr>
        <p:grpSpPr bwMode="auto">
          <a:xfrm>
            <a:off x="533400" y="1371600"/>
            <a:ext cx="1981200" cy="4343400"/>
            <a:chOff x="533400" y="1371600"/>
            <a:chExt cx="1981200" cy="4343400"/>
          </a:xfrm>
        </p:grpSpPr>
        <p:sp>
          <p:nvSpPr>
            <p:cNvPr id="8" name="Flowchart: Alternate Process 7"/>
            <p:cNvSpPr/>
            <p:nvPr/>
          </p:nvSpPr>
          <p:spPr bwMode="auto">
            <a:xfrm>
              <a:off x="533400" y="1371600"/>
              <a:ext cx="19812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a:solidFill>
                    <a:srgbClr val="1725A9"/>
                  </a:solidFill>
                </a:rPr>
                <a:t>项目经理</a:t>
              </a:r>
              <a:endParaRPr lang="en-US" altLang="en-US" sz="2000" b="1" dirty="0">
                <a:solidFill>
                  <a:srgbClr val="1725A9"/>
                </a:solidFill>
              </a:endParaRPr>
            </a:p>
          </p:txBody>
        </p:sp>
        <p:sp>
          <p:nvSpPr>
            <p:cNvPr id="10" name="Flowchart: Alternate Process 9"/>
            <p:cNvSpPr/>
            <p:nvPr/>
          </p:nvSpPr>
          <p:spPr bwMode="auto">
            <a:xfrm>
              <a:off x="533400" y="1828800"/>
              <a:ext cx="19812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a:solidFill>
                    <a:srgbClr val="1725A9"/>
                  </a:solidFill>
                </a:rPr>
                <a:t>顾客</a:t>
              </a:r>
              <a:r>
                <a:rPr lang="en-US" altLang="zh-CN" sz="2000" b="1" dirty="0">
                  <a:solidFill>
                    <a:srgbClr val="1725A9"/>
                  </a:solidFill>
                </a:rPr>
                <a:t>/</a:t>
              </a:r>
              <a:r>
                <a:rPr lang="zh-CN" altLang="en-US" sz="2000" b="1" dirty="0">
                  <a:solidFill>
                    <a:srgbClr val="1725A9"/>
                  </a:solidFill>
                </a:rPr>
                <a:t>用户</a:t>
              </a:r>
              <a:endParaRPr lang="en-US" altLang="en-US" sz="2000" b="1" dirty="0">
                <a:solidFill>
                  <a:srgbClr val="1725A9"/>
                </a:solidFill>
              </a:endParaRPr>
            </a:p>
          </p:txBody>
        </p:sp>
        <p:sp>
          <p:nvSpPr>
            <p:cNvPr id="11" name="Flowchart: Alternate Process 10"/>
            <p:cNvSpPr/>
            <p:nvPr/>
          </p:nvSpPr>
          <p:spPr bwMode="auto">
            <a:xfrm>
              <a:off x="533400" y="4114800"/>
              <a:ext cx="1981200" cy="6858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a:solidFill>
                    <a:srgbClr val="1725A9"/>
                  </a:solidFill>
                </a:rPr>
                <a:t>施加影响者</a:t>
              </a:r>
              <a:endParaRPr lang="en-US" altLang="en-US" sz="2000" b="1" dirty="0">
                <a:solidFill>
                  <a:srgbClr val="1725A9"/>
                </a:solidFill>
              </a:endParaRPr>
            </a:p>
          </p:txBody>
        </p:sp>
        <p:sp>
          <p:nvSpPr>
            <p:cNvPr id="12" name="Flowchart: Alternate Process 11"/>
            <p:cNvSpPr/>
            <p:nvPr/>
          </p:nvSpPr>
          <p:spPr bwMode="auto">
            <a:xfrm>
              <a:off x="533400" y="2286000"/>
              <a:ext cx="19812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a:solidFill>
                    <a:srgbClr val="1725A9"/>
                  </a:solidFill>
                </a:rPr>
                <a:t>项目执行组织</a:t>
              </a:r>
              <a:endParaRPr lang="en-US" altLang="en-US" sz="2000" b="1" dirty="0">
                <a:solidFill>
                  <a:srgbClr val="1725A9"/>
                </a:solidFill>
              </a:endParaRPr>
            </a:p>
          </p:txBody>
        </p:sp>
        <p:sp>
          <p:nvSpPr>
            <p:cNvPr id="13" name="Flowchart: Alternate Process 12"/>
            <p:cNvSpPr/>
            <p:nvPr/>
          </p:nvSpPr>
          <p:spPr bwMode="auto">
            <a:xfrm>
              <a:off x="533400" y="2743200"/>
              <a:ext cx="19812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a:solidFill>
                    <a:srgbClr val="1725A9"/>
                  </a:solidFill>
                </a:rPr>
                <a:t>项目管理团队</a:t>
              </a:r>
              <a:endParaRPr lang="en-US" altLang="en-US" sz="2000" b="1" dirty="0">
                <a:solidFill>
                  <a:srgbClr val="1725A9"/>
                </a:solidFill>
              </a:endParaRPr>
            </a:p>
          </p:txBody>
        </p:sp>
        <p:sp>
          <p:nvSpPr>
            <p:cNvPr id="14" name="Flowchart: Alternate Process 13"/>
            <p:cNvSpPr/>
            <p:nvPr/>
          </p:nvSpPr>
          <p:spPr bwMode="auto">
            <a:xfrm>
              <a:off x="533400" y="3200400"/>
              <a:ext cx="19812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a:solidFill>
                    <a:srgbClr val="1725A9"/>
                  </a:solidFill>
                </a:rPr>
                <a:t>项目团队成员</a:t>
              </a:r>
              <a:endParaRPr lang="en-US" altLang="en-US" sz="2000" b="1" dirty="0">
                <a:solidFill>
                  <a:srgbClr val="1725A9"/>
                </a:solidFill>
              </a:endParaRPr>
            </a:p>
          </p:txBody>
        </p:sp>
        <p:sp>
          <p:nvSpPr>
            <p:cNvPr id="15" name="Flowchart: Alternate Process 14"/>
            <p:cNvSpPr/>
            <p:nvPr/>
          </p:nvSpPr>
          <p:spPr bwMode="auto">
            <a:xfrm>
              <a:off x="533400" y="3657600"/>
              <a:ext cx="19812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smtClean="0">
                  <a:solidFill>
                    <a:srgbClr val="1725A9"/>
                  </a:solidFill>
                </a:rPr>
                <a:t>管理支持</a:t>
              </a:r>
              <a:endParaRPr lang="en-US" altLang="en-US" sz="2000" b="1" dirty="0">
                <a:solidFill>
                  <a:srgbClr val="1725A9"/>
                </a:solidFill>
              </a:endParaRPr>
            </a:p>
          </p:txBody>
        </p:sp>
        <p:sp>
          <p:nvSpPr>
            <p:cNvPr id="16" name="Flowchart: Alternate Process 15"/>
            <p:cNvSpPr/>
            <p:nvPr/>
          </p:nvSpPr>
          <p:spPr bwMode="auto">
            <a:xfrm>
              <a:off x="533400" y="5334000"/>
              <a:ext cx="19812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a:solidFill>
                    <a:srgbClr val="1725A9"/>
                  </a:solidFill>
                </a:rPr>
                <a:t>其他</a:t>
              </a:r>
              <a:endParaRPr lang="en-US" altLang="en-US" sz="2000" b="1" dirty="0">
                <a:solidFill>
                  <a:srgbClr val="1725A9"/>
                </a:solidFill>
              </a:endParaRPr>
            </a:p>
          </p:txBody>
        </p:sp>
        <p:sp>
          <p:nvSpPr>
            <p:cNvPr id="17" name="Flowchart: Alternate Process 16"/>
            <p:cNvSpPr/>
            <p:nvPr/>
          </p:nvSpPr>
          <p:spPr bwMode="auto">
            <a:xfrm>
              <a:off x="533400" y="4876800"/>
              <a:ext cx="19812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a:solidFill>
                    <a:srgbClr val="1725A9"/>
                  </a:solidFill>
                </a:rPr>
                <a:t>项目管理办公室</a:t>
              </a:r>
              <a:endParaRPr lang="en-US" altLang="en-US" sz="2000" b="1" dirty="0">
                <a:solidFill>
                  <a:srgbClr val="1725A9"/>
                </a:solidFill>
              </a:endParaRPr>
            </a:p>
          </p:txBody>
        </p:sp>
      </p:grpSp>
      <p:grpSp>
        <p:nvGrpSpPr>
          <p:cNvPr id="3" name="Group 28"/>
          <p:cNvGrpSpPr>
            <a:grpSpLocks/>
          </p:cNvGrpSpPr>
          <p:nvPr/>
        </p:nvGrpSpPr>
        <p:grpSpPr bwMode="auto">
          <a:xfrm>
            <a:off x="2743200" y="1371600"/>
            <a:ext cx="5638800" cy="4343400"/>
            <a:chOff x="2743200" y="1371600"/>
            <a:chExt cx="5638800" cy="4343400"/>
          </a:xfrm>
        </p:grpSpPr>
        <p:sp>
          <p:nvSpPr>
            <p:cNvPr id="9" name="Flowchart: Alternate Process 8"/>
            <p:cNvSpPr/>
            <p:nvPr/>
          </p:nvSpPr>
          <p:spPr bwMode="auto">
            <a:xfrm>
              <a:off x="2743200" y="1371600"/>
              <a:ext cx="56388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en-US" altLang="zh-CN" sz="2000" b="1" dirty="0" smtClean="0">
                  <a:solidFill>
                    <a:srgbClr val="1725A9"/>
                  </a:solidFill>
                </a:rPr>
                <a:t>NJTC PM</a:t>
              </a:r>
              <a:endParaRPr lang="en-US" altLang="en-US" sz="2000" b="1" dirty="0">
                <a:solidFill>
                  <a:srgbClr val="1725A9"/>
                </a:solidFill>
              </a:endParaRPr>
            </a:p>
          </p:txBody>
        </p:sp>
        <p:sp>
          <p:nvSpPr>
            <p:cNvPr id="19" name="Flowchart: Alternate Process 18"/>
            <p:cNvSpPr/>
            <p:nvPr/>
          </p:nvSpPr>
          <p:spPr bwMode="auto">
            <a:xfrm>
              <a:off x="2743200" y="1828800"/>
              <a:ext cx="56388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smtClean="0">
                  <a:solidFill>
                    <a:srgbClr val="1725A9"/>
                  </a:solidFill>
                </a:rPr>
                <a:t>南京长安汽车有限公司</a:t>
              </a:r>
              <a:r>
                <a:rPr lang="en-US" altLang="zh-CN" sz="2000" b="1" dirty="0" smtClean="0">
                  <a:solidFill>
                    <a:srgbClr val="1725A9"/>
                  </a:solidFill>
                </a:rPr>
                <a:t>/F101</a:t>
              </a:r>
              <a:r>
                <a:rPr lang="zh-CN" altLang="en-US" sz="2000" b="1" dirty="0" smtClean="0">
                  <a:solidFill>
                    <a:srgbClr val="1725A9"/>
                  </a:solidFill>
                </a:rPr>
                <a:t>用户</a:t>
              </a:r>
              <a:endParaRPr lang="en-US" altLang="en-US" sz="2000" b="1" dirty="0">
                <a:solidFill>
                  <a:srgbClr val="1725A9"/>
                </a:solidFill>
              </a:endParaRPr>
            </a:p>
          </p:txBody>
        </p:sp>
        <p:sp>
          <p:nvSpPr>
            <p:cNvPr id="20" name="Flowchart: Alternate Process 19"/>
            <p:cNvSpPr/>
            <p:nvPr/>
          </p:nvSpPr>
          <p:spPr bwMode="auto">
            <a:xfrm>
              <a:off x="2743200" y="2286000"/>
              <a:ext cx="56388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en-US" altLang="en-US" sz="2000" b="1" dirty="0" smtClean="0">
                  <a:solidFill>
                    <a:srgbClr val="1725A9"/>
                  </a:solidFill>
                </a:rPr>
                <a:t>NJTC </a:t>
              </a:r>
              <a:endParaRPr lang="en-US" altLang="en-US" sz="2000" b="1" dirty="0">
                <a:solidFill>
                  <a:srgbClr val="1725A9"/>
                </a:solidFill>
              </a:endParaRPr>
            </a:p>
          </p:txBody>
        </p:sp>
        <p:sp>
          <p:nvSpPr>
            <p:cNvPr id="21" name="Flowchart: Alternate Process 20"/>
            <p:cNvSpPr/>
            <p:nvPr/>
          </p:nvSpPr>
          <p:spPr bwMode="auto">
            <a:xfrm>
              <a:off x="2743200" y="2743200"/>
              <a:ext cx="56388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en-US" altLang="zh-CN" sz="2000" b="1" dirty="0" smtClean="0">
                  <a:solidFill>
                    <a:srgbClr val="1725A9"/>
                  </a:solidFill>
                </a:rPr>
                <a:t>NJTC F101</a:t>
              </a:r>
              <a:r>
                <a:rPr lang="zh-CN" altLang="en-US" sz="2000" b="1" dirty="0" smtClean="0">
                  <a:solidFill>
                    <a:srgbClr val="1725A9"/>
                  </a:solidFill>
                </a:rPr>
                <a:t>项目</a:t>
              </a:r>
              <a:r>
                <a:rPr lang="en-US" altLang="zh-CN" sz="2000" b="1" dirty="0" smtClean="0">
                  <a:solidFill>
                    <a:srgbClr val="1725A9"/>
                  </a:solidFill>
                </a:rPr>
                <a:t>SDT</a:t>
              </a:r>
              <a:endParaRPr lang="en-US" altLang="en-US" sz="2000" b="1" dirty="0">
                <a:solidFill>
                  <a:srgbClr val="1725A9"/>
                </a:solidFill>
              </a:endParaRPr>
            </a:p>
          </p:txBody>
        </p:sp>
        <p:sp>
          <p:nvSpPr>
            <p:cNvPr id="22" name="Flowchart: Alternate Process 21"/>
            <p:cNvSpPr/>
            <p:nvPr/>
          </p:nvSpPr>
          <p:spPr bwMode="auto">
            <a:xfrm>
              <a:off x="2743200" y="3200400"/>
              <a:ext cx="56388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en-US" altLang="zh-CN" sz="2000" b="1" dirty="0" smtClean="0">
                  <a:solidFill>
                    <a:srgbClr val="1725A9"/>
                  </a:solidFill>
                </a:rPr>
                <a:t>NJTC F101</a:t>
              </a:r>
              <a:r>
                <a:rPr lang="zh-CN" altLang="en-US" sz="2000" b="1" dirty="0" smtClean="0">
                  <a:solidFill>
                    <a:srgbClr val="1725A9"/>
                  </a:solidFill>
                </a:rPr>
                <a:t>项目</a:t>
              </a:r>
              <a:r>
                <a:rPr lang="en-US" altLang="zh-CN" sz="2000" b="1" dirty="0">
                  <a:solidFill>
                    <a:srgbClr val="1725A9"/>
                  </a:solidFill>
                </a:rPr>
                <a:t>SDT</a:t>
              </a:r>
              <a:r>
                <a:rPr lang="zh-CN" altLang="en-US" sz="2000" b="1" dirty="0">
                  <a:solidFill>
                    <a:srgbClr val="1725A9"/>
                  </a:solidFill>
                </a:rPr>
                <a:t>成员</a:t>
              </a:r>
              <a:r>
                <a:rPr lang="zh-CN" altLang="en-US" sz="2000" b="1" dirty="0" smtClean="0">
                  <a:solidFill>
                    <a:srgbClr val="1725A9"/>
                  </a:solidFill>
                </a:rPr>
                <a:t>、</a:t>
              </a:r>
              <a:r>
                <a:rPr lang="en-US" altLang="zh-CN" sz="2000" b="1" dirty="0" smtClean="0">
                  <a:solidFill>
                    <a:srgbClr val="1725A9"/>
                  </a:solidFill>
                </a:rPr>
                <a:t>F101</a:t>
              </a:r>
              <a:r>
                <a:rPr lang="zh-CN" altLang="en-US" sz="2000" b="1" dirty="0" smtClean="0">
                  <a:solidFill>
                    <a:srgbClr val="1725A9"/>
                  </a:solidFill>
                </a:rPr>
                <a:t>生产线</a:t>
              </a:r>
              <a:r>
                <a:rPr lang="zh-CN" altLang="en-US" sz="2000" b="1" dirty="0">
                  <a:solidFill>
                    <a:srgbClr val="1725A9"/>
                  </a:solidFill>
                </a:rPr>
                <a:t>员工等</a:t>
              </a:r>
              <a:endParaRPr lang="en-US" altLang="en-US" sz="2000" b="1" dirty="0">
                <a:solidFill>
                  <a:srgbClr val="1725A9"/>
                </a:solidFill>
              </a:endParaRPr>
            </a:p>
          </p:txBody>
        </p:sp>
        <p:sp>
          <p:nvSpPr>
            <p:cNvPr id="23" name="Flowchart: Alternate Process 22"/>
            <p:cNvSpPr/>
            <p:nvPr/>
          </p:nvSpPr>
          <p:spPr bwMode="auto">
            <a:xfrm>
              <a:off x="2743200" y="3657600"/>
              <a:ext cx="56388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smtClean="0">
                  <a:solidFill>
                    <a:srgbClr val="1725A9"/>
                  </a:solidFill>
                </a:rPr>
                <a:t>国际陈唱、</a:t>
              </a:r>
              <a:r>
                <a:rPr lang="en-US" altLang="zh-CN" sz="2000" b="1" dirty="0" smtClean="0">
                  <a:solidFill>
                    <a:srgbClr val="1725A9"/>
                  </a:solidFill>
                </a:rPr>
                <a:t>NJTC</a:t>
              </a:r>
              <a:r>
                <a:rPr lang="zh-CN" altLang="en-US" sz="2000" b="1" dirty="0" smtClean="0">
                  <a:solidFill>
                    <a:srgbClr val="1725A9"/>
                  </a:solidFill>
                </a:rPr>
                <a:t>管理</a:t>
              </a:r>
              <a:r>
                <a:rPr lang="zh-CN" altLang="en-US" sz="2000" b="1" dirty="0">
                  <a:solidFill>
                    <a:srgbClr val="1725A9"/>
                  </a:solidFill>
                </a:rPr>
                <a:t>层</a:t>
              </a:r>
              <a:endParaRPr lang="en-US" altLang="en-US" sz="2000" b="1" dirty="0">
                <a:solidFill>
                  <a:srgbClr val="1725A9"/>
                </a:solidFill>
              </a:endParaRPr>
            </a:p>
          </p:txBody>
        </p:sp>
        <p:sp>
          <p:nvSpPr>
            <p:cNvPr id="24" name="Flowchart: Alternate Process 23"/>
            <p:cNvSpPr/>
            <p:nvPr/>
          </p:nvSpPr>
          <p:spPr bwMode="auto">
            <a:xfrm>
              <a:off x="2743200" y="4114800"/>
              <a:ext cx="5638800" cy="6858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b="1" dirty="0" smtClean="0">
                  <a:solidFill>
                    <a:srgbClr val="1725A9"/>
                  </a:solidFill>
                </a:rPr>
                <a:t>重庆长安汽研院、南长公司</a:t>
              </a:r>
              <a:endParaRPr lang="en-US" altLang="zh-CN" b="1" dirty="0">
                <a:solidFill>
                  <a:srgbClr val="1725A9"/>
                </a:solidFill>
              </a:endParaRPr>
            </a:p>
            <a:p>
              <a:pPr>
                <a:defRPr/>
              </a:pPr>
              <a:r>
                <a:rPr lang="zh-CN" altLang="en-US" b="1" dirty="0" smtClean="0">
                  <a:solidFill>
                    <a:srgbClr val="1725A9"/>
                  </a:solidFill>
                </a:rPr>
                <a:t>公司管理</a:t>
              </a:r>
              <a:r>
                <a:rPr lang="zh-CN" altLang="en-US" b="1" dirty="0">
                  <a:solidFill>
                    <a:srgbClr val="1725A9"/>
                  </a:solidFill>
                </a:rPr>
                <a:t>高层</a:t>
              </a:r>
              <a:r>
                <a:rPr lang="en-US" altLang="zh-CN" b="1" dirty="0">
                  <a:solidFill>
                    <a:srgbClr val="1725A9"/>
                  </a:solidFill>
                </a:rPr>
                <a:t>/</a:t>
              </a:r>
              <a:r>
                <a:rPr lang="zh-CN" altLang="en-US" b="1" dirty="0">
                  <a:solidFill>
                    <a:srgbClr val="1725A9"/>
                  </a:solidFill>
                </a:rPr>
                <a:t>各职能部门经理及成员等</a:t>
              </a:r>
              <a:endParaRPr lang="en-US" altLang="en-US" b="1" dirty="0">
                <a:solidFill>
                  <a:srgbClr val="1725A9"/>
                </a:solidFill>
              </a:endParaRPr>
            </a:p>
          </p:txBody>
        </p:sp>
        <p:sp>
          <p:nvSpPr>
            <p:cNvPr id="25" name="Flowchart: Alternate Process 24"/>
            <p:cNvSpPr/>
            <p:nvPr/>
          </p:nvSpPr>
          <p:spPr bwMode="auto">
            <a:xfrm>
              <a:off x="2743200" y="4876800"/>
              <a:ext cx="56388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en-US" altLang="en-US" sz="2000" b="1" dirty="0" smtClean="0">
                  <a:solidFill>
                    <a:srgbClr val="1725A9"/>
                  </a:solidFill>
                </a:rPr>
                <a:t>APMER </a:t>
              </a:r>
              <a:endParaRPr lang="en-US" altLang="en-US" sz="2000" b="1" dirty="0">
                <a:solidFill>
                  <a:srgbClr val="1725A9"/>
                </a:solidFill>
              </a:endParaRPr>
            </a:p>
          </p:txBody>
        </p:sp>
        <p:sp>
          <p:nvSpPr>
            <p:cNvPr id="26" name="Flowchart: Alternate Process 25"/>
            <p:cNvSpPr/>
            <p:nvPr/>
          </p:nvSpPr>
          <p:spPr bwMode="auto">
            <a:xfrm>
              <a:off x="2743200" y="5334000"/>
              <a:ext cx="5638800" cy="381000"/>
            </a:xfrm>
            <a:prstGeom prst="flowChartAlternate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defRPr/>
              </a:pPr>
              <a:r>
                <a:rPr lang="zh-CN" altLang="en-US" sz="2000" b="1" dirty="0">
                  <a:solidFill>
                    <a:srgbClr val="1725A9"/>
                  </a:solidFill>
                </a:rPr>
                <a:t>供应商、海关、货代、专利局、团队成员家属等</a:t>
              </a:r>
              <a:endParaRPr lang="en-US" altLang="en-US" sz="2000" b="1" dirty="0">
                <a:solidFill>
                  <a:srgbClr val="1725A9"/>
                </a:solidFill>
              </a:endParaRPr>
            </a:p>
          </p:txBody>
        </p:sp>
      </p:gr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up)">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Rectangle 2"/>
          <p:cNvSpPr>
            <a:spLocks noGrp="1" noChangeArrowheads="1"/>
          </p:cNvSpPr>
          <p:nvPr>
            <p:ph type="title"/>
          </p:nvPr>
        </p:nvSpPr>
        <p:spPr>
          <a:xfrm>
            <a:off x="685800" y="1524000"/>
            <a:ext cx="533400" cy="2971800"/>
          </a:xfrm>
        </p:spPr>
        <p:txBody>
          <a:bodyPr>
            <a:noAutofit/>
          </a:bodyPr>
          <a:lstStyle/>
          <a:p>
            <a:pPr algn="l" eaLnBrk="1" hangingPunct="1"/>
            <a:r>
              <a:rPr lang="zh-CN" altLang="en-US" sz="2800" b="1" dirty="0" smtClean="0">
                <a:solidFill>
                  <a:srgbClr val="0033CC"/>
                </a:solidFill>
              </a:rPr>
              <a:t>项目经理的角色</a:t>
            </a:r>
          </a:p>
        </p:txBody>
      </p:sp>
      <p:sp>
        <p:nvSpPr>
          <p:cNvPr id="394244" name="Rectangle 4"/>
          <p:cNvSpPr>
            <a:spLocks noChangeArrowheads="1"/>
          </p:cNvSpPr>
          <p:nvPr/>
        </p:nvSpPr>
        <p:spPr bwMode="auto">
          <a:xfrm>
            <a:off x="441325" y="2536825"/>
            <a:ext cx="3576638" cy="3416300"/>
          </a:xfrm>
          <a:prstGeom prst="rect">
            <a:avLst/>
          </a:prstGeom>
          <a:noFill/>
          <a:ln w="9525">
            <a:noFill/>
            <a:miter lim="800000"/>
            <a:headEnd/>
            <a:tailEnd/>
          </a:ln>
          <a:effectLst/>
        </p:spPr>
        <p:txBody>
          <a:bodyPr lIns="92075" tIns="46038" rIns="92075" bIns="46038"/>
          <a:lstStyle/>
          <a:p>
            <a:pPr marL="342900" indent="-342900">
              <a:spcBef>
                <a:spcPct val="20000"/>
              </a:spcBef>
              <a:buClr>
                <a:schemeClr val="hlink"/>
              </a:buClr>
              <a:buSzPct val="70000"/>
              <a:buFont typeface="Wingdings" pitchFamily="2" charset="2"/>
              <a:buChar char="u"/>
              <a:defRPr/>
            </a:pPr>
            <a:endParaRPr kumimoji="1" lang="en-US" sz="2800" b="1">
              <a:effectLst>
                <a:outerShdw blurRad="38100" dist="38100" dir="2700000" algn="tl">
                  <a:srgbClr val="C0C0C0"/>
                </a:outerShdw>
              </a:effectLst>
              <a:ea typeface="幼圆" pitchFamily="49" charset="-122"/>
              <a:cs typeface="+mn-cs"/>
            </a:endParaRPr>
          </a:p>
        </p:txBody>
      </p:sp>
      <p:sp>
        <p:nvSpPr>
          <p:cNvPr id="90116" name="Rectangle 5"/>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9.</a:t>
            </a:r>
            <a:r>
              <a:rPr lang="zh-CN" altLang="en-US" sz="2800" b="1">
                <a:solidFill>
                  <a:srgbClr val="0033CC"/>
                </a:solidFill>
              </a:rPr>
              <a:t>项目利害关系者</a:t>
            </a:r>
          </a:p>
        </p:txBody>
      </p:sp>
      <p:pic>
        <p:nvPicPr>
          <p:cNvPr id="394246" name="Picture 6"/>
          <p:cNvPicPr>
            <a:picLocks noChangeAspect="1" noChangeArrowheads="1"/>
          </p:cNvPicPr>
          <p:nvPr/>
        </p:nvPicPr>
        <p:blipFill>
          <a:blip r:embed="rId3"/>
          <a:srcRect/>
          <a:stretch>
            <a:fillRect/>
          </a:stretch>
        </p:blipFill>
        <p:spPr bwMode="auto">
          <a:xfrm>
            <a:off x="1676400" y="838200"/>
            <a:ext cx="6244822" cy="558006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nodePh="1">
                                  <p:stCondLst>
                                    <p:cond delay="0"/>
                                  </p:stCondLst>
                                  <p:endCondLst>
                                    <p:cond evt="begin" delay="0">
                                      <p:tn val="5"/>
                                    </p:cond>
                                  </p:endCondLst>
                                  <p:childTnLst>
                                    <p:set>
                                      <p:cBhvr>
                                        <p:cTn id="6" dur="1" fill="hold">
                                          <p:stCondLst>
                                            <p:cond delay="0"/>
                                          </p:stCondLst>
                                        </p:cTn>
                                        <p:tgtEl>
                                          <p:spTgt spid="394244">
                                            <p:txEl>
                                              <p:pRg st="0" end="0"/>
                                            </p:txEl>
                                          </p:spTgt>
                                        </p:tgtEl>
                                        <p:attrNameLst>
                                          <p:attrName>style.visibility</p:attrName>
                                        </p:attrNameLst>
                                      </p:cBhvr>
                                      <p:to>
                                        <p:strVal val="visible"/>
                                      </p:to>
                                    </p:set>
                                    <p:animEffect transition="in" filter="wipe(left)">
                                      <p:cBhvr>
                                        <p:cTn id="7" dur="500"/>
                                        <p:tgtEl>
                                          <p:spTgt spid="39424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94242"/>
                                        </p:tgtEl>
                                        <p:attrNameLst>
                                          <p:attrName>style.visibility</p:attrName>
                                        </p:attrNameLst>
                                      </p:cBhvr>
                                      <p:to>
                                        <p:strVal val="visible"/>
                                      </p:to>
                                    </p:set>
                                    <p:anim calcmode="lin" valueType="num">
                                      <p:cBhvr additive="base">
                                        <p:cTn id="12" dur="500" fill="hold"/>
                                        <p:tgtEl>
                                          <p:spTgt spid="394242"/>
                                        </p:tgtEl>
                                        <p:attrNameLst>
                                          <p:attrName>ppt_x</p:attrName>
                                        </p:attrNameLst>
                                      </p:cBhvr>
                                      <p:tavLst>
                                        <p:tav tm="0">
                                          <p:val>
                                            <p:strVal val="0-#ppt_w/2"/>
                                          </p:val>
                                        </p:tav>
                                        <p:tav tm="100000">
                                          <p:val>
                                            <p:strVal val="#ppt_x"/>
                                          </p:val>
                                        </p:tav>
                                      </p:tavLst>
                                    </p:anim>
                                    <p:anim calcmode="lin" valueType="num">
                                      <p:cBhvr additive="base">
                                        <p:cTn id="13" dur="500" fill="hold"/>
                                        <p:tgtEl>
                                          <p:spTgt spid="39424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nodeType="clickEffect">
                                  <p:stCondLst>
                                    <p:cond delay="0"/>
                                  </p:stCondLst>
                                  <p:childTnLst>
                                    <p:set>
                                      <p:cBhvr>
                                        <p:cTn id="17" dur="1" fill="hold">
                                          <p:stCondLst>
                                            <p:cond delay="0"/>
                                          </p:stCondLst>
                                        </p:cTn>
                                        <p:tgtEl>
                                          <p:spTgt spid="394246"/>
                                        </p:tgtEl>
                                        <p:attrNameLst>
                                          <p:attrName>style.visibility</p:attrName>
                                        </p:attrNameLst>
                                      </p:cBhvr>
                                      <p:to>
                                        <p:strVal val="visible"/>
                                      </p:to>
                                    </p:set>
                                    <p:anim calcmode="lin" valueType="num">
                                      <p:cBhvr>
                                        <p:cTn id="18" dur="500" fill="hold"/>
                                        <p:tgtEl>
                                          <p:spTgt spid="394246"/>
                                        </p:tgtEl>
                                        <p:attrNameLst>
                                          <p:attrName>ppt_w</p:attrName>
                                        </p:attrNameLst>
                                      </p:cBhvr>
                                      <p:tavLst>
                                        <p:tav tm="0">
                                          <p:val>
                                            <p:strVal val="#ppt_w*0.70"/>
                                          </p:val>
                                        </p:tav>
                                        <p:tav tm="100000">
                                          <p:val>
                                            <p:strVal val="#ppt_w"/>
                                          </p:val>
                                        </p:tav>
                                      </p:tavLst>
                                    </p:anim>
                                    <p:anim calcmode="lin" valueType="num">
                                      <p:cBhvr>
                                        <p:cTn id="19" dur="500" fill="hold"/>
                                        <p:tgtEl>
                                          <p:spTgt spid="394246"/>
                                        </p:tgtEl>
                                        <p:attrNameLst>
                                          <p:attrName>ppt_h</p:attrName>
                                        </p:attrNameLst>
                                      </p:cBhvr>
                                      <p:tavLst>
                                        <p:tav tm="0">
                                          <p:val>
                                            <p:strVal val="#ppt_h"/>
                                          </p:val>
                                        </p:tav>
                                        <p:tav tm="100000">
                                          <p:val>
                                            <p:strVal val="#ppt_h"/>
                                          </p:val>
                                        </p:tav>
                                      </p:tavLst>
                                    </p:anim>
                                    <p:animEffect transition="in" filter="fade">
                                      <p:cBhvr>
                                        <p:cTn id="20" dur="500"/>
                                        <p:tgtEl>
                                          <p:spTgt spid="3942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4242" grpId="0"/>
      <p:bldP spid="394244" grpId="0" build="p" bldLvl="2" autoUpdateAnimBg="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41" name="Rectangle 5"/>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9.</a:t>
            </a:r>
            <a:r>
              <a:rPr lang="zh-CN" altLang="en-US" sz="2800" b="1">
                <a:solidFill>
                  <a:srgbClr val="0033CC"/>
                </a:solidFill>
              </a:rPr>
              <a:t>项目利害关系者</a:t>
            </a:r>
          </a:p>
        </p:txBody>
      </p:sp>
      <p:pic>
        <p:nvPicPr>
          <p:cNvPr id="5" name="图片 4" descr="bz25.JPG"/>
          <p:cNvPicPr>
            <a:picLocks noChangeAspect="1"/>
          </p:cNvPicPr>
          <p:nvPr/>
        </p:nvPicPr>
        <p:blipFill>
          <a:blip r:embed="rId3"/>
          <a:stretch>
            <a:fillRect/>
          </a:stretch>
        </p:blipFill>
        <p:spPr>
          <a:xfrm>
            <a:off x="5715000" y="4267200"/>
            <a:ext cx="1895475" cy="2340860"/>
          </a:xfrm>
          <a:prstGeom prst="rect">
            <a:avLst/>
          </a:prstGeom>
        </p:spPr>
      </p:pic>
      <p:sp>
        <p:nvSpPr>
          <p:cNvPr id="7" name="圆角矩形标注 6"/>
          <p:cNvSpPr/>
          <p:nvPr/>
        </p:nvSpPr>
        <p:spPr>
          <a:xfrm>
            <a:off x="533400" y="1981200"/>
            <a:ext cx="5943600" cy="1981200"/>
          </a:xfrm>
          <a:prstGeom prst="wedgeRoundRectCallout">
            <a:avLst>
              <a:gd name="adj1" fmla="val 33847"/>
              <a:gd name="adj2" fmla="val 66566"/>
              <a:gd name="adj3" fmla="val 16667"/>
            </a:avLst>
          </a:prstGeom>
          <a:ln>
            <a:solidFill>
              <a:srgbClr val="C0C0C0"/>
            </a:solidFill>
          </a:ln>
        </p:spPr>
        <p:style>
          <a:lnRef idx="2">
            <a:schemeClr val="accent1">
              <a:shade val="50000"/>
            </a:schemeClr>
          </a:lnRef>
          <a:fillRef idx="1002">
            <a:schemeClr val="lt1"/>
          </a:fillRef>
          <a:effectRef idx="0">
            <a:schemeClr val="accent1"/>
          </a:effectRef>
          <a:fontRef idx="minor">
            <a:schemeClr val="lt1"/>
          </a:fontRef>
        </p:style>
        <p:txBody>
          <a:bodyPr rtlCol="0" anchor="ctr"/>
          <a:lstStyle/>
          <a:p>
            <a:pPr lvl="1" eaLnBrk="1" hangingPunct="1">
              <a:lnSpc>
                <a:spcPct val="90000"/>
              </a:lnSpc>
              <a:defRPr/>
            </a:pPr>
            <a:r>
              <a:rPr lang="en-US" altLang="zh-CN" sz="2000" b="1" dirty="0" smtClean="0">
                <a:solidFill>
                  <a:schemeClr val="tx1"/>
                </a:solidFill>
              </a:rPr>
              <a:t>“</a:t>
            </a:r>
            <a:r>
              <a:rPr lang="zh-CN" altLang="en-US" sz="2000" b="1" dirty="0" smtClean="0">
                <a:solidFill>
                  <a:schemeClr val="tx1"/>
                </a:solidFill>
              </a:rPr>
              <a:t>项目经理就是协调的</a:t>
            </a:r>
            <a:r>
              <a:rPr lang="en-US" altLang="zh-CN" sz="2000" b="1" dirty="0" smtClean="0">
                <a:solidFill>
                  <a:schemeClr val="tx1"/>
                </a:solidFill>
              </a:rPr>
              <a:t>…”</a:t>
            </a:r>
          </a:p>
          <a:p>
            <a:pPr lvl="1" eaLnBrk="1" hangingPunct="1">
              <a:lnSpc>
                <a:spcPct val="90000"/>
              </a:lnSpc>
              <a:defRPr/>
            </a:pPr>
            <a:r>
              <a:rPr lang="en-US" altLang="zh-CN" sz="2000" b="1" dirty="0" smtClean="0">
                <a:solidFill>
                  <a:schemeClr val="tx1"/>
                </a:solidFill>
              </a:rPr>
              <a:t>“</a:t>
            </a:r>
            <a:r>
              <a:rPr lang="zh-CN" altLang="en-US" sz="2000" b="1" dirty="0" smtClean="0">
                <a:solidFill>
                  <a:schemeClr val="tx1"/>
                </a:solidFill>
              </a:rPr>
              <a:t>项目经理就是转转邮件，传传话</a:t>
            </a:r>
            <a:r>
              <a:rPr lang="en-US" altLang="zh-CN" sz="2000" b="1" dirty="0" smtClean="0">
                <a:solidFill>
                  <a:schemeClr val="tx1"/>
                </a:solidFill>
              </a:rPr>
              <a:t>…”</a:t>
            </a:r>
          </a:p>
          <a:p>
            <a:pPr lvl="1" eaLnBrk="1" hangingPunct="1">
              <a:lnSpc>
                <a:spcPct val="90000"/>
              </a:lnSpc>
              <a:defRPr/>
            </a:pPr>
            <a:r>
              <a:rPr lang="en-US" altLang="zh-CN" sz="2000" b="1" dirty="0" smtClean="0">
                <a:solidFill>
                  <a:schemeClr val="tx1"/>
                </a:solidFill>
              </a:rPr>
              <a:t>“</a:t>
            </a:r>
            <a:r>
              <a:rPr lang="zh-CN" altLang="en-US" sz="2000" b="1" dirty="0" smtClean="0">
                <a:solidFill>
                  <a:schemeClr val="tx1"/>
                </a:solidFill>
              </a:rPr>
              <a:t>我只负责量产项目，新项目是项目经理自己做的</a:t>
            </a:r>
            <a:r>
              <a:rPr lang="en-US" altLang="zh-CN" sz="2000" b="1" dirty="0" smtClean="0">
                <a:solidFill>
                  <a:schemeClr val="tx1"/>
                </a:solidFill>
              </a:rPr>
              <a:t>…”</a:t>
            </a:r>
          </a:p>
          <a:p>
            <a:pPr lvl="1" eaLnBrk="1" hangingPunct="1">
              <a:lnSpc>
                <a:spcPct val="90000"/>
              </a:lnSpc>
              <a:defRPr/>
            </a:pPr>
            <a:r>
              <a:rPr lang="en-US" altLang="zh-CN" sz="2000" b="1" dirty="0" smtClean="0">
                <a:solidFill>
                  <a:schemeClr val="tx1"/>
                </a:solidFill>
              </a:rPr>
              <a:t>“</a:t>
            </a:r>
            <a:r>
              <a:rPr lang="zh-CN" altLang="en-US" sz="2000" b="1" dirty="0" smtClean="0">
                <a:solidFill>
                  <a:schemeClr val="tx1"/>
                </a:solidFill>
              </a:rPr>
              <a:t>我现在要忙我自己的事，有空会帮你做</a:t>
            </a:r>
            <a:r>
              <a:rPr lang="en-US" altLang="zh-CN" sz="2000" b="1" dirty="0" smtClean="0">
                <a:solidFill>
                  <a:schemeClr val="tx1"/>
                </a:solidFill>
              </a:rPr>
              <a:t>…”</a:t>
            </a:r>
          </a:p>
          <a:p>
            <a:pPr lvl="1" eaLnBrk="1" hangingPunct="1">
              <a:lnSpc>
                <a:spcPct val="90000"/>
              </a:lnSpc>
              <a:defRPr/>
            </a:pPr>
            <a:r>
              <a:rPr lang="en-US" altLang="zh-CN" sz="2000" b="1" dirty="0" smtClean="0">
                <a:solidFill>
                  <a:schemeClr val="tx1"/>
                </a:solidFill>
              </a:rPr>
              <a:t>“</a:t>
            </a:r>
            <a:r>
              <a:rPr lang="zh-CN" altLang="en-US" sz="2000" b="1" dirty="0" smtClean="0">
                <a:solidFill>
                  <a:schemeClr val="tx1"/>
                </a:solidFill>
              </a:rPr>
              <a:t>我们资源不足帮不了你，你自己想办法吧</a:t>
            </a:r>
            <a:r>
              <a:rPr lang="en-US" altLang="zh-CN" sz="2000" b="1" dirty="0" smtClean="0">
                <a:solidFill>
                  <a:schemeClr val="tx1"/>
                </a:solidFill>
              </a:rPr>
              <a:t>…”</a:t>
            </a:r>
            <a:r>
              <a:rPr lang="en-US" altLang="zh-CN" sz="2000" dirty="0" smtClean="0">
                <a:solidFill>
                  <a:schemeClr val="tx1"/>
                </a:solidFill>
                <a:effectLst>
                  <a:outerShdw blurRad="38100" dist="38100" dir="2700000" algn="tl">
                    <a:srgbClr val="C0C0C0"/>
                  </a:outerShdw>
                </a:effectLst>
              </a:rPr>
              <a:t> </a:t>
            </a:r>
          </a:p>
        </p:txBody>
      </p:sp>
      <p:sp>
        <p:nvSpPr>
          <p:cNvPr id="10" name="TextBox 9"/>
          <p:cNvSpPr txBox="1"/>
          <p:nvPr/>
        </p:nvSpPr>
        <p:spPr>
          <a:xfrm>
            <a:off x="762000" y="5715000"/>
            <a:ext cx="4852610" cy="523220"/>
          </a:xfrm>
          <a:prstGeom prst="rect">
            <a:avLst/>
          </a:prstGeom>
          <a:noFill/>
        </p:spPr>
        <p:txBody>
          <a:bodyPr wrap="none" rtlCol="0">
            <a:spAutoFit/>
          </a:bodyPr>
          <a:lstStyle/>
          <a:p>
            <a:r>
              <a:rPr lang="zh-CN" altLang="en-US" sz="2800" b="1" dirty="0" smtClean="0">
                <a:solidFill>
                  <a:srgbClr val="FF0000"/>
                </a:solidFill>
              </a:rPr>
              <a:t>。。。。。。。。。。。。。</a:t>
            </a:r>
            <a:endParaRPr lang="zh-CN" altLang="en-US" sz="2800" b="1" dirty="0">
              <a:solidFill>
                <a:srgbClr val="FF0000"/>
              </a:solidFill>
            </a:endParaRPr>
          </a:p>
        </p:txBody>
      </p:sp>
      <p:pic>
        <p:nvPicPr>
          <p:cNvPr id="6" name="图片 5" descr="bz31.JPG"/>
          <p:cNvPicPr>
            <a:picLocks noChangeAspect="1"/>
          </p:cNvPicPr>
          <p:nvPr/>
        </p:nvPicPr>
        <p:blipFill>
          <a:blip r:embed="rId4"/>
          <a:stretch>
            <a:fillRect/>
          </a:stretch>
        </p:blipFill>
        <p:spPr>
          <a:xfrm>
            <a:off x="6096000" y="533400"/>
            <a:ext cx="2438400" cy="2076174"/>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 name="图片 15" descr="65.jpg"/>
          <p:cNvPicPr>
            <a:picLocks noChangeAspect="1"/>
          </p:cNvPicPr>
          <p:nvPr/>
        </p:nvPicPr>
        <p:blipFill>
          <a:blip r:embed="rId2"/>
          <a:srcRect r="7219" b="11353"/>
          <a:stretch>
            <a:fillRect/>
          </a:stretch>
        </p:blipFill>
        <p:spPr>
          <a:xfrm>
            <a:off x="3200400" y="2133600"/>
            <a:ext cx="2449612" cy="2590800"/>
          </a:xfrm>
          <a:prstGeom prst="rect">
            <a:avLst/>
          </a:prstGeom>
        </p:spPr>
      </p:pic>
      <p:sp>
        <p:nvSpPr>
          <p:cNvPr id="251914" name="AutoShape 10"/>
          <p:cNvSpPr>
            <a:spLocks noChangeArrowheads="1"/>
          </p:cNvSpPr>
          <p:nvPr/>
        </p:nvSpPr>
        <p:spPr bwMode="auto">
          <a:xfrm>
            <a:off x="304800" y="609600"/>
            <a:ext cx="2743200" cy="1600200"/>
          </a:xfrm>
          <a:prstGeom prst="cloudCallout">
            <a:avLst>
              <a:gd name="adj1" fmla="val 59782"/>
              <a:gd name="adj2" fmla="val 71296"/>
            </a:avLst>
          </a:prstGeom>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r>
              <a:rPr lang="zh-CN" altLang="en-US" sz="1600" b="1" dirty="0">
                <a:solidFill>
                  <a:schemeClr val="tx1"/>
                </a:solidFill>
              </a:rPr>
              <a:t>项目经理是</a:t>
            </a:r>
            <a:r>
              <a:rPr lang="en-US" altLang="zh-CN" sz="1600" b="1" u="sng" dirty="0">
                <a:solidFill>
                  <a:srgbClr val="FFFF00"/>
                </a:solidFill>
              </a:rPr>
              <a:t>LEADER</a:t>
            </a:r>
            <a:r>
              <a:rPr lang="zh-CN" altLang="en-US" sz="1600" b="1" dirty="0">
                <a:solidFill>
                  <a:srgbClr val="FFFF00"/>
                </a:solidFill>
              </a:rPr>
              <a:t>，</a:t>
            </a:r>
            <a:r>
              <a:rPr lang="zh-CN" altLang="en-US" sz="1600" b="1" u="sng" dirty="0">
                <a:solidFill>
                  <a:srgbClr val="FFFF00"/>
                </a:solidFill>
              </a:rPr>
              <a:t>熟悉产品</a:t>
            </a:r>
            <a:r>
              <a:rPr lang="en-US" altLang="zh-CN" sz="1600" b="1" dirty="0">
                <a:solidFill>
                  <a:srgbClr val="FFFF00"/>
                </a:solidFill>
              </a:rPr>
              <a:t>,</a:t>
            </a:r>
            <a:r>
              <a:rPr lang="zh-CN" altLang="en-US" sz="1600" b="1" u="sng" dirty="0">
                <a:solidFill>
                  <a:srgbClr val="FFFF00"/>
                </a:solidFill>
              </a:rPr>
              <a:t>提供资源</a:t>
            </a:r>
            <a:r>
              <a:rPr lang="en-US" altLang="zh-CN" sz="1600" b="1" dirty="0">
                <a:solidFill>
                  <a:schemeClr val="tx1"/>
                </a:solidFill>
              </a:rPr>
              <a:t>,</a:t>
            </a:r>
            <a:r>
              <a:rPr lang="zh-CN" altLang="en-US" sz="1600" b="1" dirty="0">
                <a:solidFill>
                  <a:schemeClr val="tx1"/>
                </a:solidFill>
              </a:rPr>
              <a:t>在关键时刻能</a:t>
            </a:r>
            <a:r>
              <a:rPr lang="zh-CN" altLang="en-US" sz="1600" b="1" u="sng" dirty="0">
                <a:solidFill>
                  <a:schemeClr val="tx1"/>
                </a:solidFill>
              </a:rPr>
              <a:t>做</a:t>
            </a:r>
            <a:r>
              <a:rPr lang="zh-CN" altLang="en-US" sz="1600" b="1" u="sng" dirty="0">
                <a:solidFill>
                  <a:srgbClr val="FFFF00"/>
                </a:solidFill>
              </a:rPr>
              <a:t>决定</a:t>
            </a:r>
          </a:p>
        </p:txBody>
      </p:sp>
      <p:sp>
        <p:nvSpPr>
          <p:cNvPr id="251915" name="AutoShape 11"/>
          <p:cNvSpPr>
            <a:spLocks noChangeArrowheads="1"/>
          </p:cNvSpPr>
          <p:nvPr/>
        </p:nvSpPr>
        <p:spPr bwMode="auto">
          <a:xfrm>
            <a:off x="457200" y="2667000"/>
            <a:ext cx="2209800" cy="1066800"/>
          </a:xfrm>
          <a:prstGeom prst="cloudCallout">
            <a:avLst>
              <a:gd name="adj1" fmla="val 84769"/>
              <a:gd name="adj2" fmla="val 4764"/>
            </a:avLst>
          </a:prstGeom>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r>
              <a:rPr lang="zh-CN" altLang="en-US" sz="1600" b="1" dirty="0">
                <a:latin typeface="+mn-lt"/>
                <a:ea typeface="+mn-ea"/>
                <a:cs typeface="+mn-cs"/>
              </a:rPr>
              <a:t>为了项目</a:t>
            </a:r>
            <a:r>
              <a:rPr lang="zh-CN" altLang="en-US" sz="1600" b="1" dirty="0">
                <a:solidFill>
                  <a:srgbClr val="FFFF00"/>
                </a:solidFill>
                <a:latin typeface="+mn-lt"/>
                <a:ea typeface="+mn-ea"/>
                <a:cs typeface="+mn-cs"/>
              </a:rPr>
              <a:t>协调</a:t>
            </a:r>
            <a:r>
              <a:rPr lang="zh-CN" altLang="en-US" sz="1600" b="1" dirty="0">
                <a:latin typeface="+mn-lt"/>
                <a:ea typeface="+mn-ea"/>
                <a:cs typeface="+mn-cs"/>
              </a:rPr>
              <a:t>资源</a:t>
            </a:r>
          </a:p>
        </p:txBody>
      </p:sp>
      <p:sp>
        <p:nvSpPr>
          <p:cNvPr id="251916" name="AutoShape 12"/>
          <p:cNvSpPr>
            <a:spLocks noChangeArrowheads="1"/>
          </p:cNvSpPr>
          <p:nvPr/>
        </p:nvSpPr>
        <p:spPr bwMode="auto">
          <a:xfrm>
            <a:off x="228600" y="4495800"/>
            <a:ext cx="2514600" cy="1371600"/>
          </a:xfrm>
          <a:prstGeom prst="cloudCallout">
            <a:avLst>
              <a:gd name="adj1" fmla="val 72287"/>
              <a:gd name="adj2" fmla="val -83449"/>
            </a:avLst>
          </a:prstGeom>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r>
              <a:rPr lang="zh-CN" altLang="en-US" sz="1600" b="1" dirty="0">
                <a:latin typeface="+mn-lt"/>
                <a:ea typeface="+mn-ea"/>
                <a:cs typeface="+mn-cs"/>
              </a:rPr>
              <a:t>对新产品开发过程中的</a:t>
            </a:r>
            <a:r>
              <a:rPr lang="zh-CN" altLang="en-US" sz="1600" b="1" dirty="0">
                <a:solidFill>
                  <a:srgbClr val="FFFF00"/>
                </a:solidFill>
                <a:latin typeface="+mn-lt"/>
                <a:ea typeface="+mn-ea"/>
                <a:cs typeface="+mn-cs"/>
              </a:rPr>
              <a:t>成本、质量、时间</a:t>
            </a:r>
            <a:r>
              <a:rPr lang="zh-CN" altLang="en-US" sz="1600" b="1" dirty="0">
                <a:latin typeface="+mn-lt"/>
                <a:ea typeface="+mn-ea"/>
                <a:cs typeface="+mn-cs"/>
              </a:rPr>
              <a:t>三大块实现最</a:t>
            </a:r>
            <a:r>
              <a:rPr lang="zh-CN" altLang="en-US" sz="1600" b="1" dirty="0">
                <a:solidFill>
                  <a:srgbClr val="FFFF00"/>
                </a:solidFill>
                <a:latin typeface="+mn-lt"/>
                <a:ea typeface="+mn-ea"/>
                <a:cs typeface="+mn-cs"/>
              </a:rPr>
              <a:t>优化</a:t>
            </a:r>
          </a:p>
        </p:txBody>
      </p:sp>
      <p:sp>
        <p:nvSpPr>
          <p:cNvPr id="251917" name="AutoShape 13"/>
          <p:cNvSpPr>
            <a:spLocks noChangeArrowheads="1"/>
          </p:cNvSpPr>
          <p:nvPr/>
        </p:nvSpPr>
        <p:spPr bwMode="auto">
          <a:xfrm>
            <a:off x="5486400" y="762000"/>
            <a:ext cx="3352800" cy="1371600"/>
          </a:xfrm>
          <a:prstGeom prst="cloudCallout">
            <a:avLst>
              <a:gd name="adj1" fmla="val -62264"/>
              <a:gd name="adj2" fmla="val 91435"/>
            </a:avLst>
          </a:prstGeom>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r>
              <a:rPr lang="en-US" altLang="zh-CN" sz="1600" b="1" dirty="0">
                <a:solidFill>
                  <a:schemeClr val="tx1"/>
                </a:solidFill>
                <a:latin typeface="+mn-lt"/>
                <a:ea typeface="+mn-ea"/>
                <a:cs typeface="+mn-cs"/>
              </a:rPr>
              <a:t> </a:t>
            </a:r>
            <a:r>
              <a:rPr lang="zh-CN" altLang="en-US" sz="1600" b="1" dirty="0">
                <a:solidFill>
                  <a:srgbClr val="FFFF00"/>
                </a:solidFill>
                <a:latin typeface="+mn-lt"/>
                <a:ea typeface="+mn-ea"/>
                <a:cs typeface="+mn-cs"/>
              </a:rPr>
              <a:t>利用资源</a:t>
            </a:r>
            <a:r>
              <a:rPr lang="zh-CN" altLang="en-US" sz="1600" b="1" dirty="0">
                <a:solidFill>
                  <a:schemeClr val="tx1"/>
                </a:solidFill>
                <a:latin typeface="+mn-lt"/>
                <a:ea typeface="+mn-ea"/>
                <a:cs typeface="+mn-cs"/>
              </a:rPr>
              <a:t>，通过</a:t>
            </a:r>
            <a:r>
              <a:rPr lang="zh-CN" altLang="en-US" sz="1600" b="1" dirty="0">
                <a:solidFill>
                  <a:srgbClr val="FFFF00"/>
                </a:solidFill>
                <a:latin typeface="+mn-lt"/>
                <a:ea typeface="+mn-ea"/>
                <a:cs typeface="+mn-cs"/>
              </a:rPr>
              <a:t>沟通</a:t>
            </a:r>
            <a:r>
              <a:rPr lang="zh-CN" altLang="en-US" sz="1600" b="1" dirty="0">
                <a:solidFill>
                  <a:schemeClr val="tx1"/>
                </a:solidFill>
                <a:latin typeface="+mn-lt"/>
                <a:ea typeface="+mn-ea"/>
                <a:cs typeface="+mn-cs"/>
              </a:rPr>
              <a:t>，</a:t>
            </a:r>
            <a:r>
              <a:rPr lang="zh-CN" altLang="en-US" sz="1600" b="1" dirty="0">
                <a:solidFill>
                  <a:srgbClr val="FFFF00"/>
                </a:solidFill>
                <a:latin typeface="+mn-lt"/>
                <a:ea typeface="+mn-ea"/>
                <a:cs typeface="+mn-cs"/>
              </a:rPr>
              <a:t>协调，计划，执行，跟踪</a:t>
            </a:r>
            <a:r>
              <a:rPr lang="zh-CN" altLang="en-US" sz="1600" b="1" dirty="0">
                <a:solidFill>
                  <a:schemeClr val="tx1"/>
                </a:solidFill>
                <a:latin typeface="+mn-lt"/>
                <a:ea typeface="+mn-ea"/>
                <a:cs typeface="+mn-cs"/>
              </a:rPr>
              <a:t>等各项技能来领导创造新附加值产品</a:t>
            </a:r>
          </a:p>
        </p:txBody>
      </p:sp>
      <p:sp>
        <p:nvSpPr>
          <p:cNvPr id="251918" name="AutoShape 14"/>
          <p:cNvSpPr>
            <a:spLocks noChangeArrowheads="1"/>
          </p:cNvSpPr>
          <p:nvPr/>
        </p:nvSpPr>
        <p:spPr bwMode="auto">
          <a:xfrm>
            <a:off x="3124200" y="609600"/>
            <a:ext cx="2209800" cy="1219200"/>
          </a:xfrm>
          <a:prstGeom prst="cloudCallout">
            <a:avLst>
              <a:gd name="adj1" fmla="val 8907"/>
              <a:gd name="adj2" fmla="val 95051"/>
            </a:avLst>
          </a:prstGeom>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r>
              <a:rPr lang="zh-CN" altLang="en-US" sz="1600" b="1">
                <a:solidFill>
                  <a:srgbClr val="FFFF00"/>
                </a:solidFill>
                <a:latin typeface="+mn-lt"/>
                <a:ea typeface="+mn-ea"/>
                <a:cs typeface="+mn-cs"/>
              </a:rPr>
              <a:t>组织，控制，协调，分享，决策，支持，激励</a:t>
            </a:r>
          </a:p>
        </p:txBody>
      </p:sp>
      <p:sp>
        <p:nvSpPr>
          <p:cNvPr id="251919" name="AutoShape 15"/>
          <p:cNvSpPr>
            <a:spLocks noChangeArrowheads="1"/>
          </p:cNvSpPr>
          <p:nvPr/>
        </p:nvSpPr>
        <p:spPr bwMode="auto">
          <a:xfrm>
            <a:off x="5867400" y="2514600"/>
            <a:ext cx="3048000" cy="1447800"/>
          </a:xfrm>
          <a:prstGeom prst="cloudCallout">
            <a:avLst>
              <a:gd name="adj1" fmla="val -67292"/>
              <a:gd name="adj2" fmla="val 6082"/>
            </a:avLst>
          </a:prstGeom>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r>
              <a:rPr lang="zh-CN" altLang="en-US" sz="1600" b="1" dirty="0">
                <a:solidFill>
                  <a:srgbClr val="FFFF00"/>
                </a:solidFill>
                <a:latin typeface="+mn-lt"/>
                <a:ea typeface="+mn-ea"/>
                <a:cs typeface="+mn-cs"/>
              </a:rPr>
              <a:t>管理项目团队成员</a:t>
            </a:r>
            <a:r>
              <a:rPr lang="zh-CN" altLang="en-US" sz="1600" b="1" dirty="0">
                <a:latin typeface="+mn-lt"/>
                <a:ea typeface="+mn-ea"/>
                <a:cs typeface="+mn-cs"/>
              </a:rPr>
              <a:t>，主动及时完成领导交办的各项任务。</a:t>
            </a:r>
          </a:p>
          <a:p>
            <a:pPr algn="ctr"/>
            <a:r>
              <a:rPr lang="zh-CN" altLang="en-US" sz="1600" b="1" dirty="0">
                <a:solidFill>
                  <a:srgbClr val="FFFF00"/>
                </a:solidFill>
                <a:latin typeface="+mn-lt"/>
                <a:ea typeface="+mn-ea"/>
                <a:cs typeface="+mn-cs"/>
              </a:rPr>
              <a:t>调度室，参谋部</a:t>
            </a:r>
          </a:p>
        </p:txBody>
      </p:sp>
      <p:sp>
        <p:nvSpPr>
          <p:cNvPr id="251920" name="AutoShape 16"/>
          <p:cNvSpPr>
            <a:spLocks noChangeArrowheads="1"/>
          </p:cNvSpPr>
          <p:nvPr/>
        </p:nvSpPr>
        <p:spPr bwMode="auto">
          <a:xfrm>
            <a:off x="5867400" y="4114800"/>
            <a:ext cx="3048000" cy="1447800"/>
          </a:xfrm>
          <a:prstGeom prst="cloudCallout">
            <a:avLst>
              <a:gd name="adj1" fmla="val -71519"/>
              <a:gd name="adj2" fmla="val -58568"/>
            </a:avLst>
          </a:prstGeom>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r>
              <a:rPr lang="en-US" altLang="zh-CN" sz="1600" b="1" dirty="0">
                <a:latin typeface="+mn-lt"/>
                <a:ea typeface="+mn-ea"/>
                <a:cs typeface="+mn-cs"/>
              </a:rPr>
              <a:t>80%</a:t>
            </a:r>
            <a:r>
              <a:rPr lang="zh-CN" altLang="en-US" sz="1600" b="1" dirty="0">
                <a:latin typeface="+mn-lt"/>
                <a:ea typeface="+mn-ea"/>
                <a:cs typeface="+mn-cs"/>
              </a:rPr>
              <a:t>的时间</a:t>
            </a:r>
            <a:r>
              <a:rPr lang="zh-CN" altLang="en-US" sz="1600" b="1" dirty="0">
                <a:solidFill>
                  <a:srgbClr val="FFFF00"/>
                </a:solidFill>
                <a:latin typeface="+mn-lt"/>
                <a:ea typeface="+mn-ea"/>
                <a:cs typeface="+mn-cs"/>
              </a:rPr>
              <a:t>沟通协调，</a:t>
            </a:r>
            <a:r>
              <a:rPr lang="en-US" altLang="zh-CN" sz="1600" b="1" dirty="0">
                <a:solidFill>
                  <a:srgbClr val="FFFF00"/>
                </a:solidFill>
                <a:latin typeface="+mn-lt"/>
                <a:ea typeface="+mn-ea"/>
                <a:cs typeface="+mn-cs"/>
              </a:rPr>
              <a:t>Leader</a:t>
            </a:r>
            <a:r>
              <a:rPr lang="zh-CN" altLang="en-US" sz="1600" b="1" dirty="0">
                <a:solidFill>
                  <a:srgbClr val="FFFF00"/>
                </a:solidFill>
                <a:latin typeface="+mn-lt"/>
                <a:ea typeface="+mn-ea"/>
                <a:cs typeface="+mn-cs"/>
              </a:rPr>
              <a:t>，策划</a:t>
            </a:r>
          </a:p>
        </p:txBody>
      </p:sp>
      <p:sp>
        <p:nvSpPr>
          <p:cNvPr id="251921" name="AutoShape 17"/>
          <p:cNvSpPr>
            <a:spLocks noChangeArrowheads="1"/>
          </p:cNvSpPr>
          <p:nvPr/>
        </p:nvSpPr>
        <p:spPr bwMode="auto">
          <a:xfrm>
            <a:off x="2819400" y="5410200"/>
            <a:ext cx="3657600" cy="1143000"/>
          </a:xfrm>
          <a:prstGeom prst="cloudCallout">
            <a:avLst>
              <a:gd name="adj1" fmla="val -460"/>
              <a:gd name="adj2" fmla="val -128590"/>
            </a:avLst>
          </a:prstGeom>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r>
              <a:rPr lang="en-US" altLang="zh-CN" sz="1600" b="1" dirty="0">
                <a:solidFill>
                  <a:srgbClr val="FFFF00"/>
                </a:solidFill>
                <a:latin typeface="+mn-lt"/>
                <a:ea typeface="+mn-ea"/>
                <a:cs typeface="+mn-cs"/>
              </a:rPr>
              <a:t>Leader</a:t>
            </a:r>
            <a:r>
              <a:rPr lang="zh-CN" altLang="en-US" sz="1600" b="1" dirty="0">
                <a:solidFill>
                  <a:srgbClr val="FFFF00"/>
                </a:solidFill>
                <a:latin typeface="+mn-lt"/>
                <a:ea typeface="+mn-ea"/>
                <a:cs typeface="+mn-cs"/>
              </a:rPr>
              <a:t>，凝聚</a:t>
            </a:r>
            <a:r>
              <a:rPr lang="zh-CN" altLang="en-US" sz="1600" b="1" dirty="0">
                <a:solidFill>
                  <a:schemeClr val="tx1"/>
                </a:solidFill>
                <a:latin typeface="+mn-lt"/>
                <a:ea typeface="+mn-ea"/>
                <a:cs typeface="+mn-cs"/>
              </a:rPr>
              <a:t>项目团队，</a:t>
            </a:r>
            <a:r>
              <a:rPr lang="zh-CN" altLang="en-US" sz="1600" b="1" dirty="0">
                <a:solidFill>
                  <a:srgbClr val="FFFF00"/>
                </a:solidFill>
                <a:latin typeface="+mn-lt"/>
                <a:ea typeface="+mn-ea"/>
                <a:cs typeface="+mn-cs"/>
              </a:rPr>
              <a:t>控制</a:t>
            </a:r>
            <a:r>
              <a:rPr lang="zh-CN" altLang="en-US" sz="1600" b="1" dirty="0">
                <a:solidFill>
                  <a:schemeClr val="tx1"/>
                </a:solidFill>
                <a:latin typeface="+mn-lt"/>
                <a:ea typeface="+mn-ea"/>
                <a:cs typeface="+mn-cs"/>
              </a:rPr>
              <a:t>项目的发展进度，</a:t>
            </a:r>
            <a:r>
              <a:rPr lang="zh-CN" altLang="en-US" sz="1600" b="1" dirty="0">
                <a:solidFill>
                  <a:srgbClr val="FFFF00"/>
                </a:solidFill>
                <a:latin typeface="+mn-lt"/>
                <a:ea typeface="+mn-ea"/>
                <a:cs typeface="+mn-cs"/>
              </a:rPr>
              <a:t>督促</a:t>
            </a:r>
            <a:r>
              <a:rPr lang="zh-CN" altLang="en-US" sz="1600" b="1" dirty="0">
                <a:solidFill>
                  <a:schemeClr val="tx1"/>
                </a:solidFill>
                <a:latin typeface="+mn-lt"/>
                <a:ea typeface="+mn-ea"/>
                <a:cs typeface="+mn-cs"/>
              </a:rPr>
              <a:t>各组员完成任务</a:t>
            </a:r>
          </a:p>
        </p:txBody>
      </p:sp>
      <p:sp>
        <p:nvSpPr>
          <p:cNvPr id="92171" name="Rectangle 18"/>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9.</a:t>
            </a:r>
            <a:r>
              <a:rPr lang="zh-CN" altLang="en-US" sz="2800" b="1">
                <a:solidFill>
                  <a:srgbClr val="0033CC"/>
                </a:solidFill>
              </a:rPr>
              <a:t>项目利害关系者</a:t>
            </a:r>
          </a:p>
        </p:txBody>
      </p:sp>
    </p:spTree>
  </p:cSld>
  <p:clrMapOvr>
    <a:masterClrMapping/>
  </p:clrMapOvr>
  <p:transition advTm="694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51914"/>
                                        </p:tgtEl>
                                        <p:attrNameLst>
                                          <p:attrName>style.visibility</p:attrName>
                                        </p:attrNameLst>
                                      </p:cBhvr>
                                      <p:to>
                                        <p:strVal val="visible"/>
                                      </p:to>
                                    </p:set>
                                    <p:anim calcmode="lin" valueType="num">
                                      <p:cBhvr>
                                        <p:cTn id="7" dur="500" fill="hold"/>
                                        <p:tgtEl>
                                          <p:spTgt spid="251914"/>
                                        </p:tgtEl>
                                        <p:attrNameLst>
                                          <p:attrName>ppt_w</p:attrName>
                                        </p:attrNameLst>
                                      </p:cBhvr>
                                      <p:tavLst>
                                        <p:tav tm="0">
                                          <p:val>
                                            <p:fltVal val="0"/>
                                          </p:val>
                                        </p:tav>
                                        <p:tav tm="100000">
                                          <p:val>
                                            <p:strVal val="#ppt_w"/>
                                          </p:val>
                                        </p:tav>
                                      </p:tavLst>
                                    </p:anim>
                                    <p:anim calcmode="lin" valueType="num">
                                      <p:cBhvr>
                                        <p:cTn id="8" dur="500" fill="hold"/>
                                        <p:tgtEl>
                                          <p:spTgt spid="25191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251915"/>
                                        </p:tgtEl>
                                        <p:attrNameLst>
                                          <p:attrName>style.visibility</p:attrName>
                                        </p:attrNameLst>
                                      </p:cBhvr>
                                      <p:to>
                                        <p:strVal val="visible"/>
                                      </p:to>
                                    </p:set>
                                    <p:anim calcmode="lin" valueType="num">
                                      <p:cBhvr>
                                        <p:cTn id="13" dur="500" fill="hold"/>
                                        <p:tgtEl>
                                          <p:spTgt spid="251915"/>
                                        </p:tgtEl>
                                        <p:attrNameLst>
                                          <p:attrName>ppt_w</p:attrName>
                                        </p:attrNameLst>
                                      </p:cBhvr>
                                      <p:tavLst>
                                        <p:tav tm="0">
                                          <p:val>
                                            <p:fltVal val="0"/>
                                          </p:val>
                                        </p:tav>
                                        <p:tav tm="100000">
                                          <p:val>
                                            <p:strVal val="#ppt_w"/>
                                          </p:val>
                                        </p:tav>
                                      </p:tavLst>
                                    </p:anim>
                                    <p:anim calcmode="lin" valueType="num">
                                      <p:cBhvr>
                                        <p:cTn id="14" dur="500" fill="hold"/>
                                        <p:tgtEl>
                                          <p:spTgt spid="251915"/>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251916"/>
                                        </p:tgtEl>
                                        <p:attrNameLst>
                                          <p:attrName>style.visibility</p:attrName>
                                        </p:attrNameLst>
                                      </p:cBhvr>
                                      <p:to>
                                        <p:strVal val="visible"/>
                                      </p:to>
                                    </p:set>
                                    <p:anim calcmode="lin" valueType="num">
                                      <p:cBhvr>
                                        <p:cTn id="19" dur="500" fill="hold"/>
                                        <p:tgtEl>
                                          <p:spTgt spid="251916"/>
                                        </p:tgtEl>
                                        <p:attrNameLst>
                                          <p:attrName>ppt_w</p:attrName>
                                        </p:attrNameLst>
                                      </p:cBhvr>
                                      <p:tavLst>
                                        <p:tav tm="0">
                                          <p:val>
                                            <p:fltVal val="0"/>
                                          </p:val>
                                        </p:tav>
                                        <p:tav tm="100000">
                                          <p:val>
                                            <p:strVal val="#ppt_w"/>
                                          </p:val>
                                        </p:tav>
                                      </p:tavLst>
                                    </p:anim>
                                    <p:anim calcmode="lin" valueType="num">
                                      <p:cBhvr>
                                        <p:cTn id="20" dur="500" fill="hold"/>
                                        <p:tgtEl>
                                          <p:spTgt spid="251916"/>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251918"/>
                                        </p:tgtEl>
                                        <p:attrNameLst>
                                          <p:attrName>style.visibility</p:attrName>
                                        </p:attrNameLst>
                                      </p:cBhvr>
                                      <p:to>
                                        <p:strVal val="visible"/>
                                      </p:to>
                                    </p:set>
                                    <p:anim calcmode="lin" valueType="num">
                                      <p:cBhvr>
                                        <p:cTn id="25" dur="500" fill="hold"/>
                                        <p:tgtEl>
                                          <p:spTgt spid="251918"/>
                                        </p:tgtEl>
                                        <p:attrNameLst>
                                          <p:attrName>ppt_w</p:attrName>
                                        </p:attrNameLst>
                                      </p:cBhvr>
                                      <p:tavLst>
                                        <p:tav tm="0">
                                          <p:val>
                                            <p:fltVal val="0"/>
                                          </p:val>
                                        </p:tav>
                                        <p:tav tm="100000">
                                          <p:val>
                                            <p:strVal val="#ppt_w"/>
                                          </p:val>
                                        </p:tav>
                                      </p:tavLst>
                                    </p:anim>
                                    <p:anim calcmode="lin" valueType="num">
                                      <p:cBhvr>
                                        <p:cTn id="26" dur="500" fill="hold"/>
                                        <p:tgtEl>
                                          <p:spTgt spid="251918"/>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251917"/>
                                        </p:tgtEl>
                                        <p:attrNameLst>
                                          <p:attrName>style.visibility</p:attrName>
                                        </p:attrNameLst>
                                      </p:cBhvr>
                                      <p:to>
                                        <p:strVal val="visible"/>
                                      </p:to>
                                    </p:set>
                                    <p:anim calcmode="lin" valueType="num">
                                      <p:cBhvr>
                                        <p:cTn id="31" dur="500" fill="hold"/>
                                        <p:tgtEl>
                                          <p:spTgt spid="251917"/>
                                        </p:tgtEl>
                                        <p:attrNameLst>
                                          <p:attrName>ppt_w</p:attrName>
                                        </p:attrNameLst>
                                      </p:cBhvr>
                                      <p:tavLst>
                                        <p:tav tm="0">
                                          <p:val>
                                            <p:fltVal val="0"/>
                                          </p:val>
                                        </p:tav>
                                        <p:tav tm="100000">
                                          <p:val>
                                            <p:strVal val="#ppt_w"/>
                                          </p:val>
                                        </p:tav>
                                      </p:tavLst>
                                    </p:anim>
                                    <p:anim calcmode="lin" valueType="num">
                                      <p:cBhvr>
                                        <p:cTn id="32" dur="500" fill="hold"/>
                                        <p:tgtEl>
                                          <p:spTgt spid="251917"/>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251919"/>
                                        </p:tgtEl>
                                        <p:attrNameLst>
                                          <p:attrName>style.visibility</p:attrName>
                                        </p:attrNameLst>
                                      </p:cBhvr>
                                      <p:to>
                                        <p:strVal val="visible"/>
                                      </p:to>
                                    </p:set>
                                    <p:anim calcmode="lin" valueType="num">
                                      <p:cBhvr>
                                        <p:cTn id="37" dur="500" fill="hold"/>
                                        <p:tgtEl>
                                          <p:spTgt spid="251919"/>
                                        </p:tgtEl>
                                        <p:attrNameLst>
                                          <p:attrName>ppt_w</p:attrName>
                                        </p:attrNameLst>
                                      </p:cBhvr>
                                      <p:tavLst>
                                        <p:tav tm="0">
                                          <p:val>
                                            <p:fltVal val="0"/>
                                          </p:val>
                                        </p:tav>
                                        <p:tav tm="100000">
                                          <p:val>
                                            <p:strVal val="#ppt_w"/>
                                          </p:val>
                                        </p:tav>
                                      </p:tavLst>
                                    </p:anim>
                                    <p:anim calcmode="lin" valueType="num">
                                      <p:cBhvr>
                                        <p:cTn id="38" dur="500" fill="hold"/>
                                        <p:tgtEl>
                                          <p:spTgt spid="251919"/>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251920"/>
                                        </p:tgtEl>
                                        <p:attrNameLst>
                                          <p:attrName>style.visibility</p:attrName>
                                        </p:attrNameLst>
                                      </p:cBhvr>
                                      <p:to>
                                        <p:strVal val="visible"/>
                                      </p:to>
                                    </p:set>
                                    <p:anim calcmode="lin" valueType="num">
                                      <p:cBhvr>
                                        <p:cTn id="43" dur="500" fill="hold"/>
                                        <p:tgtEl>
                                          <p:spTgt spid="251920"/>
                                        </p:tgtEl>
                                        <p:attrNameLst>
                                          <p:attrName>ppt_w</p:attrName>
                                        </p:attrNameLst>
                                      </p:cBhvr>
                                      <p:tavLst>
                                        <p:tav tm="0">
                                          <p:val>
                                            <p:fltVal val="0"/>
                                          </p:val>
                                        </p:tav>
                                        <p:tav tm="100000">
                                          <p:val>
                                            <p:strVal val="#ppt_w"/>
                                          </p:val>
                                        </p:tav>
                                      </p:tavLst>
                                    </p:anim>
                                    <p:anim calcmode="lin" valueType="num">
                                      <p:cBhvr>
                                        <p:cTn id="44" dur="500" fill="hold"/>
                                        <p:tgtEl>
                                          <p:spTgt spid="251920"/>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251921"/>
                                        </p:tgtEl>
                                        <p:attrNameLst>
                                          <p:attrName>style.visibility</p:attrName>
                                        </p:attrNameLst>
                                      </p:cBhvr>
                                      <p:to>
                                        <p:strVal val="visible"/>
                                      </p:to>
                                    </p:set>
                                    <p:anim calcmode="lin" valueType="num">
                                      <p:cBhvr>
                                        <p:cTn id="49" dur="500" fill="hold"/>
                                        <p:tgtEl>
                                          <p:spTgt spid="251921"/>
                                        </p:tgtEl>
                                        <p:attrNameLst>
                                          <p:attrName>ppt_w</p:attrName>
                                        </p:attrNameLst>
                                      </p:cBhvr>
                                      <p:tavLst>
                                        <p:tav tm="0">
                                          <p:val>
                                            <p:fltVal val="0"/>
                                          </p:val>
                                        </p:tav>
                                        <p:tav tm="100000">
                                          <p:val>
                                            <p:strVal val="#ppt_w"/>
                                          </p:val>
                                        </p:tav>
                                      </p:tavLst>
                                    </p:anim>
                                    <p:anim calcmode="lin" valueType="num">
                                      <p:cBhvr>
                                        <p:cTn id="50" dur="500" fill="hold"/>
                                        <p:tgtEl>
                                          <p:spTgt spid="2519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914" grpId="0" animBg="1"/>
      <p:bldP spid="251915" grpId="0" animBg="1"/>
      <p:bldP spid="251916" grpId="0" animBg="1"/>
      <p:bldP spid="251917" grpId="0" animBg="1"/>
      <p:bldP spid="251918" grpId="0" animBg="1"/>
      <p:bldP spid="251919" grpId="0" animBg="1"/>
      <p:bldP spid="251920" grpId="0" animBg="1"/>
      <p:bldP spid="251921"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descr="bz27.JPG"/>
          <p:cNvPicPr>
            <a:picLocks noChangeAspect="1"/>
          </p:cNvPicPr>
          <p:nvPr/>
        </p:nvPicPr>
        <p:blipFill>
          <a:blip r:embed="rId3"/>
          <a:stretch>
            <a:fillRect/>
          </a:stretch>
        </p:blipFill>
        <p:spPr>
          <a:xfrm>
            <a:off x="3886200" y="914400"/>
            <a:ext cx="1371600" cy="1887322"/>
          </a:xfrm>
          <a:prstGeom prst="rect">
            <a:avLst/>
          </a:prstGeom>
        </p:spPr>
      </p:pic>
      <p:sp>
        <p:nvSpPr>
          <p:cNvPr id="290821" name="Rectangle 5"/>
          <p:cNvSpPr>
            <a:spLocks noChangeArrowheads="1"/>
          </p:cNvSpPr>
          <p:nvPr/>
        </p:nvSpPr>
        <p:spPr bwMode="auto">
          <a:xfrm>
            <a:off x="533400" y="2997200"/>
            <a:ext cx="2319337" cy="881063"/>
          </a:xfrm>
          <a:prstGeom prst="rect">
            <a:avLst/>
          </a:prstGeom>
          <a:solidFill>
            <a:schemeClr val="bg1"/>
          </a:solidFill>
          <a:ln w="38100">
            <a:solidFill>
              <a:srgbClr val="0033CC"/>
            </a:solidFill>
            <a:miter lim="800000"/>
            <a:headEnd/>
            <a:tailEnd/>
          </a:ln>
        </p:spPr>
        <p:txBody>
          <a:bodyPr wrap="none" lIns="93747" tIns="45989" rIns="93747" bIns="45989" anchor="ctr"/>
          <a:lstStyle/>
          <a:p>
            <a:pPr algn="ctr" defTabSz="841375"/>
            <a:r>
              <a:rPr kumimoji="1" lang="zh-CN" altLang="en-US" sz="2400" b="1" dirty="0" smtClean="0"/>
              <a:t>技术</a:t>
            </a:r>
            <a:r>
              <a:rPr kumimoji="1" lang="en-US" altLang="zh-CN" sz="2400" b="1" dirty="0" smtClean="0"/>
              <a:t>/</a:t>
            </a:r>
            <a:r>
              <a:rPr kumimoji="1" lang="zh-CN" altLang="en-US" sz="2400" b="1" dirty="0" smtClean="0"/>
              <a:t>质量专家</a:t>
            </a:r>
            <a:endParaRPr kumimoji="1" lang="zh-CN" altLang="en-US" sz="2400" b="1" dirty="0"/>
          </a:p>
        </p:txBody>
      </p:sp>
      <p:sp>
        <p:nvSpPr>
          <p:cNvPr id="290823" name="Rectangle 7"/>
          <p:cNvSpPr>
            <a:spLocks noChangeArrowheads="1"/>
          </p:cNvSpPr>
          <p:nvPr/>
        </p:nvSpPr>
        <p:spPr bwMode="auto">
          <a:xfrm>
            <a:off x="6400800" y="2971800"/>
            <a:ext cx="1814512" cy="881063"/>
          </a:xfrm>
          <a:prstGeom prst="rect">
            <a:avLst/>
          </a:prstGeom>
          <a:solidFill>
            <a:schemeClr val="bg1"/>
          </a:solidFill>
          <a:ln w="38100">
            <a:solidFill>
              <a:srgbClr val="0033CC"/>
            </a:solidFill>
            <a:miter lim="800000"/>
            <a:headEnd/>
            <a:tailEnd/>
          </a:ln>
        </p:spPr>
        <p:txBody>
          <a:bodyPr wrap="none" lIns="93747" tIns="45989" rIns="93747" bIns="45989" anchor="ctr"/>
          <a:lstStyle/>
          <a:p>
            <a:pPr algn="ctr" defTabSz="841375"/>
            <a:r>
              <a:rPr kumimoji="1" lang="zh-CN" altLang="en-US" sz="2400" b="1"/>
              <a:t>项目经理</a:t>
            </a:r>
          </a:p>
        </p:txBody>
      </p:sp>
      <p:sp>
        <p:nvSpPr>
          <p:cNvPr id="290826" name="Rectangle 10"/>
          <p:cNvSpPr>
            <a:spLocks noChangeArrowheads="1"/>
          </p:cNvSpPr>
          <p:nvPr/>
        </p:nvSpPr>
        <p:spPr bwMode="auto">
          <a:xfrm>
            <a:off x="533400" y="4114800"/>
            <a:ext cx="3352800" cy="822325"/>
          </a:xfrm>
          <a:prstGeom prst="rect">
            <a:avLst/>
          </a:prstGeom>
          <a:noFill/>
          <a:ln w="12700">
            <a:noFill/>
            <a:miter lim="800000"/>
            <a:headEnd/>
            <a:tailEnd/>
          </a:ln>
        </p:spPr>
        <p:txBody>
          <a:bodyPr lIns="93747" tIns="45989" rIns="93747" bIns="45989">
            <a:spAutoFit/>
          </a:bodyPr>
          <a:lstStyle/>
          <a:p>
            <a:pPr marL="698500" indent="-698500" defTabSz="841375">
              <a:lnSpc>
                <a:spcPct val="90000"/>
              </a:lnSpc>
              <a:spcBef>
                <a:spcPct val="20000"/>
              </a:spcBef>
            </a:pPr>
            <a:r>
              <a:rPr kumimoji="1" lang="en-US" altLang="zh-CN" sz="2400" b="1" dirty="0">
                <a:latin typeface="宋体" pitchFamily="2" charset="-122"/>
              </a:rPr>
              <a:t>80%	</a:t>
            </a:r>
            <a:r>
              <a:rPr kumimoji="1" lang="zh-CN" altLang="en-US" sz="2400" b="1" dirty="0">
                <a:latin typeface="宋体" pitchFamily="2" charset="-122"/>
              </a:rPr>
              <a:t>技术问题</a:t>
            </a:r>
          </a:p>
          <a:p>
            <a:pPr marL="698500" indent="-698500" defTabSz="841375">
              <a:lnSpc>
                <a:spcPct val="90000"/>
              </a:lnSpc>
              <a:spcBef>
                <a:spcPct val="20000"/>
              </a:spcBef>
            </a:pPr>
            <a:r>
              <a:rPr kumimoji="1" lang="en-US" altLang="zh-CN" sz="2400" b="1" dirty="0">
                <a:latin typeface="宋体" pitchFamily="2" charset="-122"/>
              </a:rPr>
              <a:t>20%	</a:t>
            </a:r>
            <a:r>
              <a:rPr kumimoji="1" lang="zh-CN" altLang="en-US" sz="2400" b="1" dirty="0">
                <a:latin typeface="宋体" pitchFamily="2" charset="-122"/>
              </a:rPr>
              <a:t>人际关系及管理</a:t>
            </a:r>
          </a:p>
        </p:txBody>
      </p:sp>
      <p:sp>
        <p:nvSpPr>
          <p:cNvPr id="290827" name="Rectangle 11"/>
          <p:cNvSpPr>
            <a:spLocks noChangeArrowheads="1"/>
          </p:cNvSpPr>
          <p:nvPr/>
        </p:nvSpPr>
        <p:spPr bwMode="auto">
          <a:xfrm>
            <a:off x="5715000" y="4114800"/>
            <a:ext cx="3200400" cy="822325"/>
          </a:xfrm>
          <a:prstGeom prst="rect">
            <a:avLst/>
          </a:prstGeom>
          <a:noFill/>
          <a:ln w="12700">
            <a:noFill/>
            <a:miter lim="800000"/>
            <a:headEnd/>
            <a:tailEnd/>
          </a:ln>
        </p:spPr>
        <p:txBody>
          <a:bodyPr lIns="93747" tIns="45989" rIns="93747" bIns="45989">
            <a:spAutoFit/>
          </a:bodyPr>
          <a:lstStyle/>
          <a:p>
            <a:pPr marL="698500" indent="-698500" defTabSz="841375">
              <a:lnSpc>
                <a:spcPct val="90000"/>
              </a:lnSpc>
              <a:spcBef>
                <a:spcPct val="20000"/>
              </a:spcBef>
            </a:pPr>
            <a:r>
              <a:rPr kumimoji="1" lang="en-US" altLang="zh-CN" sz="2400" b="1" dirty="0">
                <a:latin typeface="宋体" pitchFamily="2" charset="-122"/>
              </a:rPr>
              <a:t>20%	</a:t>
            </a:r>
            <a:r>
              <a:rPr kumimoji="1" lang="zh-CN" altLang="en-US" sz="2400" b="1" dirty="0">
                <a:latin typeface="宋体" pitchFamily="2" charset="-122"/>
              </a:rPr>
              <a:t>技术问题</a:t>
            </a:r>
          </a:p>
          <a:p>
            <a:pPr marL="698500" indent="-698500" defTabSz="841375">
              <a:lnSpc>
                <a:spcPct val="90000"/>
              </a:lnSpc>
              <a:spcBef>
                <a:spcPct val="20000"/>
              </a:spcBef>
            </a:pPr>
            <a:r>
              <a:rPr kumimoji="1" lang="en-US" altLang="zh-CN" sz="2400" b="1" dirty="0">
                <a:latin typeface="宋体" pitchFamily="2" charset="-122"/>
              </a:rPr>
              <a:t>80%	</a:t>
            </a:r>
            <a:r>
              <a:rPr kumimoji="1" lang="zh-CN" altLang="en-US" sz="2400" b="1" dirty="0">
                <a:latin typeface="宋体" pitchFamily="2" charset="-122"/>
              </a:rPr>
              <a:t>人际关系及管理</a:t>
            </a:r>
          </a:p>
        </p:txBody>
      </p:sp>
      <p:sp>
        <p:nvSpPr>
          <p:cNvPr id="290828" name="Rectangle 12"/>
          <p:cNvSpPr>
            <a:spLocks noChangeArrowheads="1"/>
          </p:cNvSpPr>
          <p:nvPr/>
        </p:nvSpPr>
        <p:spPr bwMode="auto">
          <a:xfrm>
            <a:off x="1600200" y="5334000"/>
            <a:ext cx="5715000" cy="1039813"/>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lIns="93747" tIns="45989" rIns="93747" bIns="45989" anchor="ctr"/>
          <a:lstStyle/>
          <a:p>
            <a:pPr algn="ctr" defTabSz="841375">
              <a:defRPr/>
            </a:pPr>
            <a:r>
              <a:rPr kumimoji="1" lang="zh-CN" altLang="en-US" sz="2400" b="1" dirty="0">
                <a:solidFill>
                  <a:srgbClr val="0033CC"/>
                </a:solidFill>
                <a:cs typeface="+mn-cs"/>
              </a:rPr>
              <a:t>如果一个项目经理只顾去解决技术问题，</a:t>
            </a:r>
          </a:p>
          <a:p>
            <a:pPr algn="ctr" defTabSz="841375">
              <a:defRPr/>
            </a:pPr>
            <a:r>
              <a:rPr kumimoji="1" lang="zh-CN" altLang="en-US" sz="2400" b="1" dirty="0" smtClean="0">
                <a:solidFill>
                  <a:srgbClr val="0033CC"/>
                </a:solidFill>
                <a:cs typeface="+mn-cs"/>
              </a:rPr>
              <a:t>那谁</a:t>
            </a:r>
            <a:r>
              <a:rPr kumimoji="1" lang="zh-CN" altLang="en-US" sz="2400" b="1" dirty="0">
                <a:solidFill>
                  <a:srgbClr val="0033CC"/>
                </a:solidFill>
                <a:cs typeface="+mn-cs"/>
              </a:rPr>
              <a:t>去管理项目？</a:t>
            </a:r>
          </a:p>
        </p:txBody>
      </p:sp>
      <p:sp>
        <p:nvSpPr>
          <p:cNvPr id="94216" name="Rectangle 13"/>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9.</a:t>
            </a:r>
            <a:r>
              <a:rPr lang="zh-CN" altLang="en-US" sz="2800" b="1">
                <a:solidFill>
                  <a:srgbClr val="0033CC"/>
                </a:solidFill>
              </a:rPr>
              <a:t>项目利害关系者</a:t>
            </a:r>
          </a:p>
        </p:txBody>
      </p:sp>
      <p:sp>
        <p:nvSpPr>
          <p:cNvPr id="290830" name="Rectangle 14"/>
          <p:cNvSpPr>
            <a:spLocks noChangeArrowheads="1"/>
          </p:cNvSpPr>
          <p:nvPr/>
        </p:nvSpPr>
        <p:spPr bwMode="auto">
          <a:xfrm>
            <a:off x="228600" y="609600"/>
            <a:ext cx="5245100" cy="658813"/>
          </a:xfrm>
          <a:prstGeom prst="rect">
            <a:avLst/>
          </a:prstGeom>
          <a:noFill/>
          <a:ln w="9525">
            <a:noFill/>
            <a:miter lim="800000"/>
            <a:headEnd/>
            <a:tailEnd/>
          </a:ln>
        </p:spPr>
        <p:txBody>
          <a:bodyPr anchor="ctr"/>
          <a:lstStyle/>
          <a:p>
            <a:r>
              <a:rPr lang="zh-CN" altLang="en-US" sz="2400" b="1">
                <a:solidFill>
                  <a:srgbClr val="0033CC"/>
                </a:solidFill>
              </a:rPr>
              <a:t>项目经理的角色转变</a:t>
            </a:r>
          </a:p>
        </p:txBody>
      </p:sp>
      <p:grpSp>
        <p:nvGrpSpPr>
          <p:cNvPr id="2" name="Group 18"/>
          <p:cNvGrpSpPr>
            <a:grpSpLocks/>
          </p:cNvGrpSpPr>
          <p:nvPr/>
        </p:nvGrpSpPr>
        <p:grpSpPr bwMode="auto">
          <a:xfrm>
            <a:off x="2944812" y="2892425"/>
            <a:ext cx="3276600" cy="977900"/>
            <a:chOff x="1680" y="1326"/>
            <a:chExt cx="2064" cy="616"/>
          </a:xfrm>
        </p:grpSpPr>
        <p:sp>
          <p:nvSpPr>
            <p:cNvPr id="94219" name="Oval 6"/>
            <p:cNvSpPr>
              <a:spLocks noChangeArrowheads="1"/>
            </p:cNvSpPr>
            <p:nvPr/>
          </p:nvSpPr>
          <p:spPr bwMode="auto">
            <a:xfrm>
              <a:off x="2016" y="1326"/>
              <a:ext cx="1358" cy="616"/>
            </a:xfrm>
            <a:prstGeom prst="ellipse">
              <a:avLst/>
            </a:prstGeom>
            <a:solidFill>
              <a:srgbClr val="FF00FF"/>
            </a:solidFill>
            <a:ln w="12700">
              <a:solidFill>
                <a:schemeClr val="tx1"/>
              </a:solidFill>
              <a:round/>
              <a:headEnd/>
              <a:tailEnd/>
            </a:ln>
          </p:spPr>
          <p:txBody>
            <a:bodyPr wrap="none" lIns="93747" tIns="45989" rIns="93747" bIns="45989" anchor="ctr"/>
            <a:lstStyle/>
            <a:p>
              <a:pPr algn="ctr" defTabSz="841375"/>
              <a:r>
                <a:rPr kumimoji="1" lang="zh-CN" altLang="en-US" sz="2800" b="1" dirty="0"/>
                <a:t>角色的转变</a:t>
              </a:r>
            </a:p>
          </p:txBody>
        </p:sp>
        <p:sp>
          <p:nvSpPr>
            <p:cNvPr id="94220" name="AutoShape 16"/>
            <p:cNvSpPr>
              <a:spLocks noChangeArrowheads="1"/>
            </p:cNvSpPr>
            <p:nvPr/>
          </p:nvSpPr>
          <p:spPr bwMode="auto">
            <a:xfrm>
              <a:off x="3456" y="1536"/>
              <a:ext cx="288" cy="144"/>
            </a:xfrm>
            <a:prstGeom prst="rightArrow">
              <a:avLst>
                <a:gd name="adj1" fmla="val 50000"/>
                <a:gd name="adj2" fmla="val 50000"/>
              </a:avLst>
            </a:prstGeom>
            <a:solidFill>
              <a:srgbClr val="0000FF"/>
            </a:solidFill>
            <a:ln w="9525">
              <a:noFill/>
              <a:miter lim="800000"/>
              <a:headEnd/>
              <a:tailEnd/>
            </a:ln>
          </p:spPr>
          <p:txBody>
            <a:bodyPr wrap="none" anchor="ctr"/>
            <a:lstStyle/>
            <a:p>
              <a:endParaRPr lang="en-US"/>
            </a:p>
          </p:txBody>
        </p:sp>
        <p:sp>
          <p:nvSpPr>
            <p:cNvPr id="94221" name="AutoShape 17"/>
            <p:cNvSpPr>
              <a:spLocks noChangeArrowheads="1"/>
            </p:cNvSpPr>
            <p:nvPr/>
          </p:nvSpPr>
          <p:spPr bwMode="auto">
            <a:xfrm>
              <a:off x="1680" y="1584"/>
              <a:ext cx="288" cy="144"/>
            </a:xfrm>
            <a:prstGeom prst="rightArrow">
              <a:avLst>
                <a:gd name="adj1" fmla="val 50000"/>
                <a:gd name="adj2" fmla="val 50000"/>
              </a:avLst>
            </a:prstGeom>
            <a:solidFill>
              <a:srgbClr val="0000FF"/>
            </a:solidFill>
            <a:ln w="9525">
              <a:noFill/>
              <a:miter lim="800000"/>
              <a:headEnd/>
              <a:tailEnd/>
            </a:ln>
          </p:spPr>
          <p:txBody>
            <a:bodyPr wrap="none" anchor="ct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0830"/>
                                        </p:tgtEl>
                                        <p:attrNameLst>
                                          <p:attrName>style.visibility</p:attrName>
                                        </p:attrNameLst>
                                      </p:cBhvr>
                                      <p:to>
                                        <p:strVal val="visible"/>
                                      </p:to>
                                    </p:set>
                                    <p:anim calcmode="lin" valueType="num">
                                      <p:cBhvr additive="base">
                                        <p:cTn id="7" dur="500" fill="hold"/>
                                        <p:tgtEl>
                                          <p:spTgt spid="290830"/>
                                        </p:tgtEl>
                                        <p:attrNameLst>
                                          <p:attrName>ppt_x</p:attrName>
                                        </p:attrNameLst>
                                      </p:cBhvr>
                                      <p:tavLst>
                                        <p:tav tm="0">
                                          <p:val>
                                            <p:strVal val="0-#ppt_w/2"/>
                                          </p:val>
                                        </p:tav>
                                        <p:tav tm="100000">
                                          <p:val>
                                            <p:strVal val="#ppt_x"/>
                                          </p:val>
                                        </p:tav>
                                      </p:tavLst>
                                    </p:anim>
                                    <p:anim calcmode="lin" valueType="num">
                                      <p:cBhvr additive="base">
                                        <p:cTn id="8" dur="500" fill="hold"/>
                                        <p:tgtEl>
                                          <p:spTgt spid="29083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0821"/>
                                        </p:tgtEl>
                                        <p:attrNameLst>
                                          <p:attrName>style.visibility</p:attrName>
                                        </p:attrNameLst>
                                      </p:cBhvr>
                                      <p:to>
                                        <p:strVal val="visible"/>
                                      </p:to>
                                    </p:set>
                                    <p:anim calcmode="lin" valueType="num">
                                      <p:cBhvr additive="base">
                                        <p:cTn id="13" dur="500" fill="hold"/>
                                        <p:tgtEl>
                                          <p:spTgt spid="290821"/>
                                        </p:tgtEl>
                                        <p:attrNameLst>
                                          <p:attrName>ppt_x</p:attrName>
                                        </p:attrNameLst>
                                      </p:cBhvr>
                                      <p:tavLst>
                                        <p:tav tm="0">
                                          <p:val>
                                            <p:strVal val="0-#ppt_w/2"/>
                                          </p:val>
                                        </p:tav>
                                        <p:tav tm="100000">
                                          <p:val>
                                            <p:strVal val="#ppt_x"/>
                                          </p:val>
                                        </p:tav>
                                      </p:tavLst>
                                    </p:anim>
                                    <p:anim calcmode="lin" valueType="num">
                                      <p:cBhvr additive="base">
                                        <p:cTn id="14" dur="500" fill="hold"/>
                                        <p:tgtEl>
                                          <p:spTgt spid="29082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290826"/>
                                        </p:tgtEl>
                                        <p:attrNameLst>
                                          <p:attrName>style.visibility</p:attrName>
                                        </p:attrNameLst>
                                      </p:cBhvr>
                                      <p:to>
                                        <p:strVal val="visible"/>
                                      </p:to>
                                    </p:set>
                                    <p:animEffect transition="in" filter="wipe(up)">
                                      <p:cBhvr>
                                        <p:cTn id="19" dur="500"/>
                                        <p:tgtEl>
                                          <p:spTgt spid="29082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290823"/>
                                        </p:tgtEl>
                                        <p:attrNameLst>
                                          <p:attrName>style.visibility</p:attrName>
                                        </p:attrNameLst>
                                      </p:cBhvr>
                                      <p:to>
                                        <p:strVal val="visible"/>
                                      </p:to>
                                    </p:set>
                                    <p:anim calcmode="lin" valueType="num">
                                      <p:cBhvr additive="base">
                                        <p:cTn id="34" dur="500" fill="hold"/>
                                        <p:tgtEl>
                                          <p:spTgt spid="290823"/>
                                        </p:tgtEl>
                                        <p:attrNameLst>
                                          <p:attrName>ppt_x</p:attrName>
                                        </p:attrNameLst>
                                      </p:cBhvr>
                                      <p:tavLst>
                                        <p:tav tm="0">
                                          <p:val>
                                            <p:strVal val="#ppt_x"/>
                                          </p:val>
                                        </p:tav>
                                        <p:tav tm="100000">
                                          <p:val>
                                            <p:strVal val="#ppt_x"/>
                                          </p:val>
                                        </p:tav>
                                      </p:tavLst>
                                    </p:anim>
                                    <p:anim calcmode="lin" valueType="num">
                                      <p:cBhvr additive="base">
                                        <p:cTn id="35" dur="500" fill="hold"/>
                                        <p:tgtEl>
                                          <p:spTgt spid="29082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290827"/>
                                        </p:tgtEl>
                                        <p:attrNameLst>
                                          <p:attrName>style.visibility</p:attrName>
                                        </p:attrNameLst>
                                      </p:cBhvr>
                                      <p:to>
                                        <p:strVal val="visible"/>
                                      </p:to>
                                    </p:set>
                                    <p:animEffect transition="in" filter="randombar(horizontal)">
                                      <p:cBhvr>
                                        <p:cTn id="40" dur="500"/>
                                        <p:tgtEl>
                                          <p:spTgt spid="290827"/>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290828"/>
                                        </p:tgtEl>
                                        <p:attrNameLst>
                                          <p:attrName>style.visibility</p:attrName>
                                        </p:attrNameLst>
                                      </p:cBhvr>
                                      <p:to>
                                        <p:strVal val="visible"/>
                                      </p:to>
                                    </p:set>
                                    <p:animEffect transition="in" filter="dissolve">
                                      <p:cBhvr>
                                        <p:cTn id="45" dur="500"/>
                                        <p:tgtEl>
                                          <p:spTgt spid="2908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821" grpId="0" animBg="1"/>
      <p:bldP spid="290823" grpId="0" animBg="1"/>
      <p:bldP spid="290826" grpId="0"/>
      <p:bldP spid="290827" grpId="0"/>
      <p:bldP spid="290828" grpId="0" animBg="1"/>
      <p:bldP spid="290830"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381000" y="685800"/>
            <a:ext cx="5245100" cy="658812"/>
          </a:xfrm>
        </p:spPr>
        <p:txBody>
          <a:bodyPr/>
          <a:lstStyle/>
          <a:p>
            <a:pPr algn="l" eaLnBrk="1" hangingPunct="1"/>
            <a:r>
              <a:rPr lang="zh-CN" altLang="en-US" sz="2400" b="1" dirty="0" smtClean="0">
                <a:solidFill>
                  <a:srgbClr val="0033CC"/>
                </a:solidFill>
              </a:rPr>
              <a:t>项目经理的角色</a:t>
            </a:r>
          </a:p>
        </p:txBody>
      </p:sp>
      <p:sp>
        <p:nvSpPr>
          <p:cNvPr id="396291" name="Rectangle 3"/>
          <p:cNvSpPr>
            <a:spLocks noGrp="1" noChangeArrowheads="1"/>
          </p:cNvSpPr>
          <p:nvPr>
            <p:ph idx="1"/>
          </p:nvPr>
        </p:nvSpPr>
        <p:spPr>
          <a:xfrm>
            <a:off x="228600" y="1600200"/>
            <a:ext cx="5105400" cy="3581400"/>
          </a:xfrm>
        </p:spPr>
        <p:txBody>
          <a:bodyPr/>
          <a:lstStyle/>
          <a:p>
            <a:pPr lvl="1" eaLnBrk="1" hangingPunct="1"/>
            <a:r>
              <a:rPr lang="en-US" altLang="zh-CN" sz="2400" b="1" dirty="0" smtClean="0"/>
              <a:t> </a:t>
            </a:r>
            <a:r>
              <a:rPr lang="zh-CN" altLang="en-US" sz="2400" b="1" dirty="0" smtClean="0"/>
              <a:t>整合者</a:t>
            </a:r>
          </a:p>
          <a:p>
            <a:pPr lvl="1" eaLnBrk="1" hangingPunct="1"/>
            <a:r>
              <a:rPr lang="zh-CN" altLang="en-US" sz="2400" b="1" dirty="0" smtClean="0"/>
              <a:t> 沟通交流人</a:t>
            </a:r>
          </a:p>
          <a:p>
            <a:pPr lvl="1" eaLnBrk="1" hangingPunct="1"/>
            <a:r>
              <a:rPr lang="zh-CN" altLang="en-US" sz="2400" b="1" dirty="0" smtClean="0"/>
              <a:t> 团队领导</a:t>
            </a:r>
          </a:p>
          <a:p>
            <a:pPr lvl="1" eaLnBrk="1" hangingPunct="1"/>
            <a:r>
              <a:rPr lang="zh-CN" altLang="en-US" sz="2400" b="1" dirty="0" smtClean="0"/>
              <a:t> 决策者</a:t>
            </a:r>
          </a:p>
          <a:p>
            <a:pPr lvl="1" eaLnBrk="1" hangingPunct="1"/>
            <a:r>
              <a:rPr lang="zh-CN" altLang="en-US" sz="2400" b="1" dirty="0" smtClean="0"/>
              <a:t> 氛围营造者</a:t>
            </a:r>
          </a:p>
          <a:p>
            <a:pPr lvl="1" eaLnBrk="1" hangingPunct="1"/>
            <a:r>
              <a:rPr lang="zh-CN" altLang="en-US" sz="2400" b="1" dirty="0" smtClean="0"/>
              <a:t> 计划者、组织者、指挥者、协调人、控制者、激励者、监督者</a:t>
            </a:r>
          </a:p>
        </p:txBody>
      </p:sp>
      <p:sp>
        <p:nvSpPr>
          <p:cNvPr id="93188" name="Rectangle 5"/>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9.</a:t>
            </a:r>
            <a:r>
              <a:rPr lang="zh-CN" altLang="en-US" sz="2800" b="1">
                <a:solidFill>
                  <a:srgbClr val="0033CC"/>
                </a:solidFill>
              </a:rPr>
              <a:t>项目利害关系者</a:t>
            </a:r>
          </a:p>
        </p:txBody>
      </p:sp>
      <p:pic>
        <p:nvPicPr>
          <p:cNvPr id="6" name="图片 5" descr="m10043750.jpg"/>
          <p:cNvPicPr>
            <a:picLocks noChangeAspect="1"/>
          </p:cNvPicPr>
          <p:nvPr/>
        </p:nvPicPr>
        <p:blipFill>
          <a:blip r:embed="rId3"/>
          <a:stretch>
            <a:fillRect/>
          </a:stretch>
        </p:blipFill>
        <p:spPr>
          <a:xfrm>
            <a:off x="5410200" y="1143000"/>
            <a:ext cx="3098800" cy="4648200"/>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96291">
                                            <p:txEl>
                                              <p:pRg st="0" end="0"/>
                                            </p:txEl>
                                          </p:spTgt>
                                        </p:tgtEl>
                                        <p:attrNameLst>
                                          <p:attrName>style.visibility</p:attrName>
                                        </p:attrNameLst>
                                      </p:cBhvr>
                                      <p:to>
                                        <p:strVal val="visible"/>
                                      </p:to>
                                    </p:set>
                                    <p:animEffect transition="in" filter="strips(downLeft)">
                                      <p:cBhvr>
                                        <p:cTn id="7" dur="500"/>
                                        <p:tgtEl>
                                          <p:spTgt spid="396291">
                                            <p:txEl>
                                              <p:pRg st="0" end="0"/>
                                            </p:txEl>
                                          </p:spTgt>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96291">
                                            <p:txEl>
                                              <p:pRg st="1" end="1"/>
                                            </p:txEl>
                                          </p:spTgt>
                                        </p:tgtEl>
                                        <p:attrNameLst>
                                          <p:attrName>style.visibility</p:attrName>
                                        </p:attrNameLst>
                                      </p:cBhvr>
                                      <p:to>
                                        <p:strVal val="visible"/>
                                      </p:to>
                                    </p:set>
                                    <p:animEffect transition="in" filter="strips(downLeft)">
                                      <p:cBhvr>
                                        <p:cTn id="10" dur="500"/>
                                        <p:tgtEl>
                                          <p:spTgt spid="396291">
                                            <p:txEl>
                                              <p:pRg st="1" end="1"/>
                                            </p:txEl>
                                          </p:spTgt>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396291">
                                            <p:txEl>
                                              <p:pRg st="2" end="2"/>
                                            </p:txEl>
                                          </p:spTgt>
                                        </p:tgtEl>
                                        <p:attrNameLst>
                                          <p:attrName>style.visibility</p:attrName>
                                        </p:attrNameLst>
                                      </p:cBhvr>
                                      <p:to>
                                        <p:strVal val="visible"/>
                                      </p:to>
                                    </p:set>
                                    <p:animEffect transition="in" filter="strips(downLeft)">
                                      <p:cBhvr>
                                        <p:cTn id="13" dur="500"/>
                                        <p:tgtEl>
                                          <p:spTgt spid="396291">
                                            <p:txEl>
                                              <p:pRg st="2" end="2"/>
                                            </p:txEl>
                                          </p:spTgt>
                                        </p:tgtEl>
                                      </p:cBhvr>
                                    </p:animEffect>
                                  </p:childTnLst>
                                </p:cTn>
                              </p:par>
                              <p:par>
                                <p:cTn id="14" presetID="18" presetClass="entr" presetSubtype="12" fill="hold" grpId="0" nodeType="withEffect">
                                  <p:stCondLst>
                                    <p:cond delay="0"/>
                                  </p:stCondLst>
                                  <p:childTnLst>
                                    <p:set>
                                      <p:cBhvr>
                                        <p:cTn id="15" dur="1" fill="hold">
                                          <p:stCondLst>
                                            <p:cond delay="0"/>
                                          </p:stCondLst>
                                        </p:cTn>
                                        <p:tgtEl>
                                          <p:spTgt spid="396291">
                                            <p:txEl>
                                              <p:pRg st="3" end="3"/>
                                            </p:txEl>
                                          </p:spTgt>
                                        </p:tgtEl>
                                        <p:attrNameLst>
                                          <p:attrName>style.visibility</p:attrName>
                                        </p:attrNameLst>
                                      </p:cBhvr>
                                      <p:to>
                                        <p:strVal val="visible"/>
                                      </p:to>
                                    </p:set>
                                    <p:animEffect transition="in" filter="strips(downLeft)">
                                      <p:cBhvr>
                                        <p:cTn id="16" dur="500"/>
                                        <p:tgtEl>
                                          <p:spTgt spid="396291">
                                            <p:txEl>
                                              <p:pRg st="3" end="3"/>
                                            </p:txEl>
                                          </p:spTgt>
                                        </p:tgtEl>
                                      </p:cBhvr>
                                    </p:animEffect>
                                  </p:childTnLst>
                                </p:cTn>
                              </p:par>
                              <p:par>
                                <p:cTn id="17" presetID="18" presetClass="entr" presetSubtype="12" fill="hold" grpId="0" nodeType="withEffect">
                                  <p:stCondLst>
                                    <p:cond delay="0"/>
                                  </p:stCondLst>
                                  <p:childTnLst>
                                    <p:set>
                                      <p:cBhvr>
                                        <p:cTn id="18" dur="1" fill="hold">
                                          <p:stCondLst>
                                            <p:cond delay="0"/>
                                          </p:stCondLst>
                                        </p:cTn>
                                        <p:tgtEl>
                                          <p:spTgt spid="396291">
                                            <p:txEl>
                                              <p:pRg st="4" end="4"/>
                                            </p:txEl>
                                          </p:spTgt>
                                        </p:tgtEl>
                                        <p:attrNameLst>
                                          <p:attrName>style.visibility</p:attrName>
                                        </p:attrNameLst>
                                      </p:cBhvr>
                                      <p:to>
                                        <p:strVal val="visible"/>
                                      </p:to>
                                    </p:set>
                                    <p:animEffect transition="in" filter="strips(downLeft)">
                                      <p:cBhvr>
                                        <p:cTn id="19" dur="500"/>
                                        <p:tgtEl>
                                          <p:spTgt spid="396291">
                                            <p:txEl>
                                              <p:pRg st="4" end="4"/>
                                            </p:txEl>
                                          </p:spTgt>
                                        </p:tgtEl>
                                      </p:cBhvr>
                                    </p:animEffect>
                                  </p:childTnLst>
                                </p:cTn>
                              </p:par>
                              <p:par>
                                <p:cTn id="20" presetID="18" presetClass="entr" presetSubtype="12" fill="hold" grpId="0" nodeType="withEffect">
                                  <p:stCondLst>
                                    <p:cond delay="0"/>
                                  </p:stCondLst>
                                  <p:childTnLst>
                                    <p:set>
                                      <p:cBhvr>
                                        <p:cTn id="21" dur="1" fill="hold">
                                          <p:stCondLst>
                                            <p:cond delay="0"/>
                                          </p:stCondLst>
                                        </p:cTn>
                                        <p:tgtEl>
                                          <p:spTgt spid="396291">
                                            <p:txEl>
                                              <p:pRg st="5" end="5"/>
                                            </p:txEl>
                                          </p:spTgt>
                                        </p:tgtEl>
                                        <p:attrNameLst>
                                          <p:attrName>style.visibility</p:attrName>
                                        </p:attrNameLst>
                                      </p:cBhvr>
                                      <p:to>
                                        <p:strVal val="visible"/>
                                      </p:to>
                                    </p:set>
                                    <p:animEffect transition="in" filter="strips(downLeft)">
                                      <p:cBhvr>
                                        <p:cTn id="22" dur="500"/>
                                        <p:tgtEl>
                                          <p:spTgt spid="396291">
                                            <p:txEl>
                                              <p:pRg st="5" end="5"/>
                                            </p:txEl>
                                          </p:spTgt>
                                        </p:tgtEl>
                                      </p:cBhvr>
                                    </p:animEffect>
                                  </p:childTnLst>
                                </p:cTn>
                              </p:par>
                              <p:par>
                                <p:cTn id="23" presetID="18" presetClass="entr" presetSubtype="1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downLeft)">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6291"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3" name="Rectangle 3"/>
          <p:cNvSpPr>
            <a:spLocks noGrp="1" noChangeArrowheads="1"/>
          </p:cNvSpPr>
          <p:nvPr>
            <p:ph idx="1"/>
          </p:nvPr>
        </p:nvSpPr>
        <p:spPr>
          <a:xfrm>
            <a:off x="228600" y="1524000"/>
            <a:ext cx="4038600" cy="4267200"/>
          </a:xfrm>
        </p:spPr>
        <p:txBody>
          <a:bodyPr>
            <a:normAutofit/>
          </a:bodyPr>
          <a:lstStyle/>
          <a:p>
            <a:pPr marL="609600" indent="-609600" eaLnBrk="1" hangingPunct="1">
              <a:buClrTx/>
              <a:buFontTx/>
              <a:buAutoNum type="arabicPeriod"/>
            </a:pPr>
            <a:r>
              <a:rPr lang="zh-CN" altLang="en-US" sz="2000" b="1" dirty="0" smtClean="0"/>
              <a:t>项目经理应该是个通才，不一定是某一领域的专家，但具备丰富的经验与广阔的知识背景。</a:t>
            </a:r>
          </a:p>
          <a:p>
            <a:pPr marL="609600" indent="-609600" eaLnBrk="1" hangingPunct="1">
              <a:buClrTx/>
              <a:buFontTx/>
              <a:buAutoNum type="arabicPeriod"/>
            </a:pPr>
            <a:r>
              <a:rPr lang="zh-CN" altLang="en-US" sz="2000" b="1" dirty="0" smtClean="0"/>
              <a:t>在承担的责任方面，项目经理是一个促成者，决定任务、期限及所需资源，不决定具体操作方法。</a:t>
            </a:r>
          </a:p>
          <a:p>
            <a:pPr marL="609600" indent="-609600" eaLnBrk="1" hangingPunct="1">
              <a:buClrTx/>
              <a:buFontTx/>
              <a:buAutoNum type="arabicPeriod"/>
            </a:pPr>
            <a:r>
              <a:rPr lang="zh-CN" altLang="en-US" sz="2000" b="1" dirty="0" smtClean="0"/>
              <a:t>在解决问题方面，应具备系统、综合的能力</a:t>
            </a:r>
          </a:p>
          <a:p>
            <a:pPr marL="609600" indent="-609600" eaLnBrk="1" hangingPunct="1">
              <a:buClrTx/>
              <a:buFontTx/>
              <a:buAutoNum type="arabicPeriod"/>
            </a:pPr>
            <a:r>
              <a:rPr lang="zh-CN" altLang="en-US" sz="2000" b="1" dirty="0" smtClean="0"/>
              <a:t>项目经理承担的责任似乎总是大于他享有的权力</a:t>
            </a:r>
          </a:p>
        </p:txBody>
      </p:sp>
      <p:sp>
        <p:nvSpPr>
          <p:cNvPr id="95235" name="Rectangle 4"/>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9.</a:t>
            </a:r>
            <a:r>
              <a:rPr lang="zh-CN" altLang="en-US" sz="2800" b="1">
                <a:solidFill>
                  <a:srgbClr val="0033CC"/>
                </a:solidFill>
              </a:rPr>
              <a:t>项目利害关系者</a:t>
            </a:r>
          </a:p>
        </p:txBody>
      </p:sp>
      <p:sp>
        <p:nvSpPr>
          <p:cNvPr id="286725" name="Rectangle 5"/>
          <p:cNvSpPr>
            <a:spLocks noChangeArrowheads="1"/>
          </p:cNvSpPr>
          <p:nvPr/>
        </p:nvSpPr>
        <p:spPr bwMode="auto">
          <a:xfrm>
            <a:off x="228600" y="609600"/>
            <a:ext cx="5245100" cy="658813"/>
          </a:xfrm>
          <a:prstGeom prst="rect">
            <a:avLst/>
          </a:prstGeom>
          <a:noFill/>
          <a:ln w="9525">
            <a:noFill/>
            <a:miter lim="800000"/>
            <a:headEnd/>
            <a:tailEnd/>
          </a:ln>
        </p:spPr>
        <p:txBody>
          <a:bodyPr anchor="ctr"/>
          <a:lstStyle/>
          <a:p>
            <a:r>
              <a:rPr lang="zh-CN" altLang="en-US" sz="2400" b="1">
                <a:solidFill>
                  <a:srgbClr val="0033CC"/>
                </a:solidFill>
              </a:rPr>
              <a:t>项目经理的特点</a:t>
            </a:r>
          </a:p>
        </p:txBody>
      </p:sp>
      <p:pic>
        <p:nvPicPr>
          <p:cNvPr id="7" name="图片 6" descr="091929_37222966.jpg"/>
          <p:cNvPicPr>
            <a:picLocks noChangeAspect="1"/>
          </p:cNvPicPr>
          <p:nvPr/>
        </p:nvPicPr>
        <p:blipFill>
          <a:blip r:embed="rId3"/>
          <a:srcRect l="6680" r="3471" b="22222"/>
          <a:stretch>
            <a:fillRect/>
          </a:stretch>
        </p:blipFill>
        <p:spPr>
          <a:xfrm>
            <a:off x="4419600" y="762000"/>
            <a:ext cx="4419600" cy="5524500"/>
          </a:xfrm>
          <a:prstGeom prst="rect">
            <a:avLst/>
          </a:prstGeom>
        </p:spPr>
      </p:pic>
      <p:sp>
        <p:nvSpPr>
          <p:cNvPr id="11" name="线形标注 2 10"/>
          <p:cNvSpPr/>
          <p:nvPr/>
        </p:nvSpPr>
        <p:spPr>
          <a:xfrm>
            <a:off x="7543800" y="457200"/>
            <a:ext cx="1371600" cy="838200"/>
          </a:xfrm>
          <a:prstGeom prst="borderCallout2">
            <a:avLst>
              <a:gd name="adj1" fmla="val 18750"/>
              <a:gd name="adj2" fmla="val -8333"/>
              <a:gd name="adj3" fmla="val 18750"/>
              <a:gd name="adj4" fmla="val -16667"/>
              <a:gd name="adj5" fmla="val 90682"/>
              <a:gd name="adj6" fmla="val -53847"/>
            </a:avLst>
          </a:prstGeom>
          <a:solidFill>
            <a:srgbClr val="FF0000"/>
          </a:solidFill>
          <a:ln>
            <a:solidFill>
              <a:srgbClr val="FF0000"/>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400" b="1" dirty="0" smtClean="0">
                <a:solidFill>
                  <a:schemeClr val="bg1"/>
                </a:solidFill>
              </a:rPr>
              <a:t>有王者的责任却没有王者的权力！！！</a:t>
            </a:r>
            <a:endParaRPr lang="zh-CN" altLang="en-US" sz="1400" b="1" u="sng" dirty="0">
              <a:solidFill>
                <a:schemeClr val="bg1"/>
              </a:solidFill>
            </a:endParaRPr>
          </a:p>
        </p:txBody>
      </p:sp>
      <p:grpSp>
        <p:nvGrpSpPr>
          <p:cNvPr id="16" name="组合 15"/>
          <p:cNvGrpSpPr/>
          <p:nvPr/>
        </p:nvGrpSpPr>
        <p:grpSpPr>
          <a:xfrm flipH="1">
            <a:off x="6172200" y="1143000"/>
            <a:ext cx="153988" cy="396000"/>
            <a:chOff x="7086600" y="1219200"/>
            <a:chExt cx="153988" cy="396000"/>
          </a:xfrm>
        </p:grpSpPr>
        <p:cxnSp>
          <p:nvCxnSpPr>
            <p:cNvPr id="13" name="直接连接符 12"/>
            <p:cNvCxnSpPr/>
            <p:nvPr/>
          </p:nvCxnSpPr>
          <p:spPr>
            <a:xfrm rot="5400000">
              <a:off x="6889394" y="1416406"/>
              <a:ext cx="396000"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5400000">
              <a:off x="7001594" y="1380406"/>
              <a:ext cx="324000"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5400000">
              <a:off x="7095794" y="1362406"/>
              <a:ext cx="288000"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6725"/>
                                        </p:tgtEl>
                                        <p:attrNameLst>
                                          <p:attrName>style.visibility</p:attrName>
                                        </p:attrNameLst>
                                      </p:cBhvr>
                                      <p:to>
                                        <p:strVal val="visible"/>
                                      </p:to>
                                    </p:set>
                                    <p:anim calcmode="lin" valueType="num">
                                      <p:cBhvr additive="base">
                                        <p:cTn id="7" dur="500" fill="hold"/>
                                        <p:tgtEl>
                                          <p:spTgt spid="286725"/>
                                        </p:tgtEl>
                                        <p:attrNameLst>
                                          <p:attrName>ppt_x</p:attrName>
                                        </p:attrNameLst>
                                      </p:cBhvr>
                                      <p:tavLst>
                                        <p:tav tm="0">
                                          <p:val>
                                            <p:strVal val="0-#ppt_w/2"/>
                                          </p:val>
                                        </p:tav>
                                        <p:tav tm="100000">
                                          <p:val>
                                            <p:strVal val="#ppt_x"/>
                                          </p:val>
                                        </p:tav>
                                      </p:tavLst>
                                    </p:anim>
                                    <p:anim calcmode="lin" valueType="num">
                                      <p:cBhvr additive="base">
                                        <p:cTn id="8" dur="500" fill="hold"/>
                                        <p:tgtEl>
                                          <p:spTgt spid="2867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286723">
                                            <p:txEl>
                                              <p:pRg st="0" end="0"/>
                                            </p:txEl>
                                          </p:spTgt>
                                        </p:tgtEl>
                                        <p:attrNameLst>
                                          <p:attrName>style.visibility</p:attrName>
                                        </p:attrNameLst>
                                      </p:cBhvr>
                                      <p:to>
                                        <p:strVal val="visible"/>
                                      </p:to>
                                    </p:set>
                                    <p:animEffect transition="in" filter="wipe(up)">
                                      <p:cBhvr>
                                        <p:cTn id="13" dur="500"/>
                                        <p:tgtEl>
                                          <p:spTgt spid="28672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86723">
                                            <p:txEl>
                                              <p:pRg st="1" end="1"/>
                                            </p:txEl>
                                          </p:spTgt>
                                        </p:tgtEl>
                                        <p:attrNameLst>
                                          <p:attrName>style.visibility</p:attrName>
                                        </p:attrNameLst>
                                      </p:cBhvr>
                                      <p:to>
                                        <p:strVal val="visible"/>
                                      </p:to>
                                    </p:set>
                                    <p:animEffect transition="in" filter="wipe(up)">
                                      <p:cBhvr>
                                        <p:cTn id="18" dur="500"/>
                                        <p:tgtEl>
                                          <p:spTgt spid="28672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286723">
                                            <p:txEl>
                                              <p:pRg st="2" end="2"/>
                                            </p:txEl>
                                          </p:spTgt>
                                        </p:tgtEl>
                                        <p:attrNameLst>
                                          <p:attrName>style.visibility</p:attrName>
                                        </p:attrNameLst>
                                      </p:cBhvr>
                                      <p:to>
                                        <p:strVal val="visible"/>
                                      </p:to>
                                    </p:set>
                                    <p:animEffect transition="in" filter="wipe(up)">
                                      <p:cBhvr>
                                        <p:cTn id="23" dur="500"/>
                                        <p:tgtEl>
                                          <p:spTgt spid="28672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286723">
                                            <p:txEl>
                                              <p:pRg st="3" end="3"/>
                                            </p:txEl>
                                          </p:spTgt>
                                        </p:tgtEl>
                                        <p:attrNameLst>
                                          <p:attrName>style.visibility</p:attrName>
                                        </p:attrNameLst>
                                      </p:cBhvr>
                                      <p:to>
                                        <p:strVal val="visible"/>
                                      </p:to>
                                    </p:set>
                                    <p:animEffect transition="in" filter="wipe(up)">
                                      <p:cBhvr>
                                        <p:cTn id="28" dur="500"/>
                                        <p:tgtEl>
                                          <p:spTgt spid="28672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8" presetClass="entr" presetSubtype="12"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strips(downLeft)">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randombar(horizontal)">
                                      <p:cBhvr>
                                        <p:cTn id="38" dur="500"/>
                                        <p:tgtEl>
                                          <p:spTgt spid="16"/>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randombar(horizontal)">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23" grpId="0" build="p"/>
      <p:bldP spid="286725" grpId="0"/>
      <p:bldP spid="11" grpId="0" animBg="1"/>
    </p:bldLst>
  </p:timing>
</p:sld>
</file>

<file path=ppt/slides/slide7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03" name="Rectangle 3"/>
          <p:cNvSpPr>
            <a:spLocks noGrp="1" noChangeArrowheads="1"/>
          </p:cNvSpPr>
          <p:nvPr>
            <p:ph idx="1"/>
          </p:nvPr>
        </p:nvSpPr>
        <p:spPr>
          <a:xfrm>
            <a:off x="609600" y="1219200"/>
            <a:ext cx="3124200" cy="4343400"/>
          </a:xfrm>
        </p:spPr>
        <p:txBody>
          <a:bodyPr/>
          <a:lstStyle/>
          <a:p>
            <a:pPr eaLnBrk="1" hangingPunct="1">
              <a:lnSpc>
                <a:spcPct val="90000"/>
              </a:lnSpc>
              <a:buFontTx/>
              <a:buNone/>
            </a:pPr>
            <a:endParaRPr lang="en-US" altLang="zh-CN" dirty="0" smtClean="0"/>
          </a:p>
          <a:p>
            <a:pPr eaLnBrk="1" hangingPunct="1">
              <a:lnSpc>
                <a:spcPct val="90000"/>
              </a:lnSpc>
            </a:pPr>
            <a:r>
              <a:rPr lang="zh-CN" altLang="en-US" sz="2400" b="1" dirty="0" smtClean="0"/>
              <a:t>团队建设</a:t>
            </a:r>
          </a:p>
          <a:p>
            <a:pPr eaLnBrk="1" hangingPunct="1">
              <a:lnSpc>
                <a:spcPct val="90000"/>
              </a:lnSpc>
            </a:pPr>
            <a:r>
              <a:rPr lang="zh-CN" altLang="en-US" sz="2400" b="1" dirty="0" smtClean="0"/>
              <a:t>冲突解决</a:t>
            </a:r>
          </a:p>
          <a:p>
            <a:pPr eaLnBrk="1" hangingPunct="1">
              <a:lnSpc>
                <a:spcPct val="90000"/>
              </a:lnSpc>
            </a:pPr>
            <a:r>
              <a:rPr lang="zh-CN" altLang="en-US" sz="2400" b="1" dirty="0" smtClean="0"/>
              <a:t>项目管理技能</a:t>
            </a:r>
          </a:p>
          <a:p>
            <a:pPr eaLnBrk="1" hangingPunct="1">
              <a:lnSpc>
                <a:spcPct val="90000"/>
              </a:lnSpc>
            </a:pPr>
            <a:r>
              <a:rPr lang="zh-CN" altLang="en-US" sz="2400" b="1" dirty="0" smtClean="0"/>
              <a:t>公共关系技能</a:t>
            </a:r>
          </a:p>
          <a:p>
            <a:pPr eaLnBrk="1" hangingPunct="1">
              <a:lnSpc>
                <a:spcPct val="90000"/>
              </a:lnSpc>
            </a:pPr>
            <a:r>
              <a:rPr lang="zh-CN" altLang="en-US" sz="2400" b="1" dirty="0" smtClean="0"/>
              <a:t>业务技能</a:t>
            </a:r>
          </a:p>
          <a:p>
            <a:pPr eaLnBrk="1" hangingPunct="1">
              <a:lnSpc>
                <a:spcPct val="90000"/>
              </a:lnSpc>
            </a:pPr>
            <a:r>
              <a:rPr lang="zh-CN" altLang="en-US" sz="2400" b="1" dirty="0" smtClean="0"/>
              <a:t>领导技能</a:t>
            </a:r>
          </a:p>
          <a:p>
            <a:pPr eaLnBrk="1" hangingPunct="1">
              <a:lnSpc>
                <a:spcPct val="90000"/>
              </a:lnSpc>
            </a:pPr>
            <a:r>
              <a:rPr lang="zh-CN" altLang="en-US" sz="2400" b="1" dirty="0" smtClean="0"/>
              <a:t>谈判和沟通技能</a:t>
            </a:r>
          </a:p>
          <a:p>
            <a:pPr eaLnBrk="1" hangingPunct="1">
              <a:lnSpc>
                <a:spcPct val="90000"/>
              </a:lnSpc>
            </a:pPr>
            <a:r>
              <a:rPr lang="zh-CN" altLang="en-US" sz="2400" b="1" dirty="0" smtClean="0"/>
              <a:t>挑战风险的勇气</a:t>
            </a:r>
          </a:p>
          <a:p>
            <a:pPr eaLnBrk="1" hangingPunct="1">
              <a:lnSpc>
                <a:spcPct val="90000"/>
              </a:lnSpc>
            </a:pPr>
            <a:r>
              <a:rPr lang="zh-CN" altLang="en-US" sz="2400" b="1" dirty="0" smtClean="0"/>
              <a:t>战略眼光</a:t>
            </a:r>
          </a:p>
        </p:txBody>
      </p:sp>
      <p:sp>
        <p:nvSpPr>
          <p:cNvPr id="96259" name="Text Box 4"/>
          <p:cNvSpPr txBox="1">
            <a:spLocks noChangeArrowheads="1"/>
          </p:cNvSpPr>
          <p:nvPr/>
        </p:nvSpPr>
        <p:spPr bwMode="auto">
          <a:xfrm>
            <a:off x="4979988" y="3221038"/>
            <a:ext cx="184150" cy="519112"/>
          </a:xfrm>
          <a:prstGeom prst="rect">
            <a:avLst/>
          </a:prstGeom>
          <a:noFill/>
          <a:ln w="12700">
            <a:noFill/>
            <a:miter lim="800000"/>
            <a:headEnd/>
            <a:tailEnd/>
          </a:ln>
        </p:spPr>
        <p:txBody>
          <a:bodyPr wrap="none">
            <a:spAutoFit/>
          </a:bodyPr>
          <a:lstStyle/>
          <a:p>
            <a:pPr eaLnBrk="0" hangingPunct="0"/>
            <a:endParaRPr kumimoji="1" lang="en-US" sz="2800">
              <a:latin typeface="Times New Roman" pitchFamily="18" charset="0"/>
            </a:endParaRPr>
          </a:p>
        </p:txBody>
      </p:sp>
      <p:sp>
        <p:nvSpPr>
          <p:cNvPr id="96260" name="Rectangle 8"/>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en-US" altLang="zh-CN" sz="2800" b="1">
                <a:solidFill>
                  <a:srgbClr val="0033CC"/>
                </a:solidFill>
              </a:rPr>
              <a:t>9.</a:t>
            </a:r>
            <a:r>
              <a:rPr lang="zh-CN" altLang="en-US" sz="2800" b="1">
                <a:solidFill>
                  <a:srgbClr val="0033CC"/>
                </a:solidFill>
              </a:rPr>
              <a:t>项目利害关系者</a:t>
            </a:r>
          </a:p>
        </p:txBody>
      </p:sp>
      <p:sp>
        <p:nvSpPr>
          <p:cNvPr id="307212" name="Rectangle 12"/>
          <p:cNvSpPr>
            <a:spLocks noChangeArrowheads="1"/>
          </p:cNvSpPr>
          <p:nvPr/>
        </p:nvSpPr>
        <p:spPr bwMode="auto">
          <a:xfrm>
            <a:off x="228600" y="609600"/>
            <a:ext cx="5245100" cy="658813"/>
          </a:xfrm>
          <a:prstGeom prst="rect">
            <a:avLst/>
          </a:prstGeom>
          <a:noFill/>
          <a:ln w="9525">
            <a:noFill/>
            <a:miter lim="800000"/>
            <a:headEnd/>
            <a:tailEnd/>
          </a:ln>
        </p:spPr>
        <p:txBody>
          <a:bodyPr anchor="ctr"/>
          <a:lstStyle/>
          <a:p>
            <a:r>
              <a:rPr lang="zh-CN" altLang="en-US" sz="2400" b="1">
                <a:solidFill>
                  <a:srgbClr val="0033CC"/>
                </a:solidFill>
              </a:rPr>
              <a:t>项目经理的核心技能</a:t>
            </a:r>
          </a:p>
        </p:txBody>
      </p:sp>
      <p:sp>
        <p:nvSpPr>
          <p:cNvPr id="96264" name="Rectangle 17"/>
          <p:cNvSpPr>
            <a:spLocks noChangeArrowheads="1"/>
          </p:cNvSpPr>
          <p:nvPr/>
        </p:nvSpPr>
        <p:spPr bwMode="auto">
          <a:xfrm>
            <a:off x="7696200" y="6400800"/>
            <a:ext cx="1066800" cy="304800"/>
          </a:xfrm>
          <a:prstGeom prst="rect">
            <a:avLst/>
          </a:prstGeom>
          <a:solidFill>
            <a:schemeClr val="bg1"/>
          </a:solidFill>
          <a:ln w="9525" algn="ctr">
            <a:solidFill>
              <a:schemeClr val="bg1"/>
            </a:solidFill>
            <a:miter lim="800000"/>
            <a:headEnd/>
            <a:tailEnd/>
          </a:ln>
        </p:spPr>
        <p:txBody>
          <a:bodyPr wrap="none" anchor="ctr"/>
          <a:lstStyle/>
          <a:p>
            <a:pPr algn="ctr"/>
            <a:r>
              <a:rPr lang="en-US" altLang="zh-CN" sz="1200">
                <a:solidFill>
                  <a:srgbClr val="C0C0C0"/>
                </a:solidFill>
              </a:rPr>
              <a:t>240</a:t>
            </a:r>
            <a:r>
              <a:rPr lang="zh-CN" altLang="en-US" sz="1200">
                <a:solidFill>
                  <a:srgbClr val="C0C0C0"/>
                </a:solidFill>
              </a:rPr>
              <a:t>－</a:t>
            </a:r>
            <a:r>
              <a:rPr lang="en-US" altLang="zh-CN" sz="1200">
                <a:solidFill>
                  <a:srgbClr val="C0C0C0"/>
                </a:solidFill>
              </a:rPr>
              <a:t>&gt;300</a:t>
            </a:r>
            <a:r>
              <a:rPr lang="zh-CN" altLang="en-US" sz="1200">
                <a:solidFill>
                  <a:srgbClr val="C0C0C0"/>
                </a:solidFill>
              </a:rPr>
              <a:t>分钟</a:t>
            </a:r>
          </a:p>
        </p:txBody>
      </p:sp>
      <p:grpSp>
        <p:nvGrpSpPr>
          <p:cNvPr id="12" name="组合 11"/>
          <p:cNvGrpSpPr/>
          <p:nvPr/>
        </p:nvGrpSpPr>
        <p:grpSpPr>
          <a:xfrm>
            <a:off x="3886200" y="1905000"/>
            <a:ext cx="4405923" cy="3124200"/>
            <a:chOff x="3886200" y="1905000"/>
            <a:chExt cx="4405923" cy="3124200"/>
          </a:xfrm>
        </p:grpSpPr>
        <p:pic>
          <p:nvPicPr>
            <p:cNvPr id="10" name="图片 9" descr="1002081751838a512d317c0f8b.jpg"/>
            <p:cNvPicPr>
              <a:picLocks noChangeAspect="1"/>
            </p:cNvPicPr>
            <p:nvPr/>
          </p:nvPicPr>
          <p:blipFill>
            <a:blip r:embed="rId3"/>
            <a:srcRect t="8533" r="11290" b="8267"/>
            <a:stretch>
              <a:fillRect/>
            </a:stretch>
          </p:blipFill>
          <p:spPr>
            <a:xfrm>
              <a:off x="3886200" y="1905000"/>
              <a:ext cx="4405923" cy="3124200"/>
            </a:xfrm>
            <a:prstGeom prst="rect">
              <a:avLst/>
            </a:prstGeom>
          </p:spPr>
        </p:pic>
        <p:sp>
          <p:nvSpPr>
            <p:cNvPr id="11" name="TextBox 10"/>
            <p:cNvSpPr txBox="1"/>
            <p:nvPr/>
          </p:nvSpPr>
          <p:spPr>
            <a:xfrm>
              <a:off x="4114800" y="2590800"/>
              <a:ext cx="914400" cy="369332"/>
            </a:xfrm>
            <a:prstGeom prst="rect">
              <a:avLst/>
            </a:prstGeom>
            <a:solidFill>
              <a:schemeClr val="bg1"/>
            </a:solidFill>
          </p:spPr>
          <p:txBody>
            <a:bodyPr wrap="square" rtlCol="0">
              <a:spAutoFit/>
            </a:bodyPr>
            <a:lstStyle/>
            <a:p>
              <a:pPr algn="ctr"/>
              <a:r>
                <a:rPr lang="zh-CN" altLang="en-US" b="1" i="1" dirty="0" smtClean="0">
                  <a:latin typeface="华文中宋" pitchFamily="2" charset="-122"/>
                  <a:ea typeface="华文中宋" pitchFamily="2" charset="-122"/>
                </a:rPr>
                <a:t>人才！！</a:t>
              </a:r>
              <a:endParaRPr lang="zh-CN" altLang="en-US" b="1" i="1" dirty="0">
                <a:latin typeface="华文中宋" pitchFamily="2" charset="-122"/>
                <a:ea typeface="华文中宋"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212"/>
                                        </p:tgtEl>
                                        <p:attrNameLst>
                                          <p:attrName>style.visibility</p:attrName>
                                        </p:attrNameLst>
                                      </p:cBhvr>
                                      <p:to>
                                        <p:strVal val="visible"/>
                                      </p:to>
                                    </p:set>
                                    <p:anim calcmode="lin" valueType="num">
                                      <p:cBhvr additive="base">
                                        <p:cTn id="7" dur="500" fill="hold"/>
                                        <p:tgtEl>
                                          <p:spTgt spid="307212"/>
                                        </p:tgtEl>
                                        <p:attrNameLst>
                                          <p:attrName>ppt_x</p:attrName>
                                        </p:attrNameLst>
                                      </p:cBhvr>
                                      <p:tavLst>
                                        <p:tav tm="0">
                                          <p:val>
                                            <p:strVal val="0-#ppt_w/2"/>
                                          </p:val>
                                        </p:tav>
                                        <p:tav tm="100000">
                                          <p:val>
                                            <p:strVal val="#ppt_x"/>
                                          </p:val>
                                        </p:tav>
                                      </p:tavLst>
                                    </p:anim>
                                    <p:anim calcmode="lin" valueType="num">
                                      <p:cBhvr additive="base">
                                        <p:cTn id="8" dur="500" fill="hold"/>
                                        <p:tgtEl>
                                          <p:spTgt spid="3072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307203">
                                            <p:txEl>
                                              <p:pRg st="1" end="1"/>
                                            </p:txEl>
                                          </p:spTgt>
                                        </p:tgtEl>
                                        <p:attrNameLst>
                                          <p:attrName>style.visibility</p:attrName>
                                        </p:attrNameLst>
                                      </p:cBhvr>
                                      <p:to>
                                        <p:strVal val="visible"/>
                                      </p:to>
                                    </p:set>
                                    <p:animEffect transition="in" filter="wipe(up)">
                                      <p:cBhvr>
                                        <p:cTn id="13" dur="500"/>
                                        <p:tgtEl>
                                          <p:spTgt spid="30720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307203">
                                            <p:txEl>
                                              <p:pRg st="2" end="2"/>
                                            </p:txEl>
                                          </p:spTgt>
                                        </p:tgtEl>
                                        <p:attrNameLst>
                                          <p:attrName>style.visibility</p:attrName>
                                        </p:attrNameLst>
                                      </p:cBhvr>
                                      <p:to>
                                        <p:strVal val="visible"/>
                                      </p:to>
                                    </p:set>
                                    <p:animEffect transition="in" filter="wipe(up)">
                                      <p:cBhvr>
                                        <p:cTn id="18" dur="500"/>
                                        <p:tgtEl>
                                          <p:spTgt spid="30720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307203">
                                            <p:txEl>
                                              <p:pRg st="3" end="3"/>
                                            </p:txEl>
                                          </p:spTgt>
                                        </p:tgtEl>
                                        <p:attrNameLst>
                                          <p:attrName>style.visibility</p:attrName>
                                        </p:attrNameLst>
                                      </p:cBhvr>
                                      <p:to>
                                        <p:strVal val="visible"/>
                                      </p:to>
                                    </p:set>
                                    <p:animEffect transition="in" filter="wipe(up)">
                                      <p:cBhvr>
                                        <p:cTn id="23" dur="500"/>
                                        <p:tgtEl>
                                          <p:spTgt spid="30720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307203">
                                            <p:txEl>
                                              <p:pRg st="4" end="4"/>
                                            </p:txEl>
                                          </p:spTgt>
                                        </p:tgtEl>
                                        <p:attrNameLst>
                                          <p:attrName>style.visibility</p:attrName>
                                        </p:attrNameLst>
                                      </p:cBhvr>
                                      <p:to>
                                        <p:strVal val="visible"/>
                                      </p:to>
                                    </p:set>
                                    <p:animEffect transition="in" filter="wipe(up)">
                                      <p:cBhvr>
                                        <p:cTn id="28" dur="500"/>
                                        <p:tgtEl>
                                          <p:spTgt spid="30720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307203">
                                            <p:txEl>
                                              <p:pRg st="5" end="5"/>
                                            </p:txEl>
                                          </p:spTgt>
                                        </p:tgtEl>
                                        <p:attrNameLst>
                                          <p:attrName>style.visibility</p:attrName>
                                        </p:attrNameLst>
                                      </p:cBhvr>
                                      <p:to>
                                        <p:strVal val="visible"/>
                                      </p:to>
                                    </p:set>
                                    <p:animEffect transition="in" filter="wipe(up)">
                                      <p:cBhvr>
                                        <p:cTn id="33" dur="500"/>
                                        <p:tgtEl>
                                          <p:spTgt spid="307203">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307203">
                                            <p:txEl>
                                              <p:pRg st="6" end="6"/>
                                            </p:txEl>
                                          </p:spTgt>
                                        </p:tgtEl>
                                        <p:attrNameLst>
                                          <p:attrName>style.visibility</p:attrName>
                                        </p:attrNameLst>
                                      </p:cBhvr>
                                      <p:to>
                                        <p:strVal val="visible"/>
                                      </p:to>
                                    </p:set>
                                    <p:animEffect transition="in" filter="wipe(up)">
                                      <p:cBhvr>
                                        <p:cTn id="38" dur="500"/>
                                        <p:tgtEl>
                                          <p:spTgt spid="307203">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307203">
                                            <p:txEl>
                                              <p:pRg st="7" end="7"/>
                                            </p:txEl>
                                          </p:spTgt>
                                        </p:tgtEl>
                                        <p:attrNameLst>
                                          <p:attrName>style.visibility</p:attrName>
                                        </p:attrNameLst>
                                      </p:cBhvr>
                                      <p:to>
                                        <p:strVal val="visible"/>
                                      </p:to>
                                    </p:set>
                                    <p:animEffect transition="in" filter="wipe(up)">
                                      <p:cBhvr>
                                        <p:cTn id="43" dur="500"/>
                                        <p:tgtEl>
                                          <p:spTgt spid="307203">
                                            <p:txEl>
                                              <p:pRg st="7" end="7"/>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307203">
                                            <p:txEl>
                                              <p:pRg st="8" end="8"/>
                                            </p:txEl>
                                          </p:spTgt>
                                        </p:tgtEl>
                                        <p:attrNameLst>
                                          <p:attrName>style.visibility</p:attrName>
                                        </p:attrNameLst>
                                      </p:cBhvr>
                                      <p:to>
                                        <p:strVal val="visible"/>
                                      </p:to>
                                    </p:set>
                                    <p:animEffect transition="in" filter="wipe(up)">
                                      <p:cBhvr>
                                        <p:cTn id="48" dur="500"/>
                                        <p:tgtEl>
                                          <p:spTgt spid="307203">
                                            <p:txEl>
                                              <p:pRg st="8" end="8"/>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307203">
                                            <p:txEl>
                                              <p:pRg st="9" end="9"/>
                                            </p:txEl>
                                          </p:spTgt>
                                        </p:tgtEl>
                                        <p:attrNameLst>
                                          <p:attrName>style.visibility</p:attrName>
                                        </p:attrNameLst>
                                      </p:cBhvr>
                                      <p:to>
                                        <p:strVal val="visible"/>
                                      </p:to>
                                    </p:set>
                                    <p:animEffect transition="in" filter="wipe(up)">
                                      <p:cBhvr>
                                        <p:cTn id="53" dur="500"/>
                                        <p:tgtEl>
                                          <p:spTgt spid="307203">
                                            <p:txEl>
                                              <p:pRg st="9" end="9"/>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7" presetClass="entr" presetSubtype="10" fill="hold" nodeType="click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500" fill="hold"/>
                                        <p:tgtEl>
                                          <p:spTgt spid="12"/>
                                        </p:tgtEl>
                                        <p:attrNameLst>
                                          <p:attrName>ppt_w</p:attrName>
                                        </p:attrNameLst>
                                      </p:cBhvr>
                                      <p:tavLst>
                                        <p:tav tm="0">
                                          <p:val>
                                            <p:fltVal val="0"/>
                                          </p:val>
                                        </p:tav>
                                        <p:tav tm="100000">
                                          <p:val>
                                            <p:strVal val="#ppt_w"/>
                                          </p:val>
                                        </p:tav>
                                      </p:tavLst>
                                    </p:anim>
                                    <p:anim calcmode="lin" valueType="num">
                                      <p:cBhvr>
                                        <p:cTn id="59"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03" grpId="0" build="p" autoUpdateAnimBg="0"/>
      <p:bldP spid="307212"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dirty="0">
                <a:solidFill>
                  <a:srgbClr val="FF0000"/>
                </a:solidFill>
              </a:rPr>
              <a:t>小结</a:t>
            </a:r>
          </a:p>
        </p:txBody>
      </p:sp>
      <p:sp>
        <p:nvSpPr>
          <p:cNvPr id="100355" name="Rectangle 3"/>
          <p:cNvSpPr>
            <a:spLocks noChangeArrowheads="1"/>
          </p:cNvSpPr>
          <p:nvPr/>
        </p:nvSpPr>
        <p:spPr bwMode="auto">
          <a:xfrm>
            <a:off x="228600" y="762000"/>
            <a:ext cx="8458200" cy="5181600"/>
          </a:xfrm>
          <a:prstGeom prst="rect">
            <a:avLst/>
          </a:prstGeom>
          <a:noFill/>
          <a:ln w="9525">
            <a:noFill/>
            <a:miter lim="800000"/>
            <a:headEnd/>
            <a:tailEnd/>
          </a:ln>
        </p:spPr>
        <p:txBody>
          <a:bodyPr anchor="b"/>
          <a:lstStyle/>
          <a:p>
            <a:r>
              <a:rPr lang="en-US" altLang="zh-CN" sz="2300" b="1" dirty="0">
                <a:solidFill>
                  <a:schemeClr val="tx2"/>
                </a:solidFill>
              </a:rPr>
              <a:t>1</a:t>
            </a:r>
            <a:r>
              <a:rPr lang="zh-CN" altLang="en-US" sz="2300" b="1" dirty="0">
                <a:solidFill>
                  <a:schemeClr val="tx2"/>
                </a:solidFill>
              </a:rPr>
              <a:t>。</a:t>
            </a:r>
            <a:r>
              <a:rPr lang="zh-CN" altLang="en-US" sz="2300" b="1" dirty="0">
                <a:solidFill>
                  <a:srgbClr val="FFC000"/>
                </a:solidFill>
              </a:rPr>
              <a:t>项目</a:t>
            </a:r>
            <a:r>
              <a:rPr lang="zh-CN" altLang="en-US" sz="2300" b="1" dirty="0">
                <a:solidFill>
                  <a:schemeClr val="tx2"/>
                </a:solidFill>
              </a:rPr>
              <a:t>是为提供某项独特产品、服务或成果所做的临时性努力</a:t>
            </a:r>
          </a:p>
          <a:p>
            <a:r>
              <a:rPr lang="en-US" altLang="zh-CN" sz="2300" b="1" dirty="0">
                <a:solidFill>
                  <a:schemeClr val="tx2"/>
                </a:solidFill>
              </a:rPr>
              <a:t>2</a:t>
            </a:r>
            <a:r>
              <a:rPr lang="zh-CN" altLang="en-US" sz="2300" b="1" dirty="0">
                <a:solidFill>
                  <a:schemeClr val="tx2"/>
                </a:solidFill>
              </a:rPr>
              <a:t>。</a:t>
            </a:r>
            <a:r>
              <a:rPr lang="zh-CN" altLang="en-US" sz="2300" b="1" dirty="0">
                <a:solidFill>
                  <a:srgbClr val="FFC000"/>
                </a:solidFill>
              </a:rPr>
              <a:t>项目管理</a:t>
            </a:r>
            <a:r>
              <a:rPr lang="zh-CN" altLang="en-US" sz="2300" b="1" dirty="0">
                <a:solidFill>
                  <a:schemeClr val="tx2"/>
                </a:solidFill>
              </a:rPr>
              <a:t>就是把各种知识、技能、工具、技术应用于项目活</a:t>
            </a:r>
          </a:p>
          <a:p>
            <a:r>
              <a:rPr lang="zh-CN" altLang="en-US" sz="2300" b="1" dirty="0">
                <a:solidFill>
                  <a:schemeClr val="tx2"/>
                </a:solidFill>
              </a:rPr>
              <a:t>      动之中，以达到项目的要求。项目化管理</a:t>
            </a:r>
            <a:r>
              <a:rPr lang="en-US" altLang="zh-CN" sz="2300" b="1" dirty="0">
                <a:solidFill>
                  <a:schemeClr val="tx2"/>
                </a:solidFill>
              </a:rPr>
              <a:t/>
            </a:r>
            <a:br>
              <a:rPr lang="en-US" altLang="zh-CN" sz="2300" b="1" dirty="0">
                <a:solidFill>
                  <a:schemeClr val="tx2"/>
                </a:solidFill>
              </a:rPr>
            </a:br>
            <a:r>
              <a:rPr lang="en-US" altLang="zh-CN" sz="2300" b="1" dirty="0">
                <a:solidFill>
                  <a:schemeClr val="tx2"/>
                </a:solidFill>
              </a:rPr>
              <a:t>3</a:t>
            </a:r>
            <a:r>
              <a:rPr lang="zh-CN" altLang="en-US" sz="2300" b="1" dirty="0">
                <a:solidFill>
                  <a:schemeClr val="tx2"/>
                </a:solidFill>
              </a:rPr>
              <a:t>。</a:t>
            </a:r>
            <a:r>
              <a:rPr lang="zh-CN" altLang="en-US" sz="2300" b="1" dirty="0">
                <a:solidFill>
                  <a:srgbClr val="FFC000"/>
                </a:solidFill>
              </a:rPr>
              <a:t>项目的成功</a:t>
            </a:r>
            <a:r>
              <a:rPr lang="zh-CN" altLang="en-US" sz="2300" b="1" dirty="0">
                <a:solidFill>
                  <a:schemeClr val="tx2"/>
                </a:solidFill>
              </a:rPr>
              <a:t>定义为满足在项目范围内满足</a:t>
            </a:r>
            <a:r>
              <a:rPr lang="en-US" altLang="zh-CN" sz="2300" b="1" dirty="0">
                <a:solidFill>
                  <a:schemeClr val="tx2"/>
                </a:solidFill>
              </a:rPr>
              <a:t>TQC</a:t>
            </a:r>
            <a:r>
              <a:rPr lang="zh-CN" altLang="en-US" sz="2300" b="1" dirty="0">
                <a:solidFill>
                  <a:schemeClr val="tx2"/>
                </a:solidFill>
              </a:rPr>
              <a:t>要求，达到客</a:t>
            </a:r>
          </a:p>
          <a:p>
            <a:r>
              <a:rPr lang="zh-CN" altLang="en-US" sz="2300" b="1" dirty="0">
                <a:solidFill>
                  <a:schemeClr val="tx2"/>
                </a:solidFill>
              </a:rPr>
              <a:t>      户等主要项目干系人的</a:t>
            </a:r>
            <a:r>
              <a:rPr lang="zh-CN" altLang="en-US" sz="2300" b="1" dirty="0" smtClean="0">
                <a:solidFill>
                  <a:schemeClr val="tx2"/>
                </a:solidFill>
              </a:rPr>
              <a:t>满意</a:t>
            </a:r>
            <a:r>
              <a:rPr lang="zh-CN" altLang="en-US" sz="2300" b="1" dirty="0">
                <a:solidFill>
                  <a:schemeClr val="tx2"/>
                </a:solidFill>
              </a:rPr>
              <a:t/>
            </a:r>
            <a:br>
              <a:rPr lang="zh-CN" altLang="en-US" sz="2300" b="1" dirty="0">
                <a:solidFill>
                  <a:schemeClr val="tx2"/>
                </a:solidFill>
              </a:rPr>
            </a:br>
            <a:r>
              <a:rPr lang="en-US" altLang="zh-CN" sz="2300" b="1" dirty="0">
                <a:solidFill>
                  <a:schemeClr val="tx2"/>
                </a:solidFill>
              </a:rPr>
              <a:t>4</a:t>
            </a:r>
            <a:r>
              <a:rPr lang="zh-CN" altLang="en-US" sz="2300" b="1" dirty="0">
                <a:solidFill>
                  <a:schemeClr val="tx2"/>
                </a:solidFill>
              </a:rPr>
              <a:t>。</a:t>
            </a:r>
            <a:r>
              <a:rPr lang="zh-CN" altLang="en-US" sz="2300" b="1" dirty="0">
                <a:solidFill>
                  <a:srgbClr val="FFC000"/>
                </a:solidFill>
              </a:rPr>
              <a:t>项目管理的发展历程</a:t>
            </a:r>
            <a:r>
              <a:rPr lang="zh-CN" altLang="en-US" sz="2300" b="1" dirty="0">
                <a:solidFill>
                  <a:schemeClr val="tx2"/>
                </a:solidFill>
              </a:rPr>
              <a:t>，从传统项目管理到现代项目管理</a:t>
            </a:r>
            <a:br>
              <a:rPr lang="zh-CN" altLang="en-US" sz="2300" b="1" dirty="0">
                <a:solidFill>
                  <a:schemeClr val="tx2"/>
                </a:solidFill>
              </a:rPr>
            </a:br>
            <a:r>
              <a:rPr lang="en-US" altLang="zh-CN" sz="2300" b="1" dirty="0">
                <a:solidFill>
                  <a:schemeClr val="tx2"/>
                </a:solidFill>
              </a:rPr>
              <a:t>5</a:t>
            </a:r>
            <a:r>
              <a:rPr lang="zh-CN" altLang="en-US" sz="2300" b="1" dirty="0">
                <a:solidFill>
                  <a:schemeClr val="tx2"/>
                </a:solidFill>
              </a:rPr>
              <a:t>。</a:t>
            </a:r>
            <a:r>
              <a:rPr lang="zh-CN" altLang="en-US" sz="2300" b="1" dirty="0">
                <a:solidFill>
                  <a:srgbClr val="FFC000"/>
                </a:solidFill>
              </a:rPr>
              <a:t>企业应用项目管理的必要性</a:t>
            </a:r>
            <a:r>
              <a:rPr lang="zh-CN" altLang="en-US" sz="2300" b="1" dirty="0">
                <a:solidFill>
                  <a:schemeClr val="tx2"/>
                </a:solidFill>
              </a:rPr>
              <a:t>，社会经济发展的必然</a:t>
            </a:r>
            <a:br>
              <a:rPr lang="zh-CN" altLang="en-US" sz="2300" b="1" dirty="0">
                <a:solidFill>
                  <a:schemeClr val="tx2"/>
                </a:solidFill>
              </a:rPr>
            </a:br>
            <a:r>
              <a:rPr lang="en-US" altLang="zh-CN" sz="2300" b="1" dirty="0">
                <a:solidFill>
                  <a:schemeClr val="tx2"/>
                </a:solidFill>
              </a:rPr>
              <a:t>6</a:t>
            </a:r>
            <a:r>
              <a:rPr lang="zh-CN" altLang="en-US" sz="2300" b="1" dirty="0">
                <a:solidFill>
                  <a:schemeClr val="tx2"/>
                </a:solidFill>
              </a:rPr>
              <a:t>。从传统型、矩阵型到项目型，不同的</a:t>
            </a:r>
            <a:r>
              <a:rPr lang="zh-CN" altLang="en-US" sz="2300" b="1" dirty="0">
                <a:solidFill>
                  <a:srgbClr val="FFC000"/>
                </a:solidFill>
              </a:rPr>
              <a:t>组织结构</a:t>
            </a:r>
            <a:r>
              <a:rPr lang="zh-CN" altLang="en-US" sz="2300" b="1" dirty="0">
                <a:solidFill>
                  <a:schemeClr val="tx2"/>
                </a:solidFill>
              </a:rPr>
              <a:t>决定着项目经</a:t>
            </a:r>
          </a:p>
          <a:p>
            <a:r>
              <a:rPr lang="zh-CN" altLang="en-US" sz="2300" b="1" dirty="0">
                <a:solidFill>
                  <a:schemeClr val="tx2"/>
                </a:solidFill>
              </a:rPr>
              <a:t>      理的权力大小和项目能否获得所需的资源</a:t>
            </a:r>
            <a:br>
              <a:rPr lang="zh-CN" altLang="en-US" sz="2300" b="1" dirty="0">
                <a:solidFill>
                  <a:schemeClr val="tx2"/>
                </a:solidFill>
              </a:rPr>
            </a:br>
            <a:r>
              <a:rPr lang="en-US" altLang="zh-CN" sz="2300" b="1" dirty="0">
                <a:solidFill>
                  <a:schemeClr val="tx2"/>
                </a:solidFill>
              </a:rPr>
              <a:t>7</a:t>
            </a:r>
            <a:r>
              <a:rPr lang="zh-CN" altLang="en-US" sz="2300" b="1" dirty="0">
                <a:solidFill>
                  <a:schemeClr val="tx2"/>
                </a:solidFill>
              </a:rPr>
              <a:t>。</a:t>
            </a:r>
            <a:r>
              <a:rPr lang="zh-CN" altLang="en-US" sz="2300" b="1" dirty="0">
                <a:solidFill>
                  <a:srgbClr val="FFC000"/>
                </a:solidFill>
              </a:rPr>
              <a:t>项目管理环境</a:t>
            </a:r>
            <a:r>
              <a:rPr lang="zh-CN" altLang="en-US" sz="2300" b="1" dirty="0">
                <a:solidFill>
                  <a:schemeClr val="tx2"/>
                </a:solidFill>
              </a:rPr>
              <a:t>，企业的三大管理层次：战略、项目、运作</a:t>
            </a:r>
            <a:br>
              <a:rPr lang="zh-CN" altLang="en-US" sz="2300" b="1" dirty="0">
                <a:solidFill>
                  <a:schemeClr val="tx2"/>
                </a:solidFill>
              </a:rPr>
            </a:br>
            <a:r>
              <a:rPr lang="en-US" altLang="zh-CN" sz="2300" b="1" dirty="0">
                <a:solidFill>
                  <a:schemeClr val="tx2"/>
                </a:solidFill>
              </a:rPr>
              <a:t>8</a:t>
            </a:r>
            <a:r>
              <a:rPr lang="zh-CN" altLang="en-US" sz="2300" b="1" dirty="0">
                <a:solidFill>
                  <a:schemeClr val="tx2"/>
                </a:solidFill>
              </a:rPr>
              <a:t>。</a:t>
            </a:r>
            <a:r>
              <a:rPr lang="zh-CN" altLang="en-US" sz="2300" b="1" dirty="0">
                <a:solidFill>
                  <a:srgbClr val="FFC000"/>
                </a:solidFill>
              </a:rPr>
              <a:t>项目生命期</a:t>
            </a:r>
            <a:r>
              <a:rPr lang="zh-CN" altLang="en-US" sz="2300" b="1" dirty="0">
                <a:solidFill>
                  <a:schemeClr val="tx2"/>
                </a:solidFill>
              </a:rPr>
              <a:t>，将项目划份成不同的阶段</a:t>
            </a:r>
            <a:r>
              <a:rPr lang="zh-CN" altLang="en-US" sz="2300" b="1" dirty="0"/>
              <a:t>以便有效的对项目进</a:t>
            </a:r>
          </a:p>
          <a:p>
            <a:r>
              <a:rPr lang="zh-CN" altLang="en-US" sz="2300" b="1" dirty="0"/>
              <a:t>      行管理和控制</a:t>
            </a:r>
            <a:r>
              <a:rPr lang="zh-CN" altLang="en-US" sz="2300" b="1" dirty="0">
                <a:solidFill>
                  <a:schemeClr val="tx2"/>
                </a:solidFill>
              </a:rPr>
              <a:t>，提高项目的成功率</a:t>
            </a:r>
            <a:br>
              <a:rPr lang="zh-CN" altLang="en-US" sz="2300" b="1" dirty="0">
                <a:solidFill>
                  <a:schemeClr val="tx2"/>
                </a:solidFill>
              </a:rPr>
            </a:br>
            <a:r>
              <a:rPr lang="en-US" altLang="zh-CN" sz="2300" b="1" dirty="0">
                <a:solidFill>
                  <a:schemeClr val="tx2"/>
                </a:solidFill>
              </a:rPr>
              <a:t>9</a:t>
            </a:r>
            <a:r>
              <a:rPr lang="zh-CN" altLang="en-US" sz="2300" b="1" dirty="0">
                <a:solidFill>
                  <a:schemeClr val="tx2"/>
                </a:solidFill>
              </a:rPr>
              <a:t>。</a:t>
            </a:r>
            <a:r>
              <a:rPr lang="zh-CN" altLang="en-US" sz="2300" b="1" dirty="0">
                <a:solidFill>
                  <a:srgbClr val="FFC000"/>
                </a:solidFill>
              </a:rPr>
              <a:t>项目利害关系者</a:t>
            </a:r>
            <a:r>
              <a:rPr lang="zh-CN" altLang="en-US" sz="2300" b="1" dirty="0">
                <a:solidFill>
                  <a:schemeClr val="tx2"/>
                </a:solidFill>
              </a:rPr>
              <a:t>，项目成功必须考虑到不同项目厉害关系者</a:t>
            </a:r>
          </a:p>
          <a:p>
            <a:r>
              <a:rPr lang="zh-CN" altLang="en-US" sz="2300" b="1" dirty="0">
                <a:solidFill>
                  <a:schemeClr val="tx2"/>
                </a:solidFill>
              </a:rPr>
              <a:t>      的影响，项目经理的角色</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3426"/>
                                        </p:tgtEl>
                                        <p:attrNameLst>
                                          <p:attrName>style.visibility</p:attrName>
                                        </p:attrNameLst>
                                      </p:cBhvr>
                                      <p:to>
                                        <p:strVal val="visible"/>
                                      </p:to>
                                    </p:set>
                                    <p:anim calcmode="lin" valueType="num">
                                      <p:cBhvr additive="base">
                                        <p:cTn id="7" dur="500" fill="hold"/>
                                        <p:tgtEl>
                                          <p:spTgt spid="103426"/>
                                        </p:tgtEl>
                                        <p:attrNameLst>
                                          <p:attrName>ppt_x</p:attrName>
                                        </p:attrNameLst>
                                      </p:cBhvr>
                                      <p:tavLst>
                                        <p:tav tm="0">
                                          <p:val>
                                            <p:strVal val="0-#ppt_w/2"/>
                                          </p:val>
                                        </p:tav>
                                        <p:tav tm="100000">
                                          <p:val>
                                            <p:strVal val="#ppt_x"/>
                                          </p:val>
                                        </p:tav>
                                      </p:tavLst>
                                    </p:anim>
                                    <p:anim calcmode="lin" valueType="num">
                                      <p:cBhvr additive="base">
                                        <p:cTn id="8" dur="500" fill="hold"/>
                                        <p:tgtEl>
                                          <p:spTgt spid="10342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100355"/>
                                        </p:tgtEl>
                                        <p:attrNameLst>
                                          <p:attrName>style.visibility</p:attrName>
                                        </p:attrNameLst>
                                      </p:cBhvr>
                                      <p:to>
                                        <p:strVal val="visible"/>
                                      </p:to>
                                    </p:set>
                                    <p:animEffect transition="in" filter="wipe(up)">
                                      <p:cBhvr>
                                        <p:cTn id="13" dur="500"/>
                                        <p:tgtEl>
                                          <p:spTgt spid="1003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p:bldP spid="100355"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sp>
        <p:nvSpPr>
          <p:cNvPr id="223237" name="Rectangle 3"/>
          <p:cNvSpPr>
            <a:spLocks noChangeArrowheads="1"/>
          </p:cNvSpPr>
          <p:nvPr/>
        </p:nvSpPr>
        <p:spPr bwMode="auto">
          <a:xfrm>
            <a:off x="3429000" y="2667000"/>
            <a:ext cx="5257800" cy="2667000"/>
          </a:xfrm>
          <a:prstGeom prst="rect">
            <a:avLst/>
          </a:prstGeom>
          <a:noFill/>
          <a:ln w="9525">
            <a:noFill/>
            <a:miter lim="800000"/>
            <a:headEnd/>
            <a:tailEnd/>
          </a:ln>
        </p:spPr>
        <p:txBody>
          <a:bodyPr anchor="b"/>
          <a:lstStyle/>
          <a:p>
            <a:r>
              <a:rPr lang="en-US" altLang="zh-CN" sz="2000" b="1" dirty="0">
                <a:solidFill>
                  <a:schemeClr val="tx2"/>
                </a:solidFill>
              </a:rPr>
              <a:t>1</a:t>
            </a:r>
            <a:r>
              <a:rPr lang="zh-CN" altLang="en-US" sz="2000" b="1" dirty="0">
                <a:solidFill>
                  <a:schemeClr val="tx2"/>
                </a:solidFill>
              </a:rPr>
              <a:t>。项目目标、范围、</a:t>
            </a:r>
            <a:r>
              <a:rPr lang="en-US" altLang="zh-CN" sz="2000" b="1" dirty="0">
                <a:solidFill>
                  <a:schemeClr val="tx2"/>
                </a:solidFill>
              </a:rPr>
              <a:t>TQC</a:t>
            </a:r>
            <a:r>
              <a:rPr lang="zh-CN" altLang="en-US" sz="2000" b="1" dirty="0">
                <a:solidFill>
                  <a:schemeClr val="tx2"/>
                </a:solidFill>
              </a:rPr>
              <a:t>分析</a:t>
            </a:r>
            <a:endParaRPr lang="en-US" altLang="zh-CN" sz="2000" b="1" dirty="0">
              <a:solidFill>
                <a:schemeClr val="tx2"/>
              </a:solidFill>
            </a:endParaRPr>
          </a:p>
          <a:p>
            <a:r>
              <a:rPr lang="en-US" altLang="zh-CN" sz="2000" b="1" dirty="0">
                <a:solidFill>
                  <a:schemeClr val="tx2"/>
                </a:solidFill>
              </a:rPr>
              <a:t>2</a:t>
            </a:r>
            <a:r>
              <a:rPr lang="zh-CN" altLang="en-US" sz="2000" b="1" dirty="0">
                <a:solidFill>
                  <a:schemeClr val="tx2"/>
                </a:solidFill>
              </a:rPr>
              <a:t>。项目特征分析 </a:t>
            </a:r>
            <a:br>
              <a:rPr lang="zh-CN" altLang="en-US" sz="2000" b="1" dirty="0">
                <a:solidFill>
                  <a:schemeClr val="tx2"/>
                </a:solidFill>
              </a:rPr>
            </a:br>
            <a:r>
              <a:rPr lang="en-US" altLang="zh-CN" sz="2000" b="1" dirty="0">
                <a:solidFill>
                  <a:schemeClr val="tx2"/>
                </a:solidFill>
              </a:rPr>
              <a:t>3</a:t>
            </a:r>
            <a:r>
              <a:rPr lang="zh-CN" altLang="en-US" sz="2000" b="1" dirty="0">
                <a:solidFill>
                  <a:schemeClr val="tx2"/>
                </a:solidFill>
              </a:rPr>
              <a:t>。项目</a:t>
            </a:r>
            <a:r>
              <a:rPr lang="en-US" altLang="zh-CN" sz="2000" b="1" dirty="0">
                <a:solidFill>
                  <a:schemeClr val="tx2"/>
                </a:solidFill>
              </a:rPr>
              <a:t>SDT</a:t>
            </a:r>
            <a:r>
              <a:rPr lang="zh-CN" altLang="en-US" sz="2000" b="1" dirty="0">
                <a:solidFill>
                  <a:schemeClr val="tx2"/>
                </a:solidFill>
              </a:rPr>
              <a:t>所处组织的组织结构</a:t>
            </a:r>
            <a:br>
              <a:rPr lang="zh-CN" altLang="en-US" sz="2000" b="1" dirty="0">
                <a:solidFill>
                  <a:schemeClr val="tx2"/>
                </a:solidFill>
              </a:rPr>
            </a:br>
            <a:r>
              <a:rPr lang="en-US" altLang="zh-CN" sz="2000" b="1" dirty="0">
                <a:solidFill>
                  <a:schemeClr val="tx2"/>
                </a:solidFill>
              </a:rPr>
              <a:t>4</a:t>
            </a:r>
            <a:r>
              <a:rPr lang="zh-CN" altLang="en-US" sz="2000" b="1" dirty="0">
                <a:solidFill>
                  <a:schemeClr val="tx2"/>
                </a:solidFill>
              </a:rPr>
              <a:t>。项目管理层次图（战略到项目到运作）</a:t>
            </a:r>
            <a:br>
              <a:rPr lang="zh-CN" altLang="en-US" sz="2000" b="1" dirty="0">
                <a:solidFill>
                  <a:schemeClr val="tx2"/>
                </a:solidFill>
              </a:rPr>
            </a:br>
            <a:r>
              <a:rPr lang="en-US" altLang="zh-CN" sz="2000" b="1" dirty="0">
                <a:solidFill>
                  <a:schemeClr val="tx2"/>
                </a:solidFill>
              </a:rPr>
              <a:t>5</a:t>
            </a:r>
            <a:r>
              <a:rPr lang="zh-CN" altLang="en-US" sz="2000" b="1" dirty="0">
                <a:solidFill>
                  <a:schemeClr val="tx2"/>
                </a:solidFill>
              </a:rPr>
              <a:t>。列出你能想到的项目干系人及他们扮演的</a:t>
            </a:r>
            <a:endParaRPr lang="en-US" altLang="zh-CN" sz="2000" b="1" dirty="0">
              <a:solidFill>
                <a:schemeClr val="tx2"/>
              </a:solidFill>
            </a:endParaRPr>
          </a:p>
          <a:p>
            <a:r>
              <a:rPr lang="en-US" altLang="zh-CN" sz="2000" b="1" dirty="0">
                <a:solidFill>
                  <a:schemeClr val="tx2"/>
                </a:solidFill>
              </a:rPr>
              <a:t>      </a:t>
            </a:r>
            <a:r>
              <a:rPr lang="zh-CN" altLang="en-US" sz="2000" b="1" dirty="0">
                <a:solidFill>
                  <a:schemeClr val="tx2"/>
                </a:solidFill>
              </a:rPr>
              <a:t>角色（发起人、客户、供应商、职能经理，</a:t>
            </a:r>
            <a:endParaRPr lang="en-US" altLang="zh-CN" sz="2000" b="1" dirty="0">
              <a:solidFill>
                <a:schemeClr val="tx2"/>
              </a:solidFill>
            </a:endParaRPr>
          </a:p>
          <a:p>
            <a:r>
              <a:rPr lang="en-US" altLang="zh-CN" sz="2000" b="1" dirty="0">
                <a:solidFill>
                  <a:schemeClr val="tx2"/>
                </a:solidFill>
              </a:rPr>
              <a:t>      SDT</a:t>
            </a:r>
            <a:r>
              <a:rPr lang="zh-CN" altLang="en-US" sz="2000" b="1" dirty="0">
                <a:solidFill>
                  <a:schemeClr val="tx2"/>
                </a:solidFill>
              </a:rPr>
              <a:t>成员等）并重点分析项目团队成员的</a:t>
            </a:r>
            <a:endParaRPr lang="en-US" altLang="zh-CN" sz="2000" b="1" dirty="0">
              <a:solidFill>
                <a:schemeClr val="tx2"/>
              </a:solidFill>
            </a:endParaRPr>
          </a:p>
          <a:p>
            <a:r>
              <a:rPr lang="en-US" altLang="zh-CN" sz="2000" b="1" dirty="0">
                <a:solidFill>
                  <a:schemeClr val="tx2"/>
                </a:solidFill>
              </a:rPr>
              <a:t>      </a:t>
            </a:r>
            <a:r>
              <a:rPr lang="zh-CN" altLang="en-US" sz="2000" b="1" dirty="0">
                <a:solidFill>
                  <a:schemeClr val="tx2"/>
                </a:solidFill>
              </a:rPr>
              <a:t>角色及他们的优势和劣势</a:t>
            </a:r>
            <a:endParaRPr lang="en-US" altLang="zh-CN" sz="2000" b="1" dirty="0">
              <a:solidFill>
                <a:schemeClr val="tx2"/>
              </a:solidFill>
            </a:endParaRPr>
          </a:p>
        </p:txBody>
      </p:sp>
      <p:sp>
        <p:nvSpPr>
          <p:cNvPr id="4" name="Rectangle 3"/>
          <p:cNvSpPr>
            <a:spLocks noChangeArrowheads="1"/>
          </p:cNvSpPr>
          <p:nvPr/>
        </p:nvSpPr>
        <p:spPr bwMode="auto">
          <a:xfrm>
            <a:off x="152400" y="685800"/>
            <a:ext cx="8458200" cy="1295400"/>
          </a:xfrm>
          <a:prstGeom prst="rect">
            <a:avLst/>
          </a:prstGeom>
          <a:noFill/>
          <a:ln w="9525">
            <a:noFill/>
            <a:miter lim="800000"/>
            <a:headEnd/>
            <a:tailEnd/>
          </a:ln>
        </p:spPr>
        <p:txBody>
          <a:bodyPr anchor="b"/>
          <a:lstStyle/>
          <a:p>
            <a:r>
              <a:rPr lang="en-US" altLang="zh-CN" sz="2300" b="1" dirty="0">
                <a:solidFill>
                  <a:srgbClr val="0033CC"/>
                </a:solidFill>
              </a:rPr>
              <a:t>      </a:t>
            </a:r>
            <a:r>
              <a:rPr lang="en-US" altLang="zh-CN" sz="2400" b="1" dirty="0">
                <a:solidFill>
                  <a:srgbClr val="0033CC"/>
                </a:solidFill>
              </a:rPr>
              <a:t>《</a:t>
            </a:r>
            <a:r>
              <a:rPr lang="zh-CN" altLang="en-US" sz="2400" b="1" dirty="0">
                <a:solidFill>
                  <a:srgbClr val="0033CC"/>
                </a:solidFill>
              </a:rPr>
              <a:t>西游记</a:t>
            </a:r>
            <a:r>
              <a:rPr lang="en-US" altLang="zh-CN" sz="2400" b="1" dirty="0">
                <a:solidFill>
                  <a:srgbClr val="0033CC"/>
                </a:solidFill>
              </a:rPr>
              <a:t>》</a:t>
            </a:r>
            <a:r>
              <a:rPr lang="zh-CN" altLang="en-US" sz="2400" b="1" dirty="0">
                <a:solidFill>
                  <a:srgbClr val="0033CC"/>
                </a:solidFill>
              </a:rPr>
              <a:t>中唐僧师徒四人“西天取经”无疑是一个长周期周、高风险、项目干系人复杂的项目，那么在“西天取经”项目运行过程中，如何定义和理解以下项目管理概念和知识？</a:t>
            </a:r>
            <a:endParaRPr lang="zh-CN" altLang="en-US" sz="2300" b="1" dirty="0">
              <a:solidFill>
                <a:schemeClr val="tx2"/>
              </a:solidFill>
            </a:endParaRPr>
          </a:p>
        </p:txBody>
      </p:sp>
      <p:pic>
        <p:nvPicPr>
          <p:cNvPr id="6" name="图片 5" descr="01300000209380121738459140651_s.jpg"/>
          <p:cNvPicPr>
            <a:picLocks noChangeAspect="1"/>
          </p:cNvPicPr>
          <p:nvPr/>
        </p:nvPicPr>
        <p:blipFill>
          <a:blip r:embed="rId2"/>
          <a:stretch>
            <a:fillRect/>
          </a:stretch>
        </p:blipFill>
        <p:spPr>
          <a:xfrm>
            <a:off x="302768" y="2133600"/>
            <a:ext cx="3055874" cy="40386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4450"/>
                                        </p:tgtEl>
                                        <p:attrNameLst>
                                          <p:attrName>style.visibility</p:attrName>
                                        </p:attrNameLst>
                                      </p:cBhvr>
                                      <p:to>
                                        <p:strVal val="visible"/>
                                      </p:to>
                                    </p:set>
                                    <p:anim calcmode="lin" valueType="num">
                                      <p:cBhvr additive="base">
                                        <p:cTn id="7" dur="500" fill="hold"/>
                                        <p:tgtEl>
                                          <p:spTgt spid="104450"/>
                                        </p:tgtEl>
                                        <p:attrNameLst>
                                          <p:attrName>ppt_x</p:attrName>
                                        </p:attrNameLst>
                                      </p:cBhvr>
                                      <p:tavLst>
                                        <p:tav tm="0">
                                          <p:val>
                                            <p:strVal val="0-#ppt_w/2"/>
                                          </p:val>
                                        </p:tav>
                                        <p:tav tm="100000">
                                          <p:val>
                                            <p:strVal val="#ppt_x"/>
                                          </p:val>
                                        </p:tav>
                                      </p:tavLst>
                                    </p:anim>
                                    <p:anim calcmode="lin" valueType="num">
                                      <p:cBhvr additive="base">
                                        <p:cTn id="8" dur="500" fill="hold"/>
                                        <p:tgtEl>
                                          <p:spTgt spid="1044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223237"/>
                                        </p:tgtEl>
                                        <p:attrNameLst>
                                          <p:attrName>style.visibility</p:attrName>
                                        </p:attrNameLst>
                                      </p:cBhvr>
                                      <p:to>
                                        <p:strVal val="visible"/>
                                      </p:to>
                                    </p:set>
                                    <p:animEffect transition="in" filter="randombar(horizontal)">
                                      <p:cBhvr>
                                        <p:cTn id="23" dur="500"/>
                                        <p:tgtEl>
                                          <p:spTgt spid="223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p:bldP spid="223237" grpId="0"/>
      <p:bldP spid="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sp>
        <p:nvSpPr>
          <p:cNvPr id="223237" name="Rectangle 3"/>
          <p:cNvSpPr>
            <a:spLocks noChangeArrowheads="1"/>
          </p:cNvSpPr>
          <p:nvPr/>
        </p:nvSpPr>
        <p:spPr bwMode="auto">
          <a:xfrm>
            <a:off x="152400" y="1295400"/>
            <a:ext cx="8686800" cy="5105400"/>
          </a:xfrm>
          <a:prstGeom prst="rect">
            <a:avLst/>
          </a:prstGeom>
          <a:noFill/>
          <a:ln w="9525">
            <a:noFill/>
            <a:miter lim="800000"/>
            <a:headEnd/>
            <a:tailEnd/>
          </a:ln>
        </p:spPr>
        <p:txBody>
          <a:bodyPr anchor="b"/>
          <a:lstStyle/>
          <a:p>
            <a:pPr>
              <a:buFontTx/>
              <a:buChar char="•"/>
            </a:pPr>
            <a:r>
              <a:rPr lang="zh-CN" altLang="en-US" sz="2000" b="1" dirty="0">
                <a:solidFill>
                  <a:schemeClr val="tx2"/>
                </a:solidFill>
              </a:rPr>
              <a:t> </a:t>
            </a:r>
            <a:r>
              <a:rPr lang="zh-CN" altLang="en-US" sz="2000" b="1" dirty="0">
                <a:solidFill>
                  <a:srgbClr val="FF0000"/>
                </a:solidFill>
              </a:rPr>
              <a:t>目标：</a:t>
            </a:r>
            <a:r>
              <a:rPr lang="zh-CN" altLang="en-US" sz="2000" b="1" dirty="0">
                <a:solidFill>
                  <a:schemeClr val="tx2"/>
                </a:solidFill>
              </a:rPr>
              <a:t>去往西天拜佛求经，升级产品，扩大市场影响，提高</a:t>
            </a:r>
            <a:endParaRPr lang="en-US" altLang="zh-CN" sz="2000" b="1" dirty="0">
              <a:solidFill>
                <a:schemeClr val="tx2"/>
              </a:solidFill>
            </a:endParaRPr>
          </a:p>
          <a:p>
            <a:r>
              <a:rPr lang="en-US" altLang="zh-CN" sz="2000" b="1" dirty="0">
                <a:solidFill>
                  <a:schemeClr val="tx2"/>
                </a:solidFill>
              </a:rPr>
              <a:t>              </a:t>
            </a:r>
            <a:r>
              <a:rPr lang="zh-CN" altLang="en-US" sz="2000" b="1" dirty="0">
                <a:solidFill>
                  <a:schemeClr val="tx2"/>
                </a:solidFill>
              </a:rPr>
              <a:t>佛教的核心竞争力</a:t>
            </a:r>
            <a:endParaRPr lang="en-US" altLang="zh-CN" sz="2000" b="1" dirty="0">
              <a:solidFill>
                <a:schemeClr val="tx2"/>
              </a:solidFill>
            </a:endParaRPr>
          </a:p>
          <a:p>
            <a:endParaRPr lang="zh-CN" altLang="en-US" sz="1000" b="1" dirty="0">
              <a:solidFill>
                <a:schemeClr val="tx2"/>
              </a:solidFill>
            </a:endParaRPr>
          </a:p>
          <a:p>
            <a:pPr>
              <a:buFontTx/>
              <a:buChar char="•"/>
            </a:pPr>
            <a:r>
              <a:rPr lang="zh-CN" altLang="en-US" sz="2000" b="1" dirty="0">
                <a:solidFill>
                  <a:srgbClr val="FF0000"/>
                </a:solidFill>
              </a:rPr>
              <a:t>  时间：</a:t>
            </a:r>
            <a:r>
              <a:rPr lang="zh-CN" altLang="en-US" sz="2000" b="1" dirty="0">
                <a:solidFill>
                  <a:schemeClr val="tx2"/>
                </a:solidFill>
              </a:rPr>
              <a:t>“或三二年，或五七年”“只在三年，径回上国”</a:t>
            </a:r>
            <a:endParaRPr lang="en-US" altLang="zh-CN" sz="2000" b="1" dirty="0">
              <a:solidFill>
                <a:schemeClr val="tx2"/>
              </a:solidFill>
            </a:endParaRPr>
          </a:p>
          <a:p>
            <a:r>
              <a:rPr lang="en-US" altLang="zh-CN" sz="2000" b="1" dirty="0">
                <a:solidFill>
                  <a:schemeClr val="tx2"/>
                </a:solidFill>
              </a:rPr>
              <a:t>               </a:t>
            </a:r>
            <a:r>
              <a:rPr lang="zh-CN" altLang="en-US" sz="2000" b="1" dirty="0">
                <a:solidFill>
                  <a:schemeClr val="tx2"/>
                </a:solidFill>
              </a:rPr>
              <a:t>实际历时</a:t>
            </a:r>
            <a:r>
              <a:rPr lang="en-US" altLang="zh-CN" sz="2000" b="1" dirty="0">
                <a:solidFill>
                  <a:schemeClr val="tx2"/>
                </a:solidFill>
              </a:rPr>
              <a:t>14</a:t>
            </a:r>
            <a:r>
              <a:rPr lang="zh-CN" altLang="en-US" sz="2000" b="1" dirty="0">
                <a:solidFill>
                  <a:schemeClr val="tx2"/>
                </a:solidFill>
              </a:rPr>
              <a:t>年，</a:t>
            </a:r>
            <a:r>
              <a:rPr lang="en-US" altLang="zh-CN" sz="2000" b="1" dirty="0">
                <a:solidFill>
                  <a:schemeClr val="tx2"/>
                </a:solidFill>
              </a:rPr>
              <a:t>5048</a:t>
            </a:r>
            <a:r>
              <a:rPr lang="zh-CN" altLang="en-US" sz="2000" b="1" dirty="0">
                <a:solidFill>
                  <a:schemeClr val="tx2"/>
                </a:solidFill>
              </a:rPr>
              <a:t>天</a:t>
            </a:r>
            <a:endParaRPr lang="en-US" altLang="zh-CN" sz="2000" b="1" dirty="0">
              <a:solidFill>
                <a:schemeClr val="tx2"/>
              </a:solidFill>
            </a:endParaRPr>
          </a:p>
          <a:p>
            <a:endParaRPr lang="zh-CN" altLang="en-US" sz="1000" b="1" dirty="0">
              <a:solidFill>
                <a:schemeClr val="tx2"/>
              </a:solidFill>
            </a:endParaRPr>
          </a:p>
          <a:p>
            <a:pPr>
              <a:buFontTx/>
              <a:buChar char="•"/>
            </a:pPr>
            <a:r>
              <a:rPr lang="zh-CN" altLang="en-US" sz="2000" b="1" dirty="0">
                <a:solidFill>
                  <a:srgbClr val="FF0000"/>
                </a:solidFill>
              </a:rPr>
              <a:t>  成本：</a:t>
            </a:r>
            <a:r>
              <a:rPr lang="zh-CN" altLang="en-US" sz="2000" b="1" dirty="0">
                <a:solidFill>
                  <a:schemeClr val="tx2"/>
                </a:solidFill>
              </a:rPr>
              <a:t>项目运行费用，社会各界赞助</a:t>
            </a:r>
            <a:endParaRPr lang="en-US" altLang="zh-CN" sz="2000" b="1" dirty="0">
              <a:solidFill>
                <a:schemeClr val="tx2"/>
              </a:solidFill>
            </a:endParaRPr>
          </a:p>
          <a:p>
            <a:endParaRPr lang="zh-CN" altLang="en-US" sz="1000" b="1" dirty="0">
              <a:solidFill>
                <a:schemeClr val="tx2"/>
              </a:solidFill>
            </a:endParaRPr>
          </a:p>
          <a:p>
            <a:pPr>
              <a:buFontTx/>
              <a:buChar char="•"/>
            </a:pPr>
            <a:r>
              <a:rPr lang="zh-CN" altLang="en-US" sz="2000" b="1" dirty="0">
                <a:solidFill>
                  <a:srgbClr val="FF0000"/>
                </a:solidFill>
              </a:rPr>
              <a:t>  质量：</a:t>
            </a:r>
            <a:r>
              <a:rPr lang="zh-CN" altLang="en-US" sz="2000" b="1" dirty="0">
                <a:solidFill>
                  <a:schemeClr val="tx2"/>
                </a:solidFill>
              </a:rPr>
              <a:t>“大成佛法三藏”，“能超王者升天，能渡难人脱苦，</a:t>
            </a:r>
            <a:endParaRPr lang="en-US" altLang="zh-CN" sz="2000" b="1" dirty="0">
              <a:solidFill>
                <a:schemeClr val="tx2"/>
              </a:solidFill>
            </a:endParaRPr>
          </a:p>
          <a:p>
            <a:r>
              <a:rPr lang="en-US" altLang="zh-CN" sz="2000" b="1" dirty="0">
                <a:solidFill>
                  <a:schemeClr val="tx2"/>
                </a:solidFill>
              </a:rPr>
              <a:t>              </a:t>
            </a:r>
            <a:r>
              <a:rPr lang="zh-CN" altLang="en-US" sz="2000" b="1" dirty="0">
                <a:solidFill>
                  <a:schemeClr val="tx2"/>
                </a:solidFill>
              </a:rPr>
              <a:t>能解百冤之节，能消无妄之灾”；</a:t>
            </a:r>
          </a:p>
          <a:p>
            <a:pPr>
              <a:buFontTx/>
              <a:buChar char="•"/>
            </a:pPr>
            <a:endParaRPr lang="zh-CN" altLang="en-US" sz="1000" b="1" dirty="0">
              <a:solidFill>
                <a:schemeClr val="tx2"/>
              </a:solidFill>
            </a:endParaRPr>
          </a:p>
          <a:p>
            <a:pPr>
              <a:buFontTx/>
              <a:buChar char="•"/>
            </a:pPr>
            <a:r>
              <a:rPr lang="zh-CN" altLang="en-US" sz="2000" b="1" dirty="0">
                <a:solidFill>
                  <a:srgbClr val="FF0000"/>
                </a:solidFill>
              </a:rPr>
              <a:t>  范围：</a:t>
            </a:r>
            <a:r>
              <a:rPr lang="zh-CN" altLang="en-US" sz="2000" b="1" dirty="0">
                <a:solidFill>
                  <a:schemeClr val="tx2"/>
                </a:solidFill>
              </a:rPr>
              <a:t>产品范围“有</a:t>
            </a:r>
            <a:r>
              <a:rPr lang="en-US" altLang="zh-CN" sz="2000" b="1" dirty="0">
                <a:solidFill>
                  <a:schemeClr val="tx2"/>
                </a:solidFill>
              </a:rPr>
              <a:t>《</a:t>
            </a:r>
            <a:r>
              <a:rPr lang="zh-CN" altLang="en-US" sz="2000" b="1" dirty="0">
                <a:solidFill>
                  <a:schemeClr val="tx2"/>
                </a:solidFill>
              </a:rPr>
              <a:t>法</a:t>
            </a:r>
            <a:r>
              <a:rPr lang="en-US" altLang="zh-CN" sz="2000" b="1" dirty="0">
                <a:solidFill>
                  <a:schemeClr val="tx2"/>
                </a:solidFill>
              </a:rPr>
              <a:t>》</a:t>
            </a:r>
            <a:r>
              <a:rPr lang="zh-CN" altLang="en-US" sz="2000" b="1" dirty="0">
                <a:solidFill>
                  <a:schemeClr val="tx2"/>
                </a:solidFill>
              </a:rPr>
              <a:t>一藏，谈天；有</a:t>
            </a:r>
            <a:r>
              <a:rPr lang="en-US" altLang="zh-CN" sz="2000" b="1" dirty="0">
                <a:solidFill>
                  <a:schemeClr val="tx2"/>
                </a:solidFill>
              </a:rPr>
              <a:t>《</a:t>
            </a:r>
            <a:r>
              <a:rPr lang="zh-CN" altLang="en-US" sz="2000" b="1" dirty="0">
                <a:solidFill>
                  <a:schemeClr val="tx2"/>
                </a:solidFill>
              </a:rPr>
              <a:t>论</a:t>
            </a:r>
            <a:r>
              <a:rPr lang="en-US" altLang="zh-CN" sz="2000" b="1" dirty="0">
                <a:solidFill>
                  <a:schemeClr val="tx2"/>
                </a:solidFill>
              </a:rPr>
              <a:t>》</a:t>
            </a:r>
            <a:r>
              <a:rPr lang="zh-CN" altLang="en-US" sz="2000" b="1" dirty="0">
                <a:solidFill>
                  <a:schemeClr val="tx2"/>
                </a:solidFill>
              </a:rPr>
              <a:t>一藏，说地；有 </a:t>
            </a:r>
            <a:r>
              <a:rPr lang="en-US" altLang="zh-CN" sz="2000" b="1" dirty="0">
                <a:solidFill>
                  <a:schemeClr val="tx2"/>
                </a:solidFill>
              </a:rPr>
              <a:t>《</a:t>
            </a:r>
            <a:r>
              <a:rPr lang="zh-CN" altLang="en-US" sz="2000" b="1" dirty="0">
                <a:solidFill>
                  <a:schemeClr val="tx2"/>
                </a:solidFill>
              </a:rPr>
              <a:t>经</a:t>
            </a:r>
            <a:r>
              <a:rPr lang="en-US" altLang="zh-CN" sz="2000" b="1" dirty="0">
                <a:solidFill>
                  <a:schemeClr val="tx2"/>
                </a:solidFill>
              </a:rPr>
              <a:t>》</a:t>
            </a:r>
          </a:p>
          <a:p>
            <a:r>
              <a:rPr lang="en-US" altLang="zh-CN" sz="2000" b="1" dirty="0">
                <a:solidFill>
                  <a:schemeClr val="tx2"/>
                </a:solidFill>
              </a:rPr>
              <a:t>              </a:t>
            </a:r>
            <a:r>
              <a:rPr lang="zh-CN" altLang="en-US" sz="2000" b="1" dirty="0">
                <a:solidFill>
                  <a:schemeClr val="tx2"/>
                </a:solidFill>
              </a:rPr>
              <a:t>一藏，度鬼。共计三十五部，一万五千一百四十四卷。真是修真之 </a:t>
            </a:r>
            <a:endParaRPr lang="en-US" altLang="zh-CN" sz="2000" b="1" dirty="0">
              <a:solidFill>
                <a:schemeClr val="tx2"/>
              </a:solidFill>
            </a:endParaRPr>
          </a:p>
          <a:p>
            <a:r>
              <a:rPr lang="en-US" altLang="zh-CN" sz="2000" b="1" dirty="0">
                <a:solidFill>
                  <a:schemeClr val="tx2"/>
                </a:solidFill>
              </a:rPr>
              <a:t>           </a:t>
            </a:r>
            <a:r>
              <a:rPr lang="zh-CN" altLang="en-US" sz="2000" b="1" dirty="0">
                <a:solidFill>
                  <a:schemeClr val="tx2"/>
                </a:solidFill>
              </a:rPr>
              <a:t>   径，正善之门，凡天下四大部洲之天文、地理、人物、鸟兽、花木、</a:t>
            </a:r>
            <a:endParaRPr lang="en-US" altLang="zh-CN" sz="2000" b="1" dirty="0">
              <a:solidFill>
                <a:schemeClr val="tx2"/>
              </a:solidFill>
            </a:endParaRPr>
          </a:p>
          <a:p>
            <a:r>
              <a:rPr lang="en-US" altLang="zh-CN" sz="2000" b="1" dirty="0">
                <a:solidFill>
                  <a:schemeClr val="tx2"/>
                </a:solidFill>
              </a:rPr>
              <a:t>              </a:t>
            </a:r>
            <a:r>
              <a:rPr lang="zh-CN" altLang="en-US" sz="2000" b="1" dirty="0">
                <a:solidFill>
                  <a:schemeClr val="tx2"/>
                </a:solidFill>
              </a:rPr>
              <a:t>器用、人事，无般不载 ”，“将我那三藏经中三十五部之内，各检</a:t>
            </a:r>
            <a:endParaRPr lang="en-US" altLang="zh-CN" sz="2000" b="1" dirty="0">
              <a:solidFill>
                <a:schemeClr val="tx2"/>
              </a:solidFill>
            </a:endParaRPr>
          </a:p>
          <a:p>
            <a:r>
              <a:rPr lang="en-US" altLang="zh-CN" sz="2000" b="1" dirty="0">
                <a:solidFill>
                  <a:schemeClr val="tx2"/>
                </a:solidFill>
              </a:rPr>
              <a:t>              </a:t>
            </a:r>
            <a:r>
              <a:rPr lang="zh-CN" altLang="en-US" sz="2000" b="1" dirty="0">
                <a:solidFill>
                  <a:schemeClr val="tx2"/>
                </a:solidFill>
              </a:rPr>
              <a:t>几卷与他，教他传流东土，永注洪恩 ”，最终共获得经文</a:t>
            </a:r>
            <a:r>
              <a:rPr lang="en-US" altLang="zh-CN" sz="2000" b="1" dirty="0">
                <a:solidFill>
                  <a:schemeClr val="tx2"/>
                </a:solidFill>
              </a:rPr>
              <a:t>5048</a:t>
            </a:r>
            <a:r>
              <a:rPr lang="zh-CN" altLang="en-US" sz="2000" b="1" dirty="0">
                <a:solidFill>
                  <a:schemeClr val="tx2"/>
                </a:solidFill>
              </a:rPr>
              <a:t>卷</a:t>
            </a:r>
            <a:endParaRPr lang="en-US" altLang="zh-CN" sz="2000" b="1" dirty="0">
              <a:solidFill>
                <a:schemeClr val="tx2"/>
              </a:solidFill>
            </a:endParaRPr>
          </a:p>
          <a:p>
            <a:r>
              <a:rPr lang="zh-CN" altLang="en-US" sz="2000" b="1" dirty="0">
                <a:solidFill>
                  <a:schemeClr val="tx2"/>
                </a:solidFill>
              </a:rPr>
              <a:t>              项目范围由“西天路远，更多虎豹妖魔”到九九八十一难</a:t>
            </a:r>
          </a:p>
          <a:p>
            <a:endParaRPr lang="zh-CN" altLang="en-US" sz="1000" b="1" dirty="0">
              <a:solidFill>
                <a:schemeClr val="tx2"/>
              </a:solidFill>
            </a:endParaRPr>
          </a:p>
          <a:p>
            <a:endParaRPr lang="zh-CN" altLang="en-US" sz="2000" b="1" dirty="0">
              <a:solidFill>
                <a:srgbClr val="0033CC"/>
              </a:solidFill>
            </a:endParaRPr>
          </a:p>
        </p:txBody>
      </p:sp>
      <p:sp>
        <p:nvSpPr>
          <p:cNvPr id="307212" name="Rectangle 12"/>
          <p:cNvSpPr>
            <a:spLocks noChangeArrowheads="1"/>
          </p:cNvSpPr>
          <p:nvPr/>
        </p:nvSpPr>
        <p:spPr bwMode="auto">
          <a:xfrm>
            <a:off x="228600" y="609600"/>
            <a:ext cx="8077200" cy="658813"/>
          </a:xfrm>
          <a:prstGeom prst="rect">
            <a:avLst/>
          </a:prstGeom>
          <a:noFill/>
          <a:ln w="9525">
            <a:noFill/>
            <a:miter lim="800000"/>
            <a:headEnd/>
            <a:tailEnd/>
          </a:ln>
        </p:spPr>
        <p:txBody>
          <a:bodyPr anchor="ctr"/>
          <a:lstStyle/>
          <a:p>
            <a:r>
              <a:rPr lang="zh-CN" altLang="en-US" sz="2400" b="1">
                <a:solidFill>
                  <a:srgbClr val="0033CC"/>
                </a:solidFill>
              </a:rPr>
              <a:t>“西天取经”的项目目标、范围及</a:t>
            </a:r>
            <a:r>
              <a:rPr lang="en-US" altLang="zh-CN" sz="2400" b="1">
                <a:solidFill>
                  <a:srgbClr val="0033CC"/>
                </a:solidFill>
              </a:rPr>
              <a:t>TQC</a:t>
            </a:r>
            <a:r>
              <a:rPr lang="zh-CN" altLang="en-US" sz="2400" b="1">
                <a:solidFill>
                  <a:srgbClr val="0033CC"/>
                </a:solidFill>
              </a:rPr>
              <a:t>分析</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212"/>
                                        </p:tgtEl>
                                        <p:attrNameLst>
                                          <p:attrName>style.visibility</p:attrName>
                                        </p:attrNameLst>
                                      </p:cBhvr>
                                      <p:to>
                                        <p:strVal val="visible"/>
                                      </p:to>
                                    </p:set>
                                    <p:anim calcmode="lin" valueType="num">
                                      <p:cBhvr additive="base">
                                        <p:cTn id="7" dur="500" fill="hold"/>
                                        <p:tgtEl>
                                          <p:spTgt spid="307212"/>
                                        </p:tgtEl>
                                        <p:attrNameLst>
                                          <p:attrName>ppt_x</p:attrName>
                                        </p:attrNameLst>
                                      </p:cBhvr>
                                      <p:tavLst>
                                        <p:tav tm="0">
                                          <p:val>
                                            <p:strVal val="0-#ppt_w/2"/>
                                          </p:val>
                                        </p:tav>
                                        <p:tav tm="100000">
                                          <p:val>
                                            <p:strVal val="#ppt_x"/>
                                          </p:val>
                                        </p:tav>
                                      </p:tavLst>
                                    </p:anim>
                                    <p:anim calcmode="lin" valueType="num">
                                      <p:cBhvr additive="base">
                                        <p:cTn id="8" dur="500" fill="hold"/>
                                        <p:tgtEl>
                                          <p:spTgt spid="3072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223237"/>
                                        </p:tgtEl>
                                        <p:attrNameLst>
                                          <p:attrName>style.visibility</p:attrName>
                                        </p:attrNameLst>
                                      </p:cBhvr>
                                      <p:to>
                                        <p:strVal val="visible"/>
                                      </p:to>
                                    </p:set>
                                    <p:animEffect transition="in" filter="wipe(up)">
                                      <p:cBhvr>
                                        <p:cTn id="13" dur="500"/>
                                        <p:tgtEl>
                                          <p:spTgt spid="223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7" grpId="0"/>
      <p:bldP spid="307212"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sp>
        <p:nvSpPr>
          <p:cNvPr id="223237" name="Rectangle 3"/>
          <p:cNvSpPr>
            <a:spLocks noChangeArrowheads="1"/>
          </p:cNvSpPr>
          <p:nvPr/>
        </p:nvSpPr>
        <p:spPr bwMode="auto">
          <a:xfrm>
            <a:off x="152400" y="1371600"/>
            <a:ext cx="8686800" cy="4114800"/>
          </a:xfrm>
          <a:prstGeom prst="rect">
            <a:avLst/>
          </a:prstGeom>
          <a:noFill/>
          <a:ln w="9525">
            <a:noFill/>
            <a:miter lim="800000"/>
            <a:headEnd/>
            <a:tailEnd/>
          </a:ln>
        </p:spPr>
        <p:txBody>
          <a:bodyPr anchor="b"/>
          <a:lstStyle/>
          <a:p>
            <a:pPr>
              <a:buFontTx/>
              <a:buChar char="•"/>
            </a:pPr>
            <a:r>
              <a:rPr lang="zh-CN" altLang="en-US" sz="2000" b="1" dirty="0">
                <a:solidFill>
                  <a:srgbClr val="FF0000"/>
                </a:solidFill>
              </a:rPr>
              <a:t> 临时性：</a:t>
            </a:r>
            <a:r>
              <a:rPr lang="zh-CN" altLang="en-US" sz="2000" b="1" dirty="0">
                <a:solidFill>
                  <a:schemeClr val="tx2"/>
                </a:solidFill>
              </a:rPr>
              <a:t>有时间限定（不是很明确），项目团队是临时</a:t>
            </a:r>
            <a:r>
              <a:rPr lang="zh-CN" altLang="en-US" sz="2000" b="1" dirty="0" smtClean="0">
                <a:solidFill>
                  <a:schemeClr val="tx2"/>
                </a:solidFill>
              </a:rPr>
              <a:t>组织（唐僧认为</a:t>
            </a:r>
            <a:r>
              <a:rPr lang="en-US" altLang="zh-CN" sz="2000" b="1" dirty="0" smtClean="0">
                <a:solidFill>
                  <a:schemeClr val="tx2"/>
                </a:solidFill>
              </a:rPr>
              <a:t>	     	     </a:t>
            </a:r>
            <a:r>
              <a:rPr lang="zh-CN" altLang="en-US" sz="2000" b="1" dirty="0" smtClean="0">
                <a:solidFill>
                  <a:schemeClr val="tx2"/>
                </a:solidFill>
              </a:rPr>
              <a:t>“或三两年，或五七年”）</a:t>
            </a:r>
            <a:endParaRPr lang="en-US" altLang="zh-CN" sz="2000" b="1" dirty="0">
              <a:solidFill>
                <a:schemeClr val="tx2"/>
              </a:solidFill>
            </a:endParaRPr>
          </a:p>
          <a:p>
            <a:pPr>
              <a:buFontTx/>
              <a:buChar char="•"/>
            </a:pPr>
            <a:endParaRPr lang="zh-CN" altLang="en-US" sz="1000" b="1" dirty="0">
              <a:solidFill>
                <a:schemeClr val="tx2"/>
              </a:solidFill>
            </a:endParaRPr>
          </a:p>
          <a:p>
            <a:pPr>
              <a:buFontTx/>
              <a:buChar char="•"/>
            </a:pPr>
            <a:r>
              <a:rPr lang="zh-CN" altLang="en-US" sz="2000" b="1" dirty="0">
                <a:solidFill>
                  <a:srgbClr val="FF0000"/>
                </a:solidFill>
              </a:rPr>
              <a:t> 独特性：</a:t>
            </a:r>
            <a:r>
              <a:rPr lang="zh-CN" altLang="en-US" sz="2000" b="1" dirty="0">
                <a:solidFill>
                  <a:schemeClr val="tx2"/>
                </a:solidFill>
              </a:rPr>
              <a:t>产品、人物、环境、时间都无法被完全复制</a:t>
            </a:r>
            <a:endParaRPr lang="en-US" altLang="zh-CN" sz="2000" b="1" dirty="0">
              <a:solidFill>
                <a:schemeClr val="tx2"/>
              </a:solidFill>
            </a:endParaRPr>
          </a:p>
          <a:p>
            <a:endParaRPr lang="zh-CN" altLang="en-US" sz="1000" b="1" dirty="0">
              <a:solidFill>
                <a:schemeClr val="tx2"/>
              </a:solidFill>
            </a:endParaRPr>
          </a:p>
          <a:p>
            <a:pPr>
              <a:buFontTx/>
              <a:buChar char="•"/>
            </a:pPr>
            <a:r>
              <a:rPr lang="zh-CN" altLang="en-US" sz="2000" b="1" dirty="0">
                <a:solidFill>
                  <a:srgbClr val="FF0000"/>
                </a:solidFill>
              </a:rPr>
              <a:t> 渐进明晰：</a:t>
            </a:r>
            <a:r>
              <a:rPr lang="zh-CN" altLang="en-US" sz="2000" b="1" dirty="0">
                <a:solidFill>
                  <a:schemeClr val="tx2"/>
                </a:solidFill>
              </a:rPr>
              <a:t>产品范围由“达成佛法三藏”到</a:t>
            </a:r>
            <a:r>
              <a:rPr lang="en-US" altLang="zh-CN" sz="2000" b="1" dirty="0">
                <a:solidFill>
                  <a:schemeClr val="tx2"/>
                </a:solidFill>
              </a:rPr>
              <a:t>《</a:t>
            </a:r>
            <a:r>
              <a:rPr lang="zh-CN" altLang="en-US" sz="2000" b="1" dirty="0">
                <a:solidFill>
                  <a:schemeClr val="tx2"/>
                </a:solidFill>
              </a:rPr>
              <a:t>法</a:t>
            </a:r>
            <a:r>
              <a:rPr lang="en-US" altLang="zh-CN" sz="2000" b="1" dirty="0">
                <a:solidFill>
                  <a:schemeClr val="tx2"/>
                </a:solidFill>
              </a:rPr>
              <a:t>》《</a:t>
            </a:r>
            <a:r>
              <a:rPr lang="zh-CN" altLang="en-US" sz="2000" b="1" dirty="0">
                <a:solidFill>
                  <a:schemeClr val="tx2"/>
                </a:solidFill>
              </a:rPr>
              <a:t>论</a:t>
            </a:r>
            <a:r>
              <a:rPr lang="en-US" altLang="zh-CN" sz="2000" b="1" dirty="0">
                <a:solidFill>
                  <a:schemeClr val="tx2"/>
                </a:solidFill>
              </a:rPr>
              <a:t>》《</a:t>
            </a:r>
            <a:r>
              <a:rPr lang="zh-CN" altLang="en-US" sz="2000" b="1" dirty="0">
                <a:solidFill>
                  <a:schemeClr val="tx2"/>
                </a:solidFill>
              </a:rPr>
              <a:t>经</a:t>
            </a:r>
            <a:r>
              <a:rPr lang="en-US" altLang="zh-CN" sz="2000" b="1" dirty="0">
                <a:solidFill>
                  <a:schemeClr val="tx2"/>
                </a:solidFill>
              </a:rPr>
              <a:t>》</a:t>
            </a:r>
            <a:r>
              <a:rPr lang="zh-CN" altLang="en-US" sz="2000" b="1" dirty="0">
                <a:solidFill>
                  <a:schemeClr val="tx2"/>
                </a:solidFill>
              </a:rPr>
              <a:t>三藏共</a:t>
            </a:r>
            <a:endParaRPr lang="en-US" altLang="zh-CN" sz="2000" b="1" dirty="0">
              <a:solidFill>
                <a:schemeClr val="tx2"/>
              </a:solidFill>
            </a:endParaRPr>
          </a:p>
          <a:p>
            <a:r>
              <a:rPr lang="en-US" altLang="zh-CN" sz="2000" b="1" dirty="0">
                <a:solidFill>
                  <a:schemeClr val="tx2"/>
                </a:solidFill>
              </a:rPr>
              <a:t>                     5048</a:t>
            </a:r>
            <a:r>
              <a:rPr lang="zh-CN" altLang="en-US" sz="2000" b="1" dirty="0">
                <a:solidFill>
                  <a:schemeClr val="tx2"/>
                </a:solidFill>
              </a:rPr>
              <a:t>卷</a:t>
            </a:r>
            <a:endParaRPr lang="en-US" altLang="zh-CN" sz="2000" b="1" dirty="0">
              <a:solidFill>
                <a:schemeClr val="tx2"/>
              </a:solidFill>
            </a:endParaRPr>
          </a:p>
          <a:p>
            <a:r>
              <a:rPr lang="en-US" altLang="zh-CN" sz="2000" b="1" dirty="0">
                <a:solidFill>
                  <a:schemeClr val="tx2"/>
                </a:solidFill>
              </a:rPr>
              <a:t>                     </a:t>
            </a:r>
            <a:r>
              <a:rPr lang="zh-CN" altLang="en-US" sz="2000" b="1" dirty="0">
                <a:solidFill>
                  <a:schemeClr val="tx2"/>
                </a:solidFill>
              </a:rPr>
              <a:t>时间由“或三二年，或五七年”“只在三年，径回上国”到</a:t>
            </a:r>
            <a:r>
              <a:rPr lang="en-US" altLang="zh-CN" sz="2000" b="1" dirty="0">
                <a:solidFill>
                  <a:schemeClr val="tx2"/>
                </a:solidFill>
              </a:rPr>
              <a:t>14</a:t>
            </a:r>
          </a:p>
          <a:p>
            <a:r>
              <a:rPr lang="en-US" altLang="zh-CN" sz="2000" b="1" dirty="0">
                <a:solidFill>
                  <a:schemeClr val="tx2"/>
                </a:solidFill>
              </a:rPr>
              <a:t>                     </a:t>
            </a:r>
            <a:r>
              <a:rPr lang="zh-CN" altLang="en-US" sz="2000" b="1" dirty="0">
                <a:solidFill>
                  <a:schemeClr val="tx2"/>
                </a:solidFill>
              </a:rPr>
              <a:t>年</a:t>
            </a:r>
            <a:r>
              <a:rPr lang="en-US" altLang="zh-CN" sz="2000" b="1" dirty="0">
                <a:solidFill>
                  <a:schemeClr val="tx2"/>
                </a:solidFill>
              </a:rPr>
              <a:t>5048</a:t>
            </a:r>
            <a:r>
              <a:rPr lang="zh-CN" altLang="en-US" sz="2000" b="1" dirty="0">
                <a:solidFill>
                  <a:schemeClr val="tx2"/>
                </a:solidFill>
              </a:rPr>
              <a:t>天</a:t>
            </a:r>
            <a:endParaRPr lang="en-US" altLang="zh-CN" sz="2000" b="1" dirty="0">
              <a:solidFill>
                <a:schemeClr val="tx2"/>
              </a:solidFill>
            </a:endParaRPr>
          </a:p>
          <a:p>
            <a:r>
              <a:rPr lang="en-US" altLang="zh-CN" sz="2000" b="1" dirty="0">
                <a:solidFill>
                  <a:schemeClr val="tx2"/>
                </a:solidFill>
              </a:rPr>
              <a:t>                     </a:t>
            </a:r>
            <a:r>
              <a:rPr lang="zh-CN" altLang="en-US" sz="2000" b="1" dirty="0">
                <a:solidFill>
                  <a:schemeClr val="tx2"/>
                </a:solidFill>
              </a:rPr>
              <a:t>项目范围由“西天路远，更多虎豹妖魔”到九九八十一</a:t>
            </a:r>
            <a:r>
              <a:rPr lang="zh-CN" altLang="en-US" sz="2000" b="1" dirty="0" smtClean="0">
                <a:solidFill>
                  <a:schemeClr val="tx2"/>
                </a:solidFill>
              </a:rPr>
              <a:t>难</a:t>
            </a:r>
            <a:endParaRPr lang="en-US" altLang="zh-CN" sz="2000" b="1" dirty="0" smtClean="0">
              <a:solidFill>
                <a:schemeClr val="tx2"/>
              </a:solidFill>
            </a:endParaRPr>
          </a:p>
          <a:p>
            <a:endParaRPr lang="zh-CN" altLang="en-US" sz="1000" b="1" dirty="0">
              <a:solidFill>
                <a:schemeClr val="tx2"/>
              </a:solidFill>
            </a:endParaRPr>
          </a:p>
          <a:p>
            <a:pPr>
              <a:buFontTx/>
              <a:buChar char="•"/>
            </a:pPr>
            <a:r>
              <a:rPr lang="zh-CN" altLang="en-US" sz="2000" b="1" dirty="0">
                <a:solidFill>
                  <a:srgbClr val="FF0000"/>
                </a:solidFill>
              </a:rPr>
              <a:t>  高风险：</a:t>
            </a:r>
            <a:r>
              <a:rPr lang="zh-CN" altLang="en-US" sz="2000" b="1" dirty="0">
                <a:solidFill>
                  <a:schemeClr val="tx2"/>
                </a:solidFill>
              </a:rPr>
              <a:t>“尝闻人言，西天路远，更多虎豹妖魔。只怕有去无回，</a:t>
            </a:r>
            <a:endParaRPr lang="en-US" altLang="zh-CN" sz="2000" b="1" dirty="0">
              <a:solidFill>
                <a:schemeClr val="tx2"/>
              </a:solidFill>
            </a:endParaRPr>
          </a:p>
          <a:p>
            <a:r>
              <a:rPr lang="en-US" altLang="zh-CN" sz="2000" b="1" dirty="0">
                <a:solidFill>
                  <a:schemeClr val="tx2"/>
                </a:solidFill>
              </a:rPr>
              <a:t>                  </a:t>
            </a:r>
            <a:r>
              <a:rPr lang="en-US" altLang="zh-CN" sz="2000" b="1" dirty="0" smtClean="0">
                <a:solidFill>
                  <a:schemeClr val="tx2"/>
                </a:solidFill>
              </a:rPr>
              <a:t>   </a:t>
            </a:r>
            <a:r>
              <a:rPr lang="zh-CN" altLang="en-US" sz="2000" b="1" dirty="0">
                <a:solidFill>
                  <a:schemeClr val="tx2"/>
                </a:solidFill>
              </a:rPr>
              <a:t>难保身命”</a:t>
            </a:r>
          </a:p>
          <a:p>
            <a:pPr>
              <a:buFontTx/>
              <a:buChar char="•"/>
            </a:pPr>
            <a:endParaRPr lang="zh-CN" altLang="en-US" sz="1000" b="1" dirty="0">
              <a:solidFill>
                <a:schemeClr val="tx2"/>
              </a:solidFill>
            </a:endParaRPr>
          </a:p>
          <a:p>
            <a:pPr>
              <a:buFontTx/>
              <a:buChar char="•"/>
            </a:pPr>
            <a:r>
              <a:rPr lang="zh-CN" altLang="en-US" sz="2000" b="1" dirty="0">
                <a:solidFill>
                  <a:srgbClr val="FF0000"/>
                </a:solidFill>
              </a:rPr>
              <a:t>  其他：</a:t>
            </a:r>
            <a:r>
              <a:rPr lang="zh-CN" altLang="en-US" sz="2000" b="1" dirty="0">
                <a:solidFill>
                  <a:schemeClr val="tx2"/>
                </a:solidFill>
              </a:rPr>
              <a:t>需要各种资源（法宝），各界人士支持，工作环境开放，目标明确</a:t>
            </a:r>
            <a:endParaRPr lang="zh-CN" altLang="en-US" sz="2000" b="1" dirty="0">
              <a:solidFill>
                <a:srgbClr val="FF0000"/>
              </a:solidFill>
            </a:endParaRPr>
          </a:p>
        </p:txBody>
      </p:sp>
      <p:sp>
        <p:nvSpPr>
          <p:cNvPr id="307212" name="Rectangle 12"/>
          <p:cNvSpPr>
            <a:spLocks noChangeArrowheads="1"/>
          </p:cNvSpPr>
          <p:nvPr/>
        </p:nvSpPr>
        <p:spPr bwMode="auto">
          <a:xfrm>
            <a:off x="228600" y="609600"/>
            <a:ext cx="8077200" cy="658813"/>
          </a:xfrm>
          <a:prstGeom prst="rect">
            <a:avLst/>
          </a:prstGeom>
          <a:noFill/>
          <a:ln w="9525">
            <a:noFill/>
            <a:miter lim="800000"/>
            <a:headEnd/>
            <a:tailEnd/>
          </a:ln>
        </p:spPr>
        <p:txBody>
          <a:bodyPr anchor="ctr"/>
          <a:lstStyle/>
          <a:p>
            <a:r>
              <a:rPr lang="zh-CN" altLang="en-US" sz="2400" b="1">
                <a:solidFill>
                  <a:srgbClr val="0033CC"/>
                </a:solidFill>
              </a:rPr>
              <a:t>“西天取经”的项目特征分析</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212"/>
                                        </p:tgtEl>
                                        <p:attrNameLst>
                                          <p:attrName>style.visibility</p:attrName>
                                        </p:attrNameLst>
                                      </p:cBhvr>
                                      <p:to>
                                        <p:strVal val="visible"/>
                                      </p:to>
                                    </p:set>
                                    <p:anim calcmode="lin" valueType="num">
                                      <p:cBhvr additive="base">
                                        <p:cTn id="7" dur="500" fill="hold"/>
                                        <p:tgtEl>
                                          <p:spTgt spid="307212"/>
                                        </p:tgtEl>
                                        <p:attrNameLst>
                                          <p:attrName>ppt_x</p:attrName>
                                        </p:attrNameLst>
                                      </p:cBhvr>
                                      <p:tavLst>
                                        <p:tav tm="0">
                                          <p:val>
                                            <p:strVal val="0-#ppt_w/2"/>
                                          </p:val>
                                        </p:tav>
                                        <p:tav tm="100000">
                                          <p:val>
                                            <p:strVal val="#ppt_x"/>
                                          </p:val>
                                        </p:tav>
                                      </p:tavLst>
                                    </p:anim>
                                    <p:anim calcmode="lin" valueType="num">
                                      <p:cBhvr additive="base">
                                        <p:cTn id="8" dur="500" fill="hold"/>
                                        <p:tgtEl>
                                          <p:spTgt spid="3072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223237"/>
                                        </p:tgtEl>
                                        <p:attrNameLst>
                                          <p:attrName>style.visibility</p:attrName>
                                        </p:attrNameLst>
                                      </p:cBhvr>
                                      <p:to>
                                        <p:strVal val="visible"/>
                                      </p:to>
                                    </p:set>
                                    <p:animEffect transition="in" filter="wipe(up)">
                                      <p:cBhvr>
                                        <p:cTn id="13" dur="500"/>
                                        <p:tgtEl>
                                          <p:spTgt spid="223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7" grpId="0"/>
      <p:bldP spid="307212"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sp>
        <p:nvSpPr>
          <p:cNvPr id="307212" name="Rectangle 12"/>
          <p:cNvSpPr>
            <a:spLocks noChangeArrowheads="1"/>
          </p:cNvSpPr>
          <p:nvPr/>
        </p:nvSpPr>
        <p:spPr bwMode="auto">
          <a:xfrm>
            <a:off x="228600" y="609600"/>
            <a:ext cx="8534400" cy="658813"/>
          </a:xfrm>
          <a:prstGeom prst="rect">
            <a:avLst/>
          </a:prstGeom>
          <a:noFill/>
          <a:ln w="9525">
            <a:noFill/>
            <a:miter lim="800000"/>
            <a:headEnd/>
            <a:tailEnd/>
          </a:ln>
        </p:spPr>
        <p:txBody>
          <a:bodyPr anchor="ctr"/>
          <a:lstStyle/>
          <a:p>
            <a:r>
              <a:rPr lang="zh-CN" altLang="en-US" sz="2400" b="1">
                <a:solidFill>
                  <a:srgbClr val="0033CC"/>
                </a:solidFill>
              </a:rPr>
              <a:t>“西天取经”项目</a:t>
            </a:r>
            <a:r>
              <a:rPr lang="en-US" altLang="zh-CN" sz="2400" b="1">
                <a:solidFill>
                  <a:srgbClr val="0033CC"/>
                </a:solidFill>
              </a:rPr>
              <a:t>SDT</a:t>
            </a:r>
            <a:r>
              <a:rPr lang="zh-CN" altLang="en-US" sz="2400" b="1">
                <a:solidFill>
                  <a:srgbClr val="0033CC"/>
                </a:solidFill>
              </a:rPr>
              <a:t>所处组织的组织结构图</a:t>
            </a:r>
          </a:p>
        </p:txBody>
      </p:sp>
      <p:grpSp>
        <p:nvGrpSpPr>
          <p:cNvPr id="34" name="组合 33"/>
          <p:cNvGrpSpPr/>
          <p:nvPr/>
        </p:nvGrpSpPr>
        <p:grpSpPr>
          <a:xfrm>
            <a:off x="533400" y="1524000"/>
            <a:ext cx="7924800" cy="3657600"/>
            <a:chOff x="533400" y="1524000"/>
            <a:chExt cx="7924800" cy="3657600"/>
          </a:xfrm>
        </p:grpSpPr>
        <p:grpSp>
          <p:nvGrpSpPr>
            <p:cNvPr id="2" name="Group 37"/>
            <p:cNvGrpSpPr>
              <a:grpSpLocks/>
            </p:cNvGrpSpPr>
            <p:nvPr/>
          </p:nvGrpSpPr>
          <p:grpSpPr bwMode="auto">
            <a:xfrm>
              <a:off x="533400" y="1524000"/>
              <a:ext cx="7696200" cy="3657600"/>
              <a:chOff x="336" y="960"/>
              <a:chExt cx="4848" cy="2304"/>
            </a:xfrm>
          </p:grpSpPr>
          <p:sp>
            <p:nvSpPr>
              <p:cNvPr id="121861" name="Line 28"/>
              <p:cNvSpPr>
                <a:spLocks noChangeShapeType="1"/>
              </p:cNvSpPr>
              <p:nvPr/>
            </p:nvSpPr>
            <p:spPr bwMode="auto">
              <a:xfrm>
                <a:off x="1920" y="2448"/>
                <a:ext cx="0" cy="576"/>
              </a:xfrm>
              <a:prstGeom prst="line">
                <a:avLst/>
              </a:prstGeom>
              <a:noFill/>
              <a:ln w="9525">
                <a:solidFill>
                  <a:schemeClr val="tx1"/>
                </a:solidFill>
                <a:prstDash val="lgDashDotDot"/>
                <a:round/>
                <a:headEnd/>
                <a:tailEnd/>
              </a:ln>
            </p:spPr>
            <p:txBody>
              <a:bodyPr wrap="none" anchor="ctr"/>
              <a:lstStyle/>
              <a:p>
                <a:endParaRPr lang="zh-CN" altLang="en-US"/>
              </a:p>
            </p:txBody>
          </p:sp>
          <p:sp>
            <p:nvSpPr>
              <p:cNvPr id="121862" name="Line 29"/>
              <p:cNvSpPr>
                <a:spLocks noChangeShapeType="1"/>
              </p:cNvSpPr>
              <p:nvPr/>
            </p:nvSpPr>
            <p:spPr bwMode="auto">
              <a:xfrm>
                <a:off x="3168" y="2448"/>
                <a:ext cx="0" cy="576"/>
              </a:xfrm>
              <a:prstGeom prst="line">
                <a:avLst/>
              </a:prstGeom>
              <a:noFill/>
              <a:ln w="9525">
                <a:solidFill>
                  <a:schemeClr val="tx1"/>
                </a:solidFill>
                <a:prstDash val="lgDashDotDot"/>
                <a:round/>
                <a:headEnd/>
                <a:tailEnd/>
              </a:ln>
            </p:spPr>
            <p:txBody>
              <a:bodyPr wrap="none" anchor="ctr"/>
              <a:lstStyle/>
              <a:p>
                <a:endParaRPr lang="zh-CN" altLang="en-US"/>
              </a:p>
            </p:txBody>
          </p:sp>
          <p:sp>
            <p:nvSpPr>
              <p:cNvPr id="121863" name="Line 30"/>
              <p:cNvSpPr>
                <a:spLocks noChangeShapeType="1"/>
              </p:cNvSpPr>
              <p:nvPr/>
            </p:nvSpPr>
            <p:spPr bwMode="auto">
              <a:xfrm>
                <a:off x="4368" y="2448"/>
                <a:ext cx="0" cy="576"/>
              </a:xfrm>
              <a:prstGeom prst="line">
                <a:avLst/>
              </a:prstGeom>
              <a:noFill/>
              <a:ln w="9525">
                <a:solidFill>
                  <a:schemeClr val="tx1"/>
                </a:solidFill>
                <a:prstDash val="lgDashDotDot"/>
                <a:round/>
                <a:headEnd/>
                <a:tailEnd/>
              </a:ln>
            </p:spPr>
            <p:txBody>
              <a:bodyPr wrap="none" anchor="ctr"/>
              <a:lstStyle/>
              <a:p>
                <a:endParaRPr lang="zh-CN" altLang="en-US"/>
              </a:p>
            </p:txBody>
          </p:sp>
          <p:sp>
            <p:nvSpPr>
              <p:cNvPr id="121864" name="Line 27"/>
              <p:cNvSpPr>
                <a:spLocks noChangeShapeType="1"/>
              </p:cNvSpPr>
              <p:nvPr/>
            </p:nvSpPr>
            <p:spPr bwMode="auto">
              <a:xfrm>
                <a:off x="768" y="2448"/>
                <a:ext cx="0" cy="672"/>
              </a:xfrm>
              <a:prstGeom prst="line">
                <a:avLst/>
              </a:prstGeom>
              <a:noFill/>
              <a:ln w="9525">
                <a:solidFill>
                  <a:schemeClr val="tx1"/>
                </a:solidFill>
                <a:prstDash val="lgDash"/>
                <a:round/>
                <a:headEnd/>
                <a:tailEnd/>
              </a:ln>
            </p:spPr>
            <p:txBody>
              <a:bodyPr wrap="none" anchor="ctr"/>
              <a:lstStyle/>
              <a:p>
                <a:endParaRPr lang="zh-CN" altLang="en-US"/>
              </a:p>
            </p:txBody>
          </p:sp>
          <p:sp>
            <p:nvSpPr>
              <p:cNvPr id="121865" name="AutoShape 7"/>
              <p:cNvSpPr>
                <a:spLocks noChangeArrowheads="1"/>
              </p:cNvSpPr>
              <p:nvPr/>
            </p:nvSpPr>
            <p:spPr bwMode="auto">
              <a:xfrm>
                <a:off x="2208" y="960"/>
                <a:ext cx="576" cy="288"/>
              </a:xfrm>
              <a:prstGeom prst="roundRect">
                <a:avLst>
                  <a:gd name="adj" fmla="val 16667"/>
                </a:avLst>
              </a:prstGeom>
              <a:solidFill>
                <a:schemeClr val="accent1"/>
              </a:solidFill>
              <a:ln w="9525" algn="ctr">
                <a:solidFill>
                  <a:schemeClr val="tx1"/>
                </a:solidFill>
                <a:round/>
                <a:headEnd/>
                <a:tailEnd/>
              </a:ln>
            </p:spPr>
            <p:txBody>
              <a:bodyPr wrap="none" anchor="ctr"/>
              <a:lstStyle/>
              <a:p>
                <a:pPr algn="ctr"/>
                <a:r>
                  <a:rPr lang="en-US" altLang="zh-CN" b="1">
                    <a:solidFill>
                      <a:schemeClr val="bg1"/>
                    </a:solidFill>
                  </a:rPr>
                  <a:t>CEO</a:t>
                </a:r>
              </a:p>
            </p:txBody>
          </p:sp>
          <p:sp>
            <p:nvSpPr>
              <p:cNvPr id="121866" name="Rectangle 8"/>
              <p:cNvSpPr>
                <a:spLocks noChangeArrowheads="1"/>
              </p:cNvSpPr>
              <p:nvPr/>
            </p:nvSpPr>
            <p:spPr bwMode="auto">
              <a:xfrm>
                <a:off x="2832" y="1008"/>
                <a:ext cx="720" cy="192"/>
              </a:xfrm>
              <a:prstGeom prst="rect">
                <a:avLst/>
              </a:prstGeom>
              <a:solidFill>
                <a:schemeClr val="bg1"/>
              </a:solidFill>
              <a:ln w="9525" algn="ctr">
                <a:noFill/>
                <a:miter lim="800000"/>
                <a:headEnd/>
                <a:tailEnd/>
              </a:ln>
            </p:spPr>
            <p:txBody>
              <a:bodyPr wrap="none" anchor="ctr"/>
              <a:lstStyle/>
              <a:p>
                <a:pPr algn="ctr"/>
                <a:r>
                  <a:rPr lang="zh-CN" altLang="en-US" b="1" dirty="0"/>
                  <a:t>如来佛祖</a:t>
                </a:r>
              </a:p>
            </p:txBody>
          </p:sp>
          <p:sp>
            <p:nvSpPr>
              <p:cNvPr id="121867" name="Line 9"/>
              <p:cNvSpPr>
                <a:spLocks noChangeShapeType="1"/>
              </p:cNvSpPr>
              <p:nvPr/>
            </p:nvSpPr>
            <p:spPr bwMode="auto">
              <a:xfrm>
                <a:off x="2496" y="1248"/>
                <a:ext cx="0" cy="576"/>
              </a:xfrm>
              <a:prstGeom prst="line">
                <a:avLst/>
              </a:prstGeom>
              <a:noFill/>
              <a:ln w="9525">
                <a:solidFill>
                  <a:schemeClr val="tx1"/>
                </a:solidFill>
                <a:round/>
                <a:headEnd/>
                <a:tailEnd/>
              </a:ln>
            </p:spPr>
            <p:txBody>
              <a:bodyPr wrap="none" anchor="ctr"/>
              <a:lstStyle/>
              <a:p>
                <a:endParaRPr lang="zh-CN" altLang="en-US"/>
              </a:p>
            </p:txBody>
          </p:sp>
          <p:sp>
            <p:nvSpPr>
              <p:cNvPr id="121868" name="Line 10"/>
              <p:cNvSpPr>
                <a:spLocks noChangeShapeType="1"/>
              </p:cNvSpPr>
              <p:nvPr/>
            </p:nvSpPr>
            <p:spPr bwMode="auto">
              <a:xfrm>
                <a:off x="768" y="1824"/>
                <a:ext cx="3600" cy="0"/>
              </a:xfrm>
              <a:prstGeom prst="line">
                <a:avLst/>
              </a:prstGeom>
              <a:noFill/>
              <a:ln w="9525">
                <a:solidFill>
                  <a:schemeClr val="tx1"/>
                </a:solidFill>
                <a:round/>
                <a:headEnd/>
                <a:tailEnd/>
              </a:ln>
            </p:spPr>
            <p:txBody>
              <a:bodyPr wrap="none" anchor="ctr"/>
              <a:lstStyle/>
              <a:p>
                <a:endParaRPr lang="zh-CN" altLang="en-US"/>
              </a:p>
            </p:txBody>
          </p:sp>
          <p:sp>
            <p:nvSpPr>
              <p:cNvPr id="121869" name="Line 11"/>
              <p:cNvSpPr>
                <a:spLocks noChangeShapeType="1"/>
              </p:cNvSpPr>
              <p:nvPr/>
            </p:nvSpPr>
            <p:spPr bwMode="auto">
              <a:xfrm>
                <a:off x="768" y="1824"/>
                <a:ext cx="0" cy="336"/>
              </a:xfrm>
              <a:prstGeom prst="line">
                <a:avLst/>
              </a:prstGeom>
              <a:noFill/>
              <a:ln w="9525">
                <a:solidFill>
                  <a:schemeClr val="tx1"/>
                </a:solidFill>
                <a:round/>
                <a:headEnd/>
                <a:tailEnd/>
              </a:ln>
            </p:spPr>
            <p:txBody>
              <a:bodyPr wrap="none" anchor="ctr"/>
              <a:lstStyle/>
              <a:p>
                <a:endParaRPr lang="zh-CN" altLang="en-US"/>
              </a:p>
            </p:txBody>
          </p:sp>
          <p:sp>
            <p:nvSpPr>
              <p:cNvPr id="121870" name="AutoShape 12"/>
              <p:cNvSpPr>
                <a:spLocks noChangeArrowheads="1"/>
              </p:cNvSpPr>
              <p:nvPr/>
            </p:nvSpPr>
            <p:spPr bwMode="auto">
              <a:xfrm>
                <a:off x="336" y="2160"/>
                <a:ext cx="864" cy="288"/>
              </a:xfrm>
              <a:prstGeom prst="roundRect">
                <a:avLst>
                  <a:gd name="adj" fmla="val 16667"/>
                </a:avLst>
              </a:prstGeom>
              <a:solidFill>
                <a:schemeClr val="accent1"/>
              </a:solidFill>
              <a:ln w="9525" algn="ctr">
                <a:solidFill>
                  <a:schemeClr val="tx1"/>
                </a:solidFill>
                <a:round/>
                <a:headEnd/>
                <a:tailEnd/>
              </a:ln>
            </p:spPr>
            <p:txBody>
              <a:bodyPr wrap="none" anchor="ctr"/>
              <a:lstStyle/>
              <a:p>
                <a:pPr algn="ctr"/>
                <a:r>
                  <a:rPr lang="zh-CN" altLang="en-US" b="1" dirty="0">
                    <a:solidFill>
                      <a:schemeClr val="bg1"/>
                    </a:solidFill>
                  </a:rPr>
                  <a:t>人力资源部</a:t>
                </a:r>
              </a:p>
            </p:txBody>
          </p:sp>
          <p:sp>
            <p:nvSpPr>
              <p:cNvPr id="121871" name="Line 14"/>
              <p:cNvSpPr>
                <a:spLocks noChangeShapeType="1"/>
              </p:cNvSpPr>
              <p:nvPr/>
            </p:nvSpPr>
            <p:spPr bwMode="auto">
              <a:xfrm>
                <a:off x="2496" y="1488"/>
                <a:ext cx="432" cy="0"/>
              </a:xfrm>
              <a:prstGeom prst="line">
                <a:avLst/>
              </a:prstGeom>
              <a:noFill/>
              <a:ln w="9525">
                <a:solidFill>
                  <a:schemeClr val="tx1"/>
                </a:solidFill>
                <a:round/>
                <a:headEnd/>
                <a:tailEnd/>
              </a:ln>
            </p:spPr>
            <p:txBody>
              <a:bodyPr wrap="none" anchor="ctr"/>
              <a:lstStyle/>
              <a:p>
                <a:endParaRPr lang="zh-CN" altLang="en-US"/>
              </a:p>
            </p:txBody>
          </p:sp>
          <p:sp>
            <p:nvSpPr>
              <p:cNvPr id="121872" name="AutoShape 15"/>
              <p:cNvSpPr>
                <a:spLocks noChangeArrowheads="1"/>
              </p:cNvSpPr>
              <p:nvPr/>
            </p:nvSpPr>
            <p:spPr bwMode="auto">
              <a:xfrm>
                <a:off x="2928" y="1344"/>
                <a:ext cx="1104" cy="288"/>
              </a:xfrm>
              <a:prstGeom prst="roundRect">
                <a:avLst>
                  <a:gd name="adj" fmla="val 16667"/>
                </a:avLst>
              </a:prstGeom>
              <a:solidFill>
                <a:schemeClr val="accent1"/>
              </a:solidFill>
              <a:ln w="9525" algn="ctr">
                <a:solidFill>
                  <a:schemeClr val="tx1"/>
                </a:solidFill>
                <a:round/>
                <a:headEnd/>
                <a:tailEnd/>
              </a:ln>
            </p:spPr>
            <p:txBody>
              <a:bodyPr wrap="none" anchor="ctr"/>
              <a:lstStyle/>
              <a:p>
                <a:pPr algn="ctr"/>
                <a:r>
                  <a:rPr lang="zh-CN" altLang="en-US" b="1">
                    <a:solidFill>
                      <a:schemeClr val="bg1"/>
                    </a:solidFill>
                  </a:rPr>
                  <a:t>项目管理办公室</a:t>
                </a:r>
              </a:p>
            </p:txBody>
          </p:sp>
          <p:sp>
            <p:nvSpPr>
              <p:cNvPr id="121874" name="Line 17"/>
              <p:cNvSpPr>
                <a:spLocks noChangeShapeType="1"/>
              </p:cNvSpPr>
              <p:nvPr/>
            </p:nvSpPr>
            <p:spPr bwMode="auto">
              <a:xfrm>
                <a:off x="1920" y="1824"/>
                <a:ext cx="0" cy="336"/>
              </a:xfrm>
              <a:prstGeom prst="line">
                <a:avLst/>
              </a:prstGeom>
              <a:noFill/>
              <a:ln w="9525">
                <a:solidFill>
                  <a:schemeClr val="tx1"/>
                </a:solidFill>
                <a:round/>
                <a:headEnd/>
                <a:tailEnd/>
              </a:ln>
            </p:spPr>
            <p:txBody>
              <a:bodyPr wrap="none" anchor="ctr"/>
              <a:lstStyle/>
              <a:p>
                <a:endParaRPr lang="zh-CN" altLang="en-US"/>
              </a:p>
            </p:txBody>
          </p:sp>
          <p:sp>
            <p:nvSpPr>
              <p:cNvPr id="121875" name="AutoShape 18"/>
              <p:cNvSpPr>
                <a:spLocks noChangeArrowheads="1"/>
              </p:cNvSpPr>
              <p:nvPr/>
            </p:nvSpPr>
            <p:spPr bwMode="auto">
              <a:xfrm>
                <a:off x="1536" y="2160"/>
                <a:ext cx="768" cy="288"/>
              </a:xfrm>
              <a:prstGeom prst="roundRect">
                <a:avLst>
                  <a:gd name="adj" fmla="val 16667"/>
                </a:avLst>
              </a:prstGeom>
              <a:solidFill>
                <a:schemeClr val="accent1"/>
              </a:solidFill>
              <a:ln w="9525" algn="ctr">
                <a:solidFill>
                  <a:schemeClr val="tx1"/>
                </a:solidFill>
                <a:round/>
                <a:headEnd/>
                <a:tailEnd/>
              </a:ln>
            </p:spPr>
            <p:txBody>
              <a:bodyPr wrap="none" anchor="ctr"/>
              <a:lstStyle/>
              <a:p>
                <a:pPr algn="ctr"/>
                <a:r>
                  <a:rPr lang="zh-CN" altLang="en-US" b="1">
                    <a:solidFill>
                      <a:schemeClr val="bg1"/>
                    </a:solidFill>
                  </a:rPr>
                  <a:t>物料部</a:t>
                </a:r>
              </a:p>
            </p:txBody>
          </p:sp>
          <p:sp>
            <p:nvSpPr>
              <p:cNvPr id="121876" name="Rectangle 19"/>
              <p:cNvSpPr>
                <a:spLocks noChangeArrowheads="1"/>
              </p:cNvSpPr>
              <p:nvPr/>
            </p:nvSpPr>
            <p:spPr bwMode="auto">
              <a:xfrm>
                <a:off x="384" y="2544"/>
                <a:ext cx="768" cy="288"/>
              </a:xfrm>
              <a:prstGeom prst="rect">
                <a:avLst/>
              </a:prstGeom>
              <a:solidFill>
                <a:schemeClr val="bg1"/>
              </a:solidFill>
              <a:ln w="9525" algn="ctr">
                <a:noFill/>
                <a:miter lim="800000"/>
                <a:headEnd/>
                <a:tailEnd/>
              </a:ln>
            </p:spPr>
            <p:txBody>
              <a:bodyPr wrap="none" anchor="ctr"/>
              <a:lstStyle/>
              <a:p>
                <a:pPr algn="ctr"/>
                <a:r>
                  <a:rPr lang="zh-CN" altLang="en-US" b="1" dirty="0" smtClean="0"/>
                  <a:t>天庭 </a:t>
                </a:r>
                <a:endParaRPr lang="zh-CN" altLang="en-US" b="1" dirty="0"/>
              </a:p>
            </p:txBody>
          </p:sp>
          <p:sp>
            <p:nvSpPr>
              <p:cNvPr id="121877" name="Rectangle 20"/>
              <p:cNvSpPr>
                <a:spLocks noChangeArrowheads="1"/>
              </p:cNvSpPr>
              <p:nvPr/>
            </p:nvSpPr>
            <p:spPr bwMode="auto">
              <a:xfrm>
                <a:off x="1536" y="2544"/>
                <a:ext cx="768" cy="192"/>
              </a:xfrm>
              <a:prstGeom prst="rect">
                <a:avLst/>
              </a:prstGeom>
              <a:solidFill>
                <a:schemeClr val="bg1"/>
              </a:solidFill>
              <a:ln w="9525" algn="ctr">
                <a:noFill/>
                <a:miter lim="800000"/>
                <a:headEnd/>
                <a:tailEnd/>
              </a:ln>
            </p:spPr>
            <p:txBody>
              <a:bodyPr wrap="none" anchor="ctr"/>
              <a:lstStyle/>
              <a:p>
                <a:pPr algn="ctr"/>
                <a:r>
                  <a:rPr lang="zh-CN" altLang="en-US" b="1" dirty="0"/>
                  <a:t>东海龙宫</a:t>
                </a:r>
              </a:p>
            </p:txBody>
          </p:sp>
          <p:sp>
            <p:nvSpPr>
              <p:cNvPr id="121879" name="Line 22"/>
              <p:cNvSpPr>
                <a:spLocks noChangeShapeType="1"/>
              </p:cNvSpPr>
              <p:nvPr/>
            </p:nvSpPr>
            <p:spPr bwMode="auto">
              <a:xfrm>
                <a:off x="3168" y="1824"/>
                <a:ext cx="0" cy="336"/>
              </a:xfrm>
              <a:prstGeom prst="line">
                <a:avLst/>
              </a:prstGeom>
              <a:noFill/>
              <a:ln w="9525">
                <a:solidFill>
                  <a:schemeClr val="tx1"/>
                </a:solidFill>
                <a:round/>
                <a:headEnd/>
                <a:tailEnd/>
              </a:ln>
            </p:spPr>
            <p:txBody>
              <a:bodyPr wrap="none" anchor="ctr"/>
              <a:lstStyle/>
              <a:p>
                <a:endParaRPr lang="zh-CN" altLang="en-US"/>
              </a:p>
            </p:txBody>
          </p:sp>
          <p:sp>
            <p:nvSpPr>
              <p:cNvPr id="121880" name="AutoShape 23"/>
              <p:cNvSpPr>
                <a:spLocks noChangeArrowheads="1"/>
              </p:cNvSpPr>
              <p:nvPr/>
            </p:nvSpPr>
            <p:spPr bwMode="auto">
              <a:xfrm>
                <a:off x="2784" y="2160"/>
                <a:ext cx="768" cy="288"/>
              </a:xfrm>
              <a:prstGeom prst="roundRect">
                <a:avLst>
                  <a:gd name="adj" fmla="val 16667"/>
                </a:avLst>
              </a:prstGeom>
              <a:solidFill>
                <a:schemeClr val="accent1"/>
              </a:solidFill>
              <a:ln w="9525" algn="ctr">
                <a:solidFill>
                  <a:schemeClr val="tx1"/>
                </a:solidFill>
                <a:round/>
                <a:headEnd/>
                <a:tailEnd/>
              </a:ln>
            </p:spPr>
            <p:txBody>
              <a:bodyPr wrap="none" anchor="ctr"/>
              <a:lstStyle/>
              <a:p>
                <a:pPr algn="ctr"/>
                <a:r>
                  <a:rPr lang="zh-CN" altLang="en-US" b="1">
                    <a:solidFill>
                      <a:schemeClr val="bg1"/>
                    </a:solidFill>
                  </a:rPr>
                  <a:t>技术部</a:t>
                </a:r>
              </a:p>
            </p:txBody>
          </p:sp>
          <p:sp>
            <p:nvSpPr>
              <p:cNvPr id="121881" name="Line 24"/>
              <p:cNvSpPr>
                <a:spLocks noChangeShapeType="1"/>
              </p:cNvSpPr>
              <p:nvPr/>
            </p:nvSpPr>
            <p:spPr bwMode="auto">
              <a:xfrm>
                <a:off x="4368" y="1824"/>
                <a:ext cx="0" cy="336"/>
              </a:xfrm>
              <a:prstGeom prst="line">
                <a:avLst/>
              </a:prstGeom>
              <a:noFill/>
              <a:ln w="9525">
                <a:solidFill>
                  <a:schemeClr val="tx1"/>
                </a:solidFill>
                <a:round/>
                <a:headEnd/>
                <a:tailEnd/>
              </a:ln>
            </p:spPr>
            <p:txBody>
              <a:bodyPr wrap="none" anchor="ctr"/>
              <a:lstStyle/>
              <a:p>
                <a:endParaRPr lang="zh-CN" altLang="en-US"/>
              </a:p>
            </p:txBody>
          </p:sp>
          <p:sp>
            <p:nvSpPr>
              <p:cNvPr id="121882" name="AutoShape 25"/>
              <p:cNvSpPr>
                <a:spLocks noChangeArrowheads="1"/>
              </p:cNvSpPr>
              <p:nvPr/>
            </p:nvSpPr>
            <p:spPr bwMode="auto">
              <a:xfrm>
                <a:off x="3888" y="2160"/>
                <a:ext cx="1008" cy="288"/>
              </a:xfrm>
              <a:prstGeom prst="roundRect">
                <a:avLst>
                  <a:gd name="adj" fmla="val 16667"/>
                </a:avLst>
              </a:prstGeom>
              <a:solidFill>
                <a:schemeClr val="accent1"/>
              </a:solidFill>
              <a:ln w="9525" algn="ctr">
                <a:solidFill>
                  <a:schemeClr val="tx1"/>
                </a:solidFill>
                <a:round/>
                <a:headEnd/>
                <a:tailEnd/>
              </a:ln>
            </p:spPr>
            <p:txBody>
              <a:bodyPr wrap="none" anchor="ctr"/>
              <a:lstStyle/>
              <a:p>
                <a:pPr algn="ctr"/>
                <a:r>
                  <a:rPr lang="zh-CN" altLang="en-US" b="1" dirty="0">
                    <a:solidFill>
                      <a:schemeClr val="bg1"/>
                    </a:solidFill>
                  </a:rPr>
                  <a:t>其他职能部门</a:t>
                </a:r>
              </a:p>
            </p:txBody>
          </p:sp>
          <p:sp>
            <p:nvSpPr>
              <p:cNvPr id="121884" name="AutoShape 31"/>
              <p:cNvSpPr>
                <a:spLocks noChangeArrowheads="1"/>
              </p:cNvSpPr>
              <p:nvPr/>
            </p:nvSpPr>
            <p:spPr bwMode="auto">
              <a:xfrm>
                <a:off x="1584" y="2976"/>
                <a:ext cx="3312" cy="288"/>
              </a:xfrm>
              <a:prstGeom prst="roundRect">
                <a:avLst>
                  <a:gd name="adj" fmla="val 16667"/>
                </a:avLst>
              </a:prstGeom>
              <a:solidFill>
                <a:srgbClr val="FFFF00"/>
              </a:solidFill>
              <a:ln>
                <a:headEnd/>
                <a:tailEnd/>
              </a:ln>
            </p:spPr>
            <p:style>
              <a:lnRef idx="2">
                <a:schemeClr val="dk1"/>
              </a:lnRef>
              <a:fillRef idx="1">
                <a:schemeClr val="lt1"/>
              </a:fillRef>
              <a:effectRef idx="0">
                <a:schemeClr val="dk1"/>
              </a:effectRef>
              <a:fontRef idx="minor">
                <a:schemeClr val="dk1"/>
              </a:fontRef>
            </p:style>
            <p:txBody>
              <a:bodyPr wrap="none" anchor="ctr"/>
              <a:lstStyle/>
              <a:p>
                <a:pPr algn="ctr"/>
                <a:r>
                  <a:rPr lang="zh-CN" altLang="en-US" b="1" dirty="0"/>
                  <a:t>西天取经项目团队</a:t>
                </a:r>
              </a:p>
            </p:txBody>
          </p:sp>
          <p:sp>
            <p:nvSpPr>
              <p:cNvPr id="121885" name="Line 33"/>
              <p:cNvSpPr>
                <a:spLocks noChangeShapeType="1"/>
              </p:cNvSpPr>
              <p:nvPr/>
            </p:nvSpPr>
            <p:spPr bwMode="auto">
              <a:xfrm>
                <a:off x="768" y="3120"/>
                <a:ext cx="816" cy="0"/>
              </a:xfrm>
              <a:prstGeom prst="line">
                <a:avLst/>
              </a:prstGeom>
              <a:noFill/>
              <a:ln w="9525">
                <a:solidFill>
                  <a:schemeClr val="tx1"/>
                </a:solidFill>
                <a:prstDash val="lgDash"/>
                <a:round/>
                <a:headEnd/>
                <a:tailEnd type="triangle" w="med" len="med"/>
              </a:ln>
            </p:spPr>
            <p:txBody>
              <a:bodyPr wrap="none" anchor="ctr"/>
              <a:lstStyle/>
              <a:p>
                <a:endParaRPr lang="zh-CN" altLang="en-US"/>
              </a:p>
            </p:txBody>
          </p:sp>
          <p:sp>
            <p:nvSpPr>
              <p:cNvPr id="121886" name="Line 34"/>
              <p:cNvSpPr>
                <a:spLocks noChangeShapeType="1"/>
              </p:cNvSpPr>
              <p:nvPr/>
            </p:nvSpPr>
            <p:spPr bwMode="auto">
              <a:xfrm>
                <a:off x="4032" y="1488"/>
                <a:ext cx="1152" cy="0"/>
              </a:xfrm>
              <a:prstGeom prst="line">
                <a:avLst/>
              </a:prstGeom>
              <a:noFill/>
              <a:ln w="9525">
                <a:solidFill>
                  <a:schemeClr val="tx1"/>
                </a:solidFill>
                <a:prstDash val="lgDash"/>
                <a:round/>
                <a:headEnd/>
                <a:tailEnd/>
              </a:ln>
            </p:spPr>
            <p:txBody>
              <a:bodyPr wrap="none" anchor="ctr"/>
              <a:lstStyle/>
              <a:p>
                <a:endParaRPr lang="zh-CN" altLang="en-US"/>
              </a:p>
            </p:txBody>
          </p:sp>
          <p:sp>
            <p:nvSpPr>
              <p:cNvPr id="121887" name="Line 35"/>
              <p:cNvSpPr>
                <a:spLocks noChangeShapeType="1"/>
              </p:cNvSpPr>
              <p:nvPr/>
            </p:nvSpPr>
            <p:spPr bwMode="auto">
              <a:xfrm flipH="1" flipV="1">
                <a:off x="5184" y="1488"/>
                <a:ext cx="0" cy="1632"/>
              </a:xfrm>
              <a:prstGeom prst="line">
                <a:avLst/>
              </a:prstGeom>
              <a:noFill/>
              <a:ln w="9525">
                <a:solidFill>
                  <a:schemeClr val="tx1"/>
                </a:solidFill>
                <a:prstDash val="lgDash"/>
                <a:round/>
                <a:headEnd/>
                <a:tailEnd/>
              </a:ln>
            </p:spPr>
            <p:txBody>
              <a:bodyPr wrap="none" anchor="ctr"/>
              <a:lstStyle/>
              <a:p>
                <a:endParaRPr lang="zh-CN" altLang="en-US"/>
              </a:p>
            </p:txBody>
          </p:sp>
          <p:sp>
            <p:nvSpPr>
              <p:cNvPr id="121888" name="Line 36"/>
              <p:cNvSpPr>
                <a:spLocks noChangeShapeType="1"/>
              </p:cNvSpPr>
              <p:nvPr/>
            </p:nvSpPr>
            <p:spPr bwMode="auto">
              <a:xfrm flipH="1">
                <a:off x="4896" y="3120"/>
                <a:ext cx="288" cy="0"/>
              </a:xfrm>
              <a:prstGeom prst="line">
                <a:avLst/>
              </a:prstGeom>
              <a:noFill/>
              <a:ln w="9525">
                <a:solidFill>
                  <a:schemeClr val="tx1"/>
                </a:solidFill>
                <a:prstDash val="lgDash"/>
                <a:round/>
                <a:headEnd/>
                <a:tailEnd type="triangle" w="med" len="med"/>
              </a:ln>
            </p:spPr>
            <p:txBody>
              <a:bodyPr wrap="none" anchor="ctr"/>
              <a:lstStyle/>
              <a:p>
                <a:endParaRPr lang="zh-CN" altLang="en-US"/>
              </a:p>
            </p:txBody>
          </p:sp>
          <p:sp>
            <p:nvSpPr>
              <p:cNvPr id="121878" name="Rectangle 21"/>
              <p:cNvSpPr>
                <a:spLocks noChangeArrowheads="1"/>
              </p:cNvSpPr>
              <p:nvPr/>
            </p:nvSpPr>
            <p:spPr bwMode="auto">
              <a:xfrm>
                <a:off x="2724" y="2544"/>
                <a:ext cx="889" cy="233"/>
              </a:xfrm>
              <a:prstGeom prst="rect">
                <a:avLst/>
              </a:prstGeom>
              <a:noFill/>
              <a:ln w="9525" algn="ctr">
                <a:noFill/>
                <a:miter lim="800000"/>
                <a:headEnd/>
                <a:tailEnd/>
              </a:ln>
            </p:spPr>
            <p:txBody>
              <a:bodyPr wrap="none" anchor="ctr">
                <a:spAutoFit/>
              </a:bodyPr>
              <a:lstStyle/>
              <a:p>
                <a:pPr eaLnBrk="0" hangingPunct="0"/>
                <a:r>
                  <a:rPr lang="zh-CN" altLang="en-US" b="1" dirty="0"/>
                  <a:t>灵台方寸山 </a:t>
                </a:r>
              </a:p>
            </p:txBody>
          </p:sp>
          <p:sp>
            <p:nvSpPr>
              <p:cNvPr id="121883" name="Rectangle 26"/>
              <p:cNvSpPr>
                <a:spLocks noChangeArrowheads="1"/>
              </p:cNvSpPr>
              <p:nvPr/>
            </p:nvSpPr>
            <p:spPr bwMode="auto">
              <a:xfrm>
                <a:off x="4032" y="2544"/>
                <a:ext cx="742" cy="233"/>
              </a:xfrm>
              <a:prstGeom prst="rect">
                <a:avLst/>
              </a:prstGeom>
              <a:noFill/>
              <a:ln w="9525" algn="ctr">
                <a:noFill/>
                <a:miter lim="800000"/>
                <a:headEnd/>
                <a:tailEnd/>
              </a:ln>
            </p:spPr>
            <p:txBody>
              <a:bodyPr wrap="none" anchor="ctr">
                <a:spAutoFit/>
              </a:bodyPr>
              <a:lstStyle/>
              <a:p>
                <a:pPr eaLnBrk="0" hangingPunct="0"/>
                <a:r>
                  <a:rPr lang="zh-CN" altLang="en-US" b="1" dirty="0"/>
                  <a:t>各路神仙 </a:t>
                </a:r>
              </a:p>
            </p:txBody>
          </p:sp>
        </p:grpSp>
        <p:sp>
          <p:nvSpPr>
            <p:cNvPr id="33" name="Rectangle 19"/>
            <p:cNvSpPr>
              <a:spLocks noChangeArrowheads="1"/>
            </p:cNvSpPr>
            <p:nvPr/>
          </p:nvSpPr>
          <p:spPr bwMode="auto">
            <a:xfrm>
              <a:off x="6477000" y="1828800"/>
              <a:ext cx="1981200" cy="457200"/>
            </a:xfrm>
            <a:prstGeom prst="rect">
              <a:avLst/>
            </a:prstGeom>
            <a:solidFill>
              <a:schemeClr val="bg1"/>
            </a:solidFill>
            <a:ln w="9525" algn="ctr">
              <a:noFill/>
              <a:miter lim="800000"/>
              <a:headEnd/>
              <a:tailEnd/>
            </a:ln>
          </p:spPr>
          <p:txBody>
            <a:bodyPr wrap="none" anchor="ctr"/>
            <a:lstStyle/>
            <a:p>
              <a:r>
                <a:rPr lang="zh-CN" altLang="en-US" b="1" dirty="0"/>
                <a:t>南海落伽</a:t>
              </a:r>
              <a:r>
                <a:rPr lang="zh-CN" altLang="en-US" b="1" dirty="0" smtClean="0"/>
                <a:t>山紫竹</a:t>
              </a:r>
              <a:r>
                <a:rPr lang="zh-CN" altLang="en-US" b="1" dirty="0"/>
                <a:t>林 </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212"/>
                                        </p:tgtEl>
                                        <p:attrNameLst>
                                          <p:attrName>style.visibility</p:attrName>
                                        </p:attrNameLst>
                                      </p:cBhvr>
                                      <p:to>
                                        <p:strVal val="visible"/>
                                      </p:to>
                                    </p:set>
                                    <p:anim calcmode="lin" valueType="num">
                                      <p:cBhvr additive="base">
                                        <p:cTn id="7" dur="500" fill="hold"/>
                                        <p:tgtEl>
                                          <p:spTgt spid="307212"/>
                                        </p:tgtEl>
                                        <p:attrNameLst>
                                          <p:attrName>ppt_x</p:attrName>
                                        </p:attrNameLst>
                                      </p:cBhvr>
                                      <p:tavLst>
                                        <p:tav tm="0">
                                          <p:val>
                                            <p:strVal val="0-#ppt_w/2"/>
                                          </p:val>
                                        </p:tav>
                                        <p:tav tm="100000">
                                          <p:val>
                                            <p:strVal val="#ppt_x"/>
                                          </p:val>
                                        </p:tav>
                                      </p:tavLst>
                                    </p:anim>
                                    <p:anim calcmode="lin" valueType="num">
                                      <p:cBhvr additive="base">
                                        <p:cTn id="8" dur="500" fill="hold"/>
                                        <p:tgtEl>
                                          <p:spTgt spid="3072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0" presetClass="entr" presetSubtype="0" decel="100000" fill="hold" nodeType="click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strVal val="#ppt_w+.3"/>
                                          </p:val>
                                        </p:tav>
                                        <p:tav tm="100000">
                                          <p:val>
                                            <p:strVal val="#ppt_w"/>
                                          </p:val>
                                        </p:tav>
                                      </p:tavLst>
                                    </p:anim>
                                    <p:anim calcmode="lin" valueType="num">
                                      <p:cBhvr>
                                        <p:cTn id="14" dur="1000" fill="hold"/>
                                        <p:tgtEl>
                                          <p:spTgt spid="34"/>
                                        </p:tgtEl>
                                        <p:attrNameLst>
                                          <p:attrName>ppt_h</p:attrName>
                                        </p:attrNameLst>
                                      </p:cBhvr>
                                      <p:tavLst>
                                        <p:tav tm="0">
                                          <p:val>
                                            <p:strVal val="#ppt_h"/>
                                          </p:val>
                                        </p:tav>
                                        <p:tav tm="100000">
                                          <p:val>
                                            <p:strVal val="#ppt_h"/>
                                          </p:val>
                                        </p:tav>
                                      </p:tavLst>
                                    </p:anim>
                                    <p:animEffect transition="in" filter="fade">
                                      <p:cBhvr>
                                        <p:cTn id="15"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12" grpId="0"/>
    </p:bld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5449" name="Rectangle 57"/>
          <p:cNvSpPr>
            <a:spLocks noChangeArrowheads="1"/>
          </p:cNvSpPr>
          <p:nvPr/>
        </p:nvSpPr>
        <p:spPr bwMode="auto">
          <a:xfrm>
            <a:off x="228600" y="685800"/>
            <a:ext cx="8229600" cy="525463"/>
          </a:xfrm>
          <a:prstGeom prst="rect">
            <a:avLst/>
          </a:prstGeom>
          <a:noFill/>
          <a:ln w="9525">
            <a:noFill/>
            <a:miter lim="800000"/>
            <a:headEnd/>
            <a:tailEnd/>
          </a:ln>
        </p:spPr>
        <p:txBody>
          <a:bodyPr anchor="ctr"/>
          <a:lstStyle/>
          <a:p>
            <a:r>
              <a:rPr lang="zh-CN" altLang="en-US" sz="2400" b="1">
                <a:solidFill>
                  <a:srgbClr val="0033CC"/>
                </a:solidFill>
              </a:rPr>
              <a:t>“西天取经”项目管理层次图</a:t>
            </a:r>
          </a:p>
        </p:txBody>
      </p:sp>
      <p:sp>
        <p:nvSpPr>
          <p:cNvPr id="122883"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grpSp>
        <p:nvGrpSpPr>
          <p:cNvPr id="2" name="Group 45"/>
          <p:cNvGrpSpPr>
            <a:grpSpLocks/>
          </p:cNvGrpSpPr>
          <p:nvPr/>
        </p:nvGrpSpPr>
        <p:grpSpPr bwMode="auto">
          <a:xfrm>
            <a:off x="609600" y="1295400"/>
            <a:ext cx="1828800" cy="4860925"/>
            <a:chOff x="384" y="816"/>
            <a:chExt cx="1152" cy="3062"/>
          </a:xfrm>
        </p:grpSpPr>
        <p:sp>
          <p:nvSpPr>
            <p:cNvPr id="122893" name="Rectangle 4"/>
            <p:cNvSpPr>
              <a:spLocks noChangeArrowheads="1"/>
            </p:cNvSpPr>
            <p:nvPr/>
          </p:nvSpPr>
          <p:spPr bwMode="auto">
            <a:xfrm>
              <a:off x="384" y="816"/>
              <a:ext cx="1134" cy="326"/>
            </a:xfrm>
            <a:prstGeom prst="rect">
              <a:avLst/>
            </a:prstGeom>
            <a:solidFill>
              <a:srgbClr val="CCFFFF"/>
            </a:solidFill>
            <a:ln w="25400">
              <a:solidFill>
                <a:srgbClr val="0000FF"/>
              </a:solidFill>
              <a:miter lim="800000"/>
              <a:headEnd/>
              <a:tailEnd/>
            </a:ln>
          </p:spPr>
          <p:txBody>
            <a:bodyPr wrap="none" anchor="ctr"/>
            <a:lstStyle/>
            <a:p>
              <a:pPr algn="ctr"/>
              <a:r>
                <a:rPr lang="en-US" altLang="zh-CN" b="1">
                  <a:latin typeface="Tahoma" pitchFamily="34" charset="0"/>
                </a:rPr>
                <a:t>Strategies</a:t>
              </a:r>
            </a:p>
            <a:p>
              <a:pPr algn="ctr"/>
              <a:r>
                <a:rPr lang="zh-CN" altLang="en-US" b="1">
                  <a:latin typeface="Tahoma" pitchFamily="34" charset="0"/>
                </a:rPr>
                <a:t>战略</a:t>
              </a:r>
            </a:p>
          </p:txBody>
        </p:sp>
        <p:sp>
          <p:nvSpPr>
            <p:cNvPr id="122894" name="Rectangle 9"/>
            <p:cNvSpPr>
              <a:spLocks noChangeArrowheads="1"/>
            </p:cNvSpPr>
            <p:nvPr/>
          </p:nvSpPr>
          <p:spPr bwMode="auto">
            <a:xfrm>
              <a:off x="384" y="1258"/>
              <a:ext cx="1134" cy="326"/>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Portfolio</a:t>
              </a:r>
            </a:p>
            <a:p>
              <a:pPr algn="ctr"/>
              <a:r>
                <a:rPr lang="zh-CN" altLang="en-US" b="1">
                  <a:latin typeface="Tahoma" pitchFamily="34" charset="0"/>
                </a:rPr>
                <a:t>项目组合</a:t>
              </a:r>
            </a:p>
          </p:txBody>
        </p:sp>
        <p:sp>
          <p:nvSpPr>
            <p:cNvPr id="122895" name="Rectangle 14"/>
            <p:cNvSpPr>
              <a:spLocks noChangeArrowheads="1"/>
            </p:cNvSpPr>
            <p:nvPr/>
          </p:nvSpPr>
          <p:spPr bwMode="auto">
            <a:xfrm>
              <a:off x="384" y="1699"/>
              <a:ext cx="1135" cy="325"/>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Program</a:t>
              </a:r>
            </a:p>
            <a:p>
              <a:pPr algn="ctr"/>
              <a:r>
                <a:rPr lang="zh-CN" altLang="en-US" b="1">
                  <a:latin typeface="Tahoma" pitchFamily="34" charset="0"/>
                </a:rPr>
                <a:t>项目集</a:t>
              </a:r>
              <a:r>
                <a:rPr lang="en-US" altLang="zh-CN" b="1">
                  <a:latin typeface="Tahoma" pitchFamily="34" charset="0"/>
                </a:rPr>
                <a:t>/</a:t>
              </a:r>
              <a:r>
                <a:rPr lang="zh-CN" altLang="en-US" b="1">
                  <a:latin typeface="Tahoma" pitchFamily="34" charset="0"/>
                </a:rPr>
                <a:t>群</a:t>
              </a:r>
            </a:p>
          </p:txBody>
        </p:sp>
        <p:sp>
          <p:nvSpPr>
            <p:cNvPr id="122896" name="Rectangle 19"/>
            <p:cNvSpPr>
              <a:spLocks noChangeArrowheads="1"/>
            </p:cNvSpPr>
            <p:nvPr/>
          </p:nvSpPr>
          <p:spPr bwMode="auto">
            <a:xfrm>
              <a:off x="384" y="2131"/>
              <a:ext cx="1134" cy="325"/>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Project</a:t>
              </a:r>
            </a:p>
            <a:p>
              <a:pPr algn="ctr"/>
              <a:r>
                <a:rPr lang="zh-CN" altLang="en-US" b="1">
                  <a:latin typeface="Tahoma" pitchFamily="34" charset="0"/>
                </a:rPr>
                <a:t>项目</a:t>
              </a:r>
            </a:p>
          </p:txBody>
        </p:sp>
        <p:sp>
          <p:nvSpPr>
            <p:cNvPr id="122897" name="Rectangle 25"/>
            <p:cNvSpPr>
              <a:spLocks noChangeArrowheads="1"/>
            </p:cNvSpPr>
            <p:nvPr/>
          </p:nvSpPr>
          <p:spPr bwMode="auto">
            <a:xfrm>
              <a:off x="384" y="2603"/>
              <a:ext cx="1135" cy="325"/>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Phase (Gate)</a:t>
              </a:r>
            </a:p>
            <a:p>
              <a:pPr algn="ctr"/>
              <a:r>
                <a:rPr lang="zh-CN" altLang="en-US" b="1">
                  <a:latin typeface="Tahoma" pitchFamily="34" charset="0"/>
                </a:rPr>
                <a:t>阶段（门）</a:t>
              </a:r>
            </a:p>
          </p:txBody>
        </p:sp>
        <p:sp>
          <p:nvSpPr>
            <p:cNvPr id="122898" name="Rectangle 29"/>
            <p:cNvSpPr>
              <a:spLocks noChangeArrowheads="1"/>
            </p:cNvSpPr>
            <p:nvPr/>
          </p:nvSpPr>
          <p:spPr bwMode="auto">
            <a:xfrm>
              <a:off x="384" y="3082"/>
              <a:ext cx="1135" cy="326"/>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Task</a:t>
              </a:r>
              <a:r>
                <a:rPr lang="zh-CN" altLang="en-US" b="1">
                  <a:latin typeface="Tahoma" pitchFamily="34" charset="0"/>
                </a:rPr>
                <a:t>（</a:t>
              </a:r>
              <a:r>
                <a:rPr lang="en-US" altLang="zh-CN" b="1">
                  <a:latin typeface="Tahoma" pitchFamily="34" charset="0"/>
                </a:rPr>
                <a:t>Process)</a:t>
              </a:r>
            </a:p>
            <a:p>
              <a:pPr algn="ctr"/>
              <a:r>
                <a:rPr lang="zh-CN" altLang="en-US" b="1">
                  <a:latin typeface="Tahoma" pitchFamily="34" charset="0"/>
                </a:rPr>
                <a:t>任务（过程）</a:t>
              </a:r>
            </a:p>
          </p:txBody>
        </p:sp>
        <p:sp>
          <p:nvSpPr>
            <p:cNvPr id="122899" name="Rectangle 49"/>
            <p:cNvSpPr>
              <a:spLocks noChangeArrowheads="1"/>
            </p:cNvSpPr>
            <p:nvPr/>
          </p:nvSpPr>
          <p:spPr bwMode="auto">
            <a:xfrm>
              <a:off x="384" y="3552"/>
              <a:ext cx="1152" cy="326"/>
            </a:xfrm>
            <a:prstGeom prst="rect">
              <a:avLst/>
            </a:prstGeom>
            <a:solidFill>
              <a:srgbClr val="CCFFFF"/>
            </a:solidFill>
            <a:ln w="25400" algn="ctr">
              <a:solidFill>
                <a:srgbClr val="0000FF"/>
              </a:solidFill>
              <a:miter lim="800000"/>
              <a:headEnd/>
              <a:tailEnd/>
            </a:ln>
          </p:spPr>
          <p:txBody>
            <a:bodyPr wrap="none" anchor="ctr"/>
            <a:lstStyle/>
            <a:p>
              <a:pPr algn="ctr"/>
              <a:r>
                <a:rPr lang="en-US" altLang="zh-CN" b="1">
                  <a:latin typeface="Tahoma" pitchFamily="34" charset="0"/>
                </a:rPr>
                <a:t>Operations</a:t>
              </a:r>
            </a:p>
            <a:p>
              <a:pPr algn="ctr"/>
              <a:r>
                <a:rPr lang="zh-CN" altLang="en-US" b="1">
                  <a:latin typeface="Tahoma" pitchFamily="34" charset="0"/>
                </a:rPr>
                <a:t>运作</a:t>
              </a:r>
            </a:p>
          </p:txBody>
        </p:sp>
      </p:grpSp>
      <p:grpSp>
        <p:nvGrpSpPr>
          <p:cNvPr id="3" name="Group 45"/>
          <p:cNvGrpSpPr>
            <a:grpSpLocks/>
          </p:cNvGrpSpPr>
          <p:nvPr/>
        </p:nvGrpSpPr>
        <p:grpSpPr bwMode="auto">
          <a:xfrm>
            <a:off x="2514600" y="1219200"/>
            <a:ext cx="6248400" cy="4800600"/>
            <a:chOff x="1536" y="745"/>
            <a:chExt cx="3936" cy="3024"/>
          </a:xfrm>
        </p:grpSpPr>
        <p:sp>
          <p:nvSpPr>
            <p:cNvPr id="122886" name="Text Box 12"/>
            <p:cNvSpPr txBox="1">
              <a:spLocks noChangeArrowheads="1"/>
            </p:cNvSpPr>
            <p:nvPr/>
          </p:nvSpPr>
          <p:spPr bwMode="auto">
            <a:xfrm>
              <a:off x="1584" y="1202"/>
              <a:ext cx="3888" cy="407"/>
            </a:xfrm>
            <a:prstGeom prst="rect">
              <a:avLst/>
            </a:prstGeom>
            <a:noFill/>
            <a:ln w="9525">
              <a:noFill/>
              <a:miter lim="800000"/>
              <a:headEnd/>
              <a:tailEnd/>
            </a:ln>
          </p:spPr>
          <p:txBody>
            <a:bodyPr>
              <a:spAutoFit/>
            </a:bodyPr>
            <a:lstStyle/>
            <a:p>
              <a:r>
                <a:rPr kumimoji="1" lang="en-US" altLang="zh-CN" b="1">
                  <a:latin typeface="Times New Roman" pitchFamily="18" charset="0"/>
                </a:rPr>
                <a:t>--</a:t>
              </a:r>
              <a:r>
                <a:rPr kumimoji="1" lang="zh-CN" altLang="en-US" b="1">
                  <a:latin typeface="Times New Roman" pitchFamily="18" charset="0"/>
                </a:rPr>
                <a:t>开跨国分寺，派遣传教僧人，产品升级推广，战略合作（</a:t>
              </a:r>
              <a:r>
                <a:rPr lang="zh-CN" altLang="en-US"/>
                <a:t> </a:t>
              </a:r>
              <a:r>
                <a:rPr kumimoji="1" lang="zh-CN" altLang="en-US" b="1">
                  <a:latin typeface="Times New Roman" pitchFamily="18" charset="0"/>
                </a:rPr>
                <a:t>儒释道三教合一）</a:t>
              </a:r>
            </a:p>
          </p:txBody>
        </p:sp>
        <p:sp>
          <p:nvSpPr>
            <p:cNvPr id="122887" name="Text Box 12"/>
            <p:cNvSpPr txBox="1">
              <a:spLocks noChangeArrowheads="1"/>
            </p:cNvSpPr>
            <p:nvPr/>
          </p:nvSpPr>
          <p:spPr bwMode="auto">
            <a:xfrm>
              <a:off x="1536" y="2169"/>
              <a:ext cx="3888" cy="231"/>
            </a:xfrm>
            <a:prstGeom prst="rect">
              <a:avLst/>
            </a:prstGeom>
            <a:noFill/>
            <a:ln w="9525">
              <a:noFill/>
              <a:miter lim="800000"/>
              <a:headEnd/>
              <a:tailEnd/>
            </a:ln>
          </p:spPr>
          <p:txBody>
            <a:bodyPr>
              <a:spAutoFit/>
            </a:bodyPr>
            <a:lstStyle/>
            <a:p>
              <a:r>
                <a:rPr kumimoji="1" lang="zh-CN" altLang="en-US" b="1">
                  <a:latin typeface="Times New Roman" pitchFamily="18" charset="0"/>
                  <a:ea typeface="黑体" pitchFamily="2" charset="-122"/>
                </a:rPr>
                <a:t> </a:t>
              </a:r>
              <a:r>
                <a:rPr kumimoji="1" lang="en-US" altLang="zh-CN" b="1">
                  <a:latin typeface="Times New Roman" pitchFamily="18" charset="0"/>
                  <a:ea typeface="黑体" pitchFamily="2" charset="-122"/>
                </a:rPr>
                <a:t>-- </a:t>
              </a:r>
              <a:r>
                <a:rPr kumimoji="1" lang="zh-CN" altLang="en-US" b="1">
                  <a:latin typeface="Times New Roman" pitchFamily="18" charset="0"/>
                  <a:ea typeface="黑体" pitchFamily="2" charset="-122"/>
                </a:rPr>
                <a:t>邀请</a:t>
              </a:r>
              <a:r>
                <a:rPr kumimoji="1" lang="zh-CN" altLang="en-US" b="1">
                  <a:latin typeface="Times New Roman" pitchFamily="18" charset="0"/>
                </a:rPr>
                <a:t>大唐僧人去往西天，拜佛求经</a:t>
              </a:r>
            </a:p>
          </p:txBody>
        </p:sp>
        <p:sp>
          <p:nvSpPr>
            <p:cNvPr id="122888" name="Text Box 12"/>
            <p:cNvSpPr txBox="1">
              <a:spLocks noChangeArrowheads="1"/>
            </p:cNvSpPr>
            <p:nvPr/>
          </p:nvSpPr>
          <p:spPr bwMode="auto">
            <a:xfrm>
              <a:off x="1536" y="2544"/>
              <a:ext cx="3936" cy="407"/>
            </a:xfrm>
            <a:prstGeom prst="rect">
              <a:avLst/>
            </a:prstGeom>
            <a:noFill/>
            <a:ln w="9525">
              <a:noFill/>
              <a:miter lim="800000"/>
              <a:headEnd/>
              <a:tailEnd/>
            </a:ln>
          </p:spPr>
          <p:txBody>
            <a:bodyPr>
              <a:spAutoFit/>
            </a:bodyPr>
            <a:lstStyle/>
            <a:p>
              <a:r>
                <a:rPr kumimoji="1" lang="zh-CN" altLang="en-US" b="1">
                  <a:latin typeface="Times New Roman" pitchFamily="18" charset="0"/>
                  <a:ea typeface="黑体" pitchFamily="2" charset="-122"/>
                </a:rPr>
                <a:t> </a:t>
              </a:r>
              <a:r>
                <a:rPr kumimoji="1" lang="en-US" altLang="zh-CN">
                  <a:latin typeface="Times New Roman" pitchFamily="18" charset="0"/>
                  <a:ea typeface="黑体" pitchFamily="2" charset="-122"/>
                </a:rPr>
                <a:t>-- </a:t>
              </a:r>
              <a:r>
                <a:rPr kumimoji="1" lang="en-US" altLang="zh-CN" b="1">
                  <a:latin typeface="宋体" pitchFamily="2" charset="-122"/>
                  <a:ea typeface="黑体" pitchFamily="2" charset="-122"/>
                </a:rPr>
                <a:t>1.</a:t>
              </a:r>
              <a:r>
                <a:rPr kumimoji="1" lang="zh-CN" altLang="en-US" b="1">
                  <a:latin typeface="宋体" pitchFamily="2" charset="-122"/>
                  <a:ea typeface="黑体" pitchFamily="2" charset="-122"/>
                </a:rPr>
                <a:t>项目可行性评估 </a:t>
              </a:r>
              <a:r>
                <a:rPr kumimoji="1" lang="en-US" altLang="zh-CN" b="1">
                  <a:latin typeface="宋体" pitchFamily="2" charset="-122"/>
                  <a:ea typeface="黑体" pitchFamily="2" charset="-122"/>
                </a:rPr>
                <a:t>2.</a:t>
              </a:r>
              <a:r>
                <a:rPr kumimoji="1" lang="zh-CN" altLang="en-US" b="1">
                  <a:latin typeface="宋体" pitchFamily="2" charset="-122"/>
                  <a:ea typeface="黑体" pitchFamily="2" charset="-122"/>
                </a:rPr>
                <a:t>项目经理选定 </a:t>
              </a:r>
              <a:r>
                <a:rPr kumimoji="1" lang="en-US" altLang="zh-CN" b="1">
                  <a:latin typeface="宋体" pitchFamily="2" charset="-122"/>
                  <a:ea typeface="黑体" pitchFamily="2" charset="-122"/>
                </a:rPr>
                <a:t>2.</a:t>
              </a:r>
              <a:r>
                <a:rPr kumimoji="1" lang="zh-CN" altLang="en-US" b="1">
                  <a:latin typeface="宋体" pitchFamily="2" charset="-122"/>
                  <a:ea typeface="黑体" pitchFamily="2" charset="-122"/>
                </a:rPr>
                <a:t>项目启动 </a:t>
              </a:r>
              <a:r>
                <a:rPr kumimoji="1" lang="en-US" altLang="zh-CN" b="1">
                  <a:latin typeface="宋体" pitchFamily="2" charset="-122"/>
                  <a:ea typeface="黑体" pitchFamily="2" charset="-122"/>
                </a:rPr>
                <a:t>3.</a:t>
              </a:r>
              <a:r>
                <a:rPr kumimoji="1" lang="zh-CN" altLang="en-US" b="1">
                  <a:latin typeface="宋体" pitchFamily="2" charset="-122"/>
                  <a:ea typeface="黑体" pitchFamily="2" charset="-122"/>
                </a:rPr>
                <a:t>项目</a:t>
              </a:r>
              <a:endParaRPr kumimoji="1" lang="en-US" altLang="zh-CN" b="1">
                <a:latin typeface="宋体" pitchFamily="2" charset="-122"/>
                <a:ea typeface="黑体" pitchFamily="2" charset="-122"/>
              </a:endParaRPr>
            </a:p>
            <a:p>
              <a:r>
                <a:rPr kumimoji="1" lang="en-US" altLang="zh-CN" b="1">
                  <a:latin typeface="宋体" pitchFamily="2" charset="-122"/>
                  <a:ea typeface="黑体" pitchFamily="2" charset="-122"/>
                </a:rPr>
                <a:t>  </a:t>
              </a:r>
              <a:r>
                <a:rPr kumimoji="1" lang="zh-CN" altLang="en-US" b="1">
                  <a:latin typeface="宋体" pitchFamily="2" charset="-122"/>
                  <a:ea typeface="黑体" pitchFamily="2" charset="-122"/>
                </a:rPr>
                <a:t>团队组建 </a:t>
              </a:r>
              <a:r>
                <a:rPr kumimoji="1" lang="en-US" altLang="zh-CN" b="1">
                  <a:latin typeface="宋体" pitchFamily="2" charset="-122"/>
                  <a:ea typeface="黑体" pitchFamily="2" charset="-122"/>
                </a:rPr>
                <a:t>4.</a:t>
              </a:r>
              <a:r>
                <a:rPr kumimoji="1" lang="zh-CN" altLang="en-US" b="1">
                  <a:latin typeface="宋体" pitchFamily="2" charset="-122"/>
                  <a:ea typeface="黑体" pitchFamily="2" charset="-122"/>
                </a:rPr>
                <a:t>赶赴西天 </a:t>
              </a:r>
              <a:r>
                <a:rPr kumimoji="1" lang="en-US" altLang="zh-CN" b="1">
                  <a:latin typeface="宋体" pitchFamily="2" charset="-122"/>
                  <a:ea typeface="黑体" pitchFamily="2" charset="-122"/>
                </a:rPr>
                <a:t>5.</a:t>
              </a:r>
              <a:r>
                <a:rPr kumimoji="1" lang="zh-CN" altLang="en-US" b="1">
                  <a:latin typeface="宋体" pitchFamily="2" charset="-122"/>
                  <a:ea typeface="黑体" pitchFamily="2" charset="-122"/>
                </a:rPr>
                <a:t>取得经文并翻译 </a:t>
              </a:r>
              <a:r>
                <a:rPr kumimoji="1" lang="en-US" altLang="zh-CN" b="1">
                  <a:latin typeface="宋体" pitchFamily="2" charset="-122"/>
                  <a:ea typeface="黑体" pitchFamily="2" charset="-122"/>
                </a:rPr>
                <a:t>6.</a:t>
              </a:r>
              <a:r>
                <a:rPr kumimoji="1" lang="zh-CN" altLang="en-US" b="1">
                  <a:latin typeface="宋体" pitchFamily="2" charset="-122"/>
                  <a:ea typeface="黑体" pitchFamily="2" charset="-122"/>
                </a:rPr>
                <a:t>项目交付</a:t>
              </a:r>
            </a:p>
          </p:txBody>
        </p:sp>
        <p:sp>
          <p:nvSpPr>
            <p:cNvPr id="122889" name="Text Box 12"/>
            <p:cNvSpPr txBox="1">
              <a:spLocks noChangeArrowheads="1"/>
            </p:cNvSpPr>
            <p:nvPr/>
          </p:nvSpPr>
          <p:spPr bwMode="auto">
            <a:xfrm>
              <a:off x="1536" y="3110"/>
              <a:ext cx="3888" cy="231"/>
            </a:xfrm>
            <a:prstGeom prst="rect">
              <a:avLst/>
            </a:prstGeom>
            <a:noFill/>
            <a:ln w="9525">
              <a:noFill/>
              <a:miter lim="800000"/>
              <a:headEnd/>
              <a:tailEnd/>
            </a:ln>
          </p:spPr>
          <p:txBody>
            <a:bodyPr>
              <a:spAutoFit/>
            </a:bodyPr>
            <a:lstStyle/>
            <a:p>
              <a:r>
                <a:rPr kumimoji="1" lang="en-US" altLang="zh-CN" b="1">
                  <a:latin typeface="Times New Roman" pitchFamily="18" charset="0"/>
                </a:rPr>
                <a:t>-- </a:t>
              </a:r>
              <a:r>
                <a:rPr kumimoji="1" lang="zh-CN" altLang="en-US" b="1">
                  <a:latin typeface="Times New Roman" pitchFamily="18" charset="0"/>
                </a:rPr>
                <a:t>化缘，探路，通关，除妖等</a:t>
              </a:r>
            </a:p>
          </p:txBody>
        </p:sp>
        <p:sp>
          <p:nvSpPr>
            <p:cNvPr id="122890" name="Text Box 12"/>
            <p:cNvSpPr txBox="1">
              <a:spLocks noChangeArrowheads="1"/>
            </p:cNvSpPr>
            <p:nvPr/>
          </p:nvSpPr>
          <p:spPr bwMode="auto">
            <a:xfrm>
              <a:off x="1536" y="3538"/>
              <a:ext cx="3888" cy="231"/>
            </a:xfrm>
            <a:prstGeom prst="rect">
              <a:avLst/>
            </a:prstGeom>
            <a:noFill/>
            <a:ln w="9525">
              <a:noFill/>
              <a:miter lim="800000"/>
              <a:headEnd/>
              <a:tailEnd/>
            </a:ln>
          </p:spPr>
          <p:txBody>
            <a:bodyPr>
              <a:spAutoFit/>
            </a:bodyPr>
            <a:lstStyle/>
            <a:p>
              <a:r>
                <a:rPr kumimoji="1" lang="en-US" altLang="zh-CN" b="1">
                  <a:latin typeface="Times New Roman" pitchFamily="18" charset="0"/>
                </a:rPr>
                <a:t>-- </a:t>
              </a:r>
              <a:r>
                <a:rPr kumimoji="1" lang="zh-CN" altLang="en-US" b="1">
                  <a:latin typeface="Times New Roman" pitchFamily="18" charset="0"/>
                </a:rPr>
                <a:t>项目交付后，讲经说法，普渡众生</a:t>
              </a:r>
            </a:p>
          </p:txBody>
        </p:sp>
        <p:sp>
          <p:nvSpPr>
            <p:cNvPr id="122891" name="Text Box 12"/>
            <p:cNvSpPr txBox="1">
              <a:spLocks noChangeArrowheads="1"/>
            </p:cNvSpPr>
            <p:nvPr/>
          </p:nvSpPr>
          <p:spPr bwMode="auto">
            <a:xfrm>
              <a:off x="1584" y="745"/>
              <a:ext cx="3888" cy="407"/>
            </a:xfrm>
            <a:prstGeom prst="rect">
              <a:avLst/>
            </a:prstGeom>
            <a:noFill/>
            <a:ln w="9525">
              <a:noFill/>
              <a:miter lim="800000"/>
              <a:headEnd/>
              <a:tailEnd/>
            </a:ln>
          </p:spPr>
          <p:txBody>
            <a:bodyPr>
              <a:spAutoFit/>
            </a:bodyPr>
            <a:lstStyle/>
            <a:p>
              <a:r>
                <a:rPr kumimoji="1" lang="en-US" altLang="zh-CN" b="1">
                  <a:latin typeface="Times New Roman" pitchFamily="18" charset="0"/>
                </a:rPr>
                <a:t>--</a:t>
              </a:r>
              <a:r>
                <a:rPr kumimoji="1" lang="zh-CN" altLang="en-US" b="1">
                  <a:latin typeface="Times New Roman" pitchFamily="18" charset="0"/>
                </a:rPr>
                <a:t>扩大佛教的市场份额，提升核心竞争力，让佛教成为</a:t>
              </a:r>
              <a:endParaRPr kumimoji="1" lang="en-US" altLang="zh-CN" b="1">
                <a:latin typeface="Times New Roman" pitchFamily="18" charset="0"/>
              </a:endParaRPr>
            </a:p>
            <a:p>
              <a:r>
                <a:rPr kumimoji="1" lang="en-US" altLang="zh-CN" b="1">
                  <a:latin typeface="Times New Roman" pitchFamily="18" charset="0"/>
                </a:rPr>
                <a:t>   </a:t>
              </a:r>
              <a:r>
                <a:rPr kumimoji="1" lang="zh-CN" altLang="en-US" b="1">
                  <a:latin typeface="Times New Roman" pitchFamily="18" charset="0"/>
                </a:rPr>
                <a:t>世界上影响力最大的宗教</a:t>
              </a:r>
            </a:p>
          </p:txBody>
        </p:sp>
        <p:sp>
          <p:nvSpPr>
            <p:cNvPr id="122892" name="Text Box 12"/>
            <p:cNvSpPr txBox="1">
              <a:spLocks noChangeArrowheads="1"/>
            </p:cNvSpPr>
            <p:nvPr/>
          </p:nvSpPr>
          <p:spPr bwMode="auto">
            <a:xfrm>
              <a:off x="1584" y="1728"/>
              <a:ext cx="3888" cy="233"/>
            </a:xfrm>
            <a:prstGeom prst="rect">
              <a:avLst/>
            </a:prstGeom>
            <a:noFill/>
            <a:ln w="9525">
              <a:noFill/>
              <a:miter lim="800000"/>
              <a:headEnd/>
              <a:tailEnd/>
            </a:ln>
          </p:spPr>
          <p:txBody>
            <a:bodyPr>
              <a:spAutoFit/>
            </a:bodyPr>
            <a:lstStyle/>
            <a:p>
              <a:r>
                <a:rPr kumimoji="1" lang="en-US" altLang="zh-CN" b="1">
                  <a:latin typeface="Times New Roman" pitchFamily="18" charset="0"/>
                </a:rPr>
                <a:t>--</a:t>
              </a:r>
              <a:r>
                <a:rPr kumimoji="1" lang="zh-CN" altLang="en-US" b="1">
                  <a:latin typeface="Times New Roman" pitchFamily="18" charset="0"/>
                </a:rPr>
                <a:t>东亚各国实施产品升级</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5449"/>
                                        </p:tgtEl>
                                        <p:attrNameLst>
                                          <p:attrName>style.visibility</p:attrName>
                                        </p:attrNameLst>
                                      </p:cBhvr>
                                      <p:to>
                                        <p:strVal val="visible"/>
                                      </p:to>
                                    </p:set>
                                    <p:anim calcmode="lin" valueType="num">
                                      <p:cBhvr additive="base">
                                        <p:cTn id="7" dur="500" fill="hold"/>
                                        <p:tgtEl>
                                          <p:spTgt spid="315449"/>
                                        </p:tgtEl>
                                        <p:attrNameLst>
                                          <p:attrName>ppt_x</p:attrName>
                                        </p:attrNameLst>
                                      </p:cBhvr>
                                      <p:tavLst>
                                        <p:tav tm="0">
                                          <p:val>
                                            <p:strVal val="0-#ppt_w/2"/>
                                          </p:val>
                                        </p:tav>
                                        <p:tav tm="100000">
                                          <p:val>
                                            <p:strVal val="#ppt_x"/>
                                          </p:val>
                                        </p:tav>
                                      </p:tavLst>
                                    </p:anim>
                                    <p:anim calcmode="lin" valueType="num">
                                      <p:cBhvr additive="base">
                                        <p:cTn id="8" dur="500" fill="hold"/>
                                        <p:tgtEl>
                                          <p:spTgt spid="31544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strVal val="#ppt_w*0.70"/>
                                          </p:val>
                                        </p:tav>
                                        <p:tav tm="100000">
                                          <p:val>
                                            <p:strVal val="#ppt_w"/>
                                          </p:val>
                                        </p:tav>
                                      </p:tavLst>
                                    </p:anim>
                                    <p:anim calcmode="lin" valueType="num">
                                      <p:cBhvr>
                                        <p:cTn id="14" dur="1000" fill="hold"/>
                                        <p:tgtEl>
                                          <p:spTgt spid="2"/>
                                        </p:tgtEl>
                                        <p:attrNameLst>
                                          <p:attrName>ppt_h</p:attrName>
                                        </p:attrNameLst>
                                      </p:cBhvr>
                                      <p:tavLst>
                                        <p:tav tm="0">
                                          <p:val>
                                            <p:strVal val="#ppt_h"/>
                                          </p:val>
                                        </p:tav>
                                        <p:tav tm="100000">
                                          <p:val>
                                            <p:strVal val="#ppt_h"/>
                                          </p:val>
                                        </p:tav>
                                      </p:tavLst>
                                    </p:anim>
                                    <p:animEffect transition="in" filter="fade">
                                      <p:cBhvr>
                                        <p:cTn id="15" dur="1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1000" fill="hold"/>
                                        <p:tgtEl>
                                          <p:spTgt spid="3"/>
                                        </p:tgtEl>
                                        <p:attrNameLst>
                                          <p:attrName>ppt_w</p:attrName>
                                        </p:attrNameLst>
                                      </p:cBhvr>
                                      <p:tavLst>
                                        <p:tav tm="0">
                                          <p:val>
                                            <p:strVal val="#ppt_w*0.70"/>
                                          </p:val>
                                        </p:tav>
                                        <p:tav tm="100000">
                                          <p:val>
                                            <p:strVal val="#ppt_w"/>
                                          </p:val>
                                        </p:tav>
                                      </p:tavLst>
                                    </p:anim>
                                    <p:anim calcmode="lin" valueType="num">
                                      <p:cBhvr>
                                        <p:cTn id="21" dur="1000" fill="hold"/>
                                        <p:tgtEl>
                                          <p:spTgt spid="3"/>
                                        </p:tgtEl>
                                        <p:attrNameLst>
                                          <p:attrName>ppt_h</p:attrName>
                                        </p:attrNameLst>
                                      </p:cBhvr>
                                      <p:tavLst>
                                        <p:tav tm="0">
                                          <p:val>
                                            <p:strVal val="#ppt_h"/>
                                          </p:val>
                                        </p:tav>
                                        <p:tav tm="100000">
                                          <p:val>
                                            <p:strVal val="#ppt_h"/>
                                          </p:val>
                                        </p:tav>
                                      </p:tavLst>
                                    </p:anim>
                                    <p:animEffect transition="in" filter="fade">
                                      <p:cBhvr>
                                        <p:cTn id="2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449"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sp>
        <p:nvSpPr>
          <p:cNvPr id="307212" name="Rectangle 12"/>
          <p:cNvSpPr>
            <a:spLocks noChangeArrowheads="1"/>
          </p:cNvSpPr>
          <p:nvPr/>
        </p:nvSpPr>
        <p:spPr bwMode="auto">
          <a:xfrm>
            <a:off x="228600" y="609600"/>
            <a:ext cx="5245100" cy="658813"/>
          </a:xfrm>
          <a:prstGeom prst="rect">
            <a:avLst/>
          </a:prstGeom>
          <a:noFill/>
          <a:ln w="9525">
            <a:noFill/>
            <a:miter lim="800000"/>
            <a:headEnd/>
            <a:tailEnd/>
          </a:ln>
        </p:spPr>
        <p:txBody>
          <a:bodyPr anchor="ctr"/>
          <a:lstStyle/>
          <a:p>
            <a:r>
              <a:rPr lang="zh-CN" altLang="en-US" sz="2400" b="1" dirty="0">
                <a:solidFill>
                  <a:srgbClr val="0033CC"/>
                </a:solidFill>
              </a:rPr>
              <a:t>“西天取经”的项目团队成员</a:t>
            </a:r>
          </a:p>
        </p:txBody>
      </p:sp>
      <p:sp>
        <p:nvSpPr>
          <p:cNvPr id="347139" name="Rectangle 3"/>
          <p:cNvSpPr>
            <a:spLocks noChangeArrowheads="1"/>
          </p:cNvSpPr>
          <p:nvPr/>
        </p:nvSpPr>
        <p:spPr bwMode="auto">
          <a:xfrm>
            <a:off x="0" y="1295400"/>
            <a:ext cx="3276600" cy="457200"/>
          </a:xfrm>
          <a:prstGeom prst="rect">
            <a:avLst/>
          </a:prstGeom>
          <a:noFill/>
          <a:ln w="9525">
            <a:noFill/>
            <a:miter lim="800000"/>
            <a:headEnd/>
            <a:tailEnd/>
          </a:ln>
        </p:spPr>
        <p:txBody>
          <a:bodyPr/>
          <a:lstStyle/>
          <a:p>
            <a:pPr marL="342900" indent="-342900">
              <a:spcBef>
                <a:spcPct val="20000"/>
              </a:spcBef>
            </a:pPr>
            <a:r>
              <a:rPr lang="zh-CN" altLang="en-US" sz="2400" b="1" dirty="0">
                <a:solidFill>
                  <a:srgbClr val="0033CC"/>
                </a:solidFill>
              </a:rPr>
              <a:t>   </a:t>
            </a:r>
            <a:r>
              <a:rPr lang="zh-CN" altLang="en-US" sz="2400" b="1" dirty="0"/>
              <a:t>项目</a:t>
            </a:r>
            <a:r>
              <a:rPr lang="zh-CN" altLang="en-US" sz="2400" b="1" dirty="0" smtClean="0"/>
              <a:t>经理</a:t>
            </a:r>
            <a:r>
              <a:rPr lang="zh-CN" altLang="en-US" sz="2400" b="1" dirty="0"/>
              <a:t>：</a:t>
            </a:r>
            <a:r>
              <a:rPr lang="zh-CN" altLang="en-US" sz="2400" b="1" dirty="0" smtClean="0">
                <a:solidFill>
                  <a:srgbClr val="1725A9"/>
                </a:solidFill>
              </a:rPr>
              <a:t>唐三藏</a:t>
            </a:r>
            <a:endParaRPr lang="zh-CN" altLang="en-US" sz="2400" b="1" dirty="0">
              <a:solidFill>
                <a:srgbClr val="1725A9"/>
              </a:solidFill>
            </a:endParaRPr>
          </a:p>
        </p:txBody>
      </p:sp>
      <p:pic>
        <p:nvPicPr>
          <p:cNvPr id="6" name="图片 5" descr="5728580_074242004707_2.jpg"/>
          <p:cNvPicPr>
            <a:picLocks noChangeAspect="1"/>
          </p:cNvPicPr>
          <p:nvPr/>
        </p:nvPicPr>
        <p:blipFill>
          <a:blip r:embed="rId2" cstate="print"/>
          <a:stretch>
            <a:fillRect/>
          </a:stretch>
        </p:blipFill>
        <p:spPr>
          <a:xfrm>
            <a:off x="5638800" y="685800"/>
            <a:ext cx="2193554" cy="2001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3"/>
          <p:cNvSpPr>
            <a:spLocks noChangeArrowheads="1"/>
          </p:cNvSpPr>
          <p:nvPr/>
        </p:nvSpPr>
        <p:spPr bwMode="auto">
          <a:xfrm>
            <a:off x="228600" y="1981200"/>
            <a:ext cx="8686800" cy="4495800"/>
          </a:xfrm>
          <a:prstGeom prst="rect">
            <a:avLst/>
          </a:prstGeom>
          <a:noFill/>
          <a:ln w="9525">
            <a:noFill/>
            <a:miter lim="800000"/>
            <a:headEnd/>
            <a:tailEnd/>
          </a:ln>
        </p:spPr>
        <p:txBody>
          <a:bodyPr/>
          <a:lstStyle/>
          <a:p>
            <a:pPr marL="342900" indent="-342900">
              <a:spcBef>
                <a:spcPct val="20000"/>
              </a:spcBef>
            </a:pPr>
            <a:r>
              <a:rPr lang="zh-CN" altLang="en-US" sz="2000" b="1" dirty="0" smtClean="0"/>
              <a:t>优点</a:t>
            </a:r>
            <a:r>
              <a:rPr lang="en-US" altLang="zh-CN" sz="2000" b="1" dirty="0"/>
              <a:t>: </a:t>
            </a:r>
            <a:r>
              <a:rPr lang="en-US" altLang="zh-CN" sz="2400" b="1" dirty="0"/>
              <a:t>--</a:t>
            </a:r>
            <a:r>
              <a:rPr lang="en-US" altLang="zh-CN" sz="2000" b="1" dirty="0"/>
              <a:t> </a:t>
            </a:r>
            <a:r>
              <a:rPr lang="zh-CN" altLang="en-US" sz="2000" b="1" dirty="0"/>
              <a:t>业务能力强，精通佛法</a:t>
            </a:r>
          </a:p>
          <a:p>
            <a:pPr marL="342900" indent="-342900">
              <a:spcBef>
                <a:spcPct val="20000"/>
              </a:spcBef>
            </a:pPr>
            <a:r>
              <a:rPr lang="en-US" altLang="zh-CN" sz="2000" b="1" dirty="0"/>
              <a:t>             </a:t>
            </a:r>
            <a:r>
              <a:rPr lang="en-US" altLang="zh-CN" sz="2400" b="1" dirty="0"/>
              <a:t>-- </a:t>
            </a:r>
            <a:r>
              <a:rPr lang="zh-CN" altLang="en-US" sz="2000" b="1" dirty="0"/>
              <a:t>坚持原则，信念坚定</a:t>
            </a:r>
          </a:p>
          <a:p>
            <a:pPr marL="342900" indent="-342900">
              <a:spcBef>
                <a:spcPct val="20000"/>
              </a:spcBef>
            </a:pPr>
            <a:r>
              <a:rPr lang="zh-CN" altLang="en-US" sz="2000" b="1" dirty="0"/>
              <a:t>             </a:t>
            </a:r>
            <a:r>
              <a:rPr lang="en-US" altLang="zh-CN" sz="2400" b="1" dirty="0"/>
              <a:t>-- </a:t>
            </a:r>
            <a:r>
              <a:rPr lang="zh-CN" altLang="en-US" sz="2000" b="1" dirty="0"/>
              <a:t>道德高尚</a:t>
            </a:r>
            <a:r>
              <a:rPr lang="en-US" altLang="zh-CN" sz="2000" b="1" dirty="0"/>
              <a:t>,</a:t>
            </a:r>
            <a:r>
              <a:rPr lang="zh-CN" altLang="en-US" sz="2000" b="1" dirty="0"/>
              <a:t>禁得住诱惑</a:t>
            </a:r>
          </a:p>
          <a:p>
            <a:pPr marL="342900" indent="-342900">
              <a:spcBef>
                <a:spcPct val="20000"/>
              </a:spcBef>
            </a:pPr>
            <a:r>
              <a:rPr lang="zh-CN" altLang="en-US" sz="2000" b="1" dirty="0"/>
              <a:t>             </a:t>
            </a:r>
            <a:r>
              <a:rPr lang="en-US" altLang="zh-CN" sz="2400" b="1" dirty="0"/>
              <a:t>--</a:t>
            </a:r>
            <a:r>
              <a:rPr lang="en-US" altLang="zh-CN" sz="2000" b="1" dirty="0"/>
              <a:t> </a:t>
            </a:r>
            <a:r>
              <a:rPr lang="zh-CN" altLang="en-US" sz="2000" b="1" dirty="0"/>
              <a:t>与项目发起人（如来）、客户（唐太宗）、职能部门经理们（大</a:t>
            </a:r>
          </a:p>
          <a:p>
            <a:pPr marL="342900" indent="-342900">
              <a:spcBef>
                <a:spcPct val="20000"/>
              </a:spcBef>
            </a:pPr>
            <a:r>
              <a:rPr lang="zh-CN" altLang="en-US" sz="2000" b="1" dirty="0"/>
              <a:t>                 罗神仙）有良好的关系</a:t>
            </a:r>
          </a:p>
          <a:p>
            <a:pPr marL="342900" indent="-342900">
              <a:spcBef>
                <a:spcPct val="20000"/>
              </a:spcBef>
            </a:pPr>
            <a:r>
              <a:rPr lang="zh-CN" altLang="en-US" sz="2000" b="1" dirty="0"/>
              <a:t>             </a:t>
            </a:r>
            <a:r>
              <a:rPr lang="en-US" altLang="zh-CN" sz="2400" b="1" dirty="0"/>
              <a:t>--</a:t>
            </a:r>
            <a:r>
              <a:rPr lang="en-US" altLang="zh-CN" sz="2000" b="1" dirty="0"/>
              <a:t> </a:t>
            </a:r>
            <a:r>
              <a:rPr lang="zh-CN" altLang="en-US" sz="2000" b="1" dirty="0"/>
              <a:t>对项目团队的管理颇有艺术，关心</a:t>
            </a:r>
            <a:r>
              <a:rPr lang="en-US" altLang="zh-CN" sz="2000" b="1" dirty="0"/>
              <a:t>SDT</a:t>
            </a:r>
            <a:r>
              <a:rPr lang="zh-CN" altLang="en-US" sz="2000" b="1" dirty="0"/>
              <a:t>成员</a:t>
            </a:r>
            <a:r>
              <a:rPr lang="en-US" altLang="zh-CN" sz="2000" b="1" dirty="0"/>
              <a:t>(</a:t>
            </a:r>
            <a:r>
              <a:rPr lang="zh-CN" altLang="en-US" sz="2000" b="1" dirty="0"/>
              <a:t>做虎皮裙</a:t>
            </a:r>
            <a:r>
              <a:rPr lang="en-US" altLang="zh-CN" sz="2000" b="1" dirty="0"/>
              <a:t>,</a:t>
            </a:r>
            <a:r>
              <a:rPr lang="zh-CN" altLang="en-US" sz="2000" b="1" dirty="0"/>
              <a:t>盖被子</a:t>
            </a:r>
            <a:r>
              <a:rPr lang="en-US" altLang="zh-CN" sz="2000" b="1" dirty="0"/>
              <a:t>),   </a:t>
            </a:r>
          </a:p>
          <a:p>
            <a:pPr marL="342900" indent="-342900">
              <a:spcBef>
                <a:spcPct val="20000"/>
              </a:spcBef>
            </a:pPr>
            <a:r>
              <a:rPr lang="en-US" altLang="zh-CN" sz="2000" b="1" dirty="0"/>
              <a:t>                </a:t>
            </a:r>
            <a:r>
              <a:rPr lang="zh-CN" altLang="en-US" sz="2000" b="1" dirty="0"/>
              <a:t>通过紧箍咒控制悟空，通过悟空控制八</a:t>
            </a:r>
            <a:r>
              <a:rPr lang="zh-CN" altLang="en-US" sz="2000" b="1" dirty="0" smtClean="0"/>
              <a:t>戒与悟净</a:t>
            </a:r>
            <a:endParaRPr lang="zh-CN" altLang="en-US" sz="2000" b="1" dirty="0"/>
          </a:p>
          <a:p>
            <a:pPr marL="342900" indent="-342900">
              <a:spcBef>
                <a:spcPct val="20000"/>
              </a:spcBef>
            </a:pPr>
            <a:r>
              <a:rPr lang="zh-CN" altLang="en-US" sz="2000" b="1" dirty="0"/>
              <a:t>   缺点</a:t>
            </a:r>
            <a:r>
              <a:rPr lang="en-US" altLang="zh-CN" sz="2000" b="1" dirty="0"/>
              <a:t>: -- </a:t>
            </a:r>
            <a:r>
              <a:rPr lang="zh-CN" altLang="en-US" sz="2000" b="1" dirty="0"/>
              <a:t>做事过于拘泥原则和流程</a:t>
            </a:r>
          </a:p>
          <a:p>
            <a:pPr marL="342900" indent="-342900">
              <a:spcBef>
                <a:spcPct val="20000"/>
              </a:spcBef>
            </a:pPr>
            <a:r>
              <a:rPr lang="zh-CN" altLang="en-US" sz="2000" b="1" dirty="0"/>
              <a:t>             </a:t>
            </a:r>
            <a:r>
              <a:rPr lang="en-US" altLang="zh-CN" sz="2000" b="1" dirty="0"/>
              <a:t>-- </a:t>
            </a:r>
            <a:r>
              <a:rPr lang="zh-CN" altLang="en-US" sz="2000" b="1" dirty="0"/>
              <a:t>技术能力弱</a:t>
            </a:r>
            <a:r>
              <a:rPr lang="en-US" altLang="zh-CN" sz="2000" b="1" dirty="0"/>
              <a:t>(</a:t>
            </a:r>
            <a:r>
              <a:rPr lang="zh-CN" altLang="en-US" sz="2000" b="1" dirty="0"/>
              <a:t>降妖除魔</a:t>
            </a:r>
            <a:r>
              <a:rPr lang="en-US" altLang="zh-CN" sz="2000" b="1" dirty="0"/>
              <a:t>, </a:t>
            </a:r>
            <a:r>
              <a:rPr lang="zh-CN" altLang="en-US" sz="2000" b="1" dirty="0"/>
              <a:t>明辩真伪</a:t>
            </a:r>
            <a:r>
              <a:rPr lang="en-US" altLang="zh-CN" sz="2000" b="1" dirty="0"/>
              <a:t>)</a:t>
            </a:r>
          </a:p>
          <a:p>
            <a:pPr marL="342900" indent="-342900">
              <a:spcBef>
                <a:spcPct val="20000"/>
              </a:spcBef>
            </a:pPr>
            <a:r>
              <a:rPr lang="en-US" altLang="zh-CN" sz="2000" b="1" dirty="0"/>
              <a:t>             -- </a:t>
            </a:r>
            <a:r>
              <a:rPr lang="zh-CN" altLang="en-US" sz="2000" b="1" dirty="0"/>
              <a:t>风险和危机意识不强</a:t>
            </a:r>
          </a:p>
          <a:p>
            <a:pPr marL="342900" indent="-342900">
              <a:spcBef>
                <a:spcPct val="20000"/>
              </a:spcBef>
            </a:pPr>
            <a:r>
              <a:rPr lang="zh-CN" altLang="en-US" sz="2000" b="1" dirty="0"/>
              <a:t>             </a:t>
            </a:r>
            <a:r>
              <a:rPr lang="en-US" altLang="zh-CN" sz="2000" b="1" dirty="0"/>
              <a:t>-- </a:t>
            </a:r>
            <a:r>
              <a:rPr lang="zh-CN" altLang="en-US" sz="2000" b="1" dirty="0"/>
              <a:t>处理突发事件的能力较弱</a:t>
            </a:r>
            <a:r>
              <a:rPr lang="en-US" altLang="zh-CN" sz="2000" b="1" dirty="0"/>
              <a:t>(“</a:t>
            </a:r>
            <a:r>
              <a:rPr lang="zh-CN" altLang="en-US" sz="2000" b="1" dirty="0"/>
              <a:t>这可如何是好</a:t>
            </a:r>
            <a:r>
              <a:rPr lang="en-US" altLang="zh-CN" sz="2000" b="1" dirty="0"/>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7139"/>
                                        </p:tgtEl>
                                        <p:attrNameLst>
                                          <p:attrName>style.visibility</p:attrName>
                                        </p:attrNameLst>
                                      </p:cBhvr>
                                      <p:to>
                                        <p:strVal val="visible"/>
                                      </p:to>
                                    </p:set>
                                    <p:animEffect transition="in" filter="blinds(horizontal)">
                                      <p:cBhvr>
                                        <p:cTn id="7" dur="500"/>
                                        <p:tgtEl>
                                          <p:spTgt spid="347139"/>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9" grpId="0"/>
      <p:bldP spid="7"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sp>
        <p:nvSpPr>
          <p:cNvPr id="124931" name="Rectangle 12"/>
          <p:cNvSpPr>
            <a:spLocks noChangeArrowheads="1"/>
          </p:cNvSpPr>
          <p:nvPr/>
        </p:nvSpPr>
        <p:spPr bwMode="auto">
          <a:xfrm>
            <a:off x="228600" y="609600"/>
            <a:ext cx="5245100" cy="658813"/>
          </a:xfrm>
          <a:prstGeom prst="rect">
            <a:avLst/>
          </a:prstGeom>
          <a:noFill/>
          <a:ln w="9525">
            <a:noFill/>
            <a:miter lim="800000"/>
            <a:headEnd/>
            <a:tailEnd/>
          </a:ln>
        </p:spPr>
        <p:txBody>
          <a:bodyPr anchor="ctr"/>
          <a:lstStyle/>
          <a:p>
            <a:r>
              <a:rPr lang="zh-CN" altLang="en-US" sz="2400" b="1">
                <a:solidFill>
                  <a:srgbClr val="0033CC"/>
                </a:solidFill>
              </a:rPr>
              <a:t>“西天取经”的项目团队成员</a:t>
            </a:r>
          </a:p>
        </p:txBody>
      </p:sp>
      <p:pic>
        <p:nvPicPr>
          <p:cNvPr id="6" name="图片 5" descr="4e4482fd07deb.jpg"/>
          <p:cNvPicPr>
            <a:picLocks noChangeAspect="1"/>
          </p:cNvPicPr>
          <p:nvPr/>
        </p:nvPicPr>
        <p:blipFill>
          <a:blip r:embed="rId2"/>
          <a:stretch>
            <a:fillRect/>
          </a:stretch>
        </p:blipFill>
        <p:spPr>
          <a:xfrm>
            <a:off x="6172200" y="609600"/>
            <a:ext cx="2093102" cy="1828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3"/>
          <p:cNvSpPr>
            <a:spLocks noChangeArrowheads="1"/>
          </p:cNvSpPr>
          <p:nvPr/>
        </p:nvSpPr>
        <p:spPr bwMode="auto">
          <a:xfrm>
            <a:off x="152400" y="2362200"/>
            <a:ext cx="8686800" cy="3962400"/>
          </a:xfrm>
          <a:prstGeom prst="rect">
            <a:avLst/>
          </a:prstGeom>
          <a:noFill/>
          <a:ln w="9525">
            <a:noFill/>
            <a:miter lim="800000"/>
            <a:headEnd/>
            <a:tailEnd/>
          </a:ln>
        </p:spPr>
        <p:txBody>
          <a:bodyPr/>
          <a:lstStyle/>
          <a:p>
            <a:pPr marL="342900" indent="-342900">
              <a:spcBef>
                <a:spcPct val="20000"/>
              </a:spcBef>
            </a:pPr>
            <a:r>
              <a:rPr lang="zh-CN" altLang="en-US" sz="2000" b="1" dirty="0" smtClean="0"/>
              <a:t>优点</a:t>
            </a:r>
            <a:r>
              <a:rPr lang="en-US" altLang="zh-CN" sz="2000" b="1" dirty="0"/>
              <a:t>: </a:t>
            </a:r>
            <a:r>
              <a:rPr lang="en-US" altLang="zh-CN" sz="2400" b="1" dirty="0"/>
              <a:t>--</a:t>
            </a:r>
            <a:r>
              <a:rPr lang="en-US" altLang="zh-CN" sz="2000" b="1" dirty="0"/>
              <a:t> </a:t>
            </a:r>
            <a:r>
              <a:rPr lang="zh-CN" altLang="en-US" sz="2000" b="1" dirty="0"/>
              <a:t>技术能力强，神通广大</a:t>
            </a:r>
            <a:r>
              <a:rPr lang="en-US" altLang="zh-CN" sz="2000" b="1" dirty="0"/>
              <a:t>, </a:t>
            </a:r>
            <a:r>
              <a:rPr lang="zh-CN" altLang="en-US" sz="2000" b="1" dirty="0"/>
              <a:t>最能降妖伏魔</a:t>
            </a:r>
          </a:p>
          <a:p>
            <a:pPr marL="342900" indent="-342900">
              <a:spcBef>
                <a:spcPct val="20000"/>
              </a:spcBef>
            </a:pPr>
            <a:r>
              <a:rPr lang="en-US" altLang="zh-CN" sz="2000" b="1" dirty="0"/>
              <a:t>             </a:t>
            </a:r>
            <a:r>
              <a:rPr lang="en-US" altLang="zh-CN" sz="2400" b="1" dirty="0"/>
              <a:t>-- </a:t>
            </a:r>
            <a:r>
              <a:rPr lang="zh-CN" altLang="en-US" sz="2000" b="1" dirty="0"/>
              <a:t>热爱自己的本职工作</a:t>
            </a:r>
            <a:r>
              <a:rPr lang="en-US" altLang="zh-CN" sz="2000" b="1" dirty="0"/>
              <a:t>, </a:t>
            </a:r>
            <a:r>
              <a:rPr lang="zh-CN" altLang="en-US" sz="2000" b="1" dirty="0"/>
              <a:t>对工作充满激情</a:t>
            </a:r>
          </a:p>
          <a:p>
            <a:pPr marL="342900" indent="-342900">
              <a:spcBef>
                <a:spcPct val="20000"/>
              </a:spcBef>
            </a:pPr>
            <a:r>
              <a:rPr lang="zh-CN" altLang="en-US" sz="2000" b="1" dirty="0"/>
              <a:t>             </a:t>
            </a:r>
            <a:r>
              <a:rPr lang="en-US" altLang="zh-CN" sz="2400" b="1" dirty="0"/>
              <a:t>-- </a:t>
            </a:r>
            <a:r>
              <a:rPr lang="zh-CN" altLang="en-US" sz="2000" b="1" dirty="0"/>
              <a:t>善于利用技术权威协助项目经理管理项目团队</a:t>
            </a:r>
            <a:r>
              <a:rPr lang="en-US" altLang="zh-CN" sz="2000" b="1" dirty="0"/>
              <a:t>,</a:t>
            </a:r>
            <a:r>
              <a:rPr lang="zh-CN" altLang="en-US" sz="2000" b="1" dirty="0"/>
              <a:t>尤其看不惯项目组</a:t>
            </a:r>
          </a:p>
          <a:p>
            <a:pPr marL="342900" indent="-342900">
              <a:spcBef>
                <a:spcPct val="20000"/>
              </a:spcBef>
            </a:pPr>
            <a:r>
              <a:rPr lang="zh-CN" altLang="en-US" sz="2000" b="1" dirty="0"/>
              <a:t>                 成员的消极怠工</a:t>
            </a:r>
          </a:p>
          <a:p>
            <a:pPr marL="342900" indent="-342900">
              <a:spcBef>
                <a:spcPct val="20000"/>
              </a:spcBef>
            </a:pPr>
            <a:r>
              <a:rPr lang="zh-CN" altLang="en-US" sz="2000" b="1" dirty="0"/>
              <a:t>             </a:t>
            </a:r>
            <a:r>
              <a:rPr lang="en-US" altLang="zh-CN" sz="2400" b="1" dirty="0"/>
              <a:t>--</a:t>
            </a:r>
            <a:r>
              <a:rPr lang="en-US" altLang="zh-CN" sz="2000" b="1" dirty="0"/>
              <a:t> </a:t>
            </a:r>
            <a:r>
              <a:rPr lang="zh-CN" altLang="en-US" sz="2000" b="1" dirty="0"/>
              <a:t>人脉非常广</a:t>
            </a:r>
            <a:r>
              <a:rPr lang="en-US" altLang="zh-CN" sz="2000" b="1" dirty="0"/>
              <a:t>, </a:t>
            </a:r>
            <a:r>
              <a:rPr lang="zh-CN" altLang="en-US" sz="2000" b="1" dirty="0"/>
              <a:t>善于调动自己积累的社会资源解决项目运行中碰到的</a:t>
            </a:r>
          </a:p>
          <a:p>
            <a:pPr marL="342900" indent="-342900">
              <a:spcBef>
                <a:spcPct val="20000"/>
              </a:spcBef>
            </a:pPr>
            <a:r>
              <a:rPr lang="zh-CN" altLang="en-US" sz="2000" b="1" dirty="0"/>
              <a:t>                 困难</a:t>
            </a:r>
          </a:p>
          <a:p>
            <a:pPr marL="342900" indent="-342900">
              <a:spcBef>
                <a:spcPct val="20000"/>
              </a:spcBef>
            </a:pPr>
            <a:endParaRPr lang="zh-CN" altLang="en-US" sz="2000" b="1" dirty="0"/>
          </a:p>
          <a:p>
            <a:pPr marL="342900" indent="-342900">
              <a:spcBef>
                <a:spcPct val="20000"/>
              </a:spcBef>
            </a:pPr>
            <a:r>
              <a:rPr lang="zh-CN" altLang="en-US" sz="2000" b="1" dirty="0"/>
              <a:t>   缺点</a:t>
            </a:r>
            <a:r>
              <a:rPr lang="en-US" altLang="zh-CN" sz="2000" b="1" dirty="0"/>
              <a:t>: -- </a:t>
            </a:r>
            <a:r>
              <a:rPr lang="zh-CN" altLang="en-US" sz="2000" b="1" dirty="0"/>
              <a:t>做事从专业角度出发</a:t>
            </a:r>
            <a:r>
              <a:rPr lang="en-US" altLang="zh-CN" sz="2000" b="1" dirty="0"/>
              <a:t>, </a:t>
            </a:r>
            <a:r>
              <a:rPr lang="zh-CN" altLang="en-US" sz="2000" b="1" dirty="0"/>
              <a:t>忽视项目目标</a:t>
            </a:r>
            <a:r>
              <a:rPr lang="en-US" altLang="zh-CN" sz="2000" b="1" dirty="0"/>
              <a:t>(</a:t>
            </a:r>
            <a:r>
              <a:rPr lang="zh-CN" altLang="en-US" sz="2000" b="1" dirty="0"/>
              <a:t>与现实非常吻合</a:t>
            </a:r>
            <a:r>
              <a:rPr lang="en-US" altLang="zh-CN" sz="2000" b="1" dirty="0"/>
              <a:t>)</a:t>
            </a:r>
          </a:p>
          <a:p>
            <a:pPr marL="342900" indent="-342900">
              <a:spcBef>
                <a:spcPct val="20000"/>
              </a:spcBef>
            </a:pPr>
            <a:r>
              <a:rPr lang="zh-CN" altLang="en-US" sz="2000" b="1" dirty="0"/>
              <a:t>             </a:t>
            </a:r>
            <a:r>
              <a:rPr lang="en-US" altLang="zh-CN" sz="2000" b="1" dirty="0"/>
              <a:t>-- </a:t>
            </a:r>
            <a:r>
              <a:rPr lang="zh-CN" altLang="en-US" sz="2000" b="1" dirty="0"/>
              <a:t>个性太强</a:t>
            </a:r>
            <a:r>
              <a:rPr lang="en-US" altLang="zh-CN" sz="2000" b="1" dirty="0"/>
              <a:t>, </a:t>
            </a:r>
            <a:r>
              <a:rPr lang="zh-CN" altLang="en-US" sz="2000" b="1" dirty="0"/>
              <a:t>不善于平衡个人与集体利益</a:t>
            </a:r>
          </a:p>
          <a:p>
            <a:pPr marL="342900" indent="-342900">
              <a:spcBef>
                <a:spcPct val="20000"/>
              </a:spcBef>
            </a:pPr>
            <a:r>
              <a:rPr lang="en-US" altLang="zh-CN" sz="2000" b="1" dirty="0"/>
              <a:t>             -- </a:t>
            </a:r>
            <a:r>
              <a:rPr lang="zh-CN" altLang="en-US" sz="2000" b="1" dirty="0"/>
              <a:t>凭借其技术权威</a:t>
            </a:r>
            <a:r>
              <a:rPr lang="en-US" altLang="zh-CN" sz="2000" b="1" dirty="0"/>
              <a:t>, </a:t>
            </a:r>
            <a:r>
              <a:rPr lang="zh-CN" altLang="en-US" sz="2000" b="1" dirty="0"/>
              <a:t>不愿听从项目经理管理</a:t>
            </a:r>
            <a:r>
              <a:rPr lang="en-US" altLang="zh-CN" sz="2000" b="1" dirty="0"/>
              <a:t>, </a:t>
            </a:r>
            <a:r>
              <a:rPr lang="zh-CN" altLang="en-US" sz="2000" b="1" dirty="0"/>
              <a:t>有跳槽举动</a:t>
            </a:r>
            <a:endParaRPr lang="en-US" altLang="zh-CN" sz="2000" b="1" dirty="0"/>
          </a:p>
        </p:txBody>
      </p:sp>
      <p:sp>
        <p:nvSpPr>
          <p:cNvPr id="8" name="Rectangle 3"/>
          <p:cNvSpPr>
            <a:spLocks noChangeArrowheads="1"/>
          </p:cNvSpPr>
          <p:nvPr/>
        </p:nvSpPr>
        <p:spPr bwMode="auto">
          <a:xfrm>
            <a:off x="0" y="1371600"/>
            <a:ext cx="3886200" cy="457200"/>
          </a:xfrm>
          <a:prstGeom prst="rect">
            <a:avLst/>
          </a:prstGeom>
          <a:noFill/>
          <a:ln w="9525">
            <a:noFill/>
            <a:miter lim="800000"/>
            <a:headEnd/>
            <a:tailEnd/>
          </a:ln>
        </p:spPr>
        <p:txBody>
          <a:bodyPr/>
          <a:lstStyle/>
          <a:p>
            <a:pPr marL="342900" indent="-342900">
              <a:spcBef>
                <a:spcPct val="20000"/>
              </a:spcBef>
            </a:pPr>
            <a:r>
              <a:rPr lang="zh-CN" altLang="en-US" sz="2400" b="1" dirty="0">
                <a:solidFill>
                  <a:srgbClr val="0033CC"/>
                </a:solidFill>
              </a:rPr>
              <a:t>   </a:t>
            </a:r>
            <a:r>
              <a:rPr lang="en-US" altLang="zh-CN" sz="2400" b="1" dirty="0"/>
              <a:t>SDT</a:t>
            </a:r>
            <a:r>
              <a:rPr lang="zh-CN" altLang="en-US" sz="2400" b="1" dirty="0"/>
              <a:t>核心</a:t>
            </a:r>
            <a:r>
              <a:rPr lang="zh-CN" altLang="en-US" sz="2400" b="1" dirty="0" smtClean="0"/>
              <a:t>成员</a:t>
            </a:r>
            <a:r>
              <a:rPr lang="zh-CN" altLang="en-US" sz="2400" b="1" dirty="0"/>
              <a:t>：</a:t>
            </a:r>
            <a:r>
              <a:rPr lang="zh-CN" altLang="en-US" sz="2400" b="1" dirty="0" smtClean="0">
                <a:solidFill>
                  <a:srgbClr val="1725A9"/>
                </a:solidFill>
              </a:rPr>
              <a:t>孙悟空</a:t>
            </a:r>
            <a:endParaRPr lang="en-US" altLang="zh-CN" sz="20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7"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sp>
        <p:nvSpPr>
          <p:cNvPr id="125955" name="Rectangle 12"/>
          <p:cNvSpPr>
            <a:spLocks noChangeArrowheads="1"/>
          </p:cNvSpPr>
          <p:nvPr/>
        </p:nvSpPr>
        <p:spPr bwMode="auto">
          <a:xfrm>
            <a:off x="228600" y="609600"/>
            <a:ext cx="5245100" cy="658813"/>
          </a:xfrm>
          <a:prstGeom prst="rect">
            <a:avLst/>
          </a:prstGeom>
          <a:noFill/>
          <a:ln w="9525">
            <a:noFill/>
            <a:miter lim="800000"/>
            <a:headEnd/>
            <a:tailEnd/>
          </a:ln>
        </p:spPr>
        <p:txBody>
          <a:bodyPr anchor="ctr"/>
          <a:lstStyle/>
          <a:p>
            <a:r>
              <a:rPr lang="zh-CN" altLang="en-US" sz="2400" b="1">
                <a:solidFill>
                  <a:srgbClr val="0033CC"/>
                </a:solidFill>
              </a:rPr>
              <a:t>“西天取经”的项目团队成员</a:t>
            </a:r>
          </a:p>
        </p:txBody>
      </p:sp>
      <p:sp>
        <p:nvSpPr>
          <p:cNvPr id="347139" name="Rectangle 3"/>
          <p:cNvSpPr>
            <a:spLocks noChangeArrowheads="1"/>
          </p:cNvSpPr>
          <p:nvPr/>
        </p:nvSpPr>
        <p:spPr bwMode="auto">
          <a:xfrm>
            <a:off x="228600" y="1371600"/>
            <a:ext cx="3886200" cy="457200"/>
          </a:xfrm>
          <a:prstGeom prst="rect">
            <a:avLst/>
          </a:prstGeom>
          <a:noFill/>
          <a:ln w="9525">
            <a:noFill/>
            <a:miter lim="800000"/>
            <a:headEnd/>
            <a:tailEnd/>
          </a:ln>
        </p:spPr>
        <p:txBody>
          <a:bodyPr/>
          <a:lstStyle/>
          <a:p>
            <a:pPr marL="342900" indent="-342900">
              <a:spcBef>
                <a:spcPct val="20000"/>
              </a:spcBef>
            </a:pPr>
            <a:r>
              <a:rPr lang="zh-CN" altLang="en-US" sz="2400" b="1" dirty="0">
                <a:solidFill>
                  <a:srgbClr val="0033CC"/>
                </a:solidFill>
              </a:rPr>
              <a:t>   </a:t>
            </a:r>
            <a:r>
              <a:rPr lang="en-US" altLang="zh-CN" sz="2400" b="1" dirty="0"/>
              <a:t>SDT</a:t>
            </a:r>
            <a:r>
              <a:rPr lang="zh-CN" altLang="en-US" sz="2400" b="1" dirty="0"/>
              <a:t>主要</a:t>
            </a:r>
            <a:r>
              <a:rPr lang="zh-CN" altLang="en-US" sz="2400" b="1" dirty="0" smtClean="0"/>
              <a:t>成员</a:t>
            </a:r>
            <a:r>
              <a:rPr lang="zh-CN" altLang="en-US" sz="2400" b="1" dirty="0"/>
              <a:t>：</a:t>
            </a:r>
            <a:r>
              <a:rPr lang="zh-CN" altLang="en-US" sz="2400" b="1" dirty="0" smtClean="0">
                <a:solidFill>
                  <a:srgbClr val="1725A9"/>
                </a:solidFill>
              </a:rPr>
              <a:t>猪八戒</a:t>
            </a:r>
            <a:endParaRPr lang="en-US" altLang="zh-CN" sz="2400" b="1" dirty="0" smtClean="0">
              <a:solidFill>
                <a:srgbClr val="1725A9"/>
              </a:solidFill>
            </a:endParaRPr>
          </a:p>
        </p:txBody>
      </p:sp>
      <p:pic>
        <p:nvPicPr>
          <p:cNvPr id="6" name="图片 5" descr="76981274636092023.jpg"/>
          <p:cNvPicPr>
            <a:picLocks noChangeAspect="1"/>
          </p:cNvPicPr>
          <p:nvPr/>
        </p:nvPicPr>
        <p:blipFill>
          <a:blip r:embed="rId2"/>
          <a:stretch>
            <a:fillRect/>
          </a:stretch>
        </p:blipFill>
        <p:spPr>
          <a:xfrm>
            <a:off x="5867400" y="685800"/>
            <a:ext cx="2077212" cy="16394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3"/>
          <p:cNvSpPr>
            <a:spLocks noChangeArrowheads="1"/>
          </p:cNvSpPr>
          <p:nvPr/>
        </p:nvSpPr>
        <p:spPr bwMode="auto">
          <a:xfrm>
            <a:off x="228600" y="1981200"/>
            <a:ext cx="8686800" cy="4495800"/>
          </a:xfrm>
          <a:prstGeom prst="rect">
            <a:avLst/>
          </a:prstGeom>
          <a:noFill/>
          <a:ln w="9525">
            <a:noFill/>
            <a:miter lim="800000"/>
            <a:headEnd/>
            <a:tailEnd/>
          </a:ln>
        </p:spPr>
        <p:txBody>
          <a:bodyPr/>
          <a:lstStyle/>
          <a:p>
            <a:pPr marL="342900" indent="-342900">
              <a:spcBef>
                <a:spcPct val="20000"/>
              </a:spcBef>
            </a:pPr>
            <a:r>
              <a:rPr lang="zh-CN" altLang="en-US" sz="2000" b="1" dirty="0" smtClean="0"/>
              <a:t>缺点</a:t>
            </a:r>
            <a:r>
              <a:rPr lang="en-US" altLang="zh-CN" sz="2000" b="1" dirty="0"/>
              <a:t>: --  </a:t>
            </a:r>
            <a:r>
              <a:rPr lang="zh-CN" altLang="en-US" sz="2000" b="1" dirty="0"/>
              <a:t>技术能力一般</a:t>
            </a:r>
          </a:p>
          <a:p>
            <a:pPr marL="342900" indent="-342900">
              <a:spcBef>
                <a:spcPct val="20000"/>
              </a:spcBef>
            </a:pPr>
            <a:r>
              <a:rPr lang="zh-CN" altLang="en-US" sz="2000" b="1" dirty="0"/>
              <a:t>             </a:t>
            </a:r>
            <a:r>
              <a:rPr lang="en-US" altLang="zh-CN" sz="2000" b="1" dirty="0"/>
              <a:t>-- </a:t>
            </a:r>
            <a:r>
              <a:rPr lang="zh-CN" altLang="en-US" sz="2000" b="1" dirty="0"/>
              <a:t>自私胆小</a:t>
            </a:r>
            <a:r>
              <a:rPr lang="en-US" altLang="zh-CN" sz="2000" b="1" dirty="0"/>
              <a:t>, </a:t>
            </a:r>
            <a:r>
              <a:rPr lang="zh-CN" altLang="en-US" sz="2000" b="1" dirty="0"/>
              <a:t>缺乏冒险精神</a:t>
            </a:r>
          </a:p>
          <a:p>
            <a:pPr marL="342900" indent="-342900">
              <a:spcBef>
                <a:spcPct val="20000"/>
              </a:spcBef>
            </a:pPr>
            <a:r>
              <a:rPr lang="zh-CN" altLang="en-US" sz="2000" b="1" dirty="0"/>
              <a:t>             </a:t>
            </a:r>
            <a:r>
              <a:rPr lang="en-US" altLang="zh-CN" sz="2000" b="1" dirty="0"/>
              <a:t>-- </a:t>
            </a:r>
            <a:r>
              <a:rPr lang="zh-CN" altLang="en-US" sz="2000" b="1" dirty="0"/>
              <a:t>忠诚度不高</a:t>
            </a:r>
            <a:r>
              <a:rPr lang="en-US" altLang="zh-CN" sz="2000" b="1" dirty="0"/>
              <a:t>, </a:t>
            </a:r>
            <a:r>
              <a:rPr lang="zh-CN" altLang="en-US" sz="2000" b="1" dirty="0"/>
              <a:t>对工作缺乏热情</a:t>
            </a:r>
            <a:r>
              <a:rPr lang="en-US" altLang="zh-CN" sz="2000" b="1" dirty="0"/>
              <a:t>, </a:t>
            </a:r>
            <a:r>
              <a:rPr lang="zh-CN" altLang="en-US" sz="2000" b="1" dirty="0"/>
              <a:t>总是想着辞工回家陪老婆</a:t>
            </a:r>
          </a:p>
          <a:p>
            <a:pPr marL="342900" indent="-342900">
              <a:spcBef>
                <a:spcPct val="20000"/>
              </a:spcBef>
            </a:pPr>
            <a:r>
              <a:rPr lang="en-US" altLang="zh-CN" sz="2000" b="1" dirty="0"/>
              <a:t>             -- </a:t>
            </a:r>
            <a:r>
              <a:rPr lang="zh-CN" altLang="en-US" sz="2000" b="1" dirty="0"/>
              <a:t>为人比较懒散</a:t>
            </a:r>
            <a:r>
              <a:rPr lang="en-US" altLang="zh-CN" sz="2000" b="1" dirty="0"/>
              <a:t>, </a:t>
            </a:r>
            <a:r>
              <a:rPr lang="zh-CN" altLang="en-US" sz="2000" b="1" dirty="0"/>
              <a:t>有时由于贪吃好色而影响工作</a:t>
            </a:r>
          </a:p>
          <a:p>
            <a:pPr marL="342900" indent="-342900">
              <a:spcBef>
                <a:spcPct val="20000"/>
              </a:spcBef>
            </a:pPr>
            <a:r>
              <a:rPr lang="zh-CN" altLang="en-US" sz="2000" b="1" dirty="0"/>
              <a:t>             </a:t>
            </a:r>
            <a:r>
              <a:rPr lang="en-US" altLang="zh-CN" sz="2000" b="1" dirty="0"/>
              <a:t>-- </a:t>
            </a:r>
            <a:r>
              <a:rPr lang="zh-CN" altLang="en-US" sz="2000" b="1" dirty="0"/>
              <a:t>时常抱怨</a:t>
            </a:r>
            <a:r>
              <a:rPr lang="en-US" altLang="zh-CN" sz="2000" b="1" dirty="0"/>
              <a:t>, </a:t>
            </a:r>
            <a:r>
              <a:rPr lang="zh-CN" altLang="en-US" sz="2000" b="1" dirty="0"/>
              <a:t>影响项目团队士气度</a:t>
            </a:r>
          </a:p>
          <a:p>
            <a:pPr marL="342900" indent="-342900">
              <a:spcBef>
                <a:spcPct val="20000"/>
              </a:spcBef>
            </a:pPr>
            <a:r>
              <a:rPr lang="zh-CN" altLang="en-US" sz="2000" b="1" dirty="0"/>
              <a:t>             </a:t>
            </a:r>
            <a:r>
              <a:rPr lang="en-US" altLang="zh-CN" sz="2000" b="1" dirty="0"/>
              <a:t>-- </a:t>
            </a:r>
            <a:r>
              <a:rPr lang="zh-CN" altLang="en-US" sz="2000" b="1" dirty="0"/>
              <a:t>外表气质不佳</a:t>
            </a:r>
            <a:r>
              <a:rPr lang="en-US" altLang="zh-CN" sz="2000" b="1" dirty="0"/>
              <a:t>, </a:t>
            </a:r>
            <a:r>
              <a:rPr lang="zh-CN" altLang="en-US" sz="2000" b="1" dirty="0"/>
              <a:t>影响项目团队整体形象</a:t>
            </a:r>
            <a:r>
              <a:rPr lang="en-US" altLang="zh-CN" sz="2000" b="1" dirty="0"/>
              <a:t>, </a:t>
            </a:r>
            <a:r>
              <a:rPr lang="zh-CN" altLang="en-US" sz="2000" b="1" dirty="0"/>
              <a:t>不适合承担部分项目工作</a:t>
            </a:r>
          </a:p>
          <a:p>
            <a:pPr marL="342900" indent="-342900">
              <a:spcBef>
                <a:spcPct val="20000"/>
              </a:spcBef>
            </a:pPr>
            <a:r>
              <a:rPr lang="zh-CN" altLang="en-US" sz="2000" b="1" dirty="0"/>
              <a:t>             </a:t>
            </a:r>
            <a:r>
              <a:rPr lang="en-US" altLang="zh-CN" sz="2000" b="1" dirty="0"/>
              <a:t>-- </a:t>
            </a:r>
            <a:r>
              <a:rPr lang="zh-CN" altLang="en-US" sz="2000" b="1" dirty="0"/>
              <a:t>有时候盲目自信</a:t>
            </a:r>
            <a:r>
              <a:rPr lang="en-US" altLang="zh-CN" sz="2000" b="1" dirty="0"/>
              <a:t>, </a:t>
            </a:r>
            <a:r>
              <a:rPr lang="zh-CN" altLang="en-US" sz="2000" b="1" dirty="0"/>
              <a:t>过于沉溺自己在以前公司的表现</a:t>
            </a:r>
          </a:p>
          <a:p>
            <a:pPr marL="342900" indent="-342900">
              <a:spcBef>
                <a:spcPct val="20000"/>
              </a:spcBef>
            </a:pPr>
            <a:endParaRPr lang="zh-CN" altLang="en-US" sz="2000" b="1" dirty="0"/>
          </a:p>
          <a:p>
            <a:pPr marL="342900" indent="-342900">
              <a:spcBef>
                <a:spcPct val="20000"/>
              </a:spcBef>
            </a:pPr>
            <a:r>
              <a:rPr lang="zh-CN" altLang="en-US" sz="2000" b="1" dirty="0"/>
              <a:t>   优点</a:t>
            </a:r>
            <a:r>
              <a:rPr lang="en-US" altLang="zh-CN" sz="2000" b="1" dirty="0"/>
              <a:t>: </a:t>
            </a:r>
            <a:r>
              <a:rPr lang="en-US" altLang="zh-CN" sz="2400" b="1" dirty="0"/>
              <a:t>-- </a:t>
            </a:r>
            <a:r>
              <a:rPr lang="zh-CN" altLang="en-US" sz="2000" b="1" dirty="0"/>
              <a:t>易于管理</a:t>
            </a:r>
            <a:r>
              <a:rPr lang="en-US" altLang="zh-CN" sz="2000" b="1" dirty="0"/>
              <a:t>, </a:t>
            </a:r>
            <a:r>
              <a:rPr lang="zh-CN" altLang="en-US" sz="2000" b="1" dirty="0"/>
              <a:t>可以协助技术专家解决技术问题</a:t>
            </a:r>
          </a:p>
          <a:p>
            <a:pPr marL="342900" indent="-342900">
              <a:spcBef>
                <a:spcPct val="20000"/>
              </a:spcBef>
            </a:pPr>
            <a:r>
              <a:rPr lang="zh-CN" altLang="en-US" sz="2000" b="1" dirty="0"/>
              <a:t>             </a:t>
            </a:r>
            <a:r>
              <a:rPr lang="en-US" altLang="zh-CN" sz="2000" b="1" dirty="0"/>
              <a:t>--  </a:t>
            </a:r>
            <a:r>
              <a:rPr lang="zh-CN" altLang="en-US" sz="2000" b="1" dirty="0"/>
              <a:t>性格开朗</a:t>
            </a:r>
            <a:r>
              <a:rPr lang="en-US" altLang="zh-CN" sz="2000" b="1" dirty="0"/>
              <a:t>, </a:t>
            </a:r>
            <a:r>
              <a:rPr lang="zh-CN" altLang="en-US" sz="2000" b="1" dirty="0"/>
              <a:t>和团队成员相处融洽</a:t>
            </a:r>
            <a:r>
              <a:rPr lang="en-US" altLang="zh-CN" sz="2000" b="1" dirty="0"/>
              <a:t>, </a:t>
            </a:r>
            <a:r>
              <a:rPr lang="zh-CN" altLang="en-US" sz="2000" b="1" dirty="0"/>
              <a:t>可以调节气氛</a:t>
            </a:r>
            <a:r>
              <a:rPr lang="en-US" altLang="zh-CN" sz="2000" b="1" dirty="0"/>
              <a:t>, </a:t>
            </a:r>
            <a:r>
              <a:rPr lang="zh-CN" altLang="en-US" sz="2000" b="1" dirty="0"/>
              <a:t>缓解工作压力</a:t>
            </a:r>
          </a:p>
          <a:p>
            <a:pPr marL="342900" indent="-342900">
              <a:spcBef>
                <a:spcPct val="20000"/>
              </a:spcBef>
            </a:pPr>
            <a:r>
              <a:rPr lang="zh-CN" altLang="en-US" sz="2000" b="1" dirty="0"/>
              <a:t>             </a:t>
            </a:r>
            <a:r>
              <a:rPr lang="en-US" altLang="zh-CN" sz="2000" b="1" dirty="0"/>
              <a:t>--  </a:t>
            </a:r>
            <a:r>
              <a:rPr lang="zh-CN" altLang="en-US" sz="2000" b="1" dirty="0"/>
              <a:t>心地善良</a:t>
            </a:r>
            <a:r>
              <a:rPr lang="en-US" altLang="zh-CN" sz="2000" b="1" dirty="0"/>
              <a:t>, </a:t>
            </a:r>
            <a:r>
              <a:rPr lang="zh-CN" altLang="en-US" sz="2000" b="1" dirty="0"/>
              <a:t>最能怜香惜玉</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7139"/>
                                        </p:tgtEl>
                                        <p:attrNameLst>
                                          <p:attrName>style.visibility</p:attrName>
                                        </p:attrNameLst>
                                      </p:cBhvr>
                                      <p:to>
                                        <p:strVal val="visible"/>
                                      </p:to>
                                    </p:set>
                                    <p:anim calcmode="lin" valueType="num">
                                      <p:cBhvr additive="base">
                                        <p:cTn id="7" dur="500" fill="hold"/>
                                        <p:tgtEl>
                                          <p:spTgt spid="347139"/>
                                        </p:tgtEl>
                                        <p:attrNameLst>
                                          <p:attrName>ppt_x</p:attrName>
                                        </p:attrNameLst>
                                      </p:cBhvr>
                                      <p:tavLst>
                                        <p:tav tm="0">
                                          <p:val>
                                            <p:strVal val="#ppt_x"/>
                                          </p:val>
                                        </p:tav>
                                        <p:tav tm="100000">
                                          <p:val>
                                            <p:strVal val="#ppt_x"/>
                                          </p:val>
                                        </p:tav>
                                      </p:tavLst>
                                    </p:anim>
                                    <p:anim calcmode="lin" valueType="num">
                                      <p:cBhvr additive="base">
                                        <p:cTn id="8" dur="500" fill="hold"/>
                                        <p:tgtEl>
                                          <p:spTgt spid="34713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9" grpId="0"/>
      <p:bldP spid="7"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sp>
        <p:nvSpPr>
          <p:cNvPr id="126979" name="Rectangle 12"/>
          <p:cNvSpPr>
            <a:spLocks noChangeArrowheads="1"/>
          </p:cNvSpPr>
          <p:nvPr/>
        </p:nvSpPr>
        <p:spPr bwMode="auto">
          <a:xfrm>
            <a:off x="228600" y="609600"/>
            <a:ext cx="5245100" cy="658813"/>
          </a:xfrm>
          <a:prstGeom prst="rect">
            <a:avLst/>
          </a:prstGeom>
          <a:noFill/>
          <a:ln w="9525">
            <a:noFill/>
            <a:miter lim="800000"/>
            <a:headEnd/>
            <a:tailEnd/>
          </a:ln>
        </p:spPr>
        <p:txBody>
          <a:bodyPr anchor="ctr"/>
          <a:lstStyle/>
          <a:p>
            <a:r>
              <a:rPr lang="zh-CN" altLang="en-US" sz="2400" b="1" dirty="0">
                <a:solidFill>
                  <a:srgbClr val="0033CC"/>
                </a:solidFill>
              </a:rPr>
              <a:t>“西天取经”的项目团队成员</a:t>
            </a:r>
          </a:p>
        </p:txBody>
      </p:sp>
      <p:sp>
        <p:nvSpPr>
          <p:cNvPr id="347139" name="Rectangle 3"/>
          <p:cNvSpPr>
            <a:spLocks noChangeArrowheads="1"/>
          </p:cNvSpPr>
          <p:nvPr/>
        </p:nvSpPr>
        <p:spPr bwMode="auto">
          <a:xfrm>
            <a:off x="76200" y="1143000"/>
            <a:ext cx="3581400" cy="457200"/>
          </a:xfrm>
          <a:prstGeom prst="rect">
            <a:avLst/>
          </a:prstGeom>
          <a:noFill/>
          <a:ln w="9525">
            <a:noFill/>
            <a:miter lim="800000"/>
            <a:headEnd/>
            <a:tailEnd/>
          </a:ln>
        </p:spPr>
        <p:txBody>
          <a:bodyPr/>
          <a:lstStyle/>
          <a:p>
            <a:pPr marL="342900" indent="-342900">
              <a:spcBef>
                <a:spcPct val="20000"/>
              </a:spcBef>
            </a:pPr>
            <a:r>
              <a:rPr lang="zh-CN" altLang="en-US" sz="2400" b="1" dirty="0">
                <a:solidFill>
                  <a:srgbClr val="0033CC"/>
                </a:solidFill>
              </a:rPr>
              <a:t>   </a:t>
            </a:r>
            <a:r>
              <a:rPr lang="en-US" altLang="zh-CN" sz="2400" b="1" dirty="0"/>
              <a:t>SDT</a:t>
            </a:r>
            <a:r>
              <a:rPr lang="zh-CN" altLang="en-US" sz="2400" b="1" dirty="0"/>
              <a:t>主要</a:t>
            </a:r>
            <a:r>
              <a:rPr lang="zh-CN" altLang="en-US" sz="2400" b="1" dirty="0" smtClean="0"/>
              <a:t>成员</a:t>
            </a:r>
            <a:r>
              <a:rPr lang="zh-CN" altLang="en-US" sz="2400" b="1" dirty="0"/>
              <a:t>：</a:t>
            </a:r>
            <a:r>
              <a:rPr lang="zh-CN" altLang="en-US" sz="2400" b="1" dirty="0" smtClean="0">
                <a:solidFill>
                  <a:srgbClr val="1725A9"/>
                </a:solidFill>
              </a:rPr>
              <a:t>沙</a:t>
            </a:r>
            <a:r>
              <a:rPr lang="zh-CN" altLang="en-US" sz="2400" b="1" dirty="0">
                <a:solidFill>
                  <a:srgbClr val="1725A9"/>
                </a:solidFill>
              </a:rPr>
              <a:t>僧</a:t>
            </a:r>
          </a:p>
          <a:p>
            <a:pPr marL="342900" indent="-342900">
              <a:spcBef>
                <a:spcPct val="20000"/>
              </a:spcBef>
            </a:pPr>
            <a:endParaRPr lang="zh-CN" altLang="en-US" sz="2000" b="1" dirty="0"/>
          </a:p>
        </p:txBody>
      </p:sp>
      <p:sp>
        <p:nvSpPr>
          <p:cNvPr id="2" name="Rectangle 3"/>
          <p:cNvSpPr>
            <a:spLocks noChangeArrowheads="1"/>
          </p:cNvSpPr>
          <p:nvPr/>
        </p:nvSpPr>
        <p:spPr bwMode="auto">
          <a:xfrm>
            <a:off x="152400" y="4419600"/>
            <a:ext cx="3657600" cy="457200"/>
          </a:xfrm>
          <a:prstGeom prst="rect">
            <a:avLst/>
          </a:prstGeom>
          <a:noFill/>
          <a:ln w="9525">
            <a:noFill/>
            <a:miter lim="800000"/>
            <a:headEnd/>
            <a:tailEnd/>
          </a:ln>
        </p:spPr>
        <p:txBody>
          <a:bodyPr/>
          <a:lstStyle/>
          <a:p>
            <a:pPr marL="342900" indent="-342900">
              <a:spcBef>
                <a:spcPct val="20000"/>
              </a:spcBef>
            </a:pPr>
            <a:r>
              <a:rPr lang="zh-CN" altLang="en-US" sz="2400" b="1" dirty="0"/>
              <a:t>   </a:t>
            </a:r>
            <a:r>
              <a:rPr lang="en-US" altLang="zh-CN" sz="2400" b="1" dirty="0"/>
              <a:t>SDT</a:t>
            </a:r>
            <a:r>
              <a:rPr lang="zh-CN" altLang="en-US" sz="2400" b="1" dirty="0"/>
              <a:t>主要</a:t>
            </a:r>
            <a:r>
              <a:rPr lang="zh-CN" altLang="en-US" sz="2400" b="1" dirty="0" smtClean="0"/>
              <a:t>成员：</a:t>
            </a:r>
            <a:r>
              <a:rPr lang="zh-CN" altLang="en-US" sz="2400" b="1" dirty="0" smtClean="0">
                <a:solidFill>
                  <a:srgbClr val="1725A9"/>
                </a:solidFill>
              </a:rPr>
              <a:t>白龙马</a:t>
            </a:r>
            <a:endParaRPr lang="en-US" altLang="zh-CN" sz="2000" b="1" dirty="0"/>
          </a:p>
        </p:txBody>
      </p:sp>
      <p:pic>
        <p:nvPicPr>
          <p:cNvPr id="8" name="图片 7" descr="2010617205341596.jpg"/>
          <p:cNvPicPr>
            <a:picLocks noChangeAspect="1"/>
          </p:cNvPicPr>
          <p:nvPr/>
        </p:nvPicPr>
        <p:blipFill>
          <a:blip r:embed="rId2"/>
          <a:stretch>
            <a:fillRect/>
          </a:stretch>
        </p:blipFill>
        <p:spPr>
          <a:xfrm>
            <a:off x="6324600" y="914400"/>
            <a:ext cx="1898123" cy="190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图片 8" descr="20110615230317-822848893.jpg"/>
          <p:cNvPicPr>
            <a:picLocks noChangeAspect="1"/>
          </p:cNvPicPr>
          <p:nvPr/>
        </p:nvPicPr>
        <p:blipFill>
          <a:blip r:embed="rId3"/>
          <a:stretch>
            <a:fillRect/>
          </a:stretch>
        </p:blipFill>
        <p:spPr>
          <a:xfrm>
            <a:off x="6400800" y="3886200"/>
            <a:ext cx="1676400" cy="21667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3"/>
          <p:cNvSpPr>
            <a:spLocks noChangeArrowheads="1"/>
          </p:cNvSpPr>
          <p:nvPr/>
        </p:nvSpPr>
        <p:spPr bwMode="auto">
          <a:xfrm>
            <a:off x="228600" y="1676400"/>
            <a:ext cx="5943600" cy="2514600"/>
          </a:xfrm>
          <a:prstGeom prst="rect">
            <a:avLst/>
          </a:prstGeom>
          <a:noFill/>
          <a:ln w="9525">
            <a:noFill/>
            <a:miter lim="800000"/>
            <a:headEnd/>
            <a:tailEnd/>
          </a:ln>
        </p:spPr>
        <p:txBody>
          <a:bodyPr/>
          <a:lstStyle/>
          <a:p>
            <a:pPr marL="342900" indent="-342900">
              <a:spcBef>
                <a:spcPct val="20000"/>
              </a:spcBef>
            </a:pPr>
            <a:r>
              <a:rPr lang="zh-CN" altLang="en-US" sz="2000" b="1" dirty="0" smtClean="0"/>
              <a:t>优点</a:t>
            </a:r>
            <a:r>
              <a:rPr lang="en-US" altLang="zh-CN" sz="2000" b="1" dirty="0"/>
              <a:t>: --  </a:t>
            </a:r>
            <a:r>
              <a:rPr lang="zh-CN" altLang="en-US" sz="2000" b="1" dirty="0"/>
              <a:t>正直</a:t>
            </a:r>
            <a:r>
              <a:rPr lang="en-US" altLang="zh-CN" sz="2000" b="1" dirty="0"/>
              <a:t>, </a:t>
            </a:r>
            <a:r>
              <a:rPr lang="zh-CN" altLang="en-US" sz="2000" b="1" dirty="0"/>
              <a:t>勤恳</a:t>
            </a:r>
            <a:r>
              <a:rPr lang="en-US" altLang="zh-CN" sz="2000" b="1" dirty="0"/>
              <a:t>, </a:t>
            </a:r>
            <a:r>
              <a:rPr lang="zh-CN" altLang="en-US" sz="2000" b="1" dirty="0"/>
              <a:t>任劳任怨</a:t>
            </a:r>
            <a:r>
              <a:rPr lang="en-US" altLang="zh-CN" sz="2000" b="1" dirty="0"/>
              <a:t>, </a:t>
            </a:r>
            <a:r>
              <a:rPr lang="zh-CN" altLang="en-US" sz="2000" b="1" dirty="0"/>
              <a:t>能够认真做好组织安排的各项工作</a:t>
            </a:r>
          </a:p>
          <a:p>
            <a:pPr marL="342900" indent="-342900">
              <a:spcBef>
                <a:spcPct val="20000"/>
              </a:spcBef>
            </a:pPr>
            <a:r>
              <a:rPr lang="zh-CN" altLang="en-US" sz="2000" b="1" dirty="0"/>
              <a:t>             </a:t>
            </a:r>
            <a:r>
              <a:rPr lang="en-US" altLang="zh-CN" sz="2000" b="1" dirty="0"/>
              <a:t>-- </a:t>
            </a:r>
            <a:r>
              <a:rPr lang="zh-CN" altLang="en-US" sz="2000" b="1" dirty="0"/>
              <a:t>忠诚度高</a:t>
            </a:r>
          </a:p>
          <a:p>
            <a:pPr marL="342900" indent="-342900">
              <a:spcBef>
                <a:spcPct val="20000"/>
              </a:spcBef>
            </a:pPr>
            <a:r>
              <a:rPr lang="en-US" altLang="zh-CN" sz="2000" b="1" dirty="0"/>
              <a:t>             --  </a:t>
            </a:r>
            <a:r>
              <a:rPr lang="zh-CN" altLang="en-US" sz="2000" b="1" dirty="0"/>
              <a:t>时常开导其他项目成员</a:t>
            </a:r>
            <a:r>
              <a:rPr lang="en-US" altLang="zh-CN" sz="2000" b="1" dirty="0"/>
              <a:t>, </a:t>
            </a:r>
            <a:r>
              <a:rPr lang="zh-CN" altLang="en-US" sz="2000" b="1" dirty="0"/>
              <a:t>灌输项目思想</a:t>
            </a:r>
          </a:p>
          <a:p>
            <a:pPr marL="342900" indent="-342900">
              <a:spcBef>
                <a:spcPct val="20000"/>
              </a:spcBef>
            </a:pPr>
            <a:endParaRPr lang="zh-CN" altLang="en-US" sz="2000" b="1" dirty="0"/>
          </a:p>
          <a:p>
            <a:pPr marL="342900" indent="-342900">
              <a:spcBef>
                <a:spcPct val="20000"/>
              </a:spcBef>
            </a:pPr>
            <a:r>
              <a:rPr lang="zh-CN" altLang="en-US" sz="2000" b="1" dirty="0"/>
              <a:t>   缺点</a:t>
            </a:r>
            <a:r>
              <a:rPr lang="en-US" altLang="zh-CN" sz="2000" b="1" dirty="0"/>
              <a:t>: -- </a:t>
            </a:r>
            <a:r>
              <a:rPr lang="zh-CN" altLang="en-US" sz="2000" b="1" dirty="0"/>
              <a:t>技术能力一般</a:t>
            </a:r>
          </a:p>
          <a:p>
            <a:pPr marL="342900" indent="-342900">
              <a:spcBef>
                <a:spcPct val="20000"/>
              </a:spcBef>
            </a:pPr>
            <a:r>
              <a:rPr lang="zh-CN" altLang="en-US" sz="2000" b="1" dirty="0"/>
              <a:t>             </a:t>
            </a:r>
            <a:r>
              <a:rPr lang="en-US" altLang="zh-CN" sz="2000" b="1" dirty="0"/>
              <a:t>-- </a:t>
            </a:r>
            <a:r>
              <a:rPr lang="zh-CN" altLang="en-US" sz="2000" b="1" dirty="0"/>
              <a:t>做事过于死板</a:t>
            </a:r>
            <a:r>
              <a:rPr lang="en-US" altLang="zh-CN" sz="2000" b="1" dirty="0"/>
              <a:t>, </a:t>
            </a:r>
            <a:r>
              <a:rPr lang="zh-CN" altLang="en-US" sz="2000" b="1" dirty="0"/>
              <a:t>缺乏贯通</a:t>
            </a:r>
          </a:p>
        </p:txBody>
      </p:sp>
      <p:sp>
        <p:nvSpPr>
          <p:cNvPr id="11" name="Rectangle 3"/>
          <p:cNvSpPr>
            <a:spLocks noChangeArrowheads="1"/>
          </p:cNvSpPr>
          <p:nvPr/>
        </p:nvSpPr>
        <p:spPr bwMode="auto">
          <a:xfrm>
            <a:off x="381000" y="4953000"/>
            <a:ext cx="5715000" cy="1371600"/>
          </a:xfrm>
          <a:prstGeom prst="rect">
            <a:avLst/>
          </a:prstGeom>
          <a:noFill/>
          <a:ln w="9525">
            <a:noFill/>
            <a:miter lim="800000"/>
            <a:headEnd/>
            <a:tailEnd/>
          </a:ln>
        </p:spPr>
        <p:txBody>
          <a:bodyPr/>
          <a:lstStyle/>
          <a:p>
            <a:pPr marL="342900" indent="-342900">
              <a:spcBef>
                <a:spcPct val="20000"/>
              </a:spcBef>
            </a:pPr>
            <a:r>
              <a:rPr lang="zh-CN" altLang="en-US" sz="2000" b="1" dirty="0" smtClean="0"/>
              <a:t>小</a:t>
            </a:r>
            <a:r>
              <a:rPr lang="zh-CN" altLang="en-US" sz="2000" b="1" dirty="0"/>
              <a:t>白龙化做白龙马</a:t>
            </a:r>
            <a:r>
              <a:rPr lang="en-US" altLang="zh-CN" sz="2000" b="1" dirty="0"/>
              <a:t>, </a:t>
            </a:r>
            <a:r>
              <a:rPr lang="zh-CN" altLang="en-US" sz="2000" b="1" dirty="0"/>
              <a:t>承担项目团队的物资运输和夜班警卫工作</a:t>
            </a:r>
            <a:r>
              <a:rPr lang="en-US" altLang="zh-CN" sz="2000" b="1" dirty="0"/>
              <a:t>, </a:t>
            </a:r>
            <a:r>
              <a:rPr lang="zh-CN" altLang="en-US" sz="2000" b="1" dirty="0"/>
              <a:t>任劳任怨。在项目遇到高风险事件时也会化成人形</a:t>
            </a:r>
            <a:r>
              <a:rPr lang="en-US" altLang="zh-CN" sz="2000" b="1" dirty="0"/>
              <a:t>, </a:t>
            </a:r>
            <a:r>
              <a:rPr lang="zh-CN" altLang="en-US" sz="2000" b="1" dirty="0"/>
              <a:t>协助其他项目成员解决问题</a:t>
            </a:r>
            <a:endParaRPr lang="en-US" altLang="zh-CN" sz="20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7139"/>
                                        </p:tgtEl>
                                        <p:attrNameLst>
                                          <p:attrName>style.visibility</p:attrName>
                                        </p:attrNameLst>
                                      </p:cBhvr>
                                      <p:to>
                                        <p:strVal val="visible"/>
                                      </p:to>
                                    </p:set>
                                    <p:animEffect transition="in" filter="blinds(horizontal)">
                                      <p:cBhvr>
                                        <p:cTn id="7" dur="500"/>
                                        <p:tgtEl>
                                          <p:spTgt spid="347139"/>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linds(horizontal)">
                                      <p:cBhvr>
                                        <p:cTn id="21" dur="500"/>
                                        <p:tgtEl>
                                          <p:spTgt spid="2"/>
                                        </p:tgtEl>
                                      </p:cBhvr>
                                    </p:animEffect>
                                  </p:childTnLst>
                                </p:cTn>
                              </p:par>
                              <p:par>
                                <p:cTn id="22" presetID="3" presetClass="entr" presetSubtype="1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9" grpId="0"/>
      <p:bldP spid="2" grpId="0"/>
      <p:bldP spid="10" grpId="0"/>
      <p:bldP spid="11"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sp>
        <p:nvSpPr>
          <p:cNvPr id="307212" name="Rectangle 12"/>
          <p:cNvSpPr>
            <a:spLocks noChangeArrowheads="1"/>
          </p:cNvSpPr>
          <p:nvPr/>
        </p:nvSpPr>
        <p:spPr bwMode="auto">
          <a:xfrm>
            <a:off x="228600" y="609600"/>
            <a:ext cx="5245100" cy="658813"/>
          </a:xfrm>
          <a:prstGeom prst="rect">
            <a:avLst/>
          </a:prstGeom>
          <a:noFill/>
          <a:ln w="9525">
            <a:noFill/>
            <a:miter lim="800000"/>
            <a:headEnd/>
            <a:tailEnd/>
          </a:ln>
        </p:spPr>
        <p:txBody>
          <a:bodyPr anchor="ctr"/>
          <a:lstStyle/>
          <a:p>
            <a:r>
              <a:rPr lang="zh-CN" altLang="en-US" sz="2400" b="1">
                <a:solidFill>
                  <a:srgbClr val="0033CC"/>
                </a:solidFill>
              </a:rPr>
              <a:t>“西天取经”的其他主要项目干系人</a:t>
            </a:r>
          </a:p>
        </p:txBody>
      </p:sp>
      <p:sp>
        <p:nvSpPr>
          <p:cNvPr id="347139" name="Rectangle 3"/>
          <p:cNvSpPr>
            <a:spLocks noChangeArrowheads="1"/>
          </p:cNvSpPr>
          <p:nvPr/>
        </p:nvSpPr>
        <p:spPr bwMode="auto">
          <a:xfrm>
            <a:off x="76200" y="1143000"/>
            <a:ext cx="8915400" cy="5105400"/>
          </a:xfrm>
          <a:prstGeom prst="rect">
            <a:avLst/>
          </a:prstGeom>
          <a:noFill/>
          <a:ln w="9525">
            <a:noFill/>
            <a:miter lim="800000"/>
            <a:headEnd/>
            <a:tailEnd/>
          </a:ln>
        </p:spPr>
        <p:txBody>
          <a:bodyPr/>
          <a:lstStyle/>
          <a:p>
            <a:pPr marL="342900" indent="-342900">
              <a:spcBef>
                <a:spcPct val="20000"/>
              </a:spcBef>
            </a:pPr>
            <a:r>
              <a:rPr lang="zh-CN" altLang="en-US" sz="2400" b="1" dirty="0"/>
              <a:t>  顾客</a:t>
            </a:r>
            <a:r>
              <a:rPr lang="en-US" altLang="zh-CN" sz="2400" b="1" dirty="0"/>
              <a:t>/</a:t>
            </a:r>
            <a:r>
              <a:rPr lang="zh-CN" altLang="en-US" sz="2400" b="1" dirty="0" smtClean="0"/>
              <a:t>用户</a:t>
            </a:r>
            <a:r>
              <a:rPr lang="zh-CN" altLang="en-US" sz="2400" b="1" dirty="0"/>
              <a:t>：</a:t>
            </a:r>
            <a:r>
              <a:rPr lang="zh-CN" altLang="en-US" sz="2400" b="1" dirty="0" smtClean="0">
                <a:solidFill>
                  <a:srgbClr val="1725A9"/>
                </a:solidFill>
              </a:rPr>
              <a:t>唐太宗</a:t>
            </a:r>
            <a:r>
              <a:rPr lang="zh-CN" altLang="en-US" sz="2400" b="1" dirty="0">
                <a:solidFill>
                  <a:srgbClr val="1725A9"/>
                </a:solidFill>
              </a:rPr>
              <a:t>、大唐僧众及百姓</a:t>
            </a:r>
          </a:p>
          <a:p>
            <a:pPr marL="342900" indent="-342900">
              <a:spcBef>
                <a:spcPct val="20000"/>
              </a:spcBef>
            </a:pPr>
            <a:r>
              <a:rPr lang="zh-CN" altLang="en-US" sz="2400" b="1" dirty="0"/>
              <a:t>          </a:t>
            </a:r>
            <a:r>
              <a:rPr lang="zh-CN" altLang="en-US" sz="2000" b="1" dirty="0"/>
              <a:t>作为用户</a:t>
            </a:r>
            <a:r>
              <a:rPr lang="en-US" altLang="zh-CN" sz="2000" b="1" dirty="0"/>
              <a:t>,</a:t>
            </a:r>
            <a:r>
              <a:rPr lang="zh-CN" altLang="en-US" sz="2000" b="1" dirty="0"/>
              <a:t>唐太宗为项目提供充分的支持</a:t>
            </a:r>
            <a:r>
              <a:rPr lang="en-US" altLang="zh-CN" sz="2000" b="1" dirty="0"/>
              <a:t>, </a:t>
            </a:r>
            <a:r>
              <a:rPr lang="zh-CN" altLang="en-US" sz="2000" b="1" dirty="0"/>
              <a:t>除了钵盂</a:t>
            </a:r>
            <a:r>
              <a:rPr lang="en-US" altLang="zh-CN" sz="2000" b="1" dirty="0"/>
              <a:t>,</a:t>
            </a:r>
            <a:r>
              <a:rPr lang="zh-CN" altLang="en-US" sz="2000" b="1" dirty="0"/>
              <a:t>马匹等项目必须物资</a:t>
            </a:r>
            <a:r>
              <a:rPr lang="en-US" altLang="zh-CN" sz="2000" b="1" dirty="0"/>
              <a:t>, </a:t>
            </a:r>
            <a:r>
              <a:rPr lang="zh-CN" altLang="en-US" sz="2000" b="1" dirty="0"/>
              <a:t>通关叠文可以让项目团队利用客户的威信扫除障碍</a:t>
            </a:r>
            <a:r>
              <a:rPr lang="en-US" altLang="zh-CN" sz="2000" b="1" dirty="0"/>
              <a:t>,</a:t>
            </a:r>
            <a:r>
              <a:rPr lang="zh-CN" altLang="en-US" sz="2000" b="1" dirty="0"/>
              <a:t>保证项目推进</a:t>
            </a:r>
          </a:p>
          <a:p>
            <a:pPr marL="342900" indent="-342900">
              <a:spcBef>
                <a:spcPct val="20000"/>
              </a:spcBef>
            </a:pPr>
            <a:endParaRPr lang="zh-CN" altLang="en-US" sz="1200" b="1" dirty="0"/>
          </a:p>
          <a:p>
            <a:pPr marL="342900" indent="-342900">
              <a:spcBef>
                <a:spcPct val="20000"/>
              </a:spcBef>
            </a:pPr>
            <a:r>
              <a:rPr lang="zh-CN" altLang="en-US" sz="2400" b="1" dirty="0"/>
              <a:t>  </a:t>
            </a:r>
            <a:r>
              <a:rPr lang="zh-CN" altLang="en-US" sz="2400" b="1" dirty="0" smtClean="0"/>
              <a:t>发起人</a:t>
            </a:r>
            <a:r>
              <a:rPr lang="zh-CN" altLang="en-US" sz="2400" b="1" dirty="0"/>
              <a:t>：</a:t>
            </a:r>
            <a:r>
              <a:rPr lang="zh-CN" altLang="en-US" sz="2400" b="1" dirty="0" smtClean="0">
                <a:solidFill>
                  <a:srgbClr val="1725A9"/>
                </a:solidFill>
              </a:rPr>
              <a:t>如来</a:t>
            </a:r>
            <a:r>
              <a:rPr lang="zh-CN" altLang="en-US" sz="2400" b="1" dirty="0">
                <a:solidFill>
                  <a:srgbClr val="1725A9"/>
                </a:solidFill>
              </a:rPr>
              <a:t>佛祖</a:t>
            </a:r>
          </a:p>
          <a:p>
            <a:pPr marL="342900" indent="-342900">
              <a:spcBef>
                <a:spcPct val="20000"/>
              </a:spcBef>
            </a:pPr>
            <a:r>
              <a:rPr lang="zh-CN" altLang="en-US" sz="2400" b="1" dirty="0"/>
              <a:t>          </a:t>
            </a:r>
            <a:r>
              <a:rPr lang="zh-CN" altLang="en-US" sz="2000" b="1" dirty="0"/>
              <a:t>作为项目发起人，如来佛祖确定了项目</a:t>
            </a:r>
            <a:r>
              <a:rPr lang="zh-CN" altLang="en-US" sz="2000" b="1" dirty="0" smtClean="0"/>
              <a:t>目标</a:t>
            </a:r>
            <a:r>
              <a:rPr lang="zh-CN" altLang="en-US" sz="2000" b="1" dirty="0" smtClean="0">
                <a:solidFill>
                  <a:srgbClr val="FF0000"/>
                </a:solidFill>
              </a:rPr>
              <a:t>“到西天取得三藏真经，永传东土，劝善为人”</a:t>
            </a:r>
            <a:r>
              <a:rPr lang="zh-CN" altLang="en-US" sz="2000" b="1" dirty="0" smtClean="0"/>
              <a:t>明确</a:t>
            </a:r>
            <a:r>
              <a:rPr lang="zh-CN" altLang="en-US" sz="2000" b="1" dirty="0"/>
              <a:t>了项目</a:t>
            </a:r>
            <a:r>
              <a:rPr lang="zh-CN" altLang="en-US" sz="2000" b="1" dirty="0" smtClean="0"/>
              <a:t>要求 </a:t>
            </a:r>
            <a:r>
              <a:rPr lang="en-US" altLang="zh-CN" sz="2000" b="1" dirty="0" smtClean="0"/>
              <a:t>(</a:t>
            </a:r>
            <a:r>
              <a:rPr lang="zh-CN" altLang="en-US" sz="2000" b="1" dirty="0"/>
              <a:t>必须经历九九八十一难</a:t>
            </a:r>
            <a:r>
              <a:rPr lang="en-US" altLang="zh-CN" sz="2000" b="1" dirty="0"/>
              <a:t>, </a:t>
            </a:r>
            <a:r>
              <a:rPr lang="zh-CN" altLang="en-US" sz="2000" b="1" dirty="0"/>
              <a:t>不得腾云驾雾等</a:t>
            </a:r>
            <a:r>
              <a:rPr lang="en-US" altLang="zh-CN" sz="2000" b="1" dirty="0"/>
              <a:t>), </a:t>
            </a:r>
            <a:r>
              <a:rPr lang="zh-CN" altLang="en-US" sz="2000" b="1" dirty="0"/>
              <a:t>在整个项目运行过程中通过项目管理办公室跟踪项目进展情况，关键时候还直接干预解决</a:t>
            </a:r>
            <a:r>
              <a:rPr lang="zh-CN" altLang="en-US" sz="2000" b="1" dirty="0" smtClean="0"/>
              <a:t>难题 </a:t>
            </a:r>
            <a:r>
              <a:rPr lang="en-US" altLang="zh-CN" sz="2000" b="1" dirty="0" smtClean="0"/>
              <a:t>(</a:t>
            </a:r>
            <a:r>
              <a:rPr lang="zh-CN" altLang="en-US" sz="2000" b="1" dirty="0"/>
              <a:t>真假美猴王</a:t>
            </a:r>
            <a:r>
              <a:rPr lang="en-US" altLang="zh-CN" sz="2000" b="1" dirty="0"/>
              <a:t>)</a:t>
            </a:r>
            <a:r>
              <a:rPr lang="zh-CN" altLang="en-US" sz="2000" b="1" dirty="0"/>
              <a:t>项目结束时对项目成员进行绩效评估和嘉奖</a:t>
            </a:r>
          </a:p>
          <a:p>
            <a:pPr marL="342900" indent="-342900">
              <a:spcBef>
                <a:spcPct val="20000"/>
              </a:spcBef>
            </a:pPr>
            <a:endParaRPr lang="zh-CN" altLang="en-US" sz="1200" b="1" dirty="0"/>
          </a:p>
          <a:p>
            <a:pPr marL="342900" indent="-342900">
              <a:spcBef>
                <a:spcPct val="20000"/>
              </a:spcBef>
            </a:pPr>
            <a:r>
              <a:rPr lang="zh-CN" altLang="en-US" sz="2400" b="1" dirty="0">
                <a:solidFill>
                  <a:srgbClr val="0033CC"/>
                </a:solidFill>
              </a:rPr>
              <a:t>  </a:t>
            </a:r>
            <a:r>
              <a:rPr lang="zh-CN" altLang="en-US" sz="2400" b="1" dirty="0"/>
              <a:t>项目管理办公室</a:t>
            </a:r>
            <a:r>
              <a:rPr lang="en-US" altLang="zh-CN" sz="2400" b="1" dirty="0"/>
              <a:t>(PMO</a:t>
            </a:r>
            <a:r>
              <a:rPr lang="en-US" altLang="zh-CN" sz="2400" b="1" dirty="0" smtClean="0"/>
              <a:t>)</a:t>
            </a:r>
            <a:r>
              <a:rPr lang="zh-CN" altLang="en-US" sz="2400" b="1" dirty="0" smtClean="0"/>
              <a:t>：</a:t>
            </a:r>
            <a:r>
              <a:rPr lang="zh-CN" altLang="en-US" sz="2400" b="1" dirty="0" smtClean="0">
                <a:solidFill>
                  <a:srgbClr val="1725A9"/>
                </a:solidFill>
              </a:rPr>
              <a:t>紫竹</a:t>
            </a:r>
            <a:r>
              <a:rPr lang="zh-CN" altLang="en-US" sz="2400" b="1" dirty="0">
                <a:solidFill>
                  <a:srgbClr val="1725A9"/>
                </a:solidFill>
              </a:rPr>
              <a:t>林</a:t>
            </a:r>
            <a:r>
              <a:rPr lang="en-US" altLang="zh-CN" sz="2400" b="1" dirty="0">
                <a:solidFill>
                  <a:srgbClr val="1725A9"/>
                </a:solidFill>
              </a:rPr>
              <a:t>/</a:t>
            </a:r>
            <a:r>
              <a:rPr lang="zh-CN" altLang="en-US" sz="2400" b="1" dirty="0">
                <a:solidFill>
                  <a:srgbClr val="1725A9"/>
                </a:solidFill>
              </a:rPr>
              <a:t>观音菩萨</a:t>
            </a:r>
          </a:p>
          <a:p>
            <a:pPr marL="342900" indent="-342900">
              <a:spcBef>
                <a:spcPct val="20000"/>
              </a:spcBef>
            </a:pPr>
            <a:r>
              <a:rPr lang="zh-CN" altLang="en-US" sz="2000" b="1" dirty="0"/>
              <a:t>           负责项目团队的招募</a:t>
            </a:r>
            <a:r>
              <a:rPr lang="en-US" altLang="zh-CN" sz="2000" b="1" dirty="0"/>
              <a:t>, </a:t>
            </a:r>
            <a:r>
              <a:rPr lang="zh-CN" altLang="en-US" sz="2000" b="1" dirty="0"/>
              <a:t>对项目的运行情况进行跟踪指导</a:t>
            </a:r>
            <a:r>
              <a:rPr lang="en-US" altLang="zh-CN" sz="2000" b="1" dirty="0"/>
              <a:t>, </a:t>
            </a:r>
            <a:r>
              <a:rPr lang="zh-CN" altLang="en-US" sz="2000" b="1" dirty="0"/>
              <a:t>监督和约束项目团队成员的行为</a:t>
            </a:r>
            <a:r>
              <a:rPr lang="en-US" altLang="zh-CN" sz="2000" b="1" dirty="0"/>
              <a:t>, </a:t>
            </a:r>
            <a:r>
              <a:rPr lang="zh-CN" altLang="en-US" sz="2000" b="1" dirty="0"/>
              <a:t>当项目遇到困难时，对项目团队提供技术人员和工具的支持</a:t>
            </a:r>
            <a:r>
              <a:rPr lang="en-US" altLang="zh-CN" sz="2000" b="1" dirty="0"/>
              <a:t>. </a:t>
            </a:r>
            <a:r>
              <a:rPr lang="zh-CN" altLang="en-US" sz="2000" b="1" dirty="0"/>
              <a:t>项目管理办公室还有责任确保项目按要求的项目范围达成项目目标</a:t>
            </a:r>
            <a:r>
              <a:rPr lang="en-US" altLang="zh-CN" sz="2000" b="1" dirty="0"/>
              <a:t>(</a:t>
            </a:r>
            <a:r>
              <a:rPr lang="zh-CN" altLang="en-US" sz="2000" b="1" dirty="0"/>
              <a:t>制造第八十一难</a:t>
            </a:r>
            <a:r>
              <a:rPr lang="en-US" altLang="zh-CN" sz="2000" b="1" dirty="0"/>
              <a:t>)</a:t>
            </a:r>
            <a:endParaRPr lang="zh-CN" altLang="en-US" sz="24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212"/>
                                        </p:tgtEl>
                                        <p:attrNameLst>
                                          <p:attrName>style.visibility</p:attrName>
                                        </p:attrNameLst>
                                      </p:cBhvr>
                                      <p:to>
                                        <p:strVal val="visible"/>
                                      </p:to>
                                    </p:set>
                                    <p:anim calcmode="lin" valueType="num">
                                      <p:cBhvr additive="base">
                                        <p:cTn id="7" dur="500" fill="hold"/>
                                        <p:tgtEl>
                                          <p:spTgt spid="307212"/>
                                        </p:tgtEl>
                                        <p:attrNameLst>
                                          <p:attrName>ppt_x</p:attrName>
                                        </p:attrNameLst>
                                      </p:cBhvr>
                                      <p:tavLst>
                                        <p:tav tm="0">
                                          <p:val>
                                            <p:strVal val="0-#ppt_w/2"/>
                                          </p:val>
                                        </p:tav>
                                        <p:tav tm="100000">
                                          <p:val>
                                            <p:strVal val="#ppt_x"/>
                                          </p:val>
                                        </p:tav>
                                      </p:tavLst>
                                    </p:anim>
                                    <p:anim calcmode="lin" valueType="num">
                                      <p:cBhvr additive="base">
                                        <p:cTn id="8" dur="500" fill="hold"/>
                                        <p:tgtEl>
                                          <p:spTgt spid="3072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347139">
                                            <p:txEl>
                                              <p:pRg st="0" end="0"/>
                                            </p:txEl>
                                          </p:spTgt>
                                        </p:tgtEl>
                                        <p:attrNameLst>
                                          <p:attrName>style.visibility</p:attrName>
                                        </p:attrNameLst>
                                      </p:cBhvr>
                                      <p:to>
                                        <p:strVal val="visible"/>
                                      </p:to>
                                    </p:set>
                                    <p:anim calcmode="lin" valueType="num">
                                      <p:cBhvr>
                                        <p:cTn id="13" dur="1000" fill="hold"/>
                                        <p:tgtEl>
                                          <p:spTgt spid="347139">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347139">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347139">
                                            <p:txEl>
                                              <p:pRg st="0" end="0"/>
                                            </p:txEl>
                                          </p:spTgt>
                                        </p:tgtEl>
                                      </p:cBhvr>
                                    </p:animEffect>
                                  </p:childTnLst>
                                </p:cTn>
                              </p:par>
                              <p:par>
                                <p:cTn id="16" presetID="55" presetClass="entr" presetSubtype="0" fill="hold" nodeType="withEffect">
                                  <p:stCondLst>
                                    <p:cond delay="0"/>
                                  </p:stCondLst>
                                  <p:childTnLst>
                                    <p:set>
                                      <p:cBhvr>
                                        <p:cTn id="17" dur="1" fill="hold">
                                          <p:stCondLst>
                                            <p:cond delay="0"/>
                                          </p:stCondLst>
                                        </p:cTn>
                                        <p:tgtEl>
                                          <p:spTgt spid="347139">
                                            <p:txEl>
                                              <p:pRg st="1" end="1"/>
                                            </p:txEl>
                                          </p:spTgt>
                                        </p:tgtEl>
                                        <p:attrNameLst>
                                          <p:attrName>style.visibility</p:attrName>
                                        </p:attrNameLst>
                                      </p:cBhvr>
                                      <p:to>
                                        <p:strVal val="visible"/>
                                      </p:to>
                                    </p:set>
                                    <p:anim calcmode="lin" valueType="num">
                                      <p:cBhvr>
                                        <p:cTn id="18" dur="1000" fill="hold"/>
                                        <p:tgtEl>
                                          <p:spTgt spid="347139">
                                            <p:txEl>
                                              <p:pRg st="1" end="1"/>
                                            </p:txEl>
                                          </p:spTgt>
                                        </p:tgtEl>
                                        <p:attrNameLst>
                                          <p:attrName>ppt_w</p:attrName>
                                        </p:attrNameLst>
                                      </p:cBhvr>
                                      <p:tavLst>
                                        <p:tav tm="0">
                                          <p:val>
                                            <p:strVal val="#ppt_w*0.70"/>
                                          </p:val>
                                        </p:tav>
                                        <p:tav tm="100000">
                                          <p:val>
                                            <p:strVal val="#ppt_w"/>
                                          </p:val>
                                        </p:tav>
                                      </p:tavLst>
                                    </p:anim>
                                    <p:anim calcmode="lin" valueType="num">
                                      <p:cBhvr>
                                        <p:cTn id="19" dur="1000" fill="hold"/>
                                        <p:tgtEl>
                                          <p:spTgt spid="347139">
                                            <p:txEl>
                                              <p:pRg st="1" end="1"/>
                                            </p:txEl>
                                          </p:spTgt>
                                        </p:tgtEl>
                                        <p:attrNameLst>
                                          <p:attrName>ppt_h</p:attrName>
                                        </p:attrNameLst>
                                      </p:cBhvr>
                                      <p:tavLst>
                                        <p:tav tm="0">
                                          <p:val>
                                            <p:strVal val="#ppt_h"/>
                                          </p:val>
                                        </p:tav>
                                        <p:tav tm="100000">
                                          <p:val>
                                            <p:strVal val="#ppt_h"/>
                                          </p:val>
                                        </p:tav>
                                      </p:tavLst>
                                    </p:anim>
                                    <p:animEffect transition="in" filter="fade">
                                      <p:cBhvr>
                                        <p:cTn id="20" dur="1000"/>
                                        <p:tgtEl>
                                          <p:spTgt spid="347139">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nodeType="clickEffect">
                                  <p:stCondLst>
                                    <p:cond delay="0"/>
                                  </p:stCondLst>
                                  <p:childTnLst>
                                    <p:set>
                                      <p:cBhvr>
                                        <p:cTn id="24" dur="1" fill="hold">
                                          <p:stCondLst>
                                            <p:cond delay="0"/>
                                          </p:stCondLst>
                                        </p:cTn>
                                        <p:tgtEl>
                                          <p:spTgt spid="347139">
                                            <p:txEl>
                                              <p:pRg st="3" end="3"/>
                                            </p:txEl>
                                          </p:spTgt>
                                        </p:tgtEl>
                                        <p:attrNameLst>
                                          <p:attrName>style.visibility</p:attrName>
                                        </p:attrNameLst>
                                      </p:cBhvr>
                                      <p:to>
                                        <p:strVal val="visible"/>
                                      </p:to>
                                    </p:set>
                                    <p:anim calcmode="lin" valueType="num">
                                      <p:cBhvr>
                                        <p:cTn id="25" dur="1000" fill="hold"/>
                                        <p:tgtEl>
                                          <p:spTgt spid="347139">
                                            <p:txEl>
                                              <p:pRg st="3" end="3"/>
                                            </p:txEl>
                                          </p:spTgt>
                                        </p:tgtEl>
                                        <p:attrNameLst>
                                          <p:attrName>ppt_w</p:attrName>
                                        </p:attrNameLst>
                                      </p:cBhvr>
                                      <p:tavLst>
                                        <p:tav tm="0">
                                          <p:val>
                                            <p:strVal val="#ppt_w*0.70"/>
                                          </p:val>
                                        </p:tav>
                                        <p:tav tm="100000">
                                          <p:val>
                                            <p:strVal val="#ppt_w"/>
                                          </p:val>
                                        </p:tav>
                                      </p:tavLst>
                                    </p:anim>
                                    <p:anim calcmode="lin" valueType="num">
                                      <p:cBhvr>
                                        <p:cTn id="26" dur="1000" fill="hold"/>
                                        <p:tgtEl>
                                          <p:spTgt spid="347139">
                                            <p:txEl>
                                              <p:pRg st="3" end="3"/>
                                            </p:txEl>
                                          </p:spTgt>
                                        </p:tgtEl>
                                        <p:attrNameLst>
                                          <p:attrName>ppt_h</p:attrName>
                                        </p:attrNameLst>
                                      </p:cBhvr>
                                      <p:tavLst>
                                        <p:tav tm="0">
                                          <p:val>
                                            <p:strVal val="#ppt_h"/>
                                          </p:val>
                                        </p:tav>
                                        <p:tav tm="100000">
                                          <p:val>
                                            <p:strVal val="#ppt_h"/>
                                          </p:val>
                                        </p:tav>
                                      </p:tavLst>
                                    </p:anim>
                                    <p:animEffect transition="in" filter="fade">
                                      <p:cBhvr>
                                        <p:cTn id="27" dur="1000"/>
                                        <p:tgtEl>
                                          <p:spTgt spid="347139">
                                            <p:txEl>
                                              <p:pRg st="3" end="3"/>
                                            </p:txEl>
                                          </p:spTgt>
                                        </p:tgtEl>
                                      </p:cBhvr>
                                    </p:animEffect>
                                  </p:childTnLst>
                                </p:cTn>
                              </p:par>
                              <p:par>
                                <p:cTn id="28" presetID="55" presetClass="entr" presetSubtype="0" fill="hold" nodeType="withEffect">
                                  <p:stCondLst>
                                    <p:cond delay="0"/>
                                  </p:stCondLst>
                                  <p:childTnLst>
                                    <p:set>
                                      <p:cBhvr>
                                        <p:cTn id="29" dur="1" fill="hold">
                                          <p:stCondLst>
                                            <p:cond delay="0"/>
                                          </p:stCondLst>
                                        </p:cTn>
                                        <p:tgtEl>
                                          <p:spTgt spid="347139">
                                            <p:txEl>
                                              <p:pRg st="4" end="4"/>
                                            </p:txEl>
                                          </p:spTgt>
                                        </p:tgtEl>
                                        <p:attrNameLst>
                                          <p:attrName>style.visibility</p:attrName>
                                        </p:attrNameLst>
                                      </p:cBhvr>
                                      <p:to>
                                        <p:strVal val="visible"/>
                                      </p:to>
                                    </p:set>
                                    <p:anim calcmode="lin" valueType="num">
                                      <p:cBhvr>
                                        <p:cTn id="30" dur="1000" fill="hold"/>
                                        <p:tgtEl>
                                          <p:spTgt spid="347139">
                                            <p:txEl>
                                              <p:pRg st="4" end="4"/>
                                            </p:txEl>
                                          </p:spTgt>
                                        </p:tgtEl>
                                        <p:attrNameLst>
                                          <p:attrName>ppt_w</p:attrName>
                                        </p:attrNameLst>
                                      </p:cBhvr>
                                      <p:tavLst>
                                        <p:tav tm="0">
                                          <p:val>
                                            <p:strVal val="#ppt_w*0.70"/>
                                          </p:val>
                                        </p:tav>
                                        <p:tav tm="100000">
                                          <p:val>
                                            <p:strVal val="#ppt_w"/>
                                          </p:val>
                                        </p:tav>
                                      </p:tavLst>
                                    </p:anim>
                                    <p:anim calcmode="lin" valueType="num">
                                      <p:cBhvr>
                                        <p:cTn id="31" dur="1000" fill="hold"/>
                                        <p:tgtEl>
                                          <p:spTgt spid="347139">
                                            <p:txEl>
                                              <p:pRg st="4" end="4"/>
                                            </p:txEl>
                                          </p:spTgt>
                                        </p:tgtEl>
                                        <p:attrNameLst>
                                          <p:attrName>ppt_h</p:attrName>
                                        </p:attrNameLst>
                                      </p:cBhvr>
                                      <p:tavLst>
                                        <p:tav tm="0">
                                          <p:val>
                                            <p:strVal val="#ppt_h"/>
                                          </p:val>
                                        </p:tav>
                                        <p:tav tm="100000">
                                          <p:val>
                                            <p:strVal val="#ppt_h"/>
                                          </p:val>
                                        </p:tav>
                                      </p:tavLst>
                                    </p:anim>
                                    <p:animEffect transition="in" filter="fade">
                                      <p:cBhvr>
                                        <p:cTn id="32" dur="1000"/>
                                        <p:tgtEl>
                                          <p:spTgt spid="34713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nodeType="clickEffect">
                                  <p:stCondLst>
                                    <p:cond delay="0"/>
                                  </p:stCondLst>
                                  <p:childTnLst>
                                    <p:set>
                                      <p:cBhvr>
                                        <p:cTn id="36" dur="1" fill="hold">
                                          <p:stCondLst>
                                            <p:cond delay="0"/>
                                          </p:stCondLst>
                                        </p:cTn>
                                        <p:tgtEl>
                                          <p:spTgt spid="347139">
                                            <p:txEl>
                                              <p:pRg st="6" end="6"/>
                                            </p:txEl>
                                          </p:spTgt>
                                        </p:tgtEl>
                                        <p:attrNameLst>
                                          <p:attrName>style.visibility</p:attrName>
                                        </p:attrNameLst>
                                      </p:cBhvr>
                                      <p:to>
                                        <p:strVal val="visible"/>
                                      </p:to>
                                    </p:set>
                                    <p:anim calcmode="lin" valueType="num">
                                      <p:cBhvr>
                                        <p:cTn id="37" dur="1000" fill="hold"/>
                                        <p:tgtEl>
                                          <p:spTgt spid="347139">
                                            <p:txEl>
                                              <p:pRg st="6" end="6"/>
                                            </p:txEl>
                                          </p:spTgt>
                                        </p:tgtEl>
                                        <p:attrNameLst>
                                          <p:attrName>ppt_w</p:attrName>
                                        </p:attrNameLst>
                                      </p:cBhvr>
                                      <p:tavLst>
                                        <p:tav tm="0">
                                          <p:val>
                                            <p:strVal val="#ppt_w*0.70"/>
                                          </p:val>
                                        </p:tav>
                                        <p:tav tm="100000">
                                          <p:val>
                                            <p:strVal val="#ppt_w"/>
                                          </p:val>
                                        </p:tav>
                                      </p:tavLst>
                                    </p:anim>
                                    <p:anim calcmode="lin" valueType="num">
                                      <p:cBhvr>
                                        <p:cTn id="38" dur="1000" fill="hold"/>
                                        <p:tgtEl>
                                          <p:spTgt spid="347139">
                                            <p:txEl>
                                              <p:pRg st="6" end="6"/>
                                            </p:txEl>
                                          </p:spTgt>
                                        </p:tgtEl>
                                        <p:attrNameLst>
                                          <p:attrName>ppt_h</p:attrName>
                                        </p:attrNameLst>
                                      </p:cBhvr>
                                      <p:tavLst>
                                        <p:tav tm="0">
                                          <p:val>
                                            <p:strVal val="#ppt_h"/>
                                          </p:val>
                                        </p:tav>
                                        <p:tav tm="100000">
                                          <p:val>
                                            <p:strVal val="#ppt_h"/>
                                          </p:val>
                                        </p:tav>
                                      </p:tavLst>
                                    </p:anim>
                                    <p:animEffect transition="in" filter="fade">
                                      <p:cBhvr>
                                        <p:cTn id="39" dur="1000"/>
                                        <p:tgtEl>
                                          <p:spTgt spid="347139">
                                            <p:txEl>
                                              <p:pRg st="6" end="6"/>
                                            </p:txEl>
                                          </p:spTgt>
                                        </p:tgtEl>
                                      </p:cBhvr>
                                    </p:animEffect>
                                  </p:childTnLst>
                                </p:cTn>
                              </p:par>
                              <p:par>
                                <p:cTn id="40" presetID="55" presetClass="entr" presetSubtype="0" fill="hold" nodeType="withEffect">
                                  <p:stCondLst>
                                    <p:cond delay="0"/>
                                  </p:stCondLst>
                                  <p:childTnLst>
                                    <p:set>
                                      <p:cBhvr>
                                        <p:cTn id="41" dur="1" fill="hold">
                                          <p:stCondLst>
                                            <p:cond delay="0"/>
                                          </p:stCondLst>
                                        </p:cTn>
                                        <p:tgtEl>
                                          <p:spTgt spid="347139">
                                            <p:txEl>
                                              <p:pRg st="7" end="7"/>
                                            </p:txEl>
                                          </p:spTgt>
                                        </p:tgtEl>
                                        <p:attrNameLst>
                                          <p:attrName>style.visibility</p:attrName>
                                        </p:attrNameLst>
                                      </p:cBhvr>
                                      <p:to>
                                        <p:strVal val="visible"/>
                                      </p:to>
                                    </p:set>
                                    <p:anim calcmode="lin" valueType="num">
                                      <p:cBhvr>
                                        <p:cTn id="42" dur="1000" fill="hold"/>
                                        <p:tgtEl>
                                          <p:spTgt spid="347139">
                                            <p:txEl>
                                              <p:pRg st="7" end="7"/>
                                            </p:txEl>
                                          </p:spTgt>
                                        </p:tgtEl>
                                        <p:attrNameLst>
                                          <p:attrName>ppt_w</p:attrName>
                                        </p:attrNameLst>
                                      </p:cBhvr>
                                      <p:tavLst>
                                        <p:tav tm="0">
                                          <p:val>
                                            <p:strVal val="#ppt_w*0.70"/>
                                          </p:val>
                                        </p:tav>
                                        <p:tav tm="100000">
                                          <p:val>
                                            <p:strVal val="#ppt_w"/>
                                          </p:val>
                                        </p:tav>
                                      </p:tavLst>
                                    </p:anim>
                                    <p:anim calcmode="lin" valueType="num">
                                      <p:cBhvr>
                                        <p:cTn id="43" dur="1000" fill="hold"/>
                                        <p:tgtEl>
                                          <p:spTgt spid="347139">
                                            <p:txEl>
                                              <p:pRg st="7" end="7"/>
                                            </p:txEl>
                                          </p:spTgt>
                                        </p:tgtEl>
                                        <p:attrNameLst>
                                          <p:attrName>ppt_h</p:attrName>
                                        </p:attrNameLst>
                                      </p:cBhvr>
                                      <p:tavLst>
                                        <p:tav tm="0">
                                          <p:val>
                                            <p:strVal val="#ppt_h"/>
                                          </p:val>
                                        </p:tav>
                                        <p:tav tm="100000">
                                          <p:val>
                                            <p:strVal val="#ppt_h"/>
                                          </p:val>
                                        </p:tav>
                                      </p:tavLst>
                                    </p:anim>
                                    <p:animEffect transition="in" filter="fade">
                                      <p:cBhvr>
                                        <p:cTn id="44" dur="1000"/>
                                        <p:tgtEl>
                                          <p:spTgt spid="34713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12"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ChangeArrowheads="1"/>
          </p:cNvSpPr>
          <p:nvPr/>
        </p:nvSpPr>
        <p:spPr bwMode="auto">
          <a:xfrm>
            <a:off x="0" y="0"/>
            <a:ext cx="9144000" cy="533400"/>
          </a:xfrm>
          <a:prstGeom prst="rect">
            <a:avLst/>
          </a:prstGeom>
          <a:noFill/>
          <a:ln w="9525">
            <a:noFill/>
            <a:miter lim="800000"/>
            <a:headEnd/>
            <a:tailEnd/>
          </a:ln>
        </p:spPr>
        <p:txBody>
          <a:bodyPr anchor="b"/>
          <a:lstStyle/>
          <a:p>
            <a:r>
              <a:rPr lang="zh-CN" altLang="en-US" sz="3200" b="1">
                <a:solidFill>
                  <a:srgbClr val="0033CC"/>
                </a:solidFill>
              </a:rPr>
              <a:t>案例分析</a:t>
            </a:r>
            <a:r>
              <a:rPr lang="en-US" altLang="zh-CN" sz="3200" b="1">
                <a:solidFill>
                  <a:srgbClr val="0033CC"/>
                </a:solidFill>
              </a:rPr>
              <a:t>_《</a:t>
            </a:r>
            <a:r>
              <a:rPr lang="zh-CN" altLang="en-US" sz="3200" b="1">
                <a:solidFill>
                  <a:srgbClr val="0033CC"/>
                </a:solidFill>
              </a:rPr>
              <a:t>西游记</a:t>
            </a:r>
            <a:r>
              <a:rPr lang="en-US" altLang="zh-CN" sz="3200" b="1">
                <a:solidFill>
                  <a:srgbClr val="0033CC"/>
                </a:solidFill>
              </a:rPr>
              <a:t>》</a:t>
            </a:r>
            <a:r>
              <a:rPr lang="zh-CN" altLang="en-US" sz="3200" b="1">
                <a:solidFill>
                  <a:srgbClr val="0033CC"/>
                </a:solidFill>
              </a:rPr>
              <a:t>中的项目管理</a:t>
            </a:r>
          </a:p>
        </p:txBody>
      </p:sp>
      <p:sp>
        <p:nvSpPr>
          <p:cNvPr id="129027" name="Rectangle 12"/>
          <p:cNvSpPr>
            <a:spLocks noChangeArrowheads="1"/>
          </p:cNvSpPr>
          <p:nvPr/>
        </p:nvSpPr>
        <p:spPr bwMode="auto">
          <a:xfrm>
            <a:off x="228600" y="609600"/>
            <a:ext cx="5245100" cy="658813"/>
          </a:xfrm>
          <a:prstGeom prst="rect">
            <a:avLst/>
          </a:prstGeom>
          <a:noFill/>
          <a:ln w="9525">
            <a:noFill/>
            <a:miter lim="800000"/>
            <a:headEnd/>
            <a:tailEnd/>
          </a:ln>
        </p:spPr>
        <p:txBody>
          <a:bodyPr anchor="ctr"/>
          <a:lstStyle/>
          <a:p>
            <a:r>
              <a:rPr lang="zh-CN" altLang="en-US" sz="2400" b="1">
                <a:solidFill>
                  <a:srgbClr val="0033CC"/>
                </a:solidFill>
              </a:rPr>
              <a:t>“西天取经”的其他主要项目干系人</a:t>
            </a:r>
          </a:p>
        </p:txBody>
      </p:sp>
      <p:sp>
        <p:nvSpPr>
          <p:cNvPr id="347139" name="Rectangle 3"/>
          <p:cNvSpPr>
            <a:spLocks noChangeArrowheads="1"/>
          </p:cNvSpPr>
          <p:nvPr/>
        </p:nvSpPr>
        <p:spPr bwMode="auto">
          <a:xfrm>
            <a:off x="76200" y="1143000"/>
            <a:ext cx="8763000" cy="5257800"/>
          </a:xfrm>
          <a:prstGeom prst="rect">
            <a:avLst/>
          </a:prstGeom>
          <a:noFill/>
          <a:ln w="9525">
            <a:noFill/>
            <a:miter lim="800000"/>
            <a:headEnd/>
            <a:tailEnd/>
          </a:ln>
        </p:spPr>
        <p:txBody>
          <a:bodyPr/>
          <a:lstStyle/>
          <a:p>
            <a:pPr marL="342900" indent="-342900">
              <a:spcBef>
                <a:spcPct val="20000"/>
              </a:spcBef>
            </a:pPr>
            <a:r>
              <a:rPr lang="zh-CN" altLang="en-US" sz="2400" b="1" dirty="0">
                <a:solidFill>
                  <a:srgbClr val="0033CC"/>
                </a:solidFill>
              </a:rPr>
              <a:t>  </a:t>
            </a:r>
            <a:r>
              <a:rPr lang="zh-CN" altLang="en-US" sz="2400" b="1" dirty="0"/>
              <a:t>职能部门</a:t>
            </a:r>
            <a:r>
              <a:rPr lang="zh-CN" altLang="en-US" sz="2400" b="1" dirty="0" smtClean="0"/>
              <a:t>经理</a:t>
            </a:r>
            <a:r>
              <a:rPr lang="zh-CN" altLang="en-US" sz="2400" b="1" dirty="0"/>
              <a:t>：</a:t>
            </a:r>
            <a:r>
              <a:rPr lang="zh-CN" altLang="en-US" sz="2400" b="1" dirty="0" smtClean="0">
                <a:solidFill>
                  <a:srgbClr val="1725A9"/>
                </a:solidFill>
              </a:rPr>
              <a:t>各</a:t>
            </a:r>
            <a:r>
              <a:rPr lang="zh-CN" altLang="en-US" sz="2400" b="1" dirty="0">
                <a:solidFill>
                  <a:srgbClr val="1725A9"/>
                </a:solidFill>
              </a:rPr>
              <a:t>路神佛</a:t>
            </a:r>
            <a:r>
              <a:rPr lang="en-US" altLang="zh-CN" sz="2400" b="1" dirty="0">
                <a:solidFill>
                  <a:srgbClr val="1725A9"/>
                </a:solidFill>
              </a:rPr>
              <a:t>(</a:t>
            </a:r>
            <a:r>
              <a:rPr lang="zh-CN" altLang="en-US" sz="2400" b="1" dirty="0">
                <a:solidFill>
                  <a:srgbClr val="1725A9"/>
                </a:solidFill>
              </a:rPr>
              <a:t>太上老君</a:t>
            </a:r>
            <a:r>
              <a:rPr lang="en-US" altLang="zh-CN" sz="2400" b="1" dirty="0">
                <a:solidFill>
                  <a:srgbClr val="1725A9"/>
                </a:solidFill>
              </a:rPr>
              <a:t>,</a:t>
            </a:r>
            <a:r>
              <a:rPr lang="zh-CN" altLang="en-US" sz="2400" b="1" dirty="0">
                <a:solidFill>
                  <a:srgbClr val="1725A9"/>
                </a:solidFill>
              </a:rPr>
              <a:t>拖塔天王</a:t>
            </a:r>
            <a:r>
              <a:rPr lang="en-US" altLang="zh-CN" sz="2400" b="1" dirty="0">
                <a:solidFill>
                  <a:srgbClr val="1725A9"/>
                </a:solidFill>
              </a:rPr>
              <a:t>,</a:t>
            </a:r>
            <a:r>
              <a:rPr lang="zh-CN" altLang="en-US" sz="2400" b="1" dirty="0">
                <a:solidFill>
                  <a:srgbClr val="1725A9"/>
                </a:solidFill>
              </a:rPr>
              <a:t>弥勒佛等</a:t>
            </a:r>
            <a:r>
              <a:rPr lang="en-US" altLang="zh-CN" sz="2400" b="1" dirty="0">
                <a:solidFill>
                  <a:srgbClr val="1725A9"/>
                </a:solidFill>
              </a:rPr>
              <a:t>)</a:t>
            </a:r>
          </a:p>
          <a:p>
            <a:pPr marL="342900" indent="-342900">
              <a:spcBef>
                <a:spcPct val="20000"/>
              </a:spcBef>
            </a:pPr>
            <a:r>
              <a:rPr lang="zh-CN" altLang="en-US" sz="2000" b="1" dirty="0"/>
              <a:t>           各职能部门经理为项目提供必要的支持</a:t>
            </a:r>
            <a:r>
              <a:rPr lang="en-US" altLang="zh-CN" sz="2000" b="1" dirty="0"/>
              <a:t>, </a:t>
            </a:r>
            <a:r>
              <a:rPr lang="zh-CN" altLang="en-US" sz="2000" b="1" dirty="0"/>
              <a:t>尤其在项目遇到困难的时候</a:t>
            </a:r>
            <a:r>
              <a:rPr lang="en-US" altLang="zh-CN" sz="2000" b="1" dirty="0"/>
              <a:t>, </a:t>
            </a:r>
            <a:r>
              <a:rPr lang="zh-CN" altLang="en-US" sz="2000" b="1" dirty="0"/>
              <a:t>同时由于职能经理的疏于管理</a:t>
            </a:r>
            <a:r>
              <a:rPr lang="en-US" altLang="zh-CN" sz="2000" b="1" dirty="0"/>
              <a:t>, </a:t>
            </a:r>
            <a:r>
              <a:rPr lang="zh-CN" altLang="en-US" sz="2000" b="1" dirty="0"/>
              <a:t>职能部门成员经常出于个人目的给项目运行制造困难</a:t>
            </a:r>
            <a:r>
              <a:rPr lang="en-US" altLang="zh-CN" sz="2000" b="1" dirty="0"/>
              <a:t>. </a:t>
            </a:r>
            <a:r>
              <a:rPr lang="zh-CN" altLang="en-US" sz="2000" b="1" dirty="0"/>
              <a:t>而在职能经理的袒护下</a:t>
            </a:r>
            <a:r>
              <a:rPr lang="en-US" altLang="zh-CN" sz="2000" b="1" dirty="0"/>
              <a:t>, </a:t>
            </a:r>
            <a:r>
              <a:rPr lang="zh-CN" altLang="en-US" sz="2000" b="1" dirty="0"/>
              <a:t>这些给项目制造困难和损害了其他部门利益的成员都逃避了处罚</a:t>
            </a:r>
            <a:endParaRPr lang="en-US" altLang="zh-CN" sz="2000" b="1" dirty="0"/>
          </a:p>
          <a:p>
            <a:pPr marL="342900" indent="-342900">
              <a:spcBef>
                <a:spcPct val="20000"/>
              </a:spcBef>
            </a:pPr>
            <a:endParaRPr lang="en-US" altLang="zh-CN" sz="1200" b="1" dirty="0">
              <a:solidFill>
                <a:srgbClr val="0033CC"/>
              </a:solidFill>
            </a:endParaRPr>
          </a:p>
          <a:p>
            <a:pPr marL="342900" indent="-342900">
              <a:spcBef>
                <a:spcPct val="20000"/>
              </a:spcBef>
            </a:pPr>
            <a:r>
              <a:rPr lang="zh-CN" altLang="en-US" sz="2400" b="1" dirty="0">
                <a:solidFill>
                  <a:srgbClr val="0033CC"/>
                </a:solidFill>
              </a:rPr>
              <a:t>  供应商</a:t>
            </a:r>
            <a:r>
              <a:rPr lang="en-US" altLang="zh-CN" sz="2400" b="1" dirty="0">
                <a:solidFill>
                  <a:srgbClr val="0033CC"/>
                </a:solidFill>
              </a:rPr>
              <a:t>/</a:t>
            </a:r>
            <a:r>
              <a:rPr lang="zh-CN" altLang="en-US" sz="2400" b="1" dirty="0">
                <a:solidFill>
                  <a:srgbClr val="0033CC"/>
                </a:solidFill>
              </a:rPr>
              <a:t>赞助</a:t>
            </a:r>
            <a:r>
              <a:rPr lang="zh-CN" altLang="en-US" sz="2400" b="1" dirty="0" smtClean="0">
                <a:solidFill>
                  <a:srgbClr val="0033CC"/>
                </a:solidFill>
              </a:rPr>
              <a:t>商</a:t>
            </a:r>
            <a:r>
              <a:rPr lang="zh-CN" altLang="en-US" sz="2400" b="1" dirty="0">
                <a:solidFill>
                  <a:srgbClr val="0033CC"/>
                </a:solidFill>
              </a:rPr>
              <a:t>：</a:t>
            </a:r>
            <a:r>
              <a:rPr lang="zh-CN" altLang="en-US" sz="2400" b="1" dirty="0" smtClean="0">
                <a:solidFill>
                  <a:srgbClr val="1725A9"/>
                </a:solidFill>
              </a:rPr>
              <a:t>如来</a:t>
            </a:r>
            <a:r>
              <a:rPr lang="zh-CN" altLang="en-US" sz="2400" b="1" dirty="0">
                <a:solidFill>
                  <a:srgbClr val="1725A9"/>
                </a:solidFill>
              </a:rPr>
              <a:t>佛祖、观音菩萨、唐太宗、社会各界人士</a:t>
            </a:r>
            <a:endParaRPr lang="en-US" altLang="zh-CN" sz="2400" b="1" dirty="0">
              <a:solidFill>
                <a:srgbClr val="1725A9"/>
              </a:solidFill>
            </a:endParaRPr>
          </a:p>
          <a:p>
            <a:pPr marL="342900" indent="-342900">
              <a:spcBef>
                <a:spcPct val="20000"/>
              </a:spcBef>
            </a:pPr>
            <a:r>
              <a:rPr lang="zh-CN" altLang="en-US" sz="2000" b="1" dirty="0"/>
              <a:t>           如来佛祖提供主要项目材料“大成佛法三藏”，观音菩萨提供袈裟、锡杖等辅助物品，唐太宗提供钵盂、马匹等餐饮和交通运输工具，社会各界人士提供食宿</a:t>
            </a:r>
            <a:endParaRPr lang="en-US" altLang="zh-CN" sz="2000" b="1" dirty="0"/>
          </a:p>
          <a:p>
            <a:pPr marL="342900" indent="-342900">
              <a:spcBef>
                <a:spcPct val="20000"/>
              </a:spcBef>
            </a:pPr>
            <a:endParaRPr lang="zh-CN" altLang="en-US" sz="1200" b="1" dirty="0"/>
          </a:p>
          <a:p>
            <a:pPr marL="342900" indent="-342900">
              <a:spcBef>
                <a:spcPct val="20000"/>
              </a:spcBef>
            </a:pPr>
            <a:r>
              <a:rPr lang="zh-CN" altLang="en-US" sz="2400" b="1" dirty="0">
                <a:solidFill>
                  <a:srgbClr val="0033CC"/>
                </a:solidFill>
              </a:rPr>
              <a:t>  </a:t>
            </a:r>
            <a:r>
              <a:rPr lang="zh-CN" altLang="en-US" sz="2400" b="1" dirty="0"/>
              <a:t>其他施加影响</a:t>
            </a:r>
            <a:r>
              <a:rPr lang="zh-CN" altLang="en-US" sz="2400" b="1" dirty="0" smtClean="0"/>
              <a:t>者</a:t>
            </a:r>
            <a:r>
              <a:rPr lang="zh-CN" altLang="en-US" sz="2400" b="1" dirty="0"/>
              <a:t>：</a:t>
            </a:r>
            <a:r>
              <a:rPr lang="zh-CN" altLang="en-US" sz="2400" b="1" dirty="0" smtClean="0">
                <a:solidFill>
                  <a:srgbClr val="1725A9"/>
                </a:solidFill>
              </a:rPr>
              <a:t>龙宫</a:t>
            </a:r>
            <a:r>
              <a:rPr lang="zh-CN" altLang="en-US" sz="2400" b="1" dirty="0">
                <a:solidFill>
                  <a:srgbClr val="1725A9"/>
                </a:solidFill>
              </a:rPr>
              <a:t>地府的鬼怪妖魔，大罗神仙，人间的国王</a:t>
            </a:r>
            <a:r>
              <a:rPr lang="en-US" altLang="zh-CN" sz="2400" b="1" dirty="0">
                <a:solidFill>
                  <a:srgbClr val="1725A9"/>
                </a:solidFill>
              </a:rPr>
              <a:t>, </a:t>
            </a:r>
            <a:r>
              <a:rPr lang="zh-CN" altLang="en-US" sz="2400" b="1" dirty="0">
                <a:solidFill>
                  <a:srgbClr val="1725A9"/>
                </a:solidFill>
              </a:rPr>
              <a:t>公主</a:t>
            </a:r>
            <a:r>
              <a:rPr lang="en-US" altLang="zh-CN" sz="2400" b="1" dirty="0">
                <a:solidFill>
                  <a:srgbClr val="1725A9"/>
                </a:solidFill>
              </a:rPr>
              <a:t>, </a:t>
            </a:r>
            <a:r>
              <a:rPr lang="zh-CN" altLang="en-US" sz="2400" b="1" dirty="0">
                <a:solidFill>
                  <a:srgbClr val="1725A9"/>
                </a:solidFill>
              </a:rPr>
              <a:t>强盗</a:t>
            </a:r>
            <a:r>
              <a:rPr lang="en-US" altLang="zh-CN" sz="2400" b="1" dirty="0">
                <a:solidFill>
                  <a:srgbClr val="1725A9"/>
                </a:solidFill>
              </a:rPr>
              <a:t>, </a:t>
            </a:r>
            <a:r>
              <a:rPr lang="zh-CN" altLang="en-US" sz="2400" b="1" dirty="0">
                <a:solidFill>
                  <a:srgbClr val="1725A9"/>
                </a:solidFill>
              </a:rPr>
              <a:t>沙弥等</a:t>
            </a:r>
          </a:p>
          <a:p>
            <a:pPr marL="342900" indent="-342900">
              <a:spcBef>
                <a:spcPct val="20000"/>
              </a:spcBef>
            </a:pPr>
            <a:r>
              <a:rPr lang="zh-CN" altLang="en-US" sz="2000" b="1" dirty="0"/>
              <a:t>            这些对项目施加影响者</a:t>
            </a:r>
            <a:r>
              <a:rPr lang="en-US" altLang="zh-CN" sz="2000" b="1" dirty="0"/>
              <a:t>, </a:t>
            </a:r>
            <a:r>
              <a:rPr lang="zh-CN" altLang="en-US" sz="2000" b="1" dirty="0"/>
              <a:t>一方面他们带来了项目运行的困难</a:t>
            </a:r>
            <a:r>
              <a:rPr lang="en-US" altLang="zh-CN" sz="2000" b="1" dirty="0"/>
              <a:t>, </a:t>
            </a:r>
            <a:r>
              <a:rPr lang="zh-CN" altLang="en-US" sz="2000" b="1" dirty="0"/>
              <a:t>使项目面临危机</a:t>
            </a:r>
            <a:r>
              <a:rPr lang="en-US" altLang="zh-CN" sz="2000" b="1" dirty="0"/>
              <a:t>, </a:t>
            </a:r>
            <a:r>
              <a:rPr lang="zh-CN" altLang="en-US" sz="2000" b="1" dirty="0"/>
              <a:t>另一方面</a:t>
            </a:r>
            <a:r>
              <a:rPr lang="en-US" altLang="zh-CN" sz="2000" b="1" dirty="0"/>
              <a:t>, </a:t>
            </a:r>
            <a:r>
              <a:rPr lang="zh-CN" altLang="en-US" sz="2000" b="1" dirty="0"/>
              <a:t>他们的影响也是项目按要求完成的必要条件</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47139">
                                            <p:txEl>
                                              <p:pRg st="0" end="0"/>
                                            </p:txEl>
                                          </p:spTgt>
                                        </p:tgtEl>
                                        <p:attrNameLst>
                                          <p:attrName>style.visibility</p:attrName>
                                        </p:attrNameLst>
                                      </p:cBhvr>
                                      <p:to>
                                        <p:strVal val="visible"/>
                                      </p:to>
                                    </p:set>
                                    <p:anim calcmode="lin" valueType="num">
                                      <p:cBhvr>
                                        <p:cTn id="7" dur="1000" fill="hold"/>
                                        <p:tgtEl>
                                          <p:spTgt spid="347139">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47139">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47139">
                                            <p:txEl>
                                              <p:pRg st="0" end="0"/>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347139">
                                            <p:txEl>
                                              <p:pRg st="1" end="1"/>
                                            </p:txEl>
                                          </p:spTgt>
                                        </p:tgtEl>
                                        <p:attrNameLst>
                                          <p:attrName>style.visibility</p:attrName>
                                        </p:attrNameLst>
                                      </p:cBhvr>
                                      <p:to>
                                        <p:strVal val="visible"/>
                                      </p:to>
                                    </p:set>
                                    <p:anim calcmode="lin" valueType="num">
                                      <p:cBhvr>
                                        <p:cTn id="12" dur="1000" fill="hold"/>
                                        <p:tgtEl>
                                          <p:spTgt spid="347139">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347139">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347139">
                                            <p:txEl>
                                              <p:pRg st="1" end="1"/>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347139">
                                            <p:txEl>
                                              <p:pRg st="3" end="3"/>
                                            </p:txEl>
                                          </p:spTgt>
                                        </p:tgtEl>
                                        <p:attrNameLst>
                                          <p:attrName>style.visibility</p:attrName>
                                        </p:attrNameLst>
                                      </p:cBhvr>
                                      <p:to>
                                        <p:strVal val="visible"/>
                                      </p:to>
                                    </p:set>
                                    <p:anim calcmode="lin" valueType="num">
                                      <p:cBhvr>
                                        <p:cTn id="17" dur="1000" fill="hold"/>
                                        <p:tgtEl>
                                          <p:spTgt spid="347139">
                                            <p:txEl>
                                              <p:pRg st="3" end="3"/>
                                            </p:txEl>
                                          </p:spTgt>
                                        </p:tgtEl>
                                        <p:attrNameLst>
                                          <p:attrName>ppt_w</p:attrName>
                                        </p:attrNameLst>
                                      </p:cBhvr>
                                      <p:tavLst>
                                        <p:tav tm="0">
                                          <p:val>
                                            <p:strVal val="#ppt_w*0.70"/>
                                          </p:val>
                                        </p:tav>
                                        <p:tav tm="100000">
                                          <p:val>
                                            <p:strVal val="#ppt_w"/>
                                          </p:val>
                                        </p:tav>
                                      </p:tavLst>
                                    </p:anim>
                                    <p:anim calcmode="lin" valueType="num">
                                      <p:cBhvr>
                                        <p:cTn id="18" dur="1000" fill="hold"/>
                                        <p:tgtEl>
                                          <p:spTgt spid="347139">
                                            <p:txEl>
                                              <p:pRg st="3" end="3"/>
                                            </p:txEl>
                                          </p:spTgt>
                                        </p:tgtEl>
                                        <p:attrNameLst>
                                          <p:attrName>ppt_h</p:attrName>
                                        </p:attrNameLst>
                                      </p:cBhvr>
                                      <p:tavLst>
                                        <p:tav tm="0">
                                          <p:val>
                                            <p:strVal val="#ppt_h"/>
                                          </p:val>
                                        </p:tav>
                                        <p:tav tm="100000">
                                          <p:val>
                                            <p:strVal val="#ppt_h"/>
                                          </p:val>
                                        </p:tav>
                                      </p:tavLst>
                                    </p:anim>
                                    <p:animEffect transition="in" filter="fade">
                                      <p:cBhvr>
                                        <p:cTn id="19" dur="1000"/>
                                        <p:tgtEl>
                                          <p:spTgt spid="347139">
                                            <p:txEl>
                                              <p:pRg st="3" end="3"/>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347139">
                                            <p:txEl>
                                              <p:pRg st="4" end="4"/>
                                            </p:txEl>
                                          </p:spTgt>
                                        </p:tgtEl>
                                        <p:attrNameLst>
                                          <p:attrName>style.visibility</p:attrName>
                                        </p:attrNameLst>
                                      </p:cBhvr>
                                      <p:to>
                                        <p:strVal val="visible"/>
                                      </p:to>
                                    </p:set>
                                    <p:anim calcmode="lin" valueType="num">
                                      <p:cBhvr>
                                        <p:cTn id="22" dur="1000" fill="hold"/>
                                        <p:tgtEl>
                                          <p:spTgt spid="347139">
                                            <p:txEl>
                                              <p:pRg st="4" end="4"/>
                                            </p:txEl>
                                          </p:spTgt>
                                        </p:tgtEl>
                                        <p:attrNameLst>
                                          <p:attrName>ppt_w</p:attrName>
                                        </p:attrNameLst>
                                      </p:cBhvr>
                                      <p:tavLst>
                                        <p:tav tm="0">
                                          <p:val>
                                            <p:strVal val="#ppt_w*0.70"/>
                                          </p:val>
                                        </p:tav>
                                        <p:tav tm="100000">
                                          <p:val>
                                            <p:strVal val="#ppt_w"/>
                                          </p:val>
                                        </p:tav>
                                      </p:tavLst>
                                    </p:anim>
                                    <p:anim calcmode="lin" valueType="num">
                                      <p:cBhvr>
                                        <p:cTn id="23" dur="1000" fill="hold"/>
                                        <p:tgtEl>
                                          <p:spTgt spid="347139">
                                            <p:txEl>
                                              <p:pRg st="4" end="4"/>
                                            </p:txEl>
                                          </p:spTgt>
                                        </p:tgtEl>
                                        <p:attrNameLst>
                                          <p:attrName>ppt_h</p:attrName>
                                        </p:attrNameLst>
                                      </p:cBhvr>
                                      <p:tavLst>
                                        <p:tav tm="0">
                                          <p:val>
                                            <p:strVal val="#ppt_h"/>
                                          </p:val>
                                        </p:tav>
                                        <p:tav tm="100000">
                                          <p:val>
                                            <p:strVal val="#ppt_h"/>
                                          </p:val>
                                        </p:tav>
                                      </p:tavLst>
                                    </p:anim>
                                    <p:animEffect transition="in" filter="fade">
                                      <p:cBhvr>
                                        <p:cTn id="24" dur="1000"/>
                                        <p:tgtEl>
                                          <p:spTgt spid="34713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nodeType="clickEffect">
                                  <p:stCondLst>
                                    <p:cond delay="0"/>
                                  </p:stCondLst>
                                  <p:childTnLst>
                                    <p:set>
                                      <p:cBhvr>
                                        <p:cTn id="28" dur="1" fill="hold">
                                          <p:stCondLst>
                                            <p:cond delay="0"/>
                                          </p:stCondLst>
                                        </p:cTn>
                                        <p:tgtEl>
                                          <p:spTgt spid="347139">
                                            <p:txEl>
                                              <p:pRg st="6" end="6"/>
                                            </p:txEl>
                                          </p:spTgt>
                                        </p:tgtEl>
                                        <p:attrNameLst>
                                          <p:attrName>style.visibility</p:attrName>
                                        </p:attrNameLst>
                                      </p:cBhvr>
                                      <p:to>
                                        <p:strVal val="visible"/>
                                      </p:to>
                                    </p:set>
                                    <p:anim calcmode="lin" valueType="num">
                                      <p:cBhvr>
                                        <p:cTn id="29" dur="1000" fill="hold"/>
                                        <p:tgtEl>
                                          <p:spTgt spid="347139">
                                            <p:txEl>
                                              <p:pRg st="6" end="6"/>
                                            </p:txEl>
                                          </p:spTgt>
                                        </p:tgtEl>
                                        <p:attrNameLst>
                                          <p:attrName>ppt_w</p:attrName>
                                        </p:attrNameLst>
                                      </p:cBhvr>
                                      <p:tavLst>
                                        <p:tav tm="0">
                                          <p:val>
                                            <p:strVal val="#ppt_w*0.70"/>
                                          </p:val>
                                        </p:tav>
                                        <p:tav tm="100000">
                                          <p:val>
                                            <p:strVal val="#ppt_w"/>
                                          </p:val>
                                        </p:tav>
                                      </p:tavLst>
                                    </p:anim>
                                    <p:anim calcmode="lin" valueType="num">
                                      <p:cBhvr>
                                        <p:cTn id="30" dur="1000" fill="hold"/>
                                        <p:tgtEl>
                                          <p:spTgt spid="347139">
                                            <p:txEl>
                                              <p:pRg st="6" end="6"/>
                                            </p:txEl>
                                          </p:spTgt>
                                        </p:tgtEl>
                                        <p:attrNameLst>
                                          <p:attrName>ppt_h</p:attrName>
                                        </p:attrNameLst>
                                      </p:cBhvr>
                                      <p:tavLst>
                                        <p:tav tm="0">
                                          <p:val>
                                            <p:strVal val="#ppt_h"/>
                                          </p:val>
                                        </p:tav>
                                        <p:tav tm="100000">
                                          <p:val>
                                            <p:strVal val="#ppt_h"/>
                                          </p:val>
                                        </p:tav>
                                      </p:tavLst>
                                    </p:anim>
                                    <p:animEffect transition="in" filter="fade">
                                      <p:cBhvr>
                                        <p:cTn id="31" dur="1000"/>
                                        <p:tgtEl>
                                          <p:spTgt spid="347139">
                                            <p:txEl>
                                              <p:pRg st="6" end="6"/>
                                            </p:txEl>
                                          </p:spTgt>
                                        </p:tgtEl>
                                      </p:cBhvr>
                                    </p:animEffect>
                                  </p:childTnLst>
                                </p:cTn>
                              </p:par>
                              <p:par>
                                <p:cTn id="32" presetID="55" presetClass="entr" presetSubtype="0" fill="hold" nodeType="withEffect">
                                  <p:stCondLst>
                                    <p:cond delay="0"/>
                                  </p:stCondLst>
                                  <p:childTnLst>
                                    <p:set>
                                      <p:cBhvr>
                                        <p:cTn id="33" dur="1" fill="hold">
                                          <p:stCondLst>
                                            <p:cond delay="0"/>
                                          </p:stCondLst>
                                        </p:cTn>
                                        <p:tgtEl>
                                          <p:spTgt spid="347139">
                                            <p:txEl>
                                              <p:pRg st="7" end="7"/>
                                            </p:txEl>
                                          </p:spTgt>
                                        </p:tgtEl>
                                        <p:attrNameLst>
                                          <p:attrName>style.visibility</p:attrName>
                                        </p:attrNameLst>
                                      </p:cBhvr>
                                      <p:to>
                                        <p:strVal val="visible"/>
                                      </p:to>
                                    </p:set>
                                    <p:anim calcmode="lin" valueType="num">
                                      <p:cBhvr>
                                        <p:cTn id="34" dur="1000" fill="hold"/>
                                        <p:tgtEl>
                                          <p:spTgt spid="347139">
                                            <p:txEl>
                                              <p:pRg st="7" end="7"/>
                                            </p:txEl>
                                          </p:spTgt>
                                        </p:tgtEl>
                                        <p:attrNameLst>
                                          <p:attrName>ppt_w</p:attrName>
                                        </p:attrNameLst>
                                      </p:cBhvr>
                                      <p:tavLst>
                                        <p:tav tm="0">
                                          <p:val>
                                            <p:strVal val="#ppt_w*0.70"/>
                                          </p:val>
                                        </p:tav>
                                        <p:tav tm="100000">
                                          <p:val>
                                            <p:strVal val="#ppt_w"/>
                                          </p:val>
                                        </p:tav>
                                      </p:tavLst>
                                    </p:anim>
                                    <p:anim calcmode="lin" valueType="num">
                                      <p:cBhvr>
                                        <p:cTn id="35" dur="1000" fill="hold"/>
                                        <p:tgtEl>
                                          <p:spTgt spid="347139">
                                            <p:txEl>
                                              <p:pRg st="7" end="7"/>
                                            </p:txEl>
                                          </p:spTgt>
                                        </p:tgtEl>
                                        <p:attrNameLst>
                                          <p:attrName>ppt_h</p:attrName>
                                        </p:attrNameLst>
                                      </p:cBhvr>
                                      <p:tavLst>
                                        <p:tav tm="0">
                                          <p:val>
                                            <p:strVal val="#ppt_h"/>
                                          </p:val>
                                        </p:tav>
                                        <p:tav tm="100000">
                                          <p:val>
                                            <p:strVal val="#ppt_h"/>
                                          </p:val>
                                        </p:tav>
                                      </p:tavLst>
                                    </p:anim>
                                    <p:animEffect transition="in" filter="fade">
                                      <p:cBhvr>
                                        <p:cTn id="36" dur="1000"/>
                                        <p:tgtEl>
                                          <p:spTgt spid="34713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048000" y="2667000"/>
            <a:ext cx="3589444" cy="144655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8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谢谢！</a:t>
            </a:r>
            <a:endParaRPr lang="zh-CN" altLang="en-US" sz="8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流畅">
  <a:themeElements>
    <a:clrScheme name="流畅">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流畅">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22420</TotalTime>
  <Words>8041</Words>
  <Application>Microsoft PowerPoint</Application>
  <PresentationFormat>全屏显示(4:3)</PresentationFormat>
  <Paragraphs>928</Paragraphs>
  <Slides>89</Slides>
  <Notes>19</Notes>
  <HiddenSlides>0</HiddenSlides>
  <MMClips>0</MMClips>
  <ScaleCrop>false</ScaleCrop>
  <HeadingPairs>
    <vt:vector size="4" baseType="variant">
      <vt:variant>
        <vt:lpstr>主题</vt:lpstr>
      </vt:variant>
      <vt:variant>
        <vt:i4>1</vt:i4>
      </vt:variant>
      <vt:variant>
        <vt:lpstr>幻灯片标题</vt:lpstr>
      </vt:variant>
      <vt:variant>
        <vt:i4>89</vt:i4>
      </vt:variant>
    </vt:vector>
  </HeadingPairs>
  <TitlesOfParts>
    <vt:vector size="90" baseType="lpstr">
      <vt:lpstr>流畅</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反思 ？</vt:lpstr>
      <vt:lpstr>幻灯片 35</vt:lpstr>
      <vt:lpstr>问题？</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lpstr>项目经理的角色</vt:lpstr>
      <vt:lpstr>幻灯片 71</vt:lpstr>
      <vt:lpstr>幻灯片 72</vt:lpstr>
      <vt:lpstr>幻灯片 73</vt:lpstr>
      <vt:lpstr>项目经理的角色</vt:lpstr>
      <vt:lpstr>幻灯片 75</vt:lpstr>
      <vt:lpstr>幻灯片 76</vt:lpstr>
      <vt:lpstr>幻灯片 77</vt:lpstr>
      <vt:lpstr>幻灯片 78</vt:lpstr>
      <vt:lpstr>幻灯片 79</vt:lpstr>
      <vt:lpstr>幻灯片 80</vt:lpstr>
      <vt:lpstr>幻灯片 81</vt:lpstr>
      <vt:lpstr>幻灯片 82</vt:lpstr>
      <vt:lpstr>幻灯片 83</vt:lpstr>
      <vt:lpstr>幻灯片 84</vt:lpstr>
      <vt:lpstr>幻灯片 85</vt:lpstr>
      <vt:lpstr>幻灯片 86</vt:lpstr>
      <vt:lpstr>幻灯片 87</vt:lpstr>
      <vt:lpstr>幻灯片 88</vt:lpstr>
      <vt:lpstr>幻灯片 89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User</cp:lastModifiedBy>
  <cp:revision>598</cp:revision>
  <cp:lastPrinted>1601-01-01T00:00:00Z</cp:lastPrinted>
  <dcterms:created xsi:type="dcterms:W3CDTF">1601-01-01T00:00:00Z</dcterms:created>
  <dcterms:modified xsi:type="dcterms:W3CDTF">2012-09-13T12:03:43Z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