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notesMasterIdLst>
    <p:notesMasterId r:id="rId48"/>
  </p:notesMasterIdLst>
  <p:sldIdLst>
    <p:sldId id="264" r:id="rId3"/>
    <p:sldId id="301" r:id="rId4"/>
    <p:sldId id="272" r:id="rId5"/>
    <p:sldId id="280" r:id="rId6"/>
    <p:sldId id="303" r:id="rId7"/>
    <p:sldId id="302" r:id="rId8"/>
    <p:sldId id="304" r:id="rId9"/>
    <p:sldId id="305" r:id="rId10"/>
    <p:sldId id="306" r:id="rId11"/>
    <p:sldId id="307" r:id="rId12"/>
    <p:sldId id="308" r:id="rId13"/>
    <p:sldId id="309" r:id="rId14"/>
    <p:sldId id="310" r:id="rId15"/>
    <p:sldId id="311" r:id="rId16"/>
    <p:sldId id="312" r:id="rId17"/>
    <p:sldId id="313" r:id="rId18"/>
    <p:sldId id="314" r:id="rId19"/>
    <p:sldId id="315" r:id="rId20"/>
    <p:sldId id="316" r:id="rId21"/>
    <p:sldId id="317" r:id="rId22"/>
    <p:sldId id="318" r:id="rId23"/>
    <p:sldId id="319" r:id="rId24"/>
    <p:sldId id="320" r:id="rId25"/>
    <p:sldId id="321" r:id="rId26"/>
    <p:sldId id="322" r:id="rId27"/>
    <p:sldId id="323" r:id="rId28"/>
    <p:sldId id="324" r:id="rId29"/>
    <p:sldId id="325" r:id="rId30"/>
    <p:sldId id="326" r:id="rId31"/>
    <p:sldId id="327" r:id="rId32"/>
    <p:sldId id="328" r:id="rId33"/>
    <p:sldId id="329" r:id="rId34"/>
    <p:sldId id="330" r:id="rId35"/>
    <p:sldId id="331" r:id="rId36"/>
    <p:sldId id="333" r:id="rId37"/>
    <p:sldId id="334" r:id="rId38"/>
    <p:sldId id="335" r:id="rId39"/>
    <p:sldId id="336" r:id="rId40"/>
    <p:sldId id="337" r:id="rId41"/>
    <p:sldId id="338" r:id="rId42"/>
    <p:sldId id="341" r:id="rId43"/>
    <p:sldId id="343" r:id="rId44"/>
    <p:sldId id="345" r:id="rId45"/>
    <p:sldId id="347" r:id="rId46"/>
    <p:sldId id="348" r:id="rId47"/>
  </p:sldIdLst>
  <p:sldSz cx="12190413" cy="6858000"/>
  <p:notesSz cx="6858000" cy="9144000"/>
  <p:embeddedFontLst>
    <p:embeddedFont>
      <p:font typeface="迷你简菱心" pitchFamily="49" charset="-122"/>
      <p:regular r:id="rId49"/>
    </p:embeddedFont>
    <p:embeddedFont>
      <p:font typeface="微软雅黑" pitchFamily="34" charset="-122"/>
      <p:regular r:id="rId50"/>
      <p:bold r:id="rId51"/>
    </p:embeddedFont>
    <p:embeddedFont>
      <p:font typeface="Calibri" pitchFamily="34" charset="0"/>
      <p:regular r:id="rId52"/>
      <p:bold r:id="rId53"/>
      <p:italic r:id="rId54"/>
      <p:boldItalic r:id="rId55"/>
    </p:embeddedFont>
  </p:embeddedFont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1FFFC"/>
    <a:srgbClr val="00A1DA"/>
    <a:srgbClr val="74B230"/>
    <a:srgbClr val="00C88A"/>
    <a:srgbClr val="04B5EC"/>
    <a:srgbClr val="0091C4"/>
    <a:srgbClr val="00C898"/>
    <a:srgbClr val="00D3F0"/>
    <a:srgbClr val="0E8C59"/>
    <a:srgbClr val="D6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397" autoAdjust="0"/>
    <p:restoredTop sz="94386" autoAdjust="0"/>
  </p:normalViewPr>
  <p:slideViewPr>
    <p:cSldViewPr>
      <p:cViewPr varScale="1">
        <p:scale>
          <a:sx n="108" d="100"/>
          <a:sy n="108" d="100"/>
        </p:scale>
        <p:origin x="-822" y="-78"/>
      </p:cViewPr>
      <p:guideLst>
        <p:guide orient="horz" pos="2160"/>
        <p:guide pos="3840"/>
      </p:guideLst>
    </p:cSldViewPr>
  </p:slideViewPr>
  <p:notesTextViewPr>
    <p:cViewPr>
      <p:scale>
        <a:sx n="150" d="100"/>
        <a:sy n="150" d="100"/>
      </p:scale>
      <p:origin x="0" y="0"/>
    </p:cViewPr>
  </p:notesTextViewPr>
  <p:sorterViewPr>
    <p:cViewPr>
      <p:scale>
        <a:sx n="75" d="100"/>
        <a:sy n="75" d="100"/>
      </p:scale>
      <p:origin x="0" y="2064"/>
    </p:cViewPr>
  </p:sorterViewPr>
  <p:notesViewPr>
    <p:cSldViewPr>
      <p:cViewPr varScale="1">
        <p:scale>
          <a:sx n="54" d="100"/>
          <a:sy n="54" d="100"/>
        </p:scale>
        <p:origin x="-2928"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font" Target="fonts/font2.fntdata"/><Relationship Id="rId55" Type="http://schemas.openxmlformats.org/officeDocument/2006/relationships/font" Target="fonts/font7.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5.fntdata"/><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1.fntdata"/><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4.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font" Target="fonts/font3.fntdata"/><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itchFamily="34" charset="-122"/>
              </a:defRPr>
            </a:lvl1pPr>
          </a:lstStyle>
          <a:p>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itchFamily="34" charset="-122"/>
              </a:defRPr>
            </a:lvl1pPr>
          </a:lstStyle>
          <a:p>
            <a:fld id="{9F1FAED0-7D10-4239-9B56-C55805060B86}" type="datetimeFigureOut">
              <a:rPr lang="zh-CN" altLang="en-US" smtClean="0"/>
              <a:pPr/>
              <a:t>2017/4/21</a:t>
            </a:fld>
            <a:endParaRPr lang="zh-CN" altLang="en-US" dirty="0"/>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ea typeface="微软雅黑" pitchFamily="34" charset="-122"/>
              </a:defRPr>
            </a:lvl1pPr>
          </a:lstStyle>
          <a:p>
            <a:fld id="{1C147A23-5BA8-44CE-9215-79B767159C41}" type="slidenum">
              <a:rPr lang="zh-CN" altLang="en-US" smtClean="0"/>
              <a:pPr/>
              <a:t>‹#›</a:t>
            </a:fld>
            <a:endParaRPr lang="zh-CN" altLang="en-US" dirty="0"/>
          </a:p>
        </p:txBody>
      </p:sp>
    </p:spTree>
    <p:extLst>
      <p:ext uri="{BB962C8B-B14F-4D97-AF65-F5344CB8AC3E}">
        <p14:creationId xmlns:p14="http://schemas.microsoft.com/office/powerpoint/2010/main" val="221630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微软雅黑" pitchFamily="34" charset="-122"/>
        <a:cs typeface="+mn-cs"/>
      </a:defRPr>
    </a:lvl1pPr>
    <a:lvl2pPr marL="457200" algn="l" defTabSz="914400" rtl="0" eaLnBrk="1" latinLnBrk="0" hangingPunct="1">
      <a:defRPr sz="1200" kern="1200">
        <a:solidFill>
          <a:schemeClr val="tx1"/>
        </a:solidFill>
        <a:latin typeface="+mn-lt"/>
        <a:ea typeface="微软雅黑" pitchFamily="34" charset="-122"/>
        <a:cs typeface="+mn-cs"/>
      </a:defRPr>
    </a:lvl2pPr>
    <a:lvl3pPr marL="914400" algn="l" defTabSz="914400" rtl="0" eaLnBrk="1" latinLnBrk="0" hangingPunct="1">
      <a:defRPr sz="1200" kern="1200">
        <a:solidFill>
          <a:schemeClr val="tx1"/>
        </a:solidFill>
        <a:latin typeface="+mn-lt"/>
        <a:ea typeface="微软雅黑" pitchFamily="34" charset="-122"/>
        <a:cs typeface="+mn-cs"/>
      </a:defRPr>
    </a:lvl3pPr>
    <a:lvl4pPr marL="1371600" algn="l" defTabSz="914400" rtl="0" eaLnBrk="1" latinLnBrk="0" hangingPunct="1">
      <a:defRPr sz="1200" kern="1200">
        <a:solidFill>
          <a:schemeClr val="tx1"/>
        </a:solidFill>
        <a:latin typeface="+mn-lt"/>
        <a:ea typeface="微软雅黑" pitchFamily="34" charset="-122"/>
        <a:cs typeface="+mn-cs"/>
      </a:defRPr>
    </a:lvl4pPr>
    <a:lvl5pPr marL="1828800" algn="l" defTabSz="914400" rtl="0" eaLnBrk="1" latinLnBrk="0" hangingPunct="1">
      <a:defRPr sz="1200" kern="1200">
        <a:solidFill>
          <a:schemeClr val="tx1"/>
        </a:solidFill>
        <a:latin typeface="+mn-lt"/>
        <a:ea typeface="微软雅黑"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t>3</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t>4</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147A23-5BA8-44CE-9215-79B767159C41}" type="slidenum">
              <a:rPr lang="zh-CN" altLang="en-US" smtClean="0"/>
              <a:pPr/>
              <a:t>44</a:t>
            </a:fld>
            <a:endParaRPr lang="zh-CN" altLang="en-US" dirty="0"/>
          </a:p>
        </p:txBody>
      </p:sp>
    </p:spTree>
    <p:extLst>
      <p:ext uri="{BB962C8B-B14F-4D97-AF65-F5344CB8AC3E}">
        <p14:creationId xmlns:p14="http://schemas.microsoft.com/office/powerpoint/2010/main" val="14418678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281" y="2130426"/>
            <a:ext cx="10361851" cy="1470025"/>
          </a:xfrm>
          <a:prstGeom prst="rect">
            <a:avLst/>
          </a:prstGeom>
        </p:spPr>
        <p:txBody>
          <a:bodyPr/>
          <a:lstStyle>
            <a:lvl1pPr>
              <a:defRPr>
                <a:ea typeface="微软雅黑" pitchFamily="34" charset="-122"/>
              </a:defRPr>
            </a:lvl1pPr>
          </a:lstStyle>
          <a:p>
            <a:r>
              <a:rPr lang="zh-CN" altLang="en-US" dirty="0" smtClean="0"/>
              <a:t>单击此处编辑母版标题样式</a:t>
            </a:r>
            <a:endParaRPr lang="zh-CN" altLang="en-US" dirty="0"/>
          </a:p>
        </p:txBody>
      </p:sp>
      <p:sp>
        <p:nvSpPr>
          <p:cNvPr id="3" name="副标题 2"/>
          <p:cNvSpPr>
            <a:spLocks noGrp="1"/>
          </p:cNvSpPr>
          <p:nvPr>
            <p:ph type="subTitle" idx="1"/>
          </p:nvPr>
        </p:nvSpPr>
        <p:spPr>
          <a:xfrm>
            <a:off x="1828562" y="3886200"/>
            <a:ext cx="8533289" cy="1752600"/>
          </a:xfrm>
          <a:prstGeom prst="rect">
            <a:avLst/>
          </a:prstGeom>
        </p:spPr>
        <p:txBody>
          <a:bodyPr/>
          <a:lstStyle>
            <a:lvl1pPr marL="0" indent="0" algn="ctr">
              <a:buNone/>
              <a:defRPr>
                <a:solidFill>
                  <a:schemeClr val="tx1">
                    <a:tint val="75000"/>
                  </a:schemeClr>
                </a:solidFill>
                <a:ea typeface="微软雅黑" pitchFamily="34" charset="-12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dirty="0" smtClean="0"/>
              <a:t>单击此处编辑母版副标题样式</a:t>
            </a:r>
            <a:endParaRPr lang="zh-CN" altLang="en-US" dirty="0"/>
          </a:p>
        </p:txBody>
      </p:sp>
      <p:sp>
        <p:nvSpPr>
          <p:cNvPr id="4" name="日期占位符 3"/>
          <p:cNvSpPr>
            <a:spLocks noGrp="1"/>
          </p:cNvSpPr>
          <p:nvPr>
            <p:ph type="dt" sz="half" idx="10"/>
          </p:nvPr>
        </p:nvSpPr>
        <p:spPr>
          <a:xfrm>
            <a:off x="609521" y="6356351"/>
            <a:ext cx="2844430" cy="365125"/>
          </a:xfrm>
          <a:prstGeom prst="rect">
            <a:avLst/>
          </a:prstGeom>
        </p:spPr>
        <p:txBody>
          <a:bodyPr/>
          <a:lstStyle>
            <a:lvl1pPr>
              <a:defRPr>
                <a:ea typeface="微软雅黑" pitchFamily="34" charset="-122"/>
              </a:defRPr>
            </a:lvl1pPr>
          </a:lstStyle>
          <a:p>
            <a:fld id="{A61B1FD8-8752-40A4-8FD5-E89685AB56BD}" type="datetimeFigureOut">
              <a:rPr lang="zh-CN" altLang="en-US" smtClean="0"/>
              <a:pPr/>
              <a:t>2017/4/21</a:t>
            </a:fld>
            <a:endParaRPr lang="zh-CN" altLang="en-US" dirty="0"/>
          </a:p>
        </p:txBody>
      </p:sp>
      <p:sp>
        <p:nvSpPr>
          <p:cNvPr id="5" name="页脚占位符 4"/>
          <p:cNvSpPr>
            <a:spLocks noGrp="1"/>
          </p:cNvSpPr>
          <p:nvPr>
            <p:ph type="ftr" sz="quarter" idx="11"/>
          </p:nvPr>
        </p:nvSpPr>
        <p:spPr>
          <a:xfrm>
            <a:off x="4165058" y="6356351"/>
            <a:ext cx="3860297" cy="365125"/>
          </a:xfrm>
          <a:prstGeom prst="rect">
            <a:avLst/>
          </a:prstGeom>
        </p:spPr>
        <p:txBody>
          <a:bodyPr/>
          <a:lstStyle>
            <a:lvl1pPr>
              <a:defRPr>
                <a:ea typeface="微软雅黑" pitchFamily="34" charset="-122"/>
              </a:defRPr>
            </a:lvl1pPr>
          </a:lstStyle>
          <a:p>
            <a:endParaRPr lang="zh-CN" altLang="en-US" dirty="0"/>
          </a:p>
        </p:txBody>
      </p:sp>
      <p:sp>
        <p:nvSpPr>
          <p:cNvPr id="6" name="灯片编号占位符 5"/>
          <p:cNvSpPr>
            <a:spLocks noGrp="1"/>
          </p:cNvSpPr>
          <p:nvPr>
            <p:ph type="sldNum" sz="quarter" idx="12"/>
          </p:nvPr>
        </p:nvSpPr>
        <p:spPr>
          <a:xfrm>
            <a:off x="8736463" y="6356351"/>
            <a:ext cx="2844430" cy="365125"/>
          </a:xfrm>
          <a:prstGeom prst="rect">
            <a:avLst/>
          </a:prstGeom>
        </p:spPr>
        <p:txBody>
          <a:bodyPr/>
          <a:lstStyle>
            <a:lvl1pPr>
              <a:defRPr>
                <a:ea typeface="微软雅黑" pitchFamily="34" charset="-122"/>
              </a:defRPr>
            </a:lvl1pPr>
          </a:lstStyle>
          <a:p>
            <a:fld id="{52DCD716-44A1-4A3E-9A48-2DB906ECEF8F}" type="slidenum">
              <a:rPr lang="zh-CN" altLang="en-US" smtClean="0"/>
              <a:pPr/>
              <a:t>‹#›</a:t>
            </a:fld>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521" y="274638"/>
            <a:ext cx="10971372" cy="1143000"/>
          </a:xfrm>
          <a:prstGeom prst="rect">
            <a:avLst/>
          </a:prstGeom>
        </p:spPr>
        <p:txBody>
          <a:bodyPr/>
          <a:lstStyle>
            <a:lvl1pPr>
              <a:defRPr>
                <a:ea typeface="微软雅黑" pitchFamily="34" charset="-122"/>
              </a:defRPr>
            </a:lvl1pPr>
          </a:lstStyle>
          <a:p>
            <a:r>
              <a:rPr lang="zh-CN" altLang="en-US" dirty="0" smtClean="0"/>
              <a:t>单击此处编辑母版标题样式</a:t>
            </a:r>
            <a:endParaRPr lang="zh-CN" altLang="en-US" dirty="0"/>
          </a:p>
        </p:txBody>
      </p:sp>
      <p:sp>
        <p:nvSpPr>
          <p:cNvPr id="3" name="内容占位符 2"/>
          <p:cNvSpPr>
            <a:spLocks noGrp="1"/>
          </p:cNvSpPr>
          <p:nvPr>
            <p:ph idx="1"/>
          </p:nvPr>
        </p:nvSpPr>
        <p:spPr>
          <a:xfrm>
            <a:off x="609521" y="1600201"/>
            <a:ext cx="10971372" cy="4525963"/>
          </a:xfrm>
          <a:prstGeom prst="rect">
            <a:avLst/>
          </a:prstGeom>
        </p:spPr>
        <p:txBody>
          <a:bodyPr/>
          <a:lstStyle>
            <a:lvl1pPr>
              <a:defRPr>
                <a:ea typeface="微软雅黑" pitchFamily="34" charset="-122"/>
              </a:defRPr>
            </a:lvl1pPr>
            <a:lvl2pPr>
              <a:defRPr>
                <a:ea typeface="微软雅黑" pitchFamily="34" charset="-122"/>
              </a:defRPr>
            </a:lvl2pPr>
            <a:lvl3pPr>
              <a:defRPr>
                <a:ea typeface="微软雅黑" pitchFamily="34" charset="-122"/>
              </a:defRPr>
            </a:lvl3pPr>
            <a:lvl4pPr>
              <a:defRPr>
                <a:ea typeface="微软雅黑" pitchFamily="34" charset="-122"/>
              </a:defRPr>
            </a:lvl4pPr>
            <a:lvl5pPr>
              <a:defRPr>
                <a:ea typeface="微软雅黑" pitchFamily="34" charset="-122"/>
              </a:defRPr>
            </a:lvl5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10"/>
          </p:nvPr>
        </p:nvSpPr>
        <p:spPr>
          <a:xfrm>
            <a:off x="609521" y="6356351"/>
            <a:ext cx="2844430" cy="365125"/>
          </a:xfrm>
          <a:prstGeom prst="rect">
            <a:avLst/>
          </a:prstGeom>
        </p:spPr>
        <p:txBody>
          <a:bodyPr/>
          <a:lstStyle>
            <a:lvl1pPr>
              <a:defRPr>
                <a:ea typeface="微软雅黑" pitchFamily="34" charset="-122"/>
              </a:defRPr>
            </a:lvl1pPr>
          </a:lstStyle>
          <a:p>
            <a:fld id="{A61B1FD8-8752-40A4-8FD5-E89685AB56BD}" type="datetimeFigureOut">
              <a:rPr lang="zh-CN" altLang="en-US" smtClean="0"/>
              <a:pPr/>
              <a:t>2017/4/21</a:t>
            </a:fld>
            <a:endParaRPr lang="zh-CN" altLang="en-US" dirty="0"/>
          </a:p>
        </p:txBody>
      </p:sp>
      <p:sp>
        <p:nvSpPr>
          <p:cNvPr id="5" name="页脚占位符 4"/>
          <p:cNvSpPr>
            <a:spLocks noGrp="1"/>
          </p:cNvSpPr>
          <p:nvPr>
            <p:ph type="ftr" sz="quarter" idx="11"/>
          </p:nvPr>
        </p:nvSpPr>
        <p:spPr>
          <a:xfrm>
            <a:off x="4165058" y="6356351"/>
            <a:ext cx="3860297" cy="365125"/>
          </a:xfrm>
          <a:prstGeom prst="rect">
            <a:avLst/>
          </a:prstGeom>
        </p:spPr>
        <p:txBody>
          <a:bodyPr/>
          <a:lstStyle>
            <a:lvl1pPr>
              <a:defRPr>
                <a:ea typeface="微软雅黑" pitchFamily="34" charset="-122"/>
              </a:defRPr>
            </a:lvl1pPr>
          </a:lstStyle>
          <a:p>
            <a:endParaRPr lang="zh-CN" altLang="en-US" dirty="0"/>
          </a:p>
        </p:txBody>
      </p:sp>
      <p:sp>
        <p:nvSpPr>
          <p:cNvPr id="6" name="灯片编号占位符 5"/>
          <p:cNvSpPr>
            <a:spLocks noGrp="1"/>
          </p:cNvSpPr>
          <p:nvPr>
            <p:ph type="sldNum" sz="quarter" idx="12"/>
          </p:nvPr>
        </p:nvSpPr>
        <p:spPr>
          <a:xfrm>
            <a:off x="8736463" y="6356351"/>
            <a:ext cx="2844430" cy="365125"/>
          </a:xfrm>
          <a:prstGeom prst="rect">
            <a:avLst/>
          </a:prstGeom>
        </p:spPr>
        <p:txBody>
          <a:bodyPr/>
          <a:lstStyle>
            <a:lvl1pPr>
              <a:defRPr>
                <a:ea typeface="微软雅黑" pitchFamily="34" charset="-122"/>
              </a:defRPr>
            </a:lvl1pPr>
          </a:lstStyle>
          <a:p>
            <a:fld id="{52DCD716-44A1-4A3E-9A48-2DB906ECEF8F}" type="slidenum">
              <a:rPr lang="zh-CN" altLang="en-US" smtClean="0"/>
              <a:pPr/>
              <a:t>‹#›</a:t>
            </a:fld>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2959" y="4406901"/>
            <a:ext cx="10361851" cy="1362075"/>
          </a:xfrm>
          <a:prstGeom prst="rect">
            <a:avLst/>
          </a:prstGeom>
        </p:spPr>
        <p:txBody>
          <a:bodyPr anchor="t"/>
          <a:lstStyle>
            <a:lvl1pPr algn="l">
              <a:defRPr sz="4000" b="1" cap="all">
                <a:ea typeface="微软雅黑" pitchFamily="34" charset="-122"/>
              </a:defRPr>
            </a:lvl1p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962959" y="2906713"/>
            <a:ext cx="10361851" cy="1500187"/>
          </a:xfrm>
          <a:prstGeom prst="rect">
            <a:avLst/>
          </a:prstGeom>
        </p:spPr>
        <p:txBody>
          <a:bodyPr anchor="b"/>
          <a:lstStyle>
            <a:lvl1pPr marL="0" indent="0">
              <a:buNone/>
              <a:defRPr sz="2000">
                <a:solidFill>
                  <a:schemeClr val="tx1">
                    <a:tint val="75000"/>
                  </a:schemeClr>
                </a:solidFill>
                <a:ea typeface="微软雅黑" pitchFamily="34" charset="-12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dirty="0" smtClean="0"/>
              <a:t>单击此处编辑母版文本样式</a:t>
            </a:r>
          </a:p>
        </p:txBody>
      </p:sp>
      <p:sp>
        <p:nvSpPr>
          <p:cNvPr id="4" name="日期占位符 3"/>
          <p:cNvSpPr>
            <a:spLocks noGrp="1"/>
          </p:cNvSpPr>
          <p:nvPr>
            <p:ph type="dt" sz="half" idx="10"/>
          </p:nvPr>
        </p:nvSpPr>
        <p:spPr>
          <a:xfrm>
            <a:off x="609521" y="6356351"/>
            <a:ext cx="2844430" cy="365125"/>
          </a:xfrm>
          <a:prstGeom prst="rect">
            <a:avLst/>
          </a:prstGeom>
        </p:spPr>
        <p:txBody>
          <a:bodyPr/>
          <a:lstStyle>
            <a:lvl1pPr>
              <a:defRPr>
                <a:ea typeface="微软雅黑" pitchFamily="34" charset="-122"/>
              </a:defRPr>
            </a:lvl1pPr>
          </a:lstStyle>
          <a:p>
            <a:fld id="{A61B1FD8-8752-40A4-8FD5-E89685AB56BD}" type="datetimeFigureOut">
              <a:rPr lang="zh-CN" altLang="en-US" smtClean="0"/>
              <a:pPr/>
              <a:t>2017/4/21</a:t>
            </a:fld>
            <a:endParaRPr lang="zh-CN" altLang="en-US" dirty="0"/>
          </a:p>
        </p:txBody>
      </p:sp>
      <p:sp>
        <p:nvSpPr>
          <p:cNvPr id="5" name="页脚占位符 4"/>
          <p:cNvSpPr>
            <a:spLocks noGrp="1"/>
          </p:cNvSpPr>
          <p:nvPr>
            <p:ph type="ftr" sz="quarter" idx="11"/>
          </p:nvPr>
        </p:nvSpPr>
        <p:spPr>
          <a:xfrm>
            <a:off x="4165058" y="6356351"/>
            <a:ext cx="3860297" cy="365125"/>
          </a:xfrm>
          <a:prstGeom prst="rect">
            <a:avLst/>
          </a:prstGeom>
        </p:spPr>
        <p:txBody>
          <a:bodyPr/>
          <a:lstStyle>
            <a:lvl1pPr>
              <a:defRPr>
                <a:ea typeface="微软雅黑" pitchFamily="34" charset="-122"/>
              </a:defRPr>
            </a:lvl1pPr>
          </a:lstStyle>
          <a:p>
            <a:endParaRPr lang="zh-CN" altLang="en-US" dirty="0"/>
          </a:p>
        </p:txBody>
      </p:sp>
      <p:sp>
        <p:nvSpPr>
          <p:cNvPr id="6" name="灯片编号占位符 5"/>
          <p:cNvSpPr>
            <a:spLocks noGrp="1"/>
          </p:cNvSpPr>
          <p:nvPr>
            <p:ph type="sldNum" sz="quarter" idx="12"/>
          </p:nvPr>
        </p:nvSpPr>
        <p:spPr>
          <a:xfrm>
            <a:off x="8736463" y="6356351"/>
            <a:ext cx="2844430" cy="365125"/>
          </a:xfrm>
          <a:prstGeom prst="rect">
            <a:avLst/>
          </a:prstGeom>
        </p:spPr>
        <p:txBody>
          <a:bodyPr/>
          <a:lstStyle>
            <a:lvl1pPr>
              <a:defRPr>
                <a:ea typeface="微软雅黑" pitchFamily="34" charset="-122"/>
              </a:defRPr>
            </a:lvl1pPr>
          </a:lstStyle>
          <a:p>
            <a:fld id="{52DCD716-44A1-4A3E-9A48-2DB906ECEF8F}" type="slidenum">
              <a:rPr lang="zh-CN" altLang="en-US" smtClean="0"/>
              <a:pPr/>
              <a:t>‹#›</a:t>
            </a:fld>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521" y="274638"/>
            <a:ext cx="10971372" cy="1143000"/>
          </a:xfrm>
          <a:prstGeom prst="rect">
            <a:avLst/>
          </a:prstGeom>
        </p:spPr>
        <p:txBody>
          <a:bodyPr/>
          <a:lstStyle>
            <a:lvl1pPr>
              <a:defRPr>
                <a:ea typeface="微软雅黑" pitchFamily="34" charset="-122"/>
              </a:defRPr>
            </a:lvl1pPr>
          </a:lstStyle>
          <a:p>
            <a:r>
              <a:rPr lang="zh-CN" altLang="en-US" dirty="0" smtClean="0"/>
              <a:t>单击此处编辑母版标题样式</a:t>
            </a:r>
            <a:endParaRPr lang="zh-CN" altLang="en-US" dirty="0"/>
          </a:p>
        </p:txBody>
      </p:sp>
      <p:sp>
        <p:nvSpPr>
          <p:cNvPr id="3" name="内容占位符 2"/>
          <p:cNvSpPr>
            <a:spLocks noGrp="1"/>
          </p:cNvSpPr>
          <p:nvPr>
            <p:ph sz="half" idx="1"/>
          </p:nvPr>
        </p:nvSpPr>
        <p:spPr>
          <a:xfrm>
            <a:off x="812695" y="1600201"/>
            <a:ext cx="7210545" cy="4525963"/>
          </a:xfrm>
          <a:prstGeom prst="rect">
            <a:avLst/>
          </a:prstGeom>
        </p:spPr>
        <p:txBody>
          <a:bodyPr/>
          <a:lstStyle>
            <a:lvl1pPr>
              <a:defRPr sz="2800">
                <a:ea typeface="微软雅黑" pitchFamily="34" charset="-122"/>
              </a:defRPr>
            </a:lvl1pPr>
            <a:lvl2pPr>
              <a:defRPr sz="2400">
                <a:ea typeface="微软雅黑" pitchFamily="34" charset="-122"/>
              </a:defRPr>
            </a:lvl2pPr>
            <a:lvl3pPr>
              <a:defRPr sz="2000">
                <a:ea typeface="微软雅黑" pitchFamily="34" charset="-122"/>
              </a:defRPr>
            </a:lvl3pPr>
            <a:lvl4pPr>
              <a:defRPr sz="1800">
                <a:ea typeface="微软雅黑" pitchFamily="34" charset="-122"/>
              </a:defRPr>
            </a:lvl4pPr>
            <a:lvl5pPr>
              <a:defRPr sz="1800">
                <a:ea typeface="微软雅黑" pitchFamily="34" charset="-122"/>
              </a:defRPr>
            </a:lvl5pPr>
            <a:lvl6pPr>
              <a:defRPr sz="1800"/>
            </a:lvl6pPr>
            <a:lvl7pPr>
              <a:defRPr sz="1800"/>
            </a:lvl7pPr>
            <a:lvl8pPr>
              <a:defRPr sz="1800"/>
            </a:lvl8pPr>
            <a:lvl9pPr>
              <a:defRPr sz="1800"/>
            </a:lvl9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内容占位符 3"/>
          <p:cNvSpPr>
            <a:spLocks noGrp="1"/>
          </p:cNvSpPr>
          <p:nvPr>
            <p:ph sz="half" idx="2"/>
          </p:nvPr>
        </p:nvSpPr>
        <p:spPr>
          <a:xfrm>
            <a:off x="8226413" y="1600201"/>
            <a:ext cx="7212661" cy="4525963"/>
          </a:xfrm>
          <a:prstGeom prst="rect">
            <a:avLst/>
          </a:prstGeom>
        </p:spPr>
        <p:txBody>
          <a:bodyPr/>
          <a:lstStyle>
            <a:lvl1pPr>
              <a:defRPr sz="2800">
                <a:ea typeface="微软雅黑" pitchFamily="34" charset="-122"/>
              </a:defRPr>
            </a:lvl1pPr>
            <a:lvl2pPr>
              <a:defRPr sz="2400">
                <a:ea typeface="微软雅黑" pitchFamily="34" charset="-122"/>
              </a:defRPr>
            </a:lvl2pPr>
            <a:lvl3pPr>
              <a:defRPr sz="2000">
                <a:ea typeface="微软雅黑" pitchFamily="34" charset="-122"/>
              </a:defRPr>
            </a:lvl3pPr>
            <a:lvl4pPr>
              <a:defRPr sz="1800">
                <a:ea typeface="微软雅黑" pitchFamily="34" charset="-122"/>
              </a:defRPr>
            </a:lvl4pPr>
            <a:lvl5pPr>
              <a:defRPr sz="1800">
                <a:ea typeface="微软雅黑" pitchFamily="34" charset="-122"/>
              </a:defRPr>
            </a:lvl5pPr>
            <a:lvl6pPr>
              <a:defRPr sz="1800"/>
            </a:lvl6pPr>
            <a:lvl7pPr>
              <a:defRPr sz="1800"/>
            </a:lvl7pPr>
            <a:lvl8pPr>
              <a:defRPr sz="1800"/>
            </a:lvl8pPr>
            <a:lvl9pPr>
              <a:defRPr sz="1800"/>
            </a:lvl9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5" name="日期占位符 4"/>
          <p:cNvSpPr>
            <a:spLocks noGrp="1"/>
          </p:cNvSpPr>
          <p:nvPr>
            <p:ph type="dt" sz="half" idx="10"/>
          </p:nvPr>
        </p:nvSpPr>
        <p:spPr>
          <a:xfrm>
            <a:off x="609521" y="6356351"/>
            <a:ext cx="2844430" cy="365125"/>
          </a:xfrm>
          <a:prstGeom prst="rect">
            <a:avLst/>
          </a:prstGeom>
        </p:spPr>
        <p:txBody>
          <a:bodyPr/>
          <a:lstStyle>
            <a:lvl1pPr>
              <a:defRPr>
                <a:ea typeface="微软雅黑" pitchFamily="34" charset="-122"/>
              </a:defRPr>
            </a:lvl1pPr>
          </a:lstStyle>
          <a:p>
            <a:fld id="{A61B1FD8-8752-40A4-8FD5-E89685AB56BD}" type="datetimeFigureOut">
              <a:rPr lang="zh-CN" altLang="en-US" smtClean="0"/>
              <a:pPr/>
              <a:t>2017/4/21</a:t>
            </a:fld>
            <a:endParaRPr lang="zh-CN" altLang="en-US" dirty="0"/>
          </a:p>
        </p:txBody>
      </p:sp>
      <p:sp>
        <p:nvSpPr>
          <p:cNvPr id="6" name="页脚占位符 5"/>
          <p:cNvSpPr>
            <a:spLocks noGrp="1"/>
          </p:cNvSpPr>
          <p:nvPr>
            <p:ph type="ftr" sz="quarter" idx="11"/>
          </p:nvPr>
        </p:nvSpPr>
        <p:spPr>
          <a:xfrm>
            <a:off x="4165058" y="6356351"/>
            <a:ext cx="3860297" cy="365125"/>
          </a:xfrm>
          <a:prstGeom prst="rect">
            <a:avLst/>
          </a:prstGeom>
        </p:spPr>
        <p:txBody>
          <a:bodyPr/>
          <a:lstStyle>
            <a:lvl1pPr>
              <a:defRPr>
                <a:ea typeface="微软雅黑" pitchFamily="34" charset="-122"/>
              </a:defRPr>
            </a:lvl1pPr>
          </a:lstStyle>
          <a:p>
            <a:endParaRPr lang="zh-CN" altLang="en-US" dirty="0"/>
          </a:p>
        </p:txBody>
      </p:sp>
      <p:sp>
        <p:nvSpPr>
          <p:cNvPr id="7" name="灯片编号占位符 6"/>
          <p:cNvSpPr>
            <a:spLocks noGrp="1"/>
          </p:cNvSpPr>
          <p:nvPr>
            <p:ph type="sldNum" sz="quarter" idx="12"/>
          </p:nvPr>
        </p:nvSpPr>
        <p:spPr>
          <a:xfrm>
            <a:off x="8736463" y="6356351"/>
            <a:ext cx="2844430" cy="365125"/>
          </a:xfrm>
          <a:prstGeom prst="rect">
            <a:avLst/>
          </a:prstGeom>
        </p:spPr>
        <p:txBody>
          <a:bodyPr/>
          <a:lstStyle>
            <a:lvl1pPr>
              <a:defRPr>
                <a:ea typeface="微软雅黑" pitchFamily="34" charset="-122"/>
              </a:defRPr>
            </a:lvl1pPr>
          </a:lstStyle>
          <a:p>
            <a:fld id="{52DCD716-44A1-4A3E-9A48-2DB906ECEF8F}" type="slidenum">
              <a:rPr lang="zh-CN" altLang="en-US" smtClean="0"/>
              <a:pPr/>
              <a:t>‹#›</a:t>
            </a:fld>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521" y="274638"/>
            <a:ext cx="10971372" cy="1143000"/>
          </a:xfrm>
          <a:prstGeom prst="rect">
            <a:avLst/>
          </a:prstGeom>
        </p:spPr>
        <p:txBody>
          <a:bodyPr/>
          <a:lstStyle>
            <a:lvl1pPr>
              <a:defRPr>
                <a:ea typeface="微软雅黑" pitchFamily="34" charset="-122"/>
              </a:defRPr>
            </a:lvl1p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609521" y="1535113"/>
            <a:ext cx="5386216" cy="639762"/>
          </a:xfrm>
          <a:prstGeom prst="rect">
            <a:avLst/>
          </a:prstGeom>
        </p:spPr>
        <p:txBody>
          <a:bodyPr anchor="b"/>
          <a:lstStyle>
            <a:lvl1pPr marL="0" indent="0">
              <a:buNone/>
              <a:defRPr sz="2400" b="1">
                <a:ea typeface="微软雅黑"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smtClean="0"/>
              <a:t>单击此处编辑母版文本样式</a:t>
            </a:r>
          </a:p>
        </p:txBody>
      </p:sp>
      <p:sp>
        <p:nvSpPr>
          <p:cNvPr id="4" name="内容占位符 3"/>
          <p:cNvSpPr>
            <a:spLocks noGrp="1"/>
          </p:cNvSpPr>
          <p:nvPr>
            <p:ph sz="half" idx="2"/>
          </p:nvPr>
        </p:nvSpPr>
        <p:spPr>
          <a:xfrm>
            <a:off x="609521" y="2174875"/>
            <a:ext cx="5386216" cy="3951288"/>
          </a:xfrm>
          <a:prstGeom prst="rect">
            <a:avLst/>
          </a:prstGeom>
        </p:spPr>
        <p:txBody>
          <a:bodyPr/>
          <a:lstStyle>
            <a:lvl1pPr>
              <a:defRPr sz="2400">
                <a:ea typeface="微软雅黑" pitchFamily="34" charset="-122"/>
              </a:defRPr>
            </a:lvl1pPr>
            <a:lvl2pPr>
              <a:defRPr sz="2000">
                <a:ea typeface="微软雅黑" pitchFamily="34" charset="-122"/>
              </a:defRPr>
            </a:lvl2pPr>
            <a:lvl3pPr>
              <a:defRPr sz="1800">
                <a:ea typeface="微软雅黑" pitchFamily="34" charset="-122"/>
              </a:defRPr>
            </a:lvl3pPr>
            <a:lvl4pPr>
              <a:defRPr sz="1600">
                <a:ea typeface="微软雅黑" pitchFamily="34" charset="-122"/>
              </a:defRPr>
            </a:lvl4pPr>
            <a:lvl5pPr>
              <a:defRPr sz="1600">
                <a:ea typeface="微软雅黑" pitchFamily="34" charset="-122"/>
              </a:defRPr>
            </a:lvl5pPr>
            <a:lvl6pPr>
              <a:defRPr sz="1600"/>
            </a:lvl6pPr>
            <a:lvl7pPr>
              <a:defRPr sz="1600"/>
            </a:lvl7pPr>
            <a:lvl8pPr>
              <a:defRPr sz="1600"/>
            </a:lvl8pPr>
            <a:lvl9pPr>
              <a:defRPr sz="1600"/>
            </a:lvl9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5" name="文本占位符 4"/>
          <p:cNvSpPr>
            <a:spLocks noGrp="1"/>
          </p:cNvSpPr>
          <p:nvPr>
            <p:ph type="body" sz="quarter" idx="3"/>
          </p:nvPr>
        </p:nvSpPr>
        <p:spPr>
          <a:xfrm>
            <a:off x="6192561" y="1535113"/>
            <a:ext cx="5388332" cy="639762"/>
          </a:xfrm>
          <a:prstGeom prst="rect">
            <a:avLst/>
          </a:prstGeom>
        </p:spPr>
        <p:txBody>
          <a:bodyPr anchor="b"/>
          <a:lstStyle>
            <a:lvl1pPr marL="0" indent="0">
              <a:buNone/>
              <a:defRPr sz="2400" b="1">
                <a:ea typeface="微软雅黑"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smtClean="0"/>
              <a:t>单击此处编辑母版文本样式</a:t>
            </a:r>
          </a:p>
        </p:txBody>
      </p:sp>
      <p:sp>
        <p:nvSpPr>
          <p:cNvPr id="6" name="内容占位符 5"/>
          <p:cNvSpPr>
            <a:spLocks noGrp="1"/>
          </p:cNvSpPr>
          <p:nvPr>
            <p:ph sz="quarter" idx="4"/>
          </p:nvPr>
        </p:nvSpPr>
        <p:spPr>
          <a:xfrm>
            <a:off x="6192561" y="2174875"/>
            <a:ext cx="5388332" cy="3951288"/>
          </a:xfrm>
          <a:prstGeom prst="rect">
            <a:avLst/>
          </a:prstGeom>
        </p:spPr>
        <p:txBody>
          <a:bodyPr/>
          <a:lstStyle>
            <a:lvl1pPr>
              <a:defRPr sz="2400">
                <a:ea typeface="微软雅黑" pitchFamily="34" charset="-122"/>
              </a:defRPr>
            </a:lvl1pPr>
            <a:lvl2pPr>
              <a:defRPr sz="2000">
                <a:ea typeface="微软雅黑" pitchFamily="34" charset="-122"/>
              </a:defRPr>
            </a:lvl2pPr>
            <a:lvl3pPr>
              <a:defRPr sz="1800">
                <a:ea typeface="微软雅黑" pitchFamily="34" charset="-122"/>
              </a:defRPr>
            </a:lvl3pPr>
            <a:lvl4pPr>
              <a:defRPr sz="1600">
                <a:ea typeface="微软雅黑" pitchFamily="34" charset="-122"/>
              </a:defRPr>
            </a:lvl4pPr>
            <a:lvl5pPr>
              <a:defRPr sz="1600">
                <a:ea typeface="微软雅黑" pitchFamily="34" charset="-122"/>
              </a:defRPr>
            </a:lvl5pPr>
            <a:lvl6pPr>
              <a:defRPr sz="1600"/>
            </a:lvl6pPr>
            <a:lvl7pPr>
              <a:defRPr sz="1600"/>
            </a:lvl7pPr>
            <a:lvl8pPr>
              <a:defRPr sz="1600"/>
            </a:lvl8pPr>
            <a:lvl9pPr>
              <a:defRPr sz="1600"/>
            </a:lvl9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7" name="日期占位符 6"/>
          <p:cNvSpPr>
            <a:spLocks noGrp="1"/>
          </p:cNvSpPr>
          <p:nvPr>
            <p:ph type="dt" sz="half" idx="10"/>
          </p:nvPr>
        </p:nvSpPr>
        <p:spPr>
          <a:xfrm>
            <a:off x="609521" y="6356351"/>
            <a:ext cx="2844430" cy="365125"/>
          </a:xfrm>
          <a:prstGeom prst="rect">
            <a:avLst/>
          </a:prstGeom>
        </p:spPr>
        <p:txBody>
          <a:bodyPr/>
          <a:lstStyle>
            <a:lvl1pPr>
              <a:defRPr>
                <a:ea typeface="微软雅黑" pitchFamily="34" charset="-122"/>
              </a:defRPr>
            </a:lvl1pPr>
          </a:lstStyle>
          <a:p>
            <a:fld id="{A61B1FD8-8752-40A4-8FD5-E89685AB56BD}" type="datetimeFigureOut">
              <a:rPr lang="zh-CN" altLang="en-US" smtClean="0"/>
              <a:pPr/>
              <a:t>2017/4/21</a:t>
            </a:fld>
            <a:endParaRPr lang="zh-CN" altLang="en-US" dirty="0"/>
          </a:p>
        </p:txBody>
      </p:sp>
      <p:sp>
        <p:nvSpPr>
          <p:cNvPr id="8" name="页脚占位符 7"/>
          <p:cNvSpPr>
            <a:spLocks noGrp="1"/>
          </p:cNvSpPr>
          <p:nvPr>
            <p:ph type="ftr" sz="quarter" idx="11"/>
          </p:nvPr>
        </p:nvSpPr>
        <p:spPr>
          <a:xfrm>
            <a:off x="4165058" y="6356351"/>
            <a:ext cx="3860297" cy="365125"/>
          </a:xfrm>
          <a:prstGeom prst="rect">
            <a:avLst/>
          </a:prstGeom>
        </p:spPr>
        <p:txBody>
          <a:bodyPr/>
          <a:lstStyle>
            <a:lvl1pPr>
              <a:defRPr>
                <a:ea typeface="微软雅黑" pitchFamily="34" charset="-122"/>
              </a:defRPr>
            </a:lvl1pPr>
          </a:lstStyle>
          <a:p>
            <a:endParaRPr lang="zh-CN" altLang="en-US" dirty="0"/>
          </a:p>
        </p:txBody>
      </p:sp>
      <p:sp>
        <p:nvSpPr>
          <p:cNvPr id="9" name="灯片编号占位符 8"/>
          <p:cNvSpPr>
            <a:spLocks noGrp="1"/>
          </p:cNvSpPr>
          <p:nvPr>
            <p:ph type="sldNum" sz="quarter" idx="12"/>
          </p:nvPr>
        </p:nvSpPr>
        <p:spPr>
          <a:xfrm>
            <a:off x="8736463" y="6356351"/>
            <a:ext cx="2844430" cy="365125"/>
          </a:xfrm>
          <a:prstGeom prst="rect">
            <a:avLst/>
          </a:prstGeom>
        </p:spPr>
        <p:txBody>
          <a:bodyPr/>
          <a:lstStyle>
            <a:lvl1pPr>
              <a:defRPr>
                <a:ea typeface="微软雅黑" pitchFamily="34" charset="-122"/>
              </a:defRPr>
            </a:lvl1pPr>
          </a:lstStyle>
          <a:p>
            <a:fld id="{52DCD716-44A1-4A3E-9A48-2DB906ECEF8F}" type="slidenum">
              <a:rPr lang="zh-CN" altLang="en-US" smtClean="0"/>
              <a:pPr/>
              <a:t>‹#›</a:t>
            </a:fld>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521" y="274638"/>
            <a:ext cx="10971372" cy="1143000"/>
          </a:xfrm>
          <a:prstGeom prst="rect">
            <a:avLst/>
          </a:prstGeom>
        </p:spPr>
        <p:txBody>
          <a:bodyPr/>
          <a:lstStyle>
            <a:lvl1pPr>
              <a:defRPr>
                <a:ea typeface="微软雅黑" pitchFamily="34" charset="-122"/>
              </a:defRPr>
            </a:lvl1pPr>
          </a:lstStyle>
          <a:p>
            <a:r>
              <a:rPr lang="zh-CN" altLang="en-US" dirty="0" smtClean="0"/>
              <a:t>单击此处编辑母版标题样式</a:t>
            </a:r>
            <a:endParaRPr lang="zh-CN" altLang="en-US" dirty="0"/>
          </a:p>
        </p:txBody>
      </p:sp>
      <p:sp>
        <p:nvSpPr>
          <p:cNvPr id="3" name="日期占位符 2"/>
          <p:cNvSpPr>
            <a:spLocks noGrp="1"/>
          </p:cNvSpPr>
          <p:nvPr>
            <p:ph type="dt" sz="half" idx="10"/>
          </p:nvPr>
        </p:nvSpPr>
        <p:spPr>
          <a:xfrm>
            <a:off x="609521" y="6356351"/>
            <a:ext cx="2844430" cy="365125"/>
          </a:xfrm>
          <a:prstGeom prst="rect">
            <a:avLst/>
          </a:prstGeom>
        </p:spPr>
        <p:txBody>
          <a:bodyPr/>
          <a:lstStyle>
            <a:lvl1pPr>
              <a:defRPr>
                <a:ea typeface="微软雅黑" pitchFamily="34" charset="-122"/>
              </a:defRPr>
            </a:lvl1pPr>
          </a:lstStyle>
          <a:p>
            <a:fld id="{A61B1FD8-8752-40A4-8FD5-E89685AB56BD}" type="datetimeFigureOut">
              <a:rPr lang="zh-CN" altLang="en-US" smtClean="0"/>
              <a:pPr/>
              <a:t>2017/4/21</a:t>
            </a:fld>
            <a:endParaRPr lang="zh-CN" altLang="en-US" dirty="0"/>
          </a:p>
        </p:txBody>
      </p:sp>
      <p:sp>
        <p:nvSpPr>
          <p:cNvPr id="4" name="页脚占位符 3"/>
          <p:cNvSpPr>
            <a:spLocks noGrp="1"/>
          </p:cNvSpPr>
          <p:nvPr>
            <p:ph type="ftr" sz="quarter" idx="11"/>
          </p:nvPr>
        </p:nvSpPr>
        <p:spPr>
          <a:xfrm>
            <a:off x="4165058" y="6356351"/>
            <a:ext cx="3860297" cy="365125"/>
          </a:xfrm>
          <a:prstGeom prst="rect">
            <a:avLst/>
          </a:prstGeom>
        </p:spPr>
        <p:txBody>
          <a:bodyPr/>
          <a:lstStyle>
            <a:lvl1pPr>
              <a:defRPr>
                <a:ea typeface="微软雅黑" pitchFamily="34" charset="-122"/>
              </a:defRPr>
            </a:lvl1pPr>
          </a:lstStyle>
          <a:p>
            <a:endParaRPr lang="zh-CN" altLang="en-US" dirty="0"/>
          </a:p>
        </p:txBody>
      </p:sp>
      <p:sp>
        <p:nvSpPr>
          <p:cNvPr id="5" name="灯片编号占位符 4"/>
          <p:cNvSpPr>
            <a:spLocks noGrp="1"/>
          </p:cNvSpPr>
          <p:nvPr>
            <p:ph type="sldNum" sz="quarter" idx="12"/>
          </p:nvPr>
        </p:nvSpPr>
        <p:spPr>
          <a:xfrm>
            <a:off x="8736463" y="6356351"/>
            <a:ext cx="2844430" cy="365125"/>
          </a:xfrm>
          <a:prstGeom prst="rect">
            <a:avLst/>
          </a:prstGeom>
        </p:spPr>
        <p:txBody>
          <a:bodyPr/>
          <a:lstStyle>
            <a:lvl1pPr>
              <a:defRPr>
                <a:ea typeface="微软雅黑" pitchFamily="34" charset="-122"/>
              </a:defRPr>
            </a:lvl1pPr>
          </a:lstStyle>
          <a:p>
            <a:fld id="{52DCD716-44A1-4A3E-9A48-2DB906ECEF8F}" type="slidenum">
              <a:rPr lang="zh-CN" altLang="en-US" smtClean="0"/>
              <a:pPr/>
              <a:t>‹#›</a:t>
            </a:fld>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09521" y="6356351"/>
            <a:ext cx="2844430" cy="365125"/>
          </a:xfrm>
          <a:prstGeom prst="rect">
            <a:avLst/>
          </a:prstGeom>
        </p:spPr>
        <p:txBody>
          <a:bodyPr/>
          <a:lstStyle>
            <a:lvl1pPr>
              <a:defRPr>
                <a:ea typeface="微软雅黑" pitchFamily="34" charset="-122"/>
              </a:defRPr>
            </a:lvl1pPr>
          </a:lstStyle>
          <a:p>
            <a:fld id="{A61B1FD8-8752-40A4-8FD5-E89685AB56BD}" type="datetimeFigureOut">
              <a:rPr lang="zh-CN" altLang="en-US" smtClean="0"/>
              <a:pPr/>
              <a:t>2017/4/21</a:t>
            </a:fld>
            <a:endParaRPr lang="zh-CN" altLang="en-US" dirty="0"/>
          </a:p>
        </p:txBody>
      </p:sp>
      <p:sp>
        <p:nvSpPr>
          <p:cNvPr id="3" name="页脚占位符 2"/>
          <p:cNvSpPr>
            <a:spLocks noGrp="1"/>
          </p:cNvSpPr>
          <p:nvPr>
            <p:ph type="ftr" sz="quarter" idx="11"/>
          </p:nvPr>
        </p:nvSpPr>
        <p:spPr>
          <a:xfrm>
            <a:off x="4165058" y="6356351"/>
            <a:ext cx="3860297" cy="365125"/>
          </a:xfrm>
          <a:prstGeom prst="rect">
            <a:avLst/>
          </a:prstGeom>
        </p:spPr>
        <p:txBody>
          <a:bodyPr/>
          <a:lstStyle>
            <a:lvl1pPr>
              <a:defRPr>
                <a:ea typeface="微软雅黑" pitchFamily="34" charset="-122"/>
              </a:defRPr>
            </a:lvl1pPr>
          </a:lstStyle>
          <a:p>
            <a:endParaRPr lang="zh-CN" altLang="en-US" dirty="0"/>
          </a:p>
        </p:txBody>
      </p:sp>
      <p:sp>
        <p:nvSpPr>
          <p:cNvPr id="4" name="灯片编号占位符 3"/>
          <p:cNvSpPr>
            <a:spLocks noGrp="1"/>
          </p:cNvSpPr>
          <p:nvPr>
            <p:ph type="sldNum" sz="quarter" idx="12"/>
          </p:nvPr>
        </p:nvSpPr>
        <p:spPr>
          <a:xfrm>
            <a:off x="8736463" y="6356351"/>
            <a:ext cx="2844430" cy="365125"/>
          </a:xfrm>
          <a:prstGeom prst="rect">
            <a:avLst/>
          </a:prstGeom>
        </p:spPr>
        <p:txBody>
          <a:bodyPr/>
          <a:lstStyle>
            <a:lvl1pPr>
              <a:defRPr>
                <a:ea typeface="微软雅黑" pitchFamily="34" charset="-122"/>
              </a:defRPr>
            </a:lvl1pPr>
          </a:lstStyle>
          <a:p>
            <a:fld id="{52DCD716-44A1-4A3E-9A48-2DB906ECEF8F}" type="slidenum">
              <a:rPr lang="zh-CN" altLang="en-US" smtClean="0"/>
              <a:pPr/>
              <a:t>‹#›</a:t>
            </a:fld>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521" y="273050"/>
            <a:ext cx="4010562" cy="1162050"/>
          </a:xfrm>
          <a:prstGeom prst="rect">
            <a:avLst/>
          </a:prstGeom>
        </p:spPr>
        <p:txBody>
          <a:bodyPr anchor="b"/>
          <a:lstStyle>
            <a:lvl1pPr algn="l">
              <a:defRPr sz="2000" b="1">
                <a:ea typeface="微软雅黑" pitchFamily="34" charset="-122"/>
              </a:defRPr>
            </a:lvl1pPr>
          </a:lstStyle>
          <a:p>
            <a:r>
              <a:rPr lang="zh-CN" altLang="en-US" dirty="0" smtClean="0"/>
              <a:t>单击此处编辑母版标题样式</a:t>
            </a:r>
            <a:endParaRPr lang="zh-CN" altLang="en-US" dirty="0"/>
          </a:p>
        </p:txBody>
      </p:sp>
      <p:sp>
        <p:nvSpPr>
          <p:cNvPr id="3" name="内容占位符 2"/>
          <p:cNvSpPr>
            <a:spLocks noGrp="1"/>
          </p:cNvSpPr>
          <p:nvPr>
            <p:ph idx="1"/>
          </p:nvPr>
        </p:nvSpPr>
        <p:spPr>
          <a:xfrm>
            <a:off x="4766113" y="273051"/>
            <a:ext cx="6814779" cy="5853113"/>
          </a:xfrm>
          <a:prstGeom prst="rect">
            <a:avLst/>
          </a:prstGeom>
        </p:spPr>
        <p:txBody>
          <a:bodyPr/>
          <a:lstStyle>
            <a:lvl1pPr>
              <a:defRPr sz="3200">
                <a:ea typeface="微软雅黑" pitchFamily="34" charset="-122"/>
              </a:defRPr>
            </a:lvl1pPr>
            <a:lvl2pPr>
              <a:defRPr sz="2800">
                <a:ea typeface="微软雅黑" pitchFamily="34" charset="-122"/>
              </a:defRPr>
            </a:lvl2pPr>
            <a:lvl3pPr>
              <a:defRPr sz="2400">
                <a:ea typeface="微软雅黑" pitchFamily="34" charset="-122"/>
              </a:defRPr>
            </a:lvl3pPr>
            <a:lvl4pPr>
              <a:defRPr sz="2000">
                <a:ea typeface="微软雅黑" pitchFamily="34" charset="-122"/>
              </a:defRPr>
            </a:lvl4pPr>
            <a:lvl5pPr>
              <a:defRPr sz="2000">
                <a:ea typeface="微软雅黑" pitchFamily="34" charset="-122"/>
              </a:defRPr>
            </a:lvl5pPr>
            <a:lvl6pPr>
              <a:defRPr sz="2000"/>
            </a:lvl6pPr>
            <a:lvl7pPr>
              <a:defRPr sz="2000"/>
            </a:lvl7pPr>
            <a:lvl8pPr>
              <a:defRPr sz="2000"/>
            </a:lvl8pPr>
            <a:lvl9pPr>
              <a:defRPr sz="2000"/>
            </a:lvl9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文本占位符 3"/>
          <p:cNvSpPr>
            <a:spLocks noGrp="1"/>
          </p:cNvSpPr>
          <p:nvPr>
            <p:ph type="body" sz="half" idx="2"/>
          </p:nvPr>
        </p:nvSpPr>
        <p:spPr>
          <a:xfrm>
            <a:off x="609521" y="1435101"/>
            <a:ext cx="4010562" cy="4691063"/>
          </a:xfrm>
          <a:prstGeom prst="rect">
            <a:avLst/>
          </a:prstGeom>
        </p:spPr>
        <p:txBody>
          <a:bodyPr/>
          <a:lstStyle>
            <a:lvl1pPr marL="0" indent="0">
              <a:buNone/>
              <a:defRPr sz="1400">
                <a:ea typeface="微软雅黑" pitchFamily="34"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dirty="0" smtClean="0"/>
              <a:t>单击此处编辑母版文本样式</a:t>
            </a:r>
          </a:p>
        </p:txBody>
      </p:sp>
      <p:sp>
        <p:nvSpPr>
          <p:cNvPr id="5" name="日期占位符 4"/>
          <p:cNvSpPr>
            <a:spLocks noGrp="1"/>
          </p:cNvSpPr>
          <p:nvPr>
            <p:ph type="dt" sz="half" idx="10"/>
          </p:nvPr>
        </p:nvSpPr>
        <p:spPr>
          <a:xfrm>
            <a:off x="609521" y="6356351"/>
            <a:ext cx="2844430" cy="365125"/>
          </a:xfrm>
          <a:prstGeom prst="rect">
            <a:avLst/>
          </a:prstGeom>
        </p:spPr>
        <p:txBody>
          <a:bodyPr/>
          <a:lstStyle>
            <a:lvl1pPr>
              <a:defRPr>
                <a:ea typeface="微软雅黑" pitchFamily="34" charset="-122"/>
              </a:defRPr>
            </a:lvl1pPr>
          </a:lstStyle>
          <a:p>
            <a:fld id="{A61B1FD8-8752-40A4-8FD5-E89685AB56BD}" type="datetimeFigureOut">
              <a:rPr lang="zh-CN" altLang="en-US" smtClean="0"/>
              <a:pPr/>
              <a:t>2017/4/21</a:t>
            </a:fld>
            <a:endParaRPr lang="zh-CN" altLang="en-US" dirty="0"/>
          </a:p>
        </p:txBody>
      </p:sp>
      <p:sp>
        <p:nvSpPr>
          <p:cNvPr id="6" name="页脚占位符 5"/>
          <p:cNvSpPr>
            <a:spLocks noGrp="1"/>
          </p:cNvSpPr>
          <p:nvPr>
            <p:ph type="ftr" sz="quarter" idx="11"/>
          </p:nvPr>
        </p:nvSpPr>
        <p:spPr>
          <a:xfrm>
            <a:off x="4165058" y="6356351"/>
            <a:ext cx="3860297" cy="365125"/>
          </a:xfrm>
          <a:prstGeom prst="rect">
            <a:avLst/>
          </a:prstGeom>
        </p:spPr>
        <p:txBody>
          <a:bodyPr/>
          <a:lstStyle>
            <a:lvl1pPr>
              <a:defRPr>
                <a:ea typeface="微软雅黑" pitchFamily="34" charset="-122"/>
              </a:defRPr>
            </a:lvl1pPr>
          </a:lstStyle>
          <a:p>
            <a:endParaRPr lang="zh-CN" altLang="en-US" dirty="0"/>
          </a:p>
        </p:txBody>
      </p:sp>
      <p:sp>
        <p:nvSpPr>
          <p:cNvPr id="7" name="灯片编号占位符 6"/>
          <p:cNvSpPr>
            <a:spLocks noGrp="1"/>
          </p:cNvSpPr>
          <p:nvPr>
            <p:ph type="sldNum" sz="quarter" idx="12"/>
          </p:nvPr>
        </p:nvSpPr>
        <p:spPr>
          <a:xfrm>
            <a:off x="8736463" y="6356351"/>
            <a:ext cx="2844430" cy="365125"/>
          </a:xfrm>
          <a:prstGeom prst="rect">
            <a:avLst/>
          </a:prstGeom>
        </p:spPr>
        <p:txBody>
          <a:bodyPr/>
          <a:lstStyle>
            <a:lvl1pPr>
              <a:defRPr>
                <a:ea typeface="微软雅黑" pitchFamily="34" charset="-122"/>
              </a:defRPr>
            </a:lvl1pPr>
          </a:lstStyle>
          <a:p>
            <a:fld id="{52DCD716-44A1-4A3E-9A48-2DB906ECEF8F}" type="slidenum">
              <a:rPr lang="zh-CN" altLang="en-US" smtClean="0"/>
              <a:pPr/>
              <a:t>‹#›</a:t>
            </a:fld>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406" y="4800600"/>
            <a:ext cx="7314248" cy="566738"/>
          </a:xfrm>
          <a:prstGeom prst="rect">
            <a:avLst/>
          </a:prstGeom>
        </p:spPr>
        <p:txBody>
          <a:bodyPr anchor="b"/>
          <a:lstStyle>
            <a:lvl1pPr algn="l">
              <a:defRPr sz="2000" b="1">
                <a:ea typeface="微软雅黑" pitchFamily="34" charset="-122"/>
              </a:defRPr>
            </a:lvl1pPr>
          </a:lstStyle>
          <a:p>
            <a:r>
              <a:rPr lang="zh-CN" altLang="en-US" dirty="0" smtClean="0"/>
              <a:t>单击此处编辑母版标题样式</a:t>
            </a:r>
            <a:endParaRPr lang="zh-CN" altLang="en-US" dirty="0"/>
          </a:p>
        </p:txBody>
      </p:sp>
      <p:sp>
        <p:nvSpPr>
          <p:cNvPr id="3" name="图片占位符 2"/>
          <p:cNvSpPr>
            <a:spLocks noGrp="1"/>
          </p:cNvSpPr>
          <p:nvPr>
            <p:ph type="pic" idx="1"/>
          </p:nvPr>
        </p:nvSpPr>
        <p:spPr>
          <a:xfrm>
            <a:off x="2389406" y="612775"/>
            <a:ext cx="7314248" cy="4114800"/>
          </a:xfrm>
          <a:prstGeom prst="rect">
            <a:avLst/>
          </a:prstGeom>
        </p:spPr>
        <p:txBody>
          <a:bodyPr/>
          <a:lstStyle>
            <a:lvl1pPr marL="0" indent="0">
              <a:buNone/>
              <a:defRPr sz="3200">
                <a:ea typeface="微软雅黑" pitchFamily="34" charset="-122"/>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2389406" y="5367338"/>
            <a:ext cx="7314248" cy="804862"/>
          </a:xfrm>
          <a:prstGeom prst="rect">
            <a:avLst/>
          </a:prstGeom>
        </p:spPr>
        <p:txBody>
          <a:bodyPr/>
          <a:lstStyle>
            <a:lvl1pPr marL="0" indent="0">
              <a:buNone/>
              <a:defRPr sz="1400">
                <a:ea typeface="微软雅黑" pitchFamily="34"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dirty="0" smtClean="0"/>
              <a:t>单击此处编辑母版文本样式</a:t>
            </a:r>
          </a:p>
        </p:txBody>
      </p:sp>
      <p:sp>
        <p:nvSpPr>
          <p:cNvPr id="5" name="日期占位符 4"/>
          <p:cNvSpPr>
            <a:spLocks noGrp="1"/>
          </p:cNvSpPr>
          <p:nvPr>
            <p:ph type="dt" sz="half" idx="10"/>
          </p:nvPr>
        </p:nvSpPr>
        <p:spPr>
          <a:xfrm>
            <a:off x="609521" y="6356351"/>
            <a:ext cx="2844430" cy="365125"/>
          </a:xfrm>
          <a:prstGeom prst="rect">
            <a:avLst/>
          </a:prstGeom>
        </p:spPr>
        <p:txBody>
          <a:bodyPr/>
          <a:lstStyle>
            <a:lvl1pPr>
              <a:defRPr>
                <a:ea typeface="微软雅黑" pitchFamily="34" charset="-122"/>
              </a:defRPr>
            </a:lvl1pPr>
          </a:lstStyle>
          <a:p>
            <a:fld id="{A61B1FD8-8752-40A4-8FD5-E89685AB56BD}" type="datetimeFigureOut">
              <a:rPr lang="zh-CN" altLang="en-US" smtClean="0"/>
              <a:pPr/>
              <a:t>2017/4/21</a:t>
            </a:fld>
            <a:endParaRPr lang="zh-CN" altLang="en-US" dirty="0"/>
          </a:p>
        </p:txBody>
      </p:sp>
      <p:sp>
        <p:nvSpPr>
          <p:cNvPr id="6" name="页脚占位符 5"/>
          <p:cNvSpPr>
            <a:spLocks noGrp="1"/>
          </p:cNvSpPr>
          <p:nvPr>
            <p:ph type="ftr" sz="quarter" idx="11"/>
          </p:nvPr>
        </p:nvSpPr>
        <p:spPr>
          <a:xfrm>
            <a:off x="4165058" y="6356351"/>
            <a:ext cx="3860297" cy="365125"/>
          </a:xfrm>
          <a:prstGeom prst="rect">
            <a:avLst/>
          </a:prstGeom>
        </p:spPr>
        <p:txBody>
          <a:bodyPr/>
          <a:lstStyle>
            <a:lvl1pPr>
              <a:defRPr>
                <a:ea typeface="微软雅黑" pitchFamily="34" charset="-122"/>
              </a:defRPr>
            </a:lvl1pPr>
          </a:lstStyle>
          <a:p>
            <a:endParaRPr lang="zh-CN" altLang="en-US" dirty="0"/>
          </a:p>
        </p:txBody>
      </p:sp>
      <p:sp>
        <p:nvSpPr>
          <p:cNvPr id="7" name="灯片编号占位符 6"/>
          <p:cNvSpPr>
            <a:spLocks noGrp="1"/>
          </p:cNvSpPr>
          <p:nvPr>
            <p:ph type="sldNum" sz="quarter" idx="12"/>
          </p:nvPr>
        </p:nvSpPr>
        <p:spPr>
          <a:xfrm>
            <a:off x="8736463" y="6356351"/>
            <a:ext cx="2844430" cy="365125"/>
          </a:xfrm>
          <a:prstGeom prst="rect">
            <a:avLst/>
          </a:prstGeom>
        </p:spPr>
        <p:txBody>
          <a:bodyPr/>
          <a:lstStyle>
            <a:lvl1pPr>
              <a:defRPr>
                <a:ea typeface="微软雅黑" pitchFamily="34" charset="-122"/>
              </a:defRPr>
            </a:lvl1pPr>
          </a:lstStyle>
          <a:p>
            <a:fld id="{52DCD716-44A1-4A3E-9A48-2DB906ECEF8F}" type="slidenum">
              <a:rPr lang="zh-CN" altLang="en-US" smtClean="0"/>
              <a:pPr/>
              <a:t>‹#›</a:t>
            </a:fld>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521" y="274638"/>
            <a:ext cx="10971372" cy="1143000"/>
          </a:xfrm>
          <a:prstGeom prst="rect">
            <a:avLst/>
          </a:prstGeom>
        </p:spPr>
        <p:txBody>
          <a:bodyPr/>
          <a:lstStyle>
            <a:lvl1pPr>
              <a:defRPr>
                <a:ea typeface="微软雅黑" pitchFamily="34" charset="-122"/>
              </a:defRPr>
            </a:lvl1pPr>
          </a:lstStyle>
          <a:p>
            <a:r>
              <a:rPr lang="zh-CN" altLang="en-US" dirty="0" smtClean="0"/>
              <a:t>单击此处编辑母版标题样式</a:t>
            </a:r>
            <a:endParaRPr lang="zh-CN" altLang="en-US" dirty="0"/>
          </a:p>
        </p:txBody>
      </p:sp>
      <p:sp>
        <p:nvSpPr>
          <p:cNvPr id="3" name="竖排文字占位符 2"/>
          <p:cNvSpPr>
            <a:spLocks noGrp="1"/>
          </p:cNvSpPr>
          <p:nvPr>
            <p:ph type="body" orient="vert" idx="1"/>
          </p:nvPr>
        </p:nvSpPr>
        <p:spPr>
          <a:xfrm>
            <a:off x="609521" y="1600201"/>
            <a:ext cx="10971372" cy="4525963"/>
          </a:xfrm>
          <a:prstGeom prst="rect">
            <a:avLst/>
          </a:prstGeom>
        </p:spPr>
        <p:txBody>
          <a:bodyPr vert="eaVert"/>
          <a:lstStyle>
            <a:lvl1pPr>
              <a:defRPr>
                <a:ea typeface="微软雅黑" pitchFamily="34" charset="-122"/>
              </a:defRPr>
            </a:lvl1pPr>
            <a:lvl2pPr>
              <a:defRPr>
                <a:ea typeface="微软雅黑" pitchFamily="34" charset="-122"/>
              </a:defRPr>
            </a:lvl2pPr>
            <a:lvl3pPr>
              <a:defRPr>
                <a:ea typeface="微软雅黑" pitchFamily="34" charset="-122"/>
              </a:defRPr>
            </a:lvl3pPr>
            <a:lvl4pPr>
              <a:defRPr>
                <a:ea typeface="微软雅黑" pitchFamily="34" charset="-122"/>
              </a:defRPr>
            </a:lvl4pPr>
            <a:lvl5pPr>
              <a:defRPr>
                <a:ea typeface="微软雅黑" pitchFamily="34" charset="-122"/>
              </a:defRPr>
            </a:lvl5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10"/>
          </p:nvPr>
        </p:nvSpPr>
        <p:spPr>
          <a:xfrm>
            <a:off x="609521" y="6356351"/>
            <a:ext cx="2844430" cy="365125"/>
          </a:xfrm>
          <a:prstGeom prst="rect">
            <a:avLst/>
          </a:prstGeom>
        </p:spPr>
        <p:txBody>
          <a:bodyPr/>
          <a:lstStyle>
            <a:lvl1pPr>
              <a:defRPr>
                <a:ea typeface="微软雅黑" pitchFamily="34" charset="-122"/>
              </a:defRPr>
            </a:lvl1pPr>
          </a:lstStyle>
          <a:p>
            <a:fld id="{A61B1FD8-8752-40A4-8FD5-E89685AB56BD}" type="datetimeFigureOut">
              <a:rPr lang="zh-CN" altLang="en-US" smtClean="0"/>
              <a:pPr/>
              <a:t>2017/4/21</a:t>
            </a:fld>
            <a:endParaRPr lang="zh-CN" altLang="en-US" dirty="0"/>
          </a:p>
        </p:txBody>
      </p:sp>
      <p:sp>
        <p:nvSpPr>
          <p:cNvPr id="5" name="页脚占位符 4"/>
          <p:cNvSpPr>
            <a:spLocks noGrp="1"/>
          </p:cNvSpPr>
          <p:nvPr>
            <p:ph type="ftr" sz="quarter" idx="11"/>
          </p:nvPr>
        </p:nvSpPr>
        <p:spPr>
          <a:xfrm>
            <a:off x="4165058" y="6356351"/>
            <a:ext cx="3860297" cy="365125"/>
          </a:xfrm>
          <a:prstGeom prst="rect">
            <a:avLst/>
          </a:prstGeom>
        </p:spPr>
        <p:txBody>
          <a:bodyPr/>
          <a:lstStyle>
            <a:lvl1pPr>
              <a:defRPr>
                <a:ea typeface="微软雅黑" pitchFamily="34" charset="-122"/>
              </a:defRPr>
            </a:lvl1pPr>
          </a:lstStyle>
          <a:p>
            <a:endParaRPr lang="zh-CN" altLang="en-US" dirty="0"/>
          </a:p>
        </p:txBody>
      </p:sp>
      <p:sp>
        <p:nvSpPr>
          <p:cNvPr id="6" name="灯片编号占位符 5"/>
          <p:cNvSpPr>
            <a:spLocks noGrp="1"/>
          </p:cNvSpPr>
          <p:nvPr>
            <p:ph type="sldNum" sz="quarter" idx="12"/>
          </p:nvPr>
        </p:nvSpPr>
        <p:spPr>
          <a:xfrm>
            <a:off x="8736463" y="6356351"/>
            <a:ext cx="2844430" cy="365125"/>
          </a:xfrm>
          <a:prstGeom prst="rect">
            <a:avLst/>
          </a:prstGeom>
        </p:spPr>
        <p:txBody>
          <a:bodyPr/>
          <a:lstStyle>
            <a:lvl1pPr>
              <a:defRPr>
                <a:ea typeface="微软雅黑" pitchFamily="34" charset="-122"/>
              </a:defRPr>
            </a:lvl1pPr>
          </a:lstStyle>
          <a:p>
            <a:fld id="{52DCD716-44A1-4A3E-9A48-2DB906ECEF8F}" type="slidenum">
              <a:rPr lang="zh-CN" altLang="en-US" smtClean="0"/>
              <a:pPr/>
              <a:t>‹#›</a:t>
            </a:fld>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11784067" y="274639"/>
            <a:ext cx="3655008" cy="5851525"/>
          </a:xfrm>
          <a:prstGeom prst="rect">
            <a:avLst/>
          </a:prstGeom>
        </p:spPr>
        <p:txBody>
          <a:bodyPr vert="eaVert"/>
          <a:lstStyle>
            <a:lvl1pPr>
              <a:defRPr>
                <a:ea typeface="微软雅黑" pitchFamily="34" charset="-122"/>
              </a:defRPr>
            </a:lvl1pPr>
          </a:lstStyle>
          <a:p>
            <a:r>
              <a:rPr lang="zh-CN" altLang="en-US" dirty="0" smtClean="0"/>
              <a:t>单击此处编辑母版标题样式</a:t>
            </a:r>
            <a:endParaRPr lang="zh-CN" altLang="en-US" dirty="0"/>
          </a:p>
        </p:txBody>
      </p:sp>
      <p:sp>
        <p:nvSpPr>
          <p:cNvPr id="3" name="竖排文字占位符 2"/>
          <p:cNvSpPr>
            <a:spLocks noGrp="1"/>
          </p:cNvSpPr>
          <p:nvPr>
            <p:ph type="body" orient="vert" idx="1"/>
          </p:nvPr>
        </p:nvSpPr>
        <p:spPr>
          <a:xfrm>
            <a:off x="812694" y="274639"/>
            <a:ext cx="10768198" cy="5851525"/>
          </a:xfrm>
          <a:prstGeom prst="rect">
            <a:avLst/>
          </a:prstGeom>
        </p:spPr>
        <p:txBody>
          <a:bodyPr vert="eaVert"/>
          <a:lstStyle>
            <a:lvl1pPr>
              <a:defRPr>
                <a:ea typeface="微软雅黑" pitchFamily="34" charset="-122"/>
              </a:defRPr>
            </a:lvl1pPr>
            <a:lvl2pPr>
              <a:defRPr>
                <a:ea typeface="微软雅黑" pitchFamily="34" charset="-122"/>
              </a:defRPr>
            </a:lvl2pPr>
            <a:lvl3pPr>
              <a:defRPr>
                <a:ea typeface="微软雅黑" pitchFamily="34" charset="-122"/>
              </a:defRPr>
            </a:lvl3pPr>
            <a:lvl4pPr>
              <a:defRPr>
                <a:ea typeface="微软雅黑" pitchFamily="34" charset="-122"/>
              </a:defRPr>
            </a:lvl4pPr>
            <a:lvl5pPr>
              <a:defRPr>
                <a:ea typeface="微软雅黑" pitchFamily="34" charset="-122"/>
              </a:defRPr>
            </a:lvl5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10"/>
          </p:nvPr>
        </p:nvSpPr>
        <p:spPr>
          <a:xfrm>
            <a:off x="609521" y="6356351"/>
            <a:ext cx="2844430" cy="365125"/>
          </a:xfrm>
          <a:prstGeom prst="rect">
            <a:avLst/>
          </a:prstGeom>
        </p:spPr>
        <p:txBody>
          <a:bodyPr/>
          <a:lstStyle>
            <a:lvl1pPr>
              <a:defRPr>
                <a:ea typeface="微软雅黑" pitchFamily="34" charset="-122"/>
              </a:defRPr>
            </a:lvl1pPr>
          </a:lstStyle>
          <a:p>
            <a:fld id="{A61B1FD8-8752-40A4-8FD5-E89685AB56BD}" type="datetimeFigureOut">
              <a:rPr lang="zh-CN" altLang="en-US" smtClean="0"/>
              <a:pPr/>
              <a:t>2017/4/21</a:t>
            </a:fld>
            <a:endParaRPr lang="zh-CN" altLang="en-US" dirty="0"/>
          </a:p>
        </p:txBody>
      </p:sp>
      <p:sp>
        <p:nvSpPr>
          <p:cNvPr id="5" name="页脚占位符 4"/>
          <p:cNvSpPr>
            <a:spLocks noGrp="1"/>
          </p:cNvSpPr>
          <p:nvPr>
            <p:ph type="ftr" sz="quarter" idx="11"/>
          </p:nvPr>
        </p:nvSpPr>
        <p:spPr>
          <a:xfrm>
            <a:off x="4165058" y="6356351"/>
            <a:ext cx="3860297" cy="365125"/>
          </a:xfrm>
          <a:prstGeom prst="rect">
            <a:avLst/>
          </a:prstGeom>
        </p:spPr>
        <p:txBody>
          <a:bodyPr/>
          <a:lstStyle>
            <a:lvl1pPr>
              <a:defRPr>
                <a:ea typeface="微软雅黑" pitchFamily="34" charset="-122"/>
              </a:defRPr>
            </a:lvl1pPr>
          </a:lstStyle>
          <a:p>
            <a:endParaRPr lang="zh-CN" altLang="en-US" dirty="0"/>
          </a:p>
        </p:txBody>
      </p:sp>
      <p:sp>
        <p:nvSpPr>
          <p:cNvPr id="6" name="灯片编号占位符 5"/>
          <p:cNvSpPr>
            <a:spLocks noGrp="1"/>
          </p:cNvSpPr>
          <p:nvPr>
            <p:ph type="sldNum" sz="quarter" idx="12"/>
          </p:nvPr>
        </p:nvSpPr>
        <p:spPr>
          <a:xfrm>
            <a:off x="8736463" y="6356351"/>
            <a:ext cx="2844430" cy="365125"/>
          </a:xfrm>
          <a:prstGeom prst="rect">
            <a:avLst/>
          </a:prstGeom>
        </p:spPr>
        <p:txBody>
          <a:bodyPr/>
          <a:lstStyle>
            <a:lvl1pPr>
              <a:defRPr>
                <a:ea typeface="微软雅黑" pitchFamily="34" charset="-122"/>
              </a:defRPr>
            </a:lvl1pPr>
          </a:lstStyle>
          <a:p>
            <a:fld id="{52DCD716-44A1-4A3E-9A48-2DB906ECEF8F}" type="slidenum">
              <a:rPr lang="zh-CN" altLang="en-US" smtClean="0"/>
              <a:pPr/>
              <a:t>‹#›</a:t>
            </a:fld>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1613" cy="1470025"/>
          </a:xfrm>
          <a:prstGeom prst="rect">
            <a:avLst/>
          </a:prstGeom>
        </p:spPr>
        <p:txBody>
          <a:bodyPr/>
          <a:lstStyle>
            <a:lvl1pPr>
              <a:defRPr>
                <a:ea typeface="微软雅黑" pitchFamily="34" charset="-122"/>
              </a:defRPr>
            </a:lvl1pPr>
          </a:lstStyle>
          <a:p>
            <a:r>
              <a:rPr lang="zh-CN" altLang="en-US" dirty="0" smtClean="0"/>
              <a:t>单击此处编辑母版标题样式</a:t>
            </a:r>
            <a:endParaRPr lang="zh-CN" altLang="en-US" dirty="0"/>
          </a:p>
        </p:txBody>
      </p:sp>
      <p:sp>
        <p:nvSpPr>
          <p:cNvPr id="3" name="副标题 2"/>
          <p:cNvSpPr>
            <a:spLocks noGrp="1"/>
          </p:cNvSpPr>
          <p:nvPr>
            <p:ph type="subTitle" idx="1"/>
          </p:nvPr>
        </p:nvSpPr>
        <p:spPr>
          <a:xfrm>
            <a:off x="1828800" y="3886200"/>
            <a:ext cx="8532813" cy="1752600"/>
          </a:xfrm>
          <a:prstGeom prst="rect">
            <a:avLst/>
          </a:prstGeom>
        </p:spPr>
        <p:txBody>
          <a:bodyPr/>
          <a:lstStyle>
            <a:lvl1pPr marL="0" indent="0" algn="ctr">
              <a:buNone/>
              <a:defRPr>
                <a:solidFill>
                  <a:schemeClr val="tx1">
                    <a:tint val="75000"/>
                  </a:schemeClr>
                </a:solidFill>
                <a:ea typeface="微软雅黑" pitchFamily="34" charset="-12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dirty="0" smtClean="0"/>
              <a:t>单击此处编辑母版副标题样式</a:t>
            </a:r>
            <a:endParaRPr lang="zh-CN" altLang="en-US" dirty="0"/>
          </a:p>
        </p:txBody>
      </p:sp>
      <p:sp>
        <p:nvSpPr>
          <p:cNvPr id="4" name="日期占位符 3"/>
          <p:cNvSpPr>
            <a:spLocks noGrp="1"/>
          </p:cNvSpPr>
          <p:nvPr>
            <p:ph type="dt" sz="half" idx="10"/>
          </p:nvPr>
        </p:nvSpPr>
        <p:spPr>
          <a:xfrm>
            <a:off x="609600" y="6356350"/>
            <a:ext cx="2844800" cy="365125"/>
          </a:xfrm>
          <a:prstGeom prst="rect">
            <a:avLst/>
          </a:prstGeom>
        </p:spPr>
        <p:txBody>
          <a:bodyPr/>
          <a:lstStyle>
            <a:lvl1pPr>
              <a:defRPr>
                <a:ea typeface="微软雅黑" pitchFamily="34" charset="-122"/>
              </a:defRPr>
            </a:lvl1pPr>
          </a:lstStyle>
          <a:p>
            <a:fld id="{36EC894D-09CB-4DE7-A121-44A8E704B94B}" type="datetimeFigureOut">
              <a:rPr lang="zh-CN" altLang="en-US" smtClean="0"/>
              <a:pPr/>
              <a:t>2017/4/21</a:t>
            </a:fld>
            <a:endParaRPr lang="zh-CN" altLang="en-US" dirty="0"/>
          </a:p>
        </p:txBody>
      </p:sp>
      <p:sp>
        <p:nvSpPr>
          <p:cNvPr id="5" name="页脚占位符 4"/>
          <p:cNvSpPr>
            <a:spLocks noGrp="1"/>
          </p:cNvSpPr>
          <p:nvPr>
            <p:ph type="ftr" sz="quarter" idx="11"/>
          </p:nvPr>
        </p:nvSpPr>
        <p:spPr>
          <a:xfrm>
            <a:off x="4165600" y="6356350"/>
            <a:ext cx="3859213" cy="365125"/>
          </a:xfrm>
          <a:prstGeom prst="rect">
            <a:avLst/>
          </a:prstGeom>
        </p:spPr>
        <p:txBody>
          <a:bodyPr/>
          <a:lstStyle>
            <a:lvl1pPr>
              <a:defRPr>
                <a:ea typeface="微软雅黑" pitchFamily="34" charset="-122"/>
              </a:defRPr>
            </a:lvl1pPr>
          </a:lstStyle>
          <a:p>
            <a:endParaRPr lang="zh-CN" altLang="en-US" dirty="0"/>
          </a:p>
        </p:txBody>
      </p:sp>
      <p:sp>
        <p:nvSpPr>
          <p:cNvPr id="6" name="灯片编号占位符 5"/>
          <p:cNvSpPr>
            <a:spLocks noGrp="1"/>
          </p:cNvSpPr>
          <p:nvPr>
            <p:ph type="sldNum" sz="quarter" idx="12"/>
          </p:nvPr>
        </p:nvSpPr>
        <p:spPr>
          <a:xfrm>
            <a:off x="8736013" y="6356350"/>
            <a:ext cx="2844800" cy="365125"/>
          </a:xfrm>
          <a:prstGeom prst="rect">
            <a:avLst/>
          </a:prstGeom>
        </p:spPr>
        <p:txBody>
          <a:bodyPr/>
          <a:lstStyle>
            <a:lvl1pPr>
              <a:defRPr>
                <a:ea typeface="微软雅黑" pitchFamily="34" charset="-122"/>
              </a:defRPr>
            </a:lvl1pPr>
          </a:lstStyle>
          <a:p>
            <a:fld id="{FAB2F72D-0145-4728-BBF6-AFA599DFD9DE}" type="slidenum">
              <a:rPr lang="zh-CN" altLang="en-US" smtClean="0"/>
              <a:pPr/>
              <a:t>‹#›</a:t>
            </a:fld>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1213" cy="1143000"/>
          </a:xfrm>
          <a:prstGeom prst="rect">
            <a:avLst/>
          </a:prstGeom>
        </p:spPr>
        <p:txBody>
          <a:bodyPr/>
          <a:lstStyle>
            <a:lvl1pPr>
              <a:defRPr>
                <a:ea typeface="微软雅黑" pitchFamily="34" charset="-122"/>
              </a:defRPr>
            </a:lvl1pPr>
          </a:lstStyle>
          <a:p>
            <a:r>
              <a:rPr lang="zh-CN" altLang="en-US" dirty="0" smtClean="0"/>
              <a:t>单击此处编辑母版标题样式</a:t>
            </a:r>
            <a:endParaRPr lang="zh-CN" altLang="en-US" dirty="0"/>
          </a:p>
        </p:txBody>
      </p:sp>
      <p:sp>
        <p:nvSpPr>
          <p:cNvPr id="3" name="内容占位符 2"/>
          <p:cNvSpPr>
            <a:spLocks noGrp="1"/>
          </p:cNvSpPr>
          <p:nvPr>
            <p:ph idx="1"/>
          </p:nvPr>
        </p:nvSpPr>
        <p:spPr>
          <a:xfrm>
            <a:off x="609600" y="1600200"/>
            <a:ext cx="10971213" cy="4525963"/>
          </a:xfrm>
          <a:prstGeom prst="rect">
            <a:avLst/>
          </a:prstGeom>
        </p:spPr>
        <p:txBody>
          <a:bodyPr/>
          <a:lstStyle>
            <a:lvl1pPr>
              <a:defRPr>
                <a:ea typeface="微软雅黑" pitchFamily="34" charset="-122"/>
              </a:defRPr>
            </a:lvl1pPr>
            <a:lvl2pPr>
              <a:defRPr>
                <a:ea typeface="微软雅黑" pitchFamily="34" charset="-122"/>
              </a:defRPr>
            </a:lvl2pPr>
            <a:lvl3pPr>
              <a:defRPr>
                <a:ea typeface="微软雅黑" pitchFamily="34" charset="-122"/>
              </a:defRPr>
            </a:lvl3pPr>
            <a:lvl4pPr>
              <a:defRPr>
                <a:ea typeface="微软雅黑" pitchFamily="34" charset="-122"/>
              </a:defRPr>
            </a:lvl4pPr>
            <a:lvl5pPr>
              <a:defRPr>
                <a:ea typeface="微软雅黑" pitchFamily="34" charset="-122"/>
              </a:defRPr>
            </a:lvl5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10"/>
          </p:nvPr>
        </p:nvSpPr>
        <p:spPr>
          <a:xfrm>
            <a:off x="609600" y="6356350"/>
            <a:ext cx="2844800" cy="365125"/>
          </a:xfrm>
          <a:prstGeom prst="rect">
            <a:avLst/>
          </a:prstGeom>
        </p:spPr>
        <p:txBody>
          <a:bodyPr/>
          <a:lstStyle>
            <a:lvl1pPr>
              <a:defRPr>
                <a:ea typeface="微软雅黑" pitchFamily="34" charset="-122"/>
              </a:defRPr>
            </a:lvl1pPr>
          </a:lstStyle>
          <a:p>
            <a:fld id="{36EC894D-09CB-4DE7-A121-44A8E704B94B}" type="datetimeFigureOut">
              <a:rPr lang="zh-CN" altLang="en-US" smtClean="0"/>
              <a:pPr/>
              <a:t>2017/4/21</a:t>
            </a:fld>
            <a:endParaRPr lang="zh-CN" altLang="en-US" dirty="0"/>
          </a:p>
        </p:txBody>
      </p:sp>
      <p:sp>
        <p:nvSpPr>
          <p:cNvPr id="5" name="页脚占位符 4"/>
          <p:cNvSpPr>
            <a:spLocks noGrp="1"/>
          </p:cNvSpPr>
          <p:nvPr>
            <p:ph type="ftr" sz="quarter" idx="11"/>
          </p:nvPr>
        </p:nvSpPr>
        <p:spPr>
          <a:xfrm>
            <a:off x="4165600" y="6356350"/>
            <a:ext cx="3859213" cy="365125"/>
          </a:xfrm>
          <a:prstGeom prst="rect">
            <a:avLst/>
          </a:prstGeom>
        </p:spPr>
        <p:txBody>
          <a:bodyPr/>
          <a:lstStyle>
            <a:lvl1pPr>
              <a:defRPr>
                <a:ea typeface="微软雅黑" pitchFamily="34" charset="-122"/>
              </a:defRPr>
            </a:lvl1pPr>
          </a:lstStyle>
          <a:p>
            <a:endParaRPr lang="zh-CN" altLang="en-US" dirty="0"/>
          </a:p>
        </p:txBody>
      </p:sp>
      <p:sp>
        <p:nvSpPr>
          <p:cNvPr id="6" name="灯片编号占位符 5"/>
          <p:cNvSpPr>
            <a:spLocks noGrp="1"/>
          </p:cNvSpPr>
          <p:nvPr>
            <p:ph type="sldNum" sz="quarter" idx="12"/>
          </p:nvPr>
        </p:nvSpPr>
        <p:spPr>
          <a:xfrm>
            <a:off x="8736013" y="6356350"/>
            <a:ext cx="2844800" cy="365125"/>
          </a:xfrm>
          <a:prstGeom prst="rect">
            <a:avLst/>
          </a:prstGeom>
        </p:spPr>
        <p:txBody>
          <a:bodyPr/>
          <a:lstStyle>
            <a:lvl1pPr>
              <a:defRPr>
                <a:ea typeface="微软雅黑" pitchFamily="34" charset="-122"/>
              </a:defRPr>
            </a:lvl1pPr>
          </a:lstStyle>
          <a:p>
            <a:fld id="{FAB2F72D-0145-4728-BBF6-AFA599DFD9DE}" type="slidenum">
              <a:rPr lang="zh-CN" altLang="en-US" smtClean="0"/>
              <a:pPr/>
              <a:t>‹#›</a:t>
            </a:fld>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1612" cy="1362075"/>
          </a:xfrm>
          <a:prstGeom prst="rect">
            <a:avLst/>
          </a:prstGeom>
        </p:spPr>
        <p:txBody>
          <a:bodyPr anchor="t"/>
          <a:lstStyle>
            <a:lvl1pPr algn="l">
              <a:defRPr sz="4000" b="1" cap="all">
                <a:ea typeface="微软雅黑" pitchFamily="34" charset="-122"/>
              </a:defRPr>
            </a:lvl1p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963613" y="2906713"/>
            <a:ext cx="10361612" cy="1500187"/>
          </a:xfrm>
          <a:prstGeom prst="rect">
            <a:avLst/>
          </a:prstGeom>
        </p:spPr>
        <p:txBody>
          <a:bodyPr anchor="b"/>
          <a:lstStyle>
            <a:lvl1pPr marL="0" indent="0">
              <a:buNone/>
              <a:defRPr sz="2000">
                <a:solidFill>
                  <a:schemeClr val="tx1">
                    <a:tint val="75000"/>
                  </a:schemeClr>
                </a:solidFill>
                <a:ea typeface="微软雅黑" pitchFamily="34" charset="-12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dirty="0" smtClean="0"/>
              <a:t>单击此处编辑母版文本样式</a:t>
            </a:r>
          </a:p>
        </p:txBody>
      </p:sp>
      <p:sp>
        <p:nvSpPr>
          <p:cNvPr id="4" name="日期占位符 3"/>
          <p:cNvSpPr>
            <a:spLocks noGrp="1"/>
          </p:cNvSpPr>
          <p:nvPr>
            <p:ph type="dt" sz="half" idx="10"/>
          </p:nvPr>
        </p:nvSpPr>
        <p:spPr>
          <a:xfrm>
            <a:off x="609600" y="6356350"/>
            <a:ext cx="2844800" cy="365125"/>
          </a:xfrm>
          <a:prstGeom prst="rect">
            <a:avLst/>
          </a:prstGeom>
        </p:spPr>
        <p:txBody>
          <a:bodyPr/>
          <a:lstStyle>
            <a:lvl1pPr>
              <a:defRPr>
                <a:ea typeface="微软雅黑" pitchFamily="34" charset="-122"/>
              </a:defRPr>
            </a:lvl1pPr>
          </a:lstStyle>
          <a:p>
            <a:fld id="{36EC894D-09CB-4DE7-A121-44A8E704B94B}" type="datetimeFigureOut">
              <a:rPr lang="zh-CN" altLang="en-US" smtClean="0"/>
              <a:pPr/>
              <a:t>2017/4/21</a:t>
            </a:fld>
            <a:endParaRPr lang="zh-CN" altLang="en-US" dirty="0"/>
          </a:p>
        </p:txBody>
      </p:sp>
      <p:sp>
        <p:nvSpPr>
          <p:cNvPr id="5" name="页脚占位符 4"/>
          <p:cNvSpPr>
            <a:spLocks noGrp="1"/>
          </p:cNvSpPr>
          <p:nvPr>
            <p:ph type="ftr" sz="quarter" idx="11"/>
          </p:nvPr>
        </p:nvSpPr>
        <p:spPr>
          <a:xfrm>
            <a:off x="4165600" y="6356350"/>
            <a:ext cx="3859213" cy="365125"/>
          </a:xfrm>
          <a:prstGeom prst="rect">
            <a:avLst/>
          </a:prstGeom>
        </p:spPr>
        <p:txBody>
          <a:bodyPr/>
          <a:lstStyle>
            <a:lvl1pPr>
              <a:defRPr>
                <a:ea typeface="微软雅黑" pitchFamily="34" charset="-122"/>
              </a:defRPr>
            </a:lvl1pPr>
          </a:lstStyle>
          <a:p>
            <a:endParaRPr lang="zh-CN" altLang="en-US" dirty="0"/>
          </a:p>
        </p:txBody>
      </p:sp>
      <p:sp>
        <p:nvSpPr>
          <p:cNvPr id="6" name="灯片编号占位符 5"/>
          <p:cNvSpPr>
            <a:spLocks noGrp="1"/>
          </p:cNvSpPr>
          <p:nvPr>
            <p:ph type="sldNum" sz="quarter" idx="12"/>
          </p:nvPr>
        </p:nvSpPr>
        <p:spPr>
          <a:xfrm>
            <a:off x="8736013" y="6356350"/>
            <a:ext cx="2844800" cy="365125"/>
          </a:xfrm>
          <a:prstGeom prst="rect">
            <a:avLst/>
          </a:prstGeom>
        </p:spPr>
        <p:txBody>
          <a:bodyPr/>
          <a:lstStyle>
            <a:lvl1pPr>
              <a:defRPr>
                <a:ea typeface="微软雅黑" pitchFamily="34" charset="-122"/>
              </a:defRPr>
            </a:lvl1pPr>
          </a:lstStyle>
          <a:p>
            <a:fld id="{FAB2F72D-0145-4728-BBF6-AFA599DFD9DE}" type="slidenum">
              <a:rPr lang="zh-CN" altLang="en-US" smtClean="0"/>
              <a:pPr/>
              <a:t>‹#›</a:t>
            </a:fld>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1213" cy="1143000"/>
          </a:xfrm>
          <a:prstGeom prst="rect">
            <a:avLst/>
          </a:prstGeom>
        </p:spPr>
        <p:txBody>
          <a:bodyPr/>
          <a:lstStyle>
            <a:lvl1pPr>
              <a:defRPr>
                <a:ea typeface="微软雅黑" pitchFamily="34" charset="-122"/>
              </a:defRPr>
            </a:lvl1pPr>
          </a:lstStyle>
          <a:p>
            <a:r>
              <a:rPr lang="zh-CN" altLang="en-US" dirty="0" smtClean="0"/>
              <a:t>单击此处编辑母版标题样式</a:t>
            </a:r>
            <a:endParaRPr lang="zh-CN" altLang="en-US" dirty="0"/>
          </a:p>
        </p:txBody>
      </p:sp>
      <p:sp>
        <p:nvSpPr>
          <p:cNvPr id="3" name="内容占位符 2"/>
          <p:cNvSpPr>
            <a:spLocks noGrp="1"/>
          </p:cNvSpPr>
          <p:nvPr>
            <p:ph sz="half" idx="1"/>
          </p:nvPr>
        </p:nvSpPr>
        <p:spPr>
          <a:xfrm>
            <a:off x="609600" y="1600200"/>
            <a:ext cx="5408613" cy="4525963"/>
          </a:xfrm>
          <a:prstGeom prst="rect">
            <a:avLst/>
          </a:prstGeom>
        </p:spPr>
        <p:txBody>
          <a:bodyPr/>
          <a:lstStyle>
            <a:lvl1pPr>
              <a:defRPr sz="2800">
                <a:ea typeface="微软雅黑" pitchFamily="34" charset="-122"/>
              </a:defRPr>
            </a:lvl1pPr>
            <a:lvl2pPr>
              <a:defRPr sz="2400">
                <a:ea typeface="微软雅黑" pitchFamily="34" charset="-122"/>
              </a:defRPr>
            </a:lvl2pPr>
            <a:lvl3pPr>
              <a:defRPr sz="2000">
                <a:ea typeface="微软雅黑" pitchFamily="34" charset="-122"/>
              </a:defRPr>
            </a:lvl3pPr>
            <a:lvl4pPr>
              <a:defRPr sz="1800">
                <a:ea typeface="微软雅黑" pitchFamily="34" charset="-122"/>
              </a:defRPr>
            </a:lvl4pPr>
            <a:lvl5pPr>
              <a:defRPr sz="1800">
                <a:ea typeface="微软雅黑" pitchFamily="34" charset="-122"/>
              </a:defRPr>
            </a:lvl5pPr>
            <a:lvl6pPr>
              <a:defRPr sz="1800"/>
            </a:lvl6pPr>
            <a:lvl7pPr>
              <a:defRPr sz="1800"/>
            </a:lvl7pPr>
            <a:lvl8pPr>
              <a:defRPr sz="1800"/>
            </a:lvl8pPr>
            <a:lvl9pPr>
              <a:defRPr sz="1800"/>
            </a:lvl9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内容占位符 3"/>
          <p:cNvSpPr>
            <a:spLocks noGrp="1"/>
          </p:cNvSpPr>
          <p:nvPr>
            <p:ph sz="half" idx="2"/>
          </p:nvPr>
        </p:nvSpPr>
        <p:spPr>
          <a:xfrm>
            <a:off x="6170613" y="1600200"/>
            <a:ext cx="5410200" cy="4525963"/>
          </a:xfrm>
          <a:prstGeom prst="rect">
            <a:avLst/>
          </a:prstGeom>
        </p:spPr>
        <p:txBody>
          <a:bodyPr/>
          <a:lstStyle>
            <a:lvl1pPr>
              <a:defRPr sz="2800">
                <a:ea typeface="微软雅黑" pitchFamily="34" charset="-122"/>
              </a:defRPr>
            </a:lvl1pPr>
            <a:lvl2pPr>
              <a:defRPr sz="2400">
                <a:ea typeface="微软雅黑" pitchFamily="34" charset="-122"/>
              </a:defRPr>
            </a:lvl2pPr>
            <a:lvl3pPr>
              <a:defRPr sz="2000">
                <a:ea typeface="微软雅黑" pitchFamily="34" charset="-122"/>
              </a:defRPr>
            </a:lvl3pPr>
            <a:lvl4pPr>
              <a:defRPr sz="1800">
                <a:ea typeface="微软雅黑" pitchFamily="34" charset="-122"/>
              </a:defRPr>
            </a:lvl4pPr>
            <a:lvl5pPr>
              <a:defRPr sz="1800">
                <a:ea typeface="微软雅黑" pitchFamily="34" charset="-122"/>
              </a:defRPr>
            </a:lvl5pPr>
            <a:lvl6pPr>
              <a:defRPr sz="1800"/>
            </a:lvl6pPr>
            <a:lvl7pPr>
              <a:defRPr sz="1800"/>
            </a:lvl7pPr>
            <a:lvl8pPr>
              <a:defRPr sz="1800"/>
            </a:lvl8pPr>
            <a:lvl9pPr>
              <a:defRPr sz="1800"/>
            </a:lvl9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5" name="日期占位符 4"/>
          <p:cNvSpPr>
            <a:spLocks noGrp="1"/>
          </p:cNvSpPr>
          <p:nvPr>
            <p:ph type="dt" sz="half" idx="10"/>
          </p:nvPr>
        </p:nvSpPr>
        <p:spPr>
          <a:xfrm>
            <a:off x="609600" y="6356350"/>
            <a:ext cx="2844800" cy="365125"/>
          </a:xfrm>
          <a:prstGeom prst="rect">
            <a:avLst/>
          </a:prstGeom>
        </p:spPr>
        <p:txBody>
          <a:bodyPr/>
          <a:lstStyle>
            <a:lvl1pPr>
              <a:defRPr>
                <a:ea typeface="微软雅黑" pitchFamily="34" charset="-122"/>
              </a:defRPr>
            </a:lvl1pPr>
          </a:lstStyle>
          <a:p>
            <a:fld id="{36EC894D-09CB-4DE7-A121-44A8E704B94B}" type="datetimeFigureOut">
              <a:rPr lang="zh-CN" altLang="en-US" smtClean="0"/>
              <a:pPr/>
              <a:t>2017/4/21</a:t>
            </a:fld>
            <a:endParaRPr lang="zh-CN" altLang="en-US" dirty="0"/>
          </a:p>
        </p:txBody>
      </p:sp>
      <p:sp>
        <p:nvSpPr>
          <p:cNvPr id="6" name="页脚占位符 5"/>
          <p:cNvSpPr>
            <a:spLocks noGrp="1"/>
          </p:cNvSpPr>
          <p:nvPr>
            <p:ph type="ftr" sz="quarter" idx="11"/>
          </p:nvPr>
        </p:nvSpPr>
        <p:spPr>
          <a:xfrm>
            <a:off x="4165600" y="6356350"/>
            <a:ext cx="3859213" cy="365125"/>
          </a:xfrm>
          <a:prstGeom prst="rect">
            <a:avLst/>
          </a:prstGeom>
        </p:spPr>
        <p:txBody>
          <a:bodyPr/>
          <a:lstStyle>
            <a:lvl1pPr>
              <a:defRPr>
                <a:ea typeface="微软雅黑" pitchFamily="34" charset="-122"/>
              </a:defRPr>
            </a:lvl1pPr>
          </a:lstStyle>
          <a:p>
            <a:endParaRPr lang="zh-CN" altLang="en-US" dirty="0"/>
          </a:p>
        </p:txBody>
      </p:sp>
      <p:sp>
        <p:nvSpPr>
          <p:cNvPr id="7" name="灯片编号占位符 6"/>
          <p:cNvSpPr>
            <a:spLocks noGrp="1"/>
          </p:cNvSpPr>
          <p:nvPr>
            <p:ph type="sldNum" sz="quarter" idx="12"/>
          </p:nvPr>
        </p:nvSpPr>
        <p:spPr>
          <a:xfrm>
            <a:off x="8736013" y="6356350"/>
            <a:ext cx="2844800" cy="365125"/>
          </a:xfrm>
          <a:prstGeom prst="rect">
            <a:avLst/>
          </a:prstGeom>
        </p:spPr>
        <p:txBody>
          <a:bodyPr/>
          <a:lstStyle>
            <a:lvl1pPr>
              <a:defRPr>
                <a:ea typeface="微软雅黑" pitchFamily="34" charset="-122"/>
              </a:defRPr>
            </a:lvl1pPr>
          </a:lstStyle>
          <a:p>
            <a:fld id="{FAB2F72D-0145-4728-BBF6-AFA599DFD9DE}" type="slidenum">
              <a:rPr lang="zh-CN" altLang="en-US" smtClean="0"/>
              <a:pPr/>
              <a:t>‹#›</a:t>
            </a:fld>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1213" cy="1143000"/>
          </a:xfrm>
          <a:prstGeom prst="rect">
            <a:avLst/>
          </a:prstGeom>
        </p:spPr>
        <p:txBody>
          <a:bodyPr/>
          <a:lstStyle>
            <a:lvl1pPr>
              <a:defRPr>
                <a:ea typeface="微软雅黑" pitchFamily="34" charset="-122"/>
              </a:defRPr>
            </a:lvl1p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609600" y="1535113"/>
            <a:ext cx="5386388" cy="639762"/>
          </a:xfrm>
          <a:prstGeom prst="rect">
            <a:avLst/>
          </a:prstGeom>
        </p:spPr>
        <p:txBody>
          <a:bodyPr anchor="b"/>
          <a:lstStyle>
            <a:lvl1pPr marL="0" indent="0">
              <a:buNone/>
              <a:defRPr sz="2400" b="1">
                <a:ea typeface="微软雅黑"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smtClean="0"/>
              <a:t>单击此处编辑母版文本样式</a:t>
            </a:r>
          </a:p>
        </p:txBody>
      </p:sp>
      <p:sp>
        <p:nvSpPr>
          <p:cNvPr id="4" name="内容占位符 3"/>
          <p:cNvSpPr>
            <a:spLocks noGrp="1"/>
          </p:cNvSpPr>
          <p:nvPr>
            <p:ph sz="half" idx="2"/>
          </p:nvPr>
        </p:nvSpPr>
        <p:spPr>
          <a:xfrm>
            <a:off x="609600" y="2174875"/>
            <a:ext cx="5386388" cy="3951288"/>
          </a:xfrm>
          <a:prstGeom prst="rect">
            <a:avLst/>
          </a:prstGeom>
        </p:spPr>
        <p:txBody>
          <a:bodyPr/>
          <a:lstStyle>
            <a:lvl1pPr>
              <a:defRPr sz="2400">
                <a:ea typeface="微软雅黑" pitchFamily="34" charset="-122"/>
              </a:defRPr>
            </a:lvl1pPr>
            <a:lvl2pPr>
              <a:defRPr sz="2000">
                <a:ea typeface="微软雅黑" pitchFamily="34" charset="-122"/>
              </a:defRPr>
            </a:lvl2pPr>
            <a:lvl3pPr>
              <a:defRPr sz="1800">
                <a:ea typeface="微软雅黑" pitchFamily="34" charset="-122"/>
              </a:defRPr>
            </a:lvl3pPr>
            <a:lvl4pPr>
              <a:defRPr sz="1600">
                <a:ea typeface="微软雅黑" pitchFamily="34" charset="-122"/>
              </a:defRPr>
            </a:lvl4pPr>
            <a:lvl5pPr>
              <a:defRPr sz="1600">
                <a:ea typeface="微软雅黑" pitchFamily="34" charset="-122"/>
              </a:defRPr>
            </a:lvl5pPr>
            <a:lvl6pPr>
              <a:defRPr sz="1600"/>
            </a:lvl6pPr>
            <a:lvl7pPr>
              <a:defRPr sz="1600"/>
            </a:lvl7pPr>
            <a:lvl8pPr>
              <a:defRPr sz="1600"/>
            </a:lvl8pPr>
            <a:lvl9pPr>
              <a:defRPr sz="1600"/>
            </a:lvl9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5" name="文本占位符 4"/>
          <p:cNvSpPr>
            <a:spLocks noGrp="1"/>
          </p:cNvSpPr>
          <p:nvPr>
            <p:ph type="body" sz="quarter" idx="3"/>
          </p:nvPr>
        </p:nvSpPr>
        <p:spPr>
          <a:xfrm>
            <a:off x="6192838" y="1535113"/>
            <a:ext cx="5387975" cy="639762"/>
          </a:xfrm>
          <a:prstGeom prst="rect">
            <a:avLst/>
          </a:prstGeom>
        </p:spPr>
        <p:txBody>
          <a:bodyPr anchor="b"/>
          <a:lstStyle>
            <a:lvl1pPr marL="0" indent="0">
              <a:buNone/>
              <a:defRPr sz="2400" b="1">
                <a:ea typeface="微软雅黑"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smtClean="0"/>
              <a:t>单击此处编辑母版文本样式</a:t>
            </a:r>
          </a:p>
        </p:txBody>
      </p:sp>
      <p:sp>
        <p:nvSpPr>
          <p:cNvPr id="6" name="内容占位符 5"/>
          <p:cNvSpPr>
            <a:spLocks noGrp="1"/>
          </p:cNvSpPr>
          <p:nvPr>
            <p:ph sz="quarter" idx="4"/>
          </p:nvPr>
        </p:nvSpPr>
        <p:spPr>
          <a:xfrm>
            <a:off x="6192838" y="2174875"/>
            <a:ext cx="5387975" cy="3951288"/>
          </a:xfrm>
          <a:prstGeom prst="rect">
            <a:avLst/>
          </a:prstGeom>
        </p:spPr>
        <p:txBody>
          <a:bodyPr/>
          <a:lstStyle>
            <a:lvl1pPr>
              <a:defRPr sz="2400">
                <a:ea typeface="微软雅黑" pitchFamily="34" charset="-122"/>
              </a:defRPr>
            </a:lvl1pPr>
            <a:lvl2pPr>
              <a:defRPr sz="2000">
                <a:ea typeface="微软雅黑" pitchFamily="34" charset="-122"/>
              </a:defRPr>
            </a:lvl2pPr>
            <a:lvl3pPr>
              <a:defRPr sz="1800">
                <a:ea typeface="微软雅黑" pitchFamily="34" charset="-122"/>
              </a:defRPr>
            </a:lvl3pPr>
            <a:lvl4pPr>
              <a:defRPr sz="1600">
                <a:ea typeface="微软雅黑" pitchFamily="34" charset="-122"/>
              </a:defRPr>
            </a:lvl4pPr>
            <a:lvl5pPr>
              <a:defRPr sz="1600">
                <a:ea typeface="微软雅黑" pitchFamily="34" charset="-122"/>
              </a:defRPr>
            </a:lvl5pPr>
            <a:lvl6pPr>
              <a:defRPr sz="1600"/>
            </a:lvl6pPr>
            <a:lvl7pPr>
              <a:defRPr sz="1600"/>
            </a:lvl7pPr>
            <a:lvl8pPr>
              <a:defRPr sz="1600"/>
            </a:lvl8pPr>
            <a:lvl9pPr>
              <a:defRPr sz="1600"/>
            </a:lvl9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7" name="日期占位符 6"/>
          <p:cNvSpPr>
            <a:spLocks noGrp="1"/>
          </p:cNvSpPr>
          <p:nvPr>
            <p:ph type="dt" sz="half" idx="10"/>
          </p:nvPr>
        </p:nvSpPr>
        <p:spPr>
          <a:xfrm>
            <a:off x="609600" y="6356350"/>
            <a:ext cx="2844800" cy="365125"/>
          </a:xfrm>
          <a:prstGeom prst="rect">
            <a:avLst/>
          </a:prstGeom>
        </p:spPr>
        <p:txBody>
          <a:bodyPr/>
          <a:lstStyle>
            <a:lvl1pPr>
              <a:defRPr>
                <a:ea typeface="微软雅黑" pitchFamily="34" charset="-122"/>
              </a:defRPr>
            </a:lvl1pPr>
          </a:lstStyle>
          <a:p>
            <a:fld id="{36EC894D-09CB-4DE7-A121-44A8E704B94B}" type="datetimeFigureOut">
              <a:rPr lang="zh-CN" altLang="en-US" smtClean="0"/>
              <a:pPr/>
              <a:t>2017/4/21</a:t>
            </a:fld>
            <a:endParaRPr lang="zh-CN" altLang="en-US" dirty="0"/>
          </a:p>
        </p:txBody>
      </p:sp>
      <p:sp>
        <p:nvSpPr>
          <p:cNvPr id="8" name="页脚占位符 7"/>
          <p:cNvSpPr>
            <a:spLocks noGrp="1"/>
          </p:cNvSpPr>
          <p:nvPr>
            <p:ph type="ftr" sz="quarter" idx="11"/>
          </p:nvPr>
        </p:nvSpPr>
        <p:spPr>
          <a:xfrm>
            <a:off x="4165600" y="6356350"/>
            <a:ext cx="3859213" cy="365125"/>
          </a:xfrm>
          <a:prstGeom prst="rect">
            <a:avLst/>
          </a:prstGeom>
        </p:spPr>
        <p:txBody>
          <a:bodyPr/>
          <a:lstStyle>
            <a:lvl1pPr>
              <a:defRPr>
                <a:ea typeface="微软雅黑" pitchFamily="34" charset="-122"/>
              </a:defRPr>
            </a:lvl1pPr>
          </a:lstStyle>
          <a:p>
            <a:endParaRPr lang="zh-CN" altLang="en-US" dirty="0"/>
          </a:p>
        </p:txBody>
      </p:sp>
      <p:sp>
        <p:nvSpPr>
          <p:cNvPr id="9" name="灯片编号占位符 8"/>
          <p:cNvSpPr>
            <a:spLocks noGrp="1"/>
          </p:cNvSpPr>
          <p:nvPr>
            <p:ph type="sldNum" sz="quarter" idx="12"/>
          </p:nvPr>
        </p:nvSpPr>
        <p:spPr>
          <a:xfrm>
            <a:off x="8736013" y="6356350"/>
            <a:ext cx="2844800" cy="365125"/>
          </a:xfrm>
          <a:prstGeom prst="rect">
            <a:avLst/>
          </a:prstGeom>
        </p:spPr>
        <p:txBody>
          <a:bodyPr/>
          <a:lstStyle>
            <a:lvl1pPr>
              <a:defRPr>
                <a:ea typeface="微软雅黑" pitchFamily="34" charset="-122"/>
              </a:defRPr>
            </a:lvl1pPr>
          </a:lstStyle>
          <a:p>
            <a:fld id="{FAB2F72D-0145-4728-BBF6-AFA599DFD9DE}" type="slidenum">
              <a:rPr lang="zh-CN" altLang="en-US" smtClean="0"/>
              <a:pPr/>
              <a:t>‹#›</a:t>
            </a:fld>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1213" cy="1143000"/>
          </a:xfrm>
          <a:prstGeom prst="rect">
            <a:avLst/>
          </a:prstGeom>
        </p:spPr>
        <p:txBody>
          <a:bodyPr/>
          <a:lstStyle>
            <a:lvl1pPr>
              <a:defRPr>
                <a:ea typeface="微软雅黑" pitchFamily="34" charset="-122"/>
              </a:defRPr>
            </a:lvl1pPr>
          </a:lstStyle>
          <a:p>
            <a:r>
              <a:rPr lang="zh-CN" altLang="en-US" dirty="0" smtClean="0"/>
              <a:t>单击此处编辑母版标题样式</a:t>
            </a:r>
            <a:endParaRPr lang="zh-CN" altLang="en-US" dirty="0"/>
          </a:p>
        </p:txBody>
      </p:sp>
      <p:sp>
        <p:nvSpPr>
          <p:cNvPr id="3" name="日期占位符 2"/>
          <p:cNvSpPr>
            <a:spLocks noGrp="1"/>
          </p:cNvSpPr>
          <p:nvPr>
            <p:ph type="dt" sz="half" idx="10"/>
          </p:nvPr>
        </p:nvSpPr>
        <p:spPr>
          <a:xfrm>
            <a:off x="609600" y="6356350"/>
            <a:ext cx="2844800" cy="365125"/>
          </a:xfrm>
          <a:prstGeom prst="rect">
            <a:avLst/>
          </a:prstGeom>
        </p:spPr>
        <p:txBody>
          <a:bodyPr/>
          <a:lstStyle>
            <a:lvl1pPr>
              <a:defRPr>
                <a:ea typeface="微软雅黑" pitchFamily="34" charset="-122"/>
              </a:defRPr>
            </a:lvl1pPr>
          </a:lstStyle>
          <a:p>
            <a:fld id="{36EC894D-09CB-4DE7-A121-44A8E704B94B}" type="datetimeFigureOut">
              <a:rPr lang="zh-CN" altLang="en-US" smtClean="0"/>
              <a:pPr/>
              <a:t>2017/4/21</a:t>
            </a:fld>
            <a:endParaRPr lang="zh-CN" altLang="en-US" dirty="0"/>
          </a:p>
        </p:txBody>
      </p:sp>
      <p:sp>
        <p:nvSpPr>
          <p:cNvPr id="4" name="页脚占位符 3"/>
          <p:cNvSpPr>
            <a:spLocks noGrp="1"/>
          </p:cNvSpPr>
          <p:nvPr>
            <p:ph type="ftr" sz="quarter" idx="11"/>
          </p:nvPr>
        </p:nvSpPr>
        <p:spPr>
          <a:xfrm>
            <a:off x="4165600" y="6356350"/>
            <a:ext cx="3859213" cy="365125"/>
          </a:xfrm>
          <a:prstGeom prst="rect">
            <a:avLst/>
          </a:prstGeom>
        </p:spPr>
        <p:txBody>
          <a:bodyPr/>
          <a:lstStyle>
            <a:lvl1pPr>
              <a:defRPr>
                <a:ea typeface="微软雅黑" pitchFamily="34" charset="-122"/>
              </a:defRPr>
            </a:lvl1pPr>
          </a:lstStyle>
          <a:p>
            <a:endParaRPr lang="zh-CN" altLang="en-US" dirty="0"/>
          </a:p>
        </p:txBody>
      </p:sp>
      <p:sp>
        <p:nvSpPr>
          <p:cNvPr id="5" name="灯片编号占位符 4"/>
          <p:cNvSpPr>
            <a:spLocks noGrp="1"/>
          </p:cNvSpPr>
          <p:nvPr>
            <p:ph type="sldNum" sz="quarter" idx="12"/>
          </p:nvPr>
        </p:nvSpPr>
        <p:spPr>
          <a:xfrm>
            <a:off x="8736013" y="6356350"/>
            <a:ext cx="2844800" cy="365125"/>
          </a:xfrm>
          <a:prstGeom prst="rect">
            <a:avLst/>
          </a:prstGeom>
        </p:spPr>
        <p:txBody>
          <a:bodyPr/>
          <a:lstStyle>
            <a:lvl1pPr>
              <a:defRPr>
                <a:ea typeface="微软雅黑" pitchFamily="34" charset="-122"/>
              </a:defRPr>
            </a:lvl1pPr>
          </a:lstStyle>
          <a:p>
            <a:fld id="{FAB2F72D-0145-4728-BBF6-AFA599DFD9DE}" type="slidenum">
              <a:rPr lang="zh-CN" altLang="en-US" smtClean="0"/>
              <a:pPr/>
              <a:t>‹#›</a:t>
            </a:fld>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09600" y="6356350"/>
            <a:ext cx="2844800" cy="365125"/>
          </a:xfrm>
          <a:prstGeom prst="rect">
            <a:avLst/>
          </a:prstGeom>
        </p:spPr>
        <p:txBody>
          <a:bodyPr/>
          <a:lstStyle>
            <a:lvl1pPr>
              <a:defRPr>
                <a:ea typeface="微软雅黑" pitchFamily="34" charset="-122"/>
              </a:defRPr>
            </a:lvl1pPr>
          </a:lstStyle>
          <a:p>
            <a:fld id="{36EC894D-09CB-4DE7-A121-44A8E704B94B}" type="datetimeFigureOut">
              <a:rPr lang="zh-CN" altLang="en-US" smtClean="0"/>
              <a:pPr/>
              <a:t>2017/4/21</a:t>
            </a:fld>
            <a:endParaRPr lang="zh-CN" altLang="en-US" dirty="0"/>
          </a:p>
        </p:txBody>
      </p:sp>
      <p:sp>
        <p:nvSpPr>
          <p:cNvPr id="3" name="页脚占位符 2"/>
          <p:cNvSpPr>
            <a:spLocks noGrp="1"/>
          </p:cNvSpPr>
          <p:nvPr>
            <p:ph type="ftr" sz="quarter" idx="11"/>
          </p:nvPr>
        </p:nvSpPr>
        <p:spPr>
          <a:xfrm>
            <a:off x="4165600" y="6356350"/>
            <a:ext cx="3859213" cy="365125"/>
          </a:xfrm>
          <a:prstGeom prst="rect">
            <a:avLst/>
          </a:prstGeom>
        </p:spPr>
        <p:txBody>
          <a:bodyPr/>
          <a:lstStyle>
            <a:lvl1pPr>
              <a:defRPr>
                <a:ea typeface="微软雅黑" pitchFamily="34" charset="-122"/>
              </a:defRPr>
            </a:lvl1pPr>
          </a:lstStyle>
          <a:p>
            <a:endParaRPr lang="zh-CN" altLang="en-US" dirty="0"/>
          </a:p>
        </p:txBody>
      </p:sp>
      <p:sp>
        <p:nvSpPr>
          <p:cNvPr id="4" name="灯片编号占位符 3"/>
          <p:cNvSpPr>
            <a:spLocks noGrp="1"/>
          </p:cNvSpPr>
          <p:nvPr>
            <p:ph type="sldNum" sz="quarter" idx="12"/>
          </p:nvPr>
        </p:nvSpPr>
        <p:spPr>
          <a:xfrm>
            <a:off x="8736013" y="6356350"/>
            <a:ext cx="2844800" cy="365125"/>
          </a:xfrm>
          <a:prstGeom prst="rect">
            <a:avLst/>
          </a:prstGeom>
        </p:spPr>
        <p:txBody>
          <a:bodyPr/>
          <a:lstStyle>
            <a:lvl1pPr>
              <a:defRPr>
                <a:ea typeface="微软雅黑" pitchFamily="34" charset="-122"/>
              </a:defRPr>
            </a:lvl1pPr>
          </a:lstStyle>
          <a:p>
            <a:fld id="{FAB2F72D-0145-4728-BBF6-AFA599DFD9DE}" type="slidenum">
              <a:rPr lang="zh-CN" altLang="en-US" smtClean="0"/>
              <a:pPr/>
              <a:t>‹#›</a:t>
            </a:fld>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0025" cy="1162050"/>
          </a:xfrm>
          <a:prstGeom prst="rect">
            <a:avLst/>
          </a:prstGeom>
        </p:spPr>
        <p:txBody>
          <a:bodyPr anchor="b"/>
          <a:lstStyle>
            <a:lvl1pPr algn="l">
              <a:defRPr sz="2000" b="1">
                <a:ea typeface="微软雅黑" pitchFamily="34" charset="-122"/>
              </a:defRPr>
            </a:lvl1pPr>
          </a:lstStyle>
          <a:p>
            <a:r>
              <a:rPr lang="zh-CN" altLang="en-US" dirty="0" smtClean="0"/>
              <a:t>单击此处编辑母版标题样式</a:t>
            </a:r>
            <a:endParaRPr lang="zh-CN" altLang="en-US" dirty="0"/>
          </a:p>
        </p:txBody>
      </p:sp>
      <p:sp>
        <p:nvSpPr>
          <p:cNvPr id="3" name="内容占位符 2"/>
          <p:cNvSpPr>
            <a:spLocks noGrp="1"/>
          </p:cNvSpPr>
          <p:nvPr>
            <p:ph idx="1"/>
          </p:nvPr>
        </p:nvSpPr>
        <p:spPr>
          <a:xfrm>
            <a:off x="4765675" y="273050"/>
            <a:ext cx="6815138" cy="5853113"/>
          </a:xfrm>
          <a:prstGeom prst="rect">
            <a:avLst/>
          </a:prstGeom>
        </p:spPr>
        <p:txBody>
          <a:bodyPr/>
          <a:lstStyle>
            <a:lvl1pPr>
              <a:defRPr sz="3200">
                <a:ea typeface="微软雅黑" pitchFamily="34" charset="-122"/>
              </a:defRPr>
            </a:lvl1pPr>
            <a:lvl2pPr>
              <a:defRPr sz="2800">
                <a:ea typeface="微软雅黑" pitchFamily="34" charset="-122"/>
              </a:defRPr>
            </a:lvl2pPr>
            <a:lvl3pPr>
              <a:defRPr sz="2400">
                <a:ea typeface="微软雅黑" pitchFamily="34" charset="-122"/>
              </a:defRPr>
            </a:lvl3pPr>
            <a:lvl4pPr>
              <a:defRPr sz="2000">
                <a:ea typeface="微软雅黑" pitchFamily="34" charset="-122"/>
              </a:defRPr>
            </a:lvl4pPr>
            <a:lvl5pPr>
              <a:defRPr sz="2000">
                <a:ea typeface="微软雅黑" pitchFamily="34" charset="-122"/>
              </a:defRPr>
            </a:lvl5pPr>
            <a:lvl6pPr>
              <a:defRPr sz="2000"/>
            </a:lvl6pPr>
            <a:lvl7pPr>
              <a:defRPr sz="2000"/>
            </a:lvl7pPr>
            <a:lvl8pPr>
              <a:defRPr sz="2000"/>
            </a:lvl8pPr>
            <a:lvl9pPr>
              <a:defRPr sz="2000"/>
            </a:lvl9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文本占位符 3"/>
          <p:cNvSpPr>
            <a:spLocks noGrp="1"/>
          </p:cNvSpPr>
          <p:nvPr>
            <p:ph type="body" sz="half" idx="2"/>
          </p:nvPr>
        </p:nvSpPr>
        <p:spPr>
          <a:xfrm>
            <a:off x="609600" y="1435100"/>
            <a:ext cx="4010025" cy="4691063"/>
          </a:xfrm>
          <a:prstGeom prst="rect">
            <a:avLst/>
          </a:prstGeom>
        </p:spPr>
        <p:txBody>
          <a:bodyPr/>
          <a:lstStyle>
            <a:lvl1pPr marL="0" indent="0">
              <a:buNone/>
              <a:defRPr sz="1400">
                <a:ea typeface="微软雅黑" pitchFamily="34"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dirty="0" smtClean="0"/>
              <a:t>单击此处编辑母版文本样式</a:t>
            </a:r>
          </a:p>
        </p:txBody>
      </p:sp>
      <p:sp>
        <p:nvSpPr>
          <p:cNvPr id="5" name="日期占位符 4"/>
          <p:cNvSpPr>
            <a:spLocks noGrp="1"/>
          </p:cNvSpPr>
          <p:nvPr>
            <p:ph type="dt" sz="half" idx="10"/>
          </p:nvPr>
        </p:nvSpPr>
        <p:spPr>
          <a:xfrm>
            <a:off x="609600" y="6356350"/>
            <a:ext cx="2844800" cy="365125"/>
          </a:xfrm>
          <a:prstGeom prst="rect">
            <a:avLst/>
          </a:prstGeom>
        </p:spPr>
        <p:txBody>
          <a:bodyPr/>
          <a:lstStyle>
            <a:lvl1pPr>
              <a:defRPr>
                <a:ea typeface="微软雅黑" pitchFamily="34" charset="-122"/>
              </a:defRPr>
            </a:lvl1pPr>
          </a:lstStyle>
          <a:p>
            <a:fld id="{36EC894D-09CB-4DE7-A121-44A8E704B94B}" type="datetimeFigureOut">
              <a:rPr lang="zh-CN" altLang="en-US" smtClean="0"/>
              <a:pPr/>
              <a:t>2017/4/21</a:t>
            </a:fld>
            <a:endParaRPr lang="zh-CN" altLang="en-US" dirty="0"/>
          </a:p>
        </p:txBody>
      </p:sp>
      <p:sp>
        <p:nvSpPr>
          <p:cNvPr id="6" name="页脚占位符 5"/>
          <p:cNvSpPr>
            <a:spLocks noGrp="1"/>
          </p:cNvSpPr>
          <p:nvPr>
            <p:ph type="ftr" sz="quarter" idx="11"/>
          </p:nvPr>
        </p:nvSpPr>
        <p:spPr>
          <a:xfrm>
            <a:off x="4165600" y="6356350"/>
            <a:ext cx="3859213" cy="365125"/>
          </a:xfrm>
          <a:prstGeom prst="rect">
            <a:avLst/>
          </a:prstGeom>
        </p:spPr>
        <p:txBody>
          <a:bodyPr/>
          <a:lstStyle>
            <a:lvl1pPr>
              <a:defRPr>
                <a:ea typeface="微软雅黑" pitchFamily="34" charset="-122"/>
              </a:defRPr>
            </a:lvl1pPr>
          </a:lstStyle>
          <a:p>
            <a:endParaRPr lang="zh-CN" altLang="en-US" dirty="0"/>
          </a:p>
        </p:txBody>
      </p:sp>
      <p:sp>
        <p:nvSpPr>
          <p:cNvPr id="7" name="灯片编号占位符 6"/>
          <p:cNvSpPr>
            <a:spLocks noGrp="1"/>
          </p:cNvSpPr>
          <p:nvPr>
            <p:ph type="sldNum" sz="quarter" idx="12"/>
          </p:nvPr>
        </p:nvSpPr>
        <p:spPr>
          <a:xfrm>
            <a:off x="8736013" y="6356350"/>
            <a:ext cx="2844800" cy="365125"/>
          </a:xfrm>
          <a:prstGeom prst="rect">
            <a:avLst/>
          </a:prstGeom>
        </p:spPr>
        <p:txBody>
          <a:bodyPr/>
          <a:lstStyle>
            <a:lvl1pPr>
              <a:defRPr>
                <a:ea typeface="微软雅黑" pitchFamily="34" charset="-122"/>
              </a:defRPr>
            </a:lvl1pPr>
          </a:lstStyle>
          <a:p>
            <a:fld id="{FAB2F72D-0145-4728-BBF6-AFA599DFD9DE}" type="slidenum">
              <a:rPr lang="zh-CN" altLang="en-US" smtClean="0"/>
              <a:pPr/>
              <a:t>‹#›</a:t>
            </a:fld>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a:prstGeom prst="rect">
            <a:avLst/>
          </a:prstGeom>
        </p:spPr>
        <p:txBody>
          <a:bodyPr anchor="b"/>
          <a:lstStyle>
            <a:lvl1pPr algn="l">
              <a:defRPr sz="2000" b="1">
                <a:ea typeface="微软雅黑" pitchFamily="34" charset="-122"/>
              </a:defRPr>
            </a:lvl1pPr>
          </a:lstStyle>
          <a:p>
            <a:r>
              <a:rPr lang="zh-CN" altLang="en-US" dirty="0" smtClean="0"/>
              <a:t>单击此处编辑母版标题样式</a:t>
            </a:r>
            <a:endParaRPr lang="zh-CN" altLang="en-US" dirty="0"/>
          </a:p>
        </p:txBody>
      </p:sp>
      <p:sp>
        <p:nvSpPr>
          <p:cNvPr id="3" name="图片占位符 2"/>
          <p:cNvSpPr>
            <a:spLocks noGrp="1"/>
          </p:cNvSpPr>
          <p:nvPr>
            <p:ph type="pic" idx="1"/>
          </p:nvPr>
        </p:nvSpPr>
        <p:spPr>
          <a:xfrm>
            <a:off x="2389188" y="612775"/>
            <a:ext cx="7315200" cy="4114800"/>
          </a:xfrm>
          <a:prstGeom prst="rect">
            <a:avLst/>
          </a:prstGeom>
        </p:spPr>
        <p:txBody>
          <a:bodyPr/>
          <a:lstStyle>
            <a:lvl1pPr marL="0" indent="0">
              <a:buNone/>
              <a:defRPr sz="3200">
                <a:ea typeface="微软雅黑" pitchFamily="34" charset="-122"/>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2389188" y="5367338"/>
            <a:ext cx="7315200" cy="804862"/>
          </a:xfrm>
          <a:prstGeom prst="rect">
            <a:avLst/>
          </a:prstGeom>
        </p:spPr>
        <p:txBody>
          <a:bodyPr/>
          <a:lstStyle>
            <a:lvl1pPr marL="0" indent="0">
              <a:buNone/>
              <a:defRPr sz="1400">
                <a:ea typeface="微软雅黑" pitchFamily="34"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dirty="0" smtClean="0"/>
              <a:t>单击此处编辑母版文本样式</a:t>
            </a:r>
          </a:p>
        </p:txBody>
      </p:sp>
      <p:sp>
        <p:nvSpPr>
          <p:cNvPr id="5" name="日期占位符 4"/>
          <p:cNvSpPr>
            <a:spLocks noGrp="1"/>
          </p:cNvSpPr>
          <p:nvPr>
            <p:ph type="dt" sz="half" idx="10"/>
          </p:nvPr>
        </p:nvSpPr>
        <p:spPr>
          <a:xfrm>
            <a:off x="609600" y="6356350"/>
            <a:ext cx="2844800" cy="365125"/>
          </a:xfrm>
          <a:prstGeom prst="rect">
            <a:avLst/>
          </a:prstGeom>
        </p:spPr>
        <p:txBody>
          <a:bodyPr/>
          <a:lstStyle>
            <a:lvl1pPr>
              <a:defRPr>
                <a:ea typeface="微软雅黑" pitchFamily="34" charset="-122"/>
              </a:defRPr>
            </a:lvl1pPr>
          </a:lstStyle>
          <a:p>
            <a:fld id="{36EC894D-09CB-4DE7-A121-44A8E704B94B}" type="datetimeFigureOut">
              <a:rPr lang="zh-CN" altLang="en-US" smtClean="0"/>
              <a:pPr/>
              <a:t>2017/4/21</a:t>
            </a:fld>
            <a:endParaRPr lang="zh-CN" altLang="en-US" dirty="0"/>
          </a:p>
        </p:txBody>
      </p:sp>
      <p:sp>
        <p:nvSpPr>
          <p:cNvPr id="6" name="页脚占位符 5"/>
          <p:cNvSpPr>
            <a:spLocks noGrp="1"/>
          </p:cNvSpPr>
          <p:nvPr>
            <p:ph type="ftr" sz="quarter" idx="11"/>
          </p:nvPr>
        </p:nvSpPr>
        <p:spPr>
          <a:xfrm>
            <a:off x="4165600" y="6356350"/>
            <a:ext cx="3859213" cy="365125"/>
          </a:xfrm>
          <a:prstGeom prst="rect">
            <a:avLst/>
          </a:prstGeom>
        </p:spPr>
        <p:txBody>
          <a:bodyPr/>
          <a:lstStyle>
            <a:lvl1pPr>
              <a:defRPr>
                <a:ea typeface="微软雅黑" pitchFamily="34" charset="-122"/>
              </a:defRPr>
            </a:lvl1pPr>
          </a:lstStyle>
          <a:p>
            <a:endParaRPr lang="zh-CN" altLang="en-US" dirty="0"/>
          </a:p>
        </p:txBody>
      </p:sp>
      <p:sp>
        <p:nvSpPr>
          <p:cNvPr id="7" name="灯片编号占位符 6"/>
          <p:cNvSpPr>
            <a:spLocks noGrp="1"/>
          </p:cNvSpPr>
          <p:nvPr>
            <p:ph type="sldNum" sz="quarter" idx="12"/>
          </p:nvPr>
        </p:nvSpPr>
        <p:spPr>
          <a:xfrm>
            <a:off x="8736013" y="6356350"/>
            <a:ext cx="2844800" cy="365125"/>
          </a:xfrm>
          <a:prstGeom prst="rect">
            <a:avLst/>
          </a:prstGeom>
        </p:spPr>
        <p:txBody>
          <a:bodyPr/>
          <a:lstStyle>
            <a:lvl1pPr>
              <a:defRPr>
                <a:ea typeface="微软雅黑" pitchFamily="34" charset="-122"/>
              </a:defRPr>
            </a:lvl1pPr>
          </a:lstStyle>
          <a:p>
            <a:fld id="{FAB2F72D-0145-4728-BBF6-AFA599DFD9DE}" type="slidenum">
              <a:rPr lang="zh-CN" altLang="en-US" smtClean="0"/>
              <a:pPr/>
              <a:t>‹#›</a:t>
            </a:fld>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1213" cy="1143000"/>
          </a:xfrm>
          <a:prstGeom prst="rect">
            <a:avLst/>
          </a:prstGeom>
        </p:spPr>
        <p:txBody>
          <a:bodyPr/>
          <a:lstStyle>
            <a:lvl1pPr>
              <a:defRPr>
                <a:ea typeface="微软雅黑" pitchFamily="34" charset="-122"/>
              </a:defRPr>
            </a:lvl1pPr>
          </a:lstStyle>
          <a:p>
            <a:r>
              <a:rPr lang="zh-CN" altLang="en-US" dirty="0" smtClean="0"/>
              <a:t>单击此处编辑母版标题样式</a:t>
            </a:r>
            <a:endParaRPr lang="zh-CN" altLang="en-US" dirty="0"/>
          </a:p>
        </p:txBody>
      </p:sp>
      <p:sp>
        <p:nvSpPr>
          <p:cNvPr id="3" name="竖排文字占位符 2"/>
          <p:cNvSpPr>
            <a:spLocks noGrp="1"/>
          </p:cNvSpPr>
          <p:nvPr>
            <p:ph type="body" orient="vert" idx="1"/>
          </p:nvPr>
        </p:nvSpPr>
        <p:spPr>
          <a:xfrm>
            <a:off x="609600" y="1600200"/>
            <a:ext cx="10971213" cy="4525963"/>
          </a:xfrm>
          <a:prstGeom prst="rect">
            <a:avLst/>
          </a:prstGeom>
        </p:spPr>
        <p:txBody>
          <a:bodyPr vert="eaVert"/>
          <a:lstStyle>
            <a:lvl1pPr>
              <a:defRPr>
                <a:ea typeface="微软雅黑" pitchFamily="34" charset="-122"/>
              </a:defRPr>
            </a:lvl1pPr>
            <a:lvl2pPr>
              <a:defRPr>
                <a:ea typeface="微软雅黑" pitchFamily="34" charset="-122"/>
              </a:defRPr>
            </a:lvl2pPr>
            <a:lvl3pPr>
              <a:defRPr>
                <a:ea typeface="微软雅黑" pitchFamily="34" charset="-122"/>
              </a:defRPr>
            </a:lvl3pPr>
            <a:lvl4pPr>
              <a:defRPr>
                <a:ea typeface="微软雅黑" pitchFamily="34" charset="-122"/>
              </a:defRPr>
            </a:lvl4pPr>
            <a:lvl5pPr>
              <a:defRPr>
                <a:ea typeface="微软雅黑" pitchFamily="34" charset="-122"/>
              </a:defRPr>
            </a:lvl5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10"/>
          </p:nvPr>
        </p:nvSpPr>
        <p:spPr>
          <a:xfrm>
            <a:off x="609600" y="6356350"/>
            <a:ext cx="2844800" cy="365125"/>
          </a:xfrm>
          <a:prstGeom prst="rect">
            <a:avLst/>
          </a:prstGeom>
        </p:spPr>
        <p:txBody>
          <a:bodyPr/>
          <a:lstStyle>
            <a:lvl1pPr>
              <a:defRPr>
                <a:ea typeface="微软雅黑" pitchFamily="34" charset="-122"/>
              </a:defRPr>
            </a:lvl1pPr>
          </a:lstStyle>
          <a:p>
            <a:fld id="{36EC894D-09CB-4DE7-A121-44A8E704B94B}" type="datetimeFigureOut">
              <a:rPr lang="zh-CN" altLang="en-US" smtClean="0"/>
              <a:pPr/>
              <a:t>2017/4/21</a:t>
            </a:fld>
            <a:endParaRPr lang="zh-CN" altLang="en-US" dirty="0"/>
          </a:p>
        </p:txBody>
      </p:sp>
      <p:sp>
        <p:nvSpPr>
          <p:cNvPr id="5" name="页脚占位符 4"/>
          <p:cNvSpPr>
            <a:spLocks noGrp="1"/>
          </p:cNvSpPr>
          <p:nvPr>
            <p:ph type="ftr" sz="quarter" idx="11"/>
          </p:nvPr>
        </p:nvSpPr>
        <p:spPr>
          <a:xfrm>
            <a:off x="4165600" y="6356350"/>
            <a:ext cx="3859213" cy="365125"/>
          </a:xfrm>
          <a:prstGeom prst="rect">
            <a:avLst/>
          </a:prstGeom>
        </p:spPr>
        <p:txBody>
          <a:bodyPr/>
          <a:lstStyle>
            <a:lvl1pPr>
              <a:defRPr>
                <a:ea typeface="微软雅黑" pitchFamily="34" charset="-122"/>
              </a:defRPr>
            </a:lvl1pPr>
          </a:lstStyle>
          <a:p>
            <a:endParaRPr lang="zh-CN" altLang="en-US" dirty="0"/>
          </a:p>
        </p:txBody>
      </p:sp>
      <p:sp>
        <p:nvSpPr>
          <p:cNvPr id="6" name="灯片编号占位符 5"/>
          <p:cNvSpPr>
            <a:spLocks noGrp="1"/>
          </p:cNvSpPr>
          <p:nvPr>
            <p:ph type="sldNum" sz="quarter" idx="12"/>
          </p:nvPr>
        </p:nvSpPr>
        <p:spPr>
          <a:xfrm>
            <a:off x="8736013" y="6356350"/>
            <a:ext cx="2844800" cy="365125"/>
          </a:xfrm>
          <a:prstGeom prst="rect">
            <a:avLst/>
          </a:prstGeom>
        </p:spPr>
        <p:txBody>
          <a:bodyPr/>
          <a:lstStyle>
            <a:lvl1pPr>
              <a:defRPr>
                <a:ea typeface="微软雅黑" pitchFamily="34" charset="-122"/>
              </a:defRPr>
            </a:lvl1pPr>
          </a:lstStyle>
          <a:p>
            <a:fld id="{FAB2F72D-0145-4728-BBF6-AFA599DFD9DE}" type="slidenum">
              <a:rPr lang="zh-CN" altLang="en-US" smtClean="0"/>
              <a:pPr/>
              <a:t>‹#›</a:t>
            </a:fld>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1613" cy="5851525"/>
          </a:xfrm>
          <a:prstGeom prst="rect">
            <a:avLst/>
          </a:prstGeom>
        </p:spPr>
        <p:txBody>
          <a:bodyPr vert="eaVert"/>
          <a:lstStyle>
            <a:lvl1pPr>
              <a:defRPr>
                <a:ea typeface="微软雅黑" pitchFamily="34" charset="-122"/>
              </a:defRPr>
            </a:lvl1pPr>
          </a:lstStyle>
          <a:p>
            <a:r>
              <a:rPr lang="zh-CN" altLang="en-US" dirty="0" smtClean="0"/>
              <a:t>单击此处编辑母版标题样式</a:t>
            </a:r>
            <a:endParaRPr lang="zh-CN" altLang="en-US" dirty="0"/>
          </a:p>
        </p:txBody>
      </p:sp>
      <p:sp>
        <p:nvSpPr>
          <p:cNvPr id="3" name="竖排文字占位符 2"/>
          <p:cNvSpPr>
            <a:spLocks noGrp="1"/>
          </p:cNvSpPr>
          <p:nvPr>
            <p:ph type="body" orient="vert" idx="1"/>
          </p:nvPr>
        </p:nvSpPr>
        <p:spPr>
          <a:xfrm>
            <a:off x="609600" y="274638"/>
            <a:ext cx="8077200" cy="5851525"/>
          </a:xfrm>
          <a:prstGeom prst="rect">
            <a:avLst/>
          </a:prstGeom>
        </p:spPr>
        <p:txBody>
          <a:bodyPr vert="eaVert"/>
          <a:lstStyle>
            <a:lvl1pPr>
              <a:defRPr>
                <a:ea typeface="微软雅黑" pitchFamily="34" charset="-122"/>
              </a:defRPr>
            </a:lvl1pPr>
            <a:lvl2pPr>
              <a:defRPr>
                <a:ea typeface="微软雅黑" pitchFamily="34" charset="-122"/>
              </a:defRPr>
            </a:lvl2pPr>
            <a:lvl3pPr>
              <a:defRPr>
                <a:ea typeface="微软雅黑" pitchFamily="34" charset="-122"/>
              </a:defRPr>
            </a:lvl3pPr>
            <a:lvl4pPr>
              <a:defRPr>
                <a:ea typeface="微软雅黑" pitchFamily="34" charset="-122"/>
              </a:defRPr>
            </a:lvl4pPr>
            <a:lvl5pPr>
              <a:defRPr>
                <a:ea typeface="微软雅黑" pitchFamily="34" charset="-122"/>
              </a:defRPr>
            </a:lvl5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10"/>
          </p:nvPr>
        </p:nvSpPr>
        <p:spPr>
          <a:xfrm>
            <a:off x="609600" y="6356350"/>
            <a:ext cx="2844800" cy="365125"/>
          </a:xfrm>
          <a:prstGeom prst="rect">
            <a:avLst/>
          </a:prstGeom>
        </p:spPr>
        <p:txBody>
          <a:bodyPr/>
          <a:lstStyle>
            <a:lvl1pPr>
              <a:defRPr>
                <a:ea typeface="微软雅黑" pitchFamily="34" charset="-122"/>
              </a:defRPr>
            </a:lvl1pPr>
          </a:lstStyle>
          <a:p>
            <a:fld id="{36EC894D-09CB-4DE7-A121-44A8E704B94B}" type="datetimeFigureOut">
              <a:rPr lang="zh-CN" altLang="en-US" smtClean="0"/>
              <a:pPr/>
              <a:t>2017/4/21</a:t>
            </a:fld>
            <a:endParaRPr lang="zh-CN" altLang="en-US" dirty="0"/>
          </a:p>
        </p:txBody>
      </p:sp>
      <p:sp>
        <p:nvSpPr>
          <p:cNvPr id="5" name="页脚占位符 4"/>
          <p:cNvSpPr>
            <a:spLocks noGrp="1"/>
          </p:cNvSpPr>
          <p:nvPr>
            <p:ph type="ftr" sz="quarter" idx="11"/>
          </p:nvPr>
        </p:nvSpPr>
        <p:spPr>
          <a:xfrm>
            <a:off x="4165600" y="6356350"/>
            <a:ext cx="3859213" cy="365125"/>
          </a:xfrm>
          <a:prstGeom prst="rect">
            <a:avLst/>
          </a:prstGeom>
        </p:spPr>
        <p:txBody>
          <a:bodyPr/>
          <a:lstStyle>
            <a:lvl1pPr>
              <a:defRPr>
                <a:ea typeface="微软雅黑" pitchFamily="34" charset="-122"/>
              </a:defRPr>
            </a:lvl1pPr>
          </a:lstStyle>
          <a:p>
            <a:endParaRPr lang="zh-CN" altLang="en-US" dirty="0"/>
          </a:p>
        </p:txBody>
      </p:sp>
      <p:sp>
        <p:nvSpPr>
          <p:cNvPr id="6" name="灯片编号占位符 5"/>
          <p:cNvSpPr>
            <a:spLocks noGrp="1"/>
          </p:cNvSpPr>
          <p:nvPr>
            <p:ph type="sldNum" sz="quarter" idx="12"/>
          </p:nvPr>
        </p:nvSpPr>
        <p:spPr>
          <a:xfrm>
            <a:off x="8736013" y="6356350"/>
            <a:ext cx="2844800" cy="365125"/>
          </a:xfrm>
          <a:prstGeom prst="rect">
            <a:avLst/>
          </a:prstGeom>
        </p:spPr>
        <p:txBody>
          <a:bodyPr/>
          <a:lstStyle>
            <a:lvl1pPr>
              <a:defRPr>
                <a:ea typeface="微软雅黑" pitchFamily="34" charset="-122"/>
              </a:defRPr>
            </a:lvl1pPr>
          </a:lstStyle>
          <a:p>
            <a:fld id="{FAB2F72D-0145-4728-BBF6-AFA599DFD9DE}" type="slidenum">
              <a:rPr lang="zh-CN" altLang="en-US" smtClean="0"/>
              <a:pPr/>
              <a:t>‹#›</a:t>
            </a:fld>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3" name="组合 7"/>
          <p:cNvGrpSpPr/>
          <p:nvPr userDrawn="1"/>
        </p:nvGrpSpPr>
        <p:grpSpPr bwMode="auto">
          <a:xfrm>
            <a:off x="0" y="0"/>
            <a:ext cx="12192000" cy="6842125"/>
            <a:chOff x="0" y="1"/>
            <a:chExt cx="9144000" cy="5143500"/>
          </a:xfrm>
        </p:grpSpPr>
        <p:sp>
          <p:nvSpPr>
            <p:cNvPr id="4" name="Freeform 254"/>
            <p:cNvSpPr/>
            <p:nvPr/>
          </p:nvSpPr>
          <p:spPr bwMode="auto">
            <a:xfrm>
              <a:off x="7475935" y="1"/>
              <a:ext cx="1031081" cy="717226"/>
            </a:xfrm>
            <a:custGeom>
              <a:avLst/>
              <a:gdLst>
                <a:gd name="T0" fmla="*/ 3249 w 3249"/>
                <a:gd name="T1" fmla="*/ 2063 h 2253"/>
                <a:gd name="T2" fmla="*/ 2632 w 3249"/>
                <a:gd name="T3" fmla="*/ 0 h 2253"/>
                <a:gd name="T4" fmla="*/ 522 w 3249"/>
                <a:gd name="T5" fmla="*/ 0 h 2253"/>
                <a:gd name="T6" fmla="*/ 0 w 3249"/>
                <a:gd name="T7" fmla="*/ 2253 h 2253"/>
                <a:gd name="T8" fmla="*/ 3249 w 3249"/>
                <a:gd name="T9" fmla="*/ 2063 h 2253"/>
              </a:gdLst>
              <a:ahLst/>
              <a:cxnLst>
                <a:cxn ang="0">
                  <a:pos x="T0" y="T1"/>
                </a:cxn>
                <a:cxn ang="0">
                  <a:pos x="T2" y="T3"/>
                </a:cxn>
                <a:cxn ang="0">
                  <a:pos x="T4" y="T5"/>
                </a:cxn>
                <a:cxn ang="0">
                  <a:pos x="T6" y="T7"/>
                </a:cxn>
                <a:cxn ang="0">
                  <a:pos x="T8" y="T9"/>
                </a:cxn>
              </a:cxnLst>
              <a:rect l="0" t="0" r="r" b="b"/>
              <a:pathLst>
                <a:path w="3249" h="2253">
                  <a:moveTo>
                    <a:pt x="3249" y="2063"/>
                  </a:moveTo>
                  <a:lnTo>
                    <a:pt x="2632" y="0"/>
                  </a:lnTo>
                  <a:lnTo>
                    <a:pt x="522" y="0"/>
                  </a:lnTo>
                  <a:lnTo>
                    <a:pt x="0" y="2253"/>
                  </a:lnTo>
                  <a:lnTo>
                    <a:pt x="3249" y="2063"/>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5" name="Freeform 255"/>
            <p:cNvSpPr/>
            <p:nvPr/>
          </p:nvSpPr>
          <p:spPr bwMode="auto">
            <a:xfrm>
              <a:off x="8311754" y="1"/>
              <a:ext cx="828675" cy="656363"/>
            </a:xfrm>
            <a:custGeom>
              <a:avLst/>
              <a:gdLst>
                <a:gd name="T0" fmla="*/ 0 w 2609"/>
                <a:gd name="T1" fmla="*/ 0 h 2063"/>
                <a:gd name="T2" fmla="*/ 617 w 2609"/>
                <a:gd name="T3" fmla="*/ 2063 h 2063"/>
                <a:gd name="T4" fmla="*/ 2609 w 2609"/>
                <a:gd name="T5" fmla="*/ 0 h 2063"/>
                <a:gd name="T6" fmla="*/ 0 w 2609"/>
                <a:gd name="T7" fmla="*/ 0 h 2063"/>
              </a:gdLst>
              <a:ahLst/>
              <a:cxnLst>
                <a:cxn ang="0">
                  <a:pos x="T0" y="T1"/>
                </a:cxn>
                <a:cxn ang="0">
                  <a:pos x="T2" y="T3"/>
                </a:cxn>
                <a:cxn ang="0">
                  <a:pos x="T4" y="T5"/>
                </a:cxn>
                <a:cxn ang="0">
                  <a:pos x="T6" y="T7"/>
                </a:cxn>
              </a:cxnLst>
              <a:rect l="0" t="0" r="r" b="b"/>
              <a:pathLst>
                <a:path w="2609" h="2063">
                  <a:moveTo>
                    <a:pt x="0" y="0"/>
                  </a:moveTo>
                  <a:lnTo>
                    <a:pt x="617" y="2063"/>
                  </a:lnTo>
                  <a:lnTo>
                    <a:pt x="2609" y="0"/>
                  </a:lnTo>
                  <a:lnTo>
                    <a:pt x="0" y="0"/>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6" name="Freeform 256"/>
            <p:cNvSpPr/>
            <p:nvPr/>
          </p:nvSpPr>
          <p:spPr bwMode="auto">
            <a:xfrm>
              <a:off x="8507016" y="1"/>
              <a:ext cx="633413" cy="1507249"/>
            </a:xfrm>
            <a:custGeom>
              <a:avLst/>
              <a:gdLst>
                <a:gd name="T0" fmla="*/ 1992 w 1992"/>
                <a:gd name="T1" fmla="*/ 3393 h 4737"/>
                <a:gd name="T2" fmla="*/ 1992 w 1992"/>
                <a:gd name="T3" fmla="*/ 0 h 4737"/>
                <a:gd name="T4" fmla="*/ 0 w 1992"/>
                <a:gd name="T5" fmla="*/ 2063 h 4737"/>
                <a:gd name="T6" fmla="*/ 3 w 1992"/>
                <a:gd name="T7" fmla="*/ 4737 h 4737"/>
                <a:gd name="T8" fmla="*/ 1992 w 1992"/>
                <a:gd name="T9" fmla="*/ 3393 h 4737"/>
              </a:gdLst>
              <a:ahLst/>
              <a:cxnLst>
                <a:cxn ang="0">
                  <a:pos x="T0" y="T1"/>
                </a:cxn>
                <a:cxn ang="0">
                  <a:pos x="T2" y="T3"/>
                </a:cxn>
                <a:cxn ang="0">
                  <a:pos x="T4" y="T5"/>
                </a:cxn>
                <a:cxn ang="0">
                  <a:pos x="T6" y="T7"/>
                </a:cxn>
                <a:cxn ang="0">
                  <a:pos x="T8" y="T9"/>
                </a:cxn>
              </a:cxnLst>
              <a:rect l="0" t="0" r="r" b="b"/>
              <a:pathLst>
                <a:path w="1992" h="4737">
                  <a:moveTo>
                    <a:pt x="1992" y="3393"/>
                  </a:moveTo>
                  <a:lnTo>
                    <a:pt x="1992" y="0"/>
                  </a:lnTo>
                  <a:lnTo>
                    <a:pt x="0" y="2063"/>
                  </a:lnTo>
                  <a:lnTo>
                    <a:pt x="3" y="4737"/>
                  </a:lnTo>
                  <a:lnTo>
                    <a:pt x="1992" y="3393"/>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8" name="Freeform 257"/>
            <p:cNvSpPr/>
            <p:nvPr/>
          </p:nvSpPr>
          <p:spPr bwMode="auto">
            <a:xfrm>
              <a:off x="7211616" y="717227"/>
              <a:ext cx="1296590" cy="1194580"/>
            </a:xfrm>
            <a:custGeom>
              <a:avLst/>
              <a:gdLst>
                <a:gd name="T0" fmla="*/ 826 w 4078"/>
                <a:gd name="T1" fmla="*/ 0 h 3763"/>
                <a:gd name="T2" fmla="*/ 0 w 4078"/>
                <a:gd name="T3" fmla="*/ 3567 h 3763"/>
                <a:gd name="T4" fmla="*/ 2752 w 4078"/>
                <a:gd name="T5" fmla="*/ 3763 h 3763"/>
                <a:gd name="T6" fmla="*/ 4078 w 4078"/>
                <a:gd name="T7" fmla="*/ 2484 h 3763"/>
                <a:gd name="T8" fmla="*/ 826 w 4078"/>
                <a:gd name="T9" fmla="*/ 0 h 3763"/>
              </a:gdLst>
              <a:ahLst/>
              <a:cxnLst>
                <a:cxn ang="0">
                  <a:pos x="T0" y="T1"/>
                </a:cxn>
                <a:cxn ang="0">
                  <a:pos x="T2" y="T3"/>
                </a:cxn>
                <a:cxn ang="0">
                  <a:pos x="T4" y="T5"/>
                </a:cxn>
                <a:cxn ang="0">
                  <a:pos x="T6" y="T7"/>
                </a:cxn>
                <a:cxn ang="0">
                  <a:pos x="T8" y="T9"/>
                </a:cxn>
              </a:cxnLst>
              <a:rect l="0" t="0" r="r" b="b"/>
              <a:pathLst>
                <a:path w="4078" h="3763">
                  <a:moveTo>
                    <a:pt x="826" y="0"/>
                  </a:moveTo>
                  <a:lnTo>
                    <a:pt x="0" y="3567"/>
                  </a:lnTo>
                  <a:lnTo>
                    <a:pt x="2752" y="3763"/>
                  </a:lnTo>
                  <a:lnTo>
                    <a:pt x="4078" y="2484"/>
                  </a:lnTo>
                  <a:lnTo>
                    <a:pt x="826"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9" name="Freeform 258"/>
            <p:cNvSpPr/>
            <p:nvPr/>
          </p:nvSpPr>
          <p:spPr bwMode="auto">
            <a:xfrm>
              <a:off x="6455569" y="1"/>
              <a:ext cx="1184672" cy="822244"/>
            </a:xfrm>
            <a:custGeom>
              <a:avLst/>
              <a:gdLst>
                <a:gd name="T0" fmla="*/ 3209 w 3731"/>
                <a:gd name="T1" fmla="*/ 2253 h 2586"/>
                <a:gd name="T2" fmla="*/ 3731 w 3731"/>
                <a:gd name="T3" fmla="*/ 0 h 2586"/>
                <a:gd name="T4" fmla="*/ 1147 w 3731"/>
                <a:gd name="T5" fmla="*/ 0 h 2586"/>
                <a:gd name="T6" fmla="*/ 0 w 3731"/>
                <a:gd name="T7" fmla="*/ 2586 h 2586"/>
                <a:gd name="T8" fmla="*/ 3209 w 3731"/>
                <a:gd name="T9" fmla="*/ 2253 h 2586"/>
              </a:gdLst>
              <a:ahLst/>
              <a:cxnLst>
                <a:cxn ang="0">
                  <a:pos x="T0" y="T1"/>
                </a:cxn>
                <a:cxn ang="0">
                  <a:pos x="T2" y="T3"/>
                </a:cxn>
                <a:cxn ang="0">
                  <a:pos x="T4" y="T5"/>
                </a:cxn>
                <a:cxn ang="0">
                  <a:pos x="T6" y="T7"/>
                </a:cxn>
                <a:cxn ang="0">
                  <a:pos x="T8" y="T9"/>
                </a:cxn>
              </a:cxnLst>
              <a:rect l="0" t="0" r="r" b="b"/>
              <a:pathLst>
                <a:path w="3731" h="2586">
                  <a:moveTo>
                    <a:pt x="3209" y="2253"/>
                  </a:moveTo>
                  <a:lnTo>
                    <a:pt x="3731" y="0"/>
                  </a:lnTo>
                  <a:lnTo>
                    <a:pt x="1147" y="0"/>
                  </a:lnTo>
                  <a:lnTo>
                    <a:pt x="0" y="2586"/>
                  </a:lnTo>
                  <a:lnTo>
                    <a:pt x="3209" y="2253"/>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10" name="Freeform 259"/>
            <p:cNvSpPr/>
            <p:nvPr/>
          </p:nvSpPr>
          <p:spPr bwMode="auto">
            <a:xfrm>
              <a:off x="7211616" y="1849752"/>
              <a:ext cx="967978" cy="1227996"/>
            </a:xfrm>
            <a:custGeom>
              <a:avLst/>
              <a:gdLst>
                <a:gd name="T0" fmla="*/ 2752 w 3044"/>
                <a:gd name="T1" fmla="*/ 196 h 3859"/>
                <a:gd name="T2" fmla="*/ 0 w 3044"/>
                <a:gd name="T3" fmla="*/ 0 h 3859"/>
                <a:gd name="T4" fmla="*/ 1358 w 3044"/>
                <a:gd name="T5" fmla="*/ 3859 h 3859"/>
                <a:gd name="T6" fmla="*/ 3044 w 3044"/>
                <a:gd name="T7" fmla="*/ 2347 h 3859"/>
                <a:gd name="T8" fmla="*/ 2752 w 3044"/>
                <a:gd name="T9" fmla="*/ 196 h 3859"/>
              </a:gdLst>
              <a:ahLst/>
              <a:cxnLst>
                <a:cxn ang="0">
                  <a:pos x="T0" y="T1"/>
                </a:cxn>
                <a:cxn ang="0">
                  <a:pos x="T2" y="T3"/>
                </a:cxn>
                <a:cxn ang="0">
                  <a:pos x="T4" y="T5"/>
                </a:cxn>
                <a:cxn ang="0">
                  <a:pos x="T6" y="T7"/>
                </a:cxn>
                <a:cxn ang="0">
                  <a:pos x="T8" y="T9"/>
                </a:cxn>
              </a:cxnLst>
              <a:rect l="0" t="0" r="r" b="b"/>
              <a:pathLst>
                <a:path w="3044" h="3859">
                  <a:moveTo>
                    <a:pt x="2752" y="196"/>
                  </a:moveTo>
                  <a:lnTo>
                    <a:pt x="0" y="0"/>
                  </a:lnTo>
                  <a:lnTo>
                    <a:pt x="1358" y="3859"/>
                  </a:lnTo>
                  <a:lnTo>
                    <a:pt x="3044" y="2347"/>
                  </a:lnTo>
                  <a:lnTo>
                    <a:pt x="2752" y="196"/>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11" name="Freeform 260"/>
            <p:cNvSpPr/>
            <p:nvPr/>
          </p:nvSpPr>
          <p:spPr bwMode="auto">
            <a:xfrm>
              <a:off x="8086725" y="1507250"/>
              <a:ext cx="1053704" cy="1089562"/>
            </a:xfrm>
            <a:custGeom>
              <a:avLst/>
              <a:gdLst>
                <a:gd name="T0" fmla="*/ 292 w 3315"/>
                <a:gd name="T1" fmla="*/ 3430 h 3430"/>
                <a:gd name="T2" fmla="*/ 3315 w 3315"/>
                <a:gd name="T3" fmla="*/ 3285 h 3430"/>
                <a:gd name="T4" fmla="*/ 1326 w 3315"/>
                <a:gd name="T5" fmla="*/ 0 h 3430"/>
                <a:gd name="T6" fmla="*/ 0 w 3315"/>
                <a:gd name="T7" fmla="*/ 1279 h 3430"/>
                <a:gd name="T8" fmla="*/ 292 w 3315"/>
                <a:gd name="T9" fmla="*/ 3430 h 3430"/>
              </a:gdLst>
              <a:ahLst/>
              <a:cxnLst>
                <a:cxn ang="0">
                  <a:pos x="T0" y="T1"/>
                </a:cxn>
                <a:cxn ang="0">
                  <a:pos x="T2" y="T3"/>
                </a:cxn>
                <a:cxn ang="0">
                  <a:pos x="T4" y="T5"/>
                </a:cxn>
                <a:cxn ang="0">
                  <a:pos x="T6" y="T7"/>
                </a:cxn>
                <a:cxn ang="0">
                  <a:pos x="T8" y="T9"/>
                </a:cxn>
              </a:cxnLst>
              <a:rect l="0" t="0" r="r" b="b"/>
              <a:pathLst>
                <a:path w="3315" h="3430">
                  <a:moveTo>
                    <a:pt x="292" y="3430"/>
                  </a:moveTo>
                  <a:lnTo>
                    <a:pt x="3315" y="3285"/>
                  </a:lnTo>
                  <a:lnTo>
                    <a:pt x="1326" y="0"/>
                  </a:lnTo>
                  <a:lnTo>
                    <a:pt x="0" y="1279"/>
                  </a:lnTo>
                  <a:lnTo>
                    <a:pt x="292" y="3430"/>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12" name="Freeform 261"/>
            <p:cNvSpPr/>
            <p:nvPr/>
          </p:nvSpPr>
          <p:spPr bwMode="auto">
            <a:xfrm>
              <a:off x="8179594" y="2551463"/>
              <a:ext cx="960835" cy="799570"/>
            </a:xfrm>
            <a:custGeom>
              <a:avLst/>
              <a:gdLst>
                <a:gd name="T0" fmla="*/ 3023 w 3023"/>
                <a:gd name="T1" fmla="*/ 0 h 2517"/>
                <a:gd name="T2" fmla="*/ 0 w 3023"/>
                <a:gd name="T3" fmla="*/ 145 h 2517"/>
                <a:gd name="T4" fmla="*/ 1432 w 3023"/>
                <a:gd name="T5" fmla="*/ 2517 h 2517"/>
                <a:gd name="T6" fmla="*/ 3023 w 3023"/>
                <a:gd name="T7" fmla="*/ 0 h 2517"/>
              </a:gdLst>
              <a:ahLst/>
              <a:cxnLst>
                <a:cxn ang="0">
                  <a:pos x="T0" y="T1"/>
                </a:cxn>
                <a:cxn ang="0">
                  <a:pos x="T2" y="T3"/>
                </a:cxn>
                <a:cxn ang="0">
                  <a:pos x="T4" y="T5"/>
                </a:cxn>
                <a:cxn ang="0">
                  <a:pos x="T6" y="T7"/>
                </a:cxn>
              </a:cxnLst>
              <a:rect l="0" t="0" r="r" b="b"/>
              <a:pathLst>
                <a:path w="3023" h="2517">
                  <a:moveTo>
                    <a:pt x="3023" y="0"/>
                  </a:moveTo>
                  <a:lnTo>
                    <a:pt x="0" y="145"/>
                  </a:lnTo>
                  <a:lnTo>
                    <a:pt x="1432" y="2517"/>
                  </a:lnTo>
                  <a:lnTo>
                    <a:pt x="3023"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13" name="Freeform 262"/>
            <p:cNvSpPr/>
            <p:nvPr/>
          </p:nvSpPr>
          <p:spPr bwMode="auto">
            <a:xfrm>
              <a:off x="8508206" y="1078823"/>
              <a:ext cx="632222" cy="1472640"/>
            </a:xfrm>
            <a:custGeom>
              <a:avLst/>
              <a:gdLst>
                <a:gd name="T0" fmla="*/ 0 w 1989"/>
                <a:gd name="T1" fmla="*/ 1344 h 4629"/>
                <a:gd name="T2" fmla="*/ 1989 w 1989"/>
                <a:gd name="T3" fmla="*/ 4629 h 4629"/>
                <a:gd name="T4" fmla="*/ 1989 w 1989"/>
                <a:gd name="T5" fmla="*/ 0 h 4629"/>
                <a:gd name="T6" fmla="*/ 0 w 1989"/>
                <a:gd name="T7" fmla="*/ 1344 h 4629"/>
              </a:gdLst>
              <a:ahLst/>
              <a:cxnLst>
                <a:cxn ang="0">
                  <a:pos x="T0" y="T1"/>
                </a:cxn>
                <a:cxn ang="0">
                  <a:pos x="T2" y="T3"/>
                </a:cxn>
                <a:cxn ang="0">
                  <a:pos x="T4" y="T5"/>
                </a:cxn>
                <a:cxn ang="0">
                  <a:pos x="T6" y="T7"/>
                </a:cxn>
              </a:cxnLst>
              <a:rect l="0" t="0" r="r" b="b"/>
              <a:pathLst>
                <a:path w="1989" h="4629">
                  <a:moveTo>
                    <a:pt x="0" y="1344"/>
                  </a:moveTo>
                  <a:lnTo>
                    <a:pt x="1989" y="4629"/>
                  </a:lnTo>
                  <a:lnTo>
                    <a:pt x="1989" y="0"/>
                  </a:lnTo>
                  <a:lnTo>
                    <a:pt x="0" y="1344"/>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14" name="Freeform 263"/>
            <p:cNvSpPr/>
            <p:nvPr/>
          </p:nvSpPr>
          <p:spPr bwMode="auto">
            <a:xfrm>
              <a:off x="7475935" y="656364"/>
              <a:ext cx="1032272" cy="850886"/>
            </a:xfrm>
            <a:custGeom>
              <a:avLst/>
              <a:gdLst>
                <a:gd name="T0" fmla="*/ 3252 w 3252"/>
                <a:gd name="T1" fmla="*/ 2674 h 2674"/>
                <a:gd name="T2" fmla="*/ 3249 w 3252"/>
                <a:gd name="T3" fmla="*/ 0 h 2674"/>
                <a:gd name="T4" fmla="*/ 0 w 3252"/>
                <a:gd name="T5" fmla="*/ 190 h 2674"/>
                <a:gd name="T6" fmla="*/ 3252 w 3252"/>
                <a:gd name="T7" fmla="*/ 2674 h 2674"/>
              </a:gdLst>
              <a:ahLst/>
              <a:cxnLst>
                <a:cxn ang="0">
                  <a:pos x="T0" y="T1"/>
                </a:cxn>
                <a:cxn ang="0">
                  <a:pos x="T2" y="T3"/>
                </a:cxn>
                <a:cxn ang="0">
                  <a:pos x="T4" y="T5"/>
                </a:cxn>
                <a:cxn ang="0">
                  <a:pos x="T6" y="T7"/>
                </a:cxn>
              </a:cxnLst>
              <a:rect l="0" t="0" r="r" b="b"/>
              <a:pathLst>
                <a:path w="3252" h="2674">
                  <a:moveTo>
                    <a:pt x="3252" y="2674"/>
                  </a:moveTo>
                  <a:lnTo>
                    <a:pt x="3249" y="0"/>
                  </a:lnTo>
                  <a:lnTo>
                    <a:pt x="0" y="190"/>
                  </a:lnTo>
                  <a:lnTo>
                    <a:pt x="3252" y="2674"/>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15" name="Freeform 264"/>
            <p:cNvSpPr/>
            <p:nvPr/>
          </p:nvSpPr>
          <p:spPr bwMode="auto">
            <a:xfrm>
              <a:off x="6455569" y="717227"/>
              <a:ext cx="1020366" cy="1132524"/>
            </a:xfrm>
            <a:custGeom>
              <a:avLst/>
              <a:gdLst>
                <a:gd name="T0" fmla="*/ 2383 w 3209"/>
                <a:gd name="T1" fmla="*/ 3567 h 3567"/>
                <a:gd name="T2" fmla="*/ 3209 w 3209"/>
                <a:gd name="T3" fmla="*/ 0 h 3567"/>
                <a:gd name="T4" fmla="*/ 0 w 3209"/>
                <a:gd name="T5" fmla="*/ 333 h 3567"/>
                <a:gd name="T6" fmla="*/ 2383 w 3209"/>
                <a:gd name="T7" fmla="*/ 3567 h 3567"/>
              </a:gdLst>
              <a:ahLst/>
              <a:cxnLst>
                <a:cxn ang="0">
                  <a:pos x="T0" y="T1"/>
                </a:cxn>
                <a:cxn ang="0">
                  <a:pos x="T2" y="T3"/>
                </a:cxn>
                <a:cxn ang="0">
                  <a:pos x="T4" y="T5"/>
                </a:cxn>
                <a:cxn ang="0">
                  <a:pos x="T6" y="T7"/>
                </a:cxn>
              </a:cxnLst>
              <a:rect l="0" t="0" r="r" b="b"/>
              <a:pathLst>
                <a:path w="3209" h="3567">
                  <a:moveTo>
                    <a:pt x="2383" y="3567"/>
                  </a:moveTo>
                  <a:lnTo>
                    <a:pt x="3209" y="0"/>
                  </a:lnTo>
                  <a:lnTo>
                    <a:pt x="0" y="333"/>
                  </a:lnTo>
                  <a:lnTo>
                    <a:pt x="2383" y="3567"/>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16" name="Freeform 265"/>
            <p:cNvSpPr/>
            <p:nvPr/>
          </p:nvSpPr>
          <p:spPr bwMode="auto">
            <a:xfrm>
              <a:off x="5669756" y="1"/>
              <a:ext cx="1148954" cy="822244"/>
            </a:xfrm>
            <a:custGeom>
              <a:avLst/>
              <a:gdLst>
                <a:gd name="T0" fmla="*/ 3615 w 3615"/>
                <a:gd name="T1" fmla="*/ 0 h 2586"/>
                <a:gd name="T2" fmla="*/ 1481 w 3615"/>
                <a:gd name="T3" fmla="*/ 0 h 2586"/>
                <a:gd name="T4" fmla="*/ 0 w 3615"/>
                <a:gd name="T5" fmla="*/ 1292 h 2586"/>
                <a:gd name="T6" fmla="*/ 1 w 3615"/>
                <a:gd name="T7" fmla="*/ 1292 h 2586"/>
                <a:gd name="T8" fmla="*/ 2468 w 3615"/>
                <a:gd name="T9" fmla="*/ 2586 h 2586"/>
                <a:gd name="T10" fmla="*/ 3615 w 3615"/>
                <a:gd name="T11" fmla="*/ 0 h 2586"/>
              </a:gdLst>
              <a:ahLst/>
              <a:cxnLst>
                <a:cxn ang="0">
                  <a:pos x="T0" y="T1"/>
                </a:cxn>
                <a:cxn ang="0">
                  <a:pos x="T2" y="T3"/>
                </a:cxn>
                <a:cxn ang="0">
                  <a:pos x="T4" y="T5"/>
                </a:cxn>
                <a:cxn ang="0">
                  <a:pos x="T6" y="T7"/>
                </a:cxn>
                <a:cxn ang="0">
                  <a:pos x="T8" y="T9"/>
                </a:cxn>
                <a:cxn ang="0">
                  <a:pos x="T10" y="T11"/>
                </a:cxn>
              </a:cxnLst>
              <a:rect l="0" t="0" r="r" b="b"/>
              <a:pathLst>
                <a:path w="3615" h="2586">
                  <a:moveTo>
                    <a:pt x="3615" y="0"/>
                  </a:moveTo>
                  <a:lnTo>
                    <a:pt x="1481" y="0"/>
                  </a:lnTo>
                  <a:lnTo>
                    <a:pt x="0" y="1292"/>
                  </a:lnTo>
                  <a:lnTo>
                    <a:pt x="1" y="1292"/>
                  </a:lnTo>
                  <a:lnTo>
                    <a:pt x="2468" y="2586"/>
                  </a:lnTo>
                  <a:lnTo>
                    <a:pt x="3615" y="0"/>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17" name="Freeform 266"/>
            <p:cNvSpPr/>
            <p:nvPr/>
          </p:nvSpPr>
          <p:spPr bwMode="auto">
            <a:xfrm>
              <a:off x="5669756" y="411720"/>
              <a:ext cx="0" cy="0"/>
            </a:xfrm>
            <a:custGeom>
              <a:avLst/>
              <a:gdLst>
                <a:gd name="T0" fmla="*/ 0 w 1"/>
                <a:gd name="T1" fmla="*/ 1 w 1"/>
                <a:gd name="T2" fmla="*/ 0 w 1"/>
              </a:gdLst>
              <a:ahLst/>
              <a:cxnLst>
                <a:cxn ang="0">
                  <a:pos x="T0" y="0"/>
                </a:cxn>
                <a:cxn ang="0">
                  <a:pos x="T1" y="0"/>
                </a:cxn>
                <a:cxn ang="0">
                  <a:pos x="T2" y="0"/>
                </a:cxn>
              </a:cxnLst>
              <a:rect l="0" t="0" r="r" b="b"/>
              <a:pathLst>
                <a:path w="1">
                  <a:moveTo>
                    <a:pt x="0" y="0"/>
                  </a:moveTo>
                  <a:lnTo>
                    <a:pt x="1" y="0"/>
                  </a:lnTo>
                  <a:lnTo>
                    <a:pt x="0" y="0"/>
                  </a:lnTo>
                  <a:close/>
                </a:path>
              </a:pathLst>
            </a:custGeom>
            <a:solidFill>
              <a:srgbClr val="FFFFFF"/>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18" name="Freeform 267"/>
            <p:cNvSpPr/>
            <p:nvPr/>
          </p:nvSpPr>
          <p:spPr bwMode="auto">
            <a:xfrm>
              <a:off x="5669756" y="411720"/>
              <a:ext cx="1541860" cy="1438032"/>
            </a:xfrm>
            <a:custGeom>
              <a:avLst/>
              <a:gdLst>
                <a:gd name="T0" fmla="*/ 1 w 4851"/>
                <a:gd name="T1" fmla="*/ 0 h 4528"/>
                <a:gd name="T2" fmla="*/ 0 w 4851"/>
                <a:gd name="T3" fmla="*/ 0 h 4528"/>
                <a:gd name="T4" fmla="*/ 528 w 4851"/>
                <a:gd name="T5" fmla="*/ 2862 h 4528"/>
                <a:gd name="T6" fmla="*/ 4851 w 4851"/>
                <a:gd name="T7" fmla="*/ 4528 h 4528"/>
                <a:gd name="T8" fmla="*/ 2468 w 4851"/>
                <a:gd name="T9" fmla="*/ 1294 h 4528"/>
                <a:gd name="T10" fmla="*/ 1 w 4851"/>
                <a:gd name="T11" fmla="*/ 0 h 4528"/>
              </a:gdLst>
              <a:ahLst/>
              <a:cxnLst>
                <a:cxn ang="0">
                  <a:pos x="T0" y="T1"/>
                </a:cxn>
                <a:cxn ang="0">
                  <a:pos x="T2" y="T3"/>
                </a:cxn>
                <a:cxn ang="0">
                  <a:pos x="T4" y="T5"/>
                </a:cxn>
                <a:cxn ang="0">
                  <a:pos x="T6" y="T7"/>
                </a:cxn>
                <a:cxn ang="0">
                  <a:pos x="T8" y="T9"/>
                </a:cxn>
                <a:cxn ang="0">
                  <a:pos x="T10" y="T11"/>
                </a:cxn>
              </a:cxnLst>
              <a:rect l="0" t="0" r="r" b="b"/>
              <a:pathLst>
                <a:path w="4851" h="4528">
                  <a:moveTo>
                    <a:pt x="1" y="0"/>
                  </a:moveTo>
                  <a:lnTo>
                    <a:pt x="0" y="0"/>
                  </a:lnTo>
                  <a:lnTo>
                    <a:pt x="528" y="2862"/>
                  </a:lnTo>
                  <a:lnTo>
                    <a:pt x="4851" y="4528"/>
                  </a:lnTo>
                  <a:lnTo>
                    <a:pt x="2468" y="1294"/>
                  </a:lnTo>
                  <a:lnTo>
                    <a:pt x="1" y="0"/>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19" name="Freeform 268"/>
            <p:cNvSpPr/>
            <p:nvPr/>
          </p:nvSpPr>
          <p:spPr bwMode="auto">
            <a:xfrm>
              <a:off x="4914900" y="411720"/>
              <a:ext cx="923925" cy="1380749"/>
            </a:xfrm>
            <a:custGeom>
              <a:avLst/>
              <a:gdLst>
                <a:gd name="T0" fmla="*/ 2377 w 2905"/>
                <a:gd name="T1" fmla="*/ 0 h 4348"/>
                <a:gd name="T2" fmla="*/ 0 w 2905"/>
                <a:gd name="T3" fmla="*/ 1378 h 4348"/>
                <a:gd name="T4" fmla="*/ 577 w 2905"/>
                <a:gd name="T5" fmla="*/ 4348 h 4348"/>
                <a:gd name="T6" fmla="*/ 2905 w 2905"/>
                <a:gd name="T7" fmla="*/ 2862 h 4348"/>
                <a:gd name="T8" fmla="*/ 2377 w 2905"/>
                <a:gd name="T9" fmla="*/ 0 h 4348"/>
              </a:gdLst>
              <a:ahLst/>
              <a:cxnLst>
                <a:cxn ang="0">
                  <a:pos x="T0" y="T1"/>
                </a:cxn>
                <a:cxn ang="0">
                  <a:pos x="T2" y="T3"/>
                </a:cxn>
                <a:cxn ang="0">
                  <a:pos x="T4" y="T5"/>
                </a:cxn>
                <a:cxn ang="0">
                  <a:pos x="T6" y="T7"/>
                </a:cxn>
                <a:cxn ang="0">
                  <a:pos x="T8" y="T9"/>
                </a:cxn>
              </a:cxnLst>
              <a:rect l="0" t="0" r="r" b="b"/>
              <a:pathLst>
                <a:path w="2905" h="4348">
                  <a:moveTo>
                    <a:pt x="2377" y="0"/>
                  </a:moveTo>
                  <a:lnTo>
                    <a:pt x="0" y="1378"/>
                  </a:lnTo>
                  <a:lnTo>
                    <a:pt x="577" y="4348"/>
                  </a:lnTo>
                  <a:lnTo>
                    <a:pt x="2905" y="2862"/>
                  </a:lnTo>
                  <a:lnTo>
                    <a:pt x="2377"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20" name="Freeform 269"/>
            <p:cNvSpPr/>
            <p:nvPr/>
          </p:nvSpPr>
          <p:spPr bwMode="auto">
            <a:xfrm>
              <a:off x="5230416" y="1"/>
              <a:ext cx="909638" cy="411719"/>
            </a:xfrm>
            <a:custGeom>
              <a:avLst/>
              <a:gdLst>
                <a:gd name="T0" fmla="*/ 0 w 2865"/>
                <a:gd name="T1" fmla="*/ 0 h 1292"/>
                <a:gd name="T2" fmla="*/ 1384 w 2865"/>
                <a:gd name="T3" fmla="*/ 1292 h 1292"/>
                <a:gd name="T4" fmla="*/ 2865 w 2865"/>
                <a:gd name="T5" fmla="*/ 0 h 1292"/>
                <a:gd name="T6" fmla="*/ 0 w 2865"/>
                <a:gd name="T7" fmla="*/ 0 h 1292"/>
              </a:gdLst>
              <a:ahLst/>
              <a:cxnLst>
                <a:cxn ang="0">
                  <a:pos x="T0" y="T1"/>
                </a:cxn>
                <a:cxn ang="0">
                  <a:pos x="T2" y="T3"/>
                </a:cxn>
                <a:cxn ang="0">
                  <a:pos x="T4" y="T5"/>
                </a:cxn>
                <a:cxn ang="0">
                  <a:pos x="T6" y="T7"/>
                </a:cxn>
              </a:cxnLst>
              <a:rect l="0" t="0" r="r" b="b"/>
              <a:pathLst>
                <a:path w="2865" h="1292">
                  <a:moveTo>
                    <a:pt x="0" y="0"/>
                  </a:moveTo>
                  <a:lnTo>
                    <a:pt x="1384" y="1292"/>
                  </a:lnTo>
                  <a:lnTo>
                    <a:pt x="2865" y="0"/>
                  </a:lnTo>
                  <a:lnTo>
                    <a:pt x="0"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21" name="Freeform 270"/>
            <p:cNvSpPr/>
            <p:nvPr/>
          </p:nvSpPr>
          <p:spPr bwMode="auto">
            <a:xfrm>
              <a:off x="4067175" y="1"/>
              <a:ext cx="1602581" cy="848499"/>
            </a:xfrm>
            <a:custGeom>
              <a:avLst/>
              <a:gdLst>
                <a:gd name="T0" fmla="*/ 5044 w 5044"/>
                <a:gd name="T1" fmla="*/ 1292 h 2670"/>
                <a:gd name="T2" fmla="*/ 3660 w 5044"/>
                <a:gd name="T3" fmla="*/ 0 h 2670"/>
                <a:gd name="T4" fmla="*/ 796 w 5044"/>
                <a:gd name="T5" fmla="*/ 0 h 2670"/>
                <a:gd name="T6" fmla="*/ 0 w 5044"/>
                <a:gd name="T7" fmla="*/ 1691 h 2670"/>
                <a:gd name="T8" fmla="*/ 2666 w 5044"/>
                <a:gd name="T9" fmla="*/ 2670 h 2670"/>
                <a:gd name="T10" fmla="*/ 2667 w 5044"/>
                <a:gd name="T11" fmla="*/ 2670 h 2670"/>
                <a:gd name="T12" fmla="*/ 5044 w 5044"/>
                <a:gd name="T13" fmla="*/ 1292 h 2670"/>
              </a:gdLst>
              <a:ahLst/>
              <a:cxnLst>
                <a:cxn ang="0">
                  <a:pos x="T0" y="T1"/>
                </a:cxn>
                <a:cxn ang="0">
                  <a:pos x="T2" y="T3"/>
                </a:cxn>
                <a:cxn ang="0">
                  <a:pos x="T4" y="T5"/>
                </a:cxn>
                <a:cxn ang="0">
                  <a:pos x="T6" y="T7"/>
                </a:cxn>
                <a:cxn ang="0">
                  <a:pos x="T8" y="T9"/>
                </a:cxn>
                <a:cxn ang="0">
                  <a:pos x="T10" y="T11"/>
                </a:cxn>
                <a:cxn ang="0">
                  <a:pos x="T12" y="T13"/>
                </a:cxn>
              </a:cxnLst>
              <a:rect l="0" t="0" r="r" b="b"/>
              <a:pathLst>
                <a:path w="5044" h="2670">
                  <a:moveTo>
                    <a:pt x="5044" y="1292"/>
                  </a:moveTo>
                  <a:lnTo>
                    <a:pt x="3660" y="0"/>
                  </a:lnTo>
                  <a:lnTo>
                    <a:pt x="796" y="0"/>
                  </a:lnTo>
                  <a:lnTo>
                    <a:pt x="0" y="1691"/>
                  </a:lnTo>
                  <a:lnTo>
                    <a:pt x="2666" y="2670"/>
                  </a:lnTo>
                  <a:lnTo>
                    <a:pt x="2667" y="2670"/>
                  </a:lnTo>
                  <a:lnTo>
                    <a:pt x="5044" y="1292"/>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22" name="Freeform 271"/>
            <p:cNvSpPr/>
            <p:nvPr/>
          </p:nvSpPr>
          <p:spPr bwMode="auto">
            <a:xfrm>
              <a:off x="4139804" y="848500"/>
              <a:ext cx="958453" cy="943969"/>
            </a:xfrm>
            <a:custGeom>
              <a:avLst/>
              <a:gdLst>
                <a:gd name="T0" fmla="*/ 2437 w 3014"/>
                <a:gd name="T1" fmla="*/ 0 h 2970"/>
                <a:gd name="T2" fmla="*/ 2436 w 3014"/>
                <a:gd name="T3" fmla="*/ 0 h 2970"/>
                <a:gd name="T4" fmla="*/ 0 w 3014"/>
                <a:gd name="T5" fmla="*/ 1359 h 2970"/>
                <a:gd name="T6" fmla="*/ 3014 w 3014"/>
                <a:gd name="T7" fmla="*/ 2970 h 2970"/>
                <a:gd name="T8" fmla="*/ 2437 w 3014"/>
                <a:gd name="T9" fmla="*/ 0 h 2970"/>
              </a:gdLst>
              <a:ahLst/>
              <a:cxnLst>
                <a:cxn ang="0">
                  <a:pos x="T0" y="T1"/>
                </a:cxn>
                <a:cxn ang="0">
                  <a:pos x="T2" y="T3"/>
                </a:cxn>
                <a:cxn ang="0">
                  <a:pos x="T4" y="T5"/>
                </a:cxn>
                <a:cxn ang="0">
                  <a:pos x="T6" y="T7"/>
                </a:cxn>
                <a:cxn ang="0">
                  <a:pos x="T8" y="T9"/>
                </a:cxn>
              </a:cxnLst>
              <a:rect l="0" t="0" r="r" b="b"/>
              <a:pathLst>
                <a:path w="3014" h="2970">
                  <a:moveTo>
                    <a:pt x="2437" y="0"/>
                  </a:moveTo>
                  <a:lnTo>
                    <a:pt x="2436" y="0"/>
                  </a:lnTo>
                  <a:lnTo>
                    <a:pt x="0" y="1359"/>
                  </a:lnTo>
                  <a:lnTo>
                    <a:pt x="3014" y="2970"/>
                  </a:lnTo>
                  <a:lnTo>
                    <a:pt x="2437"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23" name="Freeform 272"/>
            <p:cNvSpPr/>
            <p:nvPr/>
          </p:nvSpPr>
          <p:spPr bwMode="auto">
            <a:xfrm>
              <a:off x="5544741" y="1321081"/>
              <a:ext cx="984647" cy="1164746"/>
            </a:xfrm>
            <a:custGeom>
              <a:avLst/>
              <a:gdLst>
                <a:gd name="T0" fmla="*/ 0 w 3101"/>
                <a:gd name="T1" fmla="*/ 3203 h 3663"/>
                <a:gd name="T2" fmla="*/ 3101 w 3101"/>
                <a:gd name="T3" fmla="*/ 3663 h 3663"/>
                <a:gd name="T4" fmla="*/ 926 w 3101"/>
                <a:gd name="T5" fmla="*/ 0 h 3663"/>
                <a:gd name="T6" fmla="*/ 0 w 3101"/>
                <a:gd name="T7" fmla="*/ 3203 h 3663"/>
              </a:gdLst>
              <a:ahLst/>
              <a:cxnLst>
                <a:cxn ang="0">
                  <a:pos x="T0" y="T1"/>
                </a:cxn>
                <a:cxn ang="0">
                  <a:pos x="T2" y="T3"/>
                </a:cxn>
                <a:cxn ang="0">
                  <a:pos x="T4" y="T5"/>
                </a:cxn>
                <a:cxn ang="0">
                  <a:pos x="T6" y="T7"/>
                </a:cxn>
              </a:cxnLst>
              <a:rect l="0" t="0" r="r" b="b"/>
              <a:pathLst>
                <a:path w="3101" h="3663">
                  <a:moveTo>
                    <a:pt x="0" y="3203"/>
                  </a:moveTo>
                  <a:lnTo>
                    <a:pt x="3101" y="3663"/>
                  </a:lnTo>
                  <a:lnTo>
                    <a:pt x="926" y="0"/>
                  </a:lnTo>
                  <a:lnTo>
                    <a:pt x="0" y="3203"/>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24" name="Freeform 273"/>
            <p:cNvSpPr/>
            <p:nvPr/>
          </p:nvSpPr>
          <p:spPr bwMode="auto">
            <a:xfrm>
              <a:off x="5544741" y="2340234"/>
              <a:ext cx="984647" cy="855658"/>
            </a:xfrm>
            <a:custGeom>
              <a:avLst/>
              <a:gdLst>
                <a:gd name="T0" fmla="*/ 3101 w 3101"/>
                <a:gd name="T1" fmla="*/ 460 h 2698"/>
                <a:gd name="T2" fmla="*/ 0 w 3101"/>
                <a:gd name="T3" fmla="*/ 0 h 2698"/>
                <a:gd name="T4" fmla="*/ 1739 w 3101"/>
                <a:gd name="T5" fmla="*/ 2698 h 2698"/>
                <a:gd name="T6" fmla="*/ 3101 w 3101"/>
                <a:gd name="T7" fmla="*/ 460 h 2698"/>
              </a:gdLst>
              <a:ahLst/>
              <a:cxnLst>
                <a:cxn ang="0">
                  <a:pos x="T0" y="T1"/>
                </a:cxn>
                <a:cxn ang="0">
                  <a:pos x="T2" y="T3"/>
                </a:cxn>
                <a:cxn ang="0">
                  <a:pos x="T4" y="T5"/>
                </a:cxn>
                <a:cxn ang="0">
                  <a:pos x="T6" y="T7"/>
                </a:cxn>
              </a:cxnLst>
              <a:rect l="0" t="0" r="r" b="b"/>
              <a:pathLst>
                <a:path w="3101" h="2698">
                  <a:moveTo>
                    <a:pt x="3101" y="460"/>
                  </a:moveTo>
                  <a:lnTo>
                    <a:pt x="0" y="0"/>
                  </a:lnTo>
                  <a:lnTo>
                    <a:pt x="1739" y="2698"/>
                  </a:lnTo>
                  <a:lnTo>
                    <a:pt x="3101" y="46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25" name="Freeform 274"/>
            <p:cNvSpPr/>
            <p:nvPr/>
          </p:nvSpPr>
          <p:spPr bwMode="auto">
            <a:xfrm>
              <a:off x="4399360" y="1321081"/>
              <a:ext cx="1439465" cy="1365235"/>
            </a:xfrm>
            <a:custGeom>
              <a:avLst/>
              <a:gdLst>
                <a:gd name="T0" fmla="*/ 3603 w 4529"/>
                <a:gd name="T1" fmla="*/ 3203 h 4295"/>
                <a:gd name="T2" fmla="*/ 4529 w 4529"/>
                <a:gd name="T3" fmla="*/ 0 h 4295"/>
                <a:gd name="T4" fmla="*/ 2201 w 4529"/>
                <a:gd name="T5" fmla="*/ 1486 h 4295"/>
                <a:gd name="T6" fmla="*/ 0 w 4529"/>
                <a:gd name="T7" fmla="*/ 4295 h 4295"/>
                <a:gd name="T8" fmla="*/ 3603 w 4529"/>
                <a:gd name="T9" fmla="*/ 3203 h 4295"/>
              </a:gdLst>
              <a:ahLst/>
              <a:cxnLst>
                <a:cxn ang="0">
                  <a:pos x="T0" y="T1"/>
                </a:cxn>
                <a:cxn ang="0">
                  <a:pos x="T2" y="T3"/>
                </a:cxn>
                <a:cxn ang="0">
                  <a:pos x="T4" y="T5"/>
                </a:cxn>
                <a:cxn ang="0">
                  <a:pos x="T6" y="T7"/>
                </a:cxn>
                <a:cxn ang="0">
                  <a:pos x="T8" y="T9"/>
                </a:cxn>
              </a:cxnLst>
              <a:rect l="0" t="0" r="r" b="b"/>
              <a:pathLst>
                <a:path w="4529" h="4295">
                  <a:moveTo>
                    <a:pt x="3603" y="3203"/>
                  </a:moveTo>
                  <a:lnTo>
                    <a:pt x="4529" y="0"/>
                  </a:lnTo>
                  <a:lnTo>
                    <a:pt x="2201" y="1486"/>
                  </a:lnTo>
                  <a:lnTo>
                    <a:pt x="0" y="4295"/>
                  </a:lnTo>
                  <a:lnTo>
                    <a:pt x="3603" y="3203"/>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26" name="Freeform 275"/>
            <p:cNvSpPr/>
            <p:nvPr/>
          </p:nvSpPr>
          <p:spPr bwMode="auto">
            <a:xfrm>
              <a:off x="5838825" y="1321081"/>
              <a:ext cx="1372791" cy="1164746"/>
            </a:xfrm>
            <a:custGeom>
              <a:avLst/>
              <a:gdLst>
                <a:gd name="T0" fmla="*/ 0 w 4323"/>
                <a:gd name="T1" fmla="*/ 0 h 3663"/>
                <a:gd name="T2" fmla="*/ 2175 w 4323"/>
                <a:gd name="T3" fmla="*/ 3663 h 3663"/>
                <a:gd name="T4" fmla="*/ 4323 w 4323"/>
                <a:gd name="T5" fmla="*/ 1666 h 3663"/>
                <a:gd name="T6" fmla="*/ 0 w 4323"/>
                <a:gd name="T7" fmla="*/ 0 h 3663"/>
              </a:gdLst>
              <a:ahLst/>
              <a:cxnLst>
                <a:cxn ang="0">
                  <a:pos x="T0" y="T1"/>
                </a:cxn>
                <a:cxn ang="0">
                  <a:pos x="T2" y="T3"/>
                </a:cxn>
                <a:cxn ang="0">
                  <a:pos x="T4" y="T5"/>
                </a:cxn>
                <a:cxn ang="0">
                  <a:pos x="T6" y="T7"/>
                </a:cxn>
              </a:cxnLst>
              <a:rect l="0" t="0" r="r" b="b"/>
              <a:pathLst>
                <a:path w="4323" h="3663">
                  <a:moveTo>
                    <a:pt x="0" y="0"/>
                  </a:moveTo>
                  <a:lnTo>
                    <a:pt x="2175" y="3663"/>
                  </a:lnTo>
                  <a:lnTo>
                    <a:pt x="4323" y="1666"/>
                  </a:lnTo>
                  <a:lnTo>
                    <a:pt x="0"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27" name="Freeform 276"/>
            <p:cNvSpPr/>
            <p:nvPr/>
          </p:nvSpPr>
          <p:spPr bwMode="auto">
            <a:xfrm>
              <a:off x="6096000" y="3195893"/>
              <a:ext cx="821531" cy="883107"/>
            </a:xfrm>
            <a:custGeom>
              <a:avLst/>
              <a:gdLst>
                <a:gd name="T0" fmla="*/ 209 w 2585"/>
                <a:gd name="T1" fmla="*/ 2775 h 2775"/>
                <a:gd name="T2" fmla="*/ 2585 w 2585"/>
                <a:gd name="T3" fmla="*/ 1429 h 2775"/>
                <a:gd name="T4" fmla="*/ 0 w 2585"/>
                <a:gd name="T5" fmla="*/ 0 h 2775"/>
                <a:gd name="T6" fmla="*/ 209 w 2585"/>
                <a:gd name="T7" fmla="*/ 2775 h 2775"/>
              </a:gdLst>
              <a:ahLst/>
              <a:cxnLst>
                <a:cxn ang="0">
                  <a:pos x="T0" y="T1"/>
                </a:cxn>
                <a:cxn ang="0">
                  <a:pos x="T2" y="T3"/>
                </a:cxn>
                <a:cxn ang="0">
                  <a:pos x="T4" y="T5"/>
                </a:cxn>
                <a:cxn ang="0">
                  <a:pos x="T6" y="T7"/>
                </a:cxn>
              </a:cxnLst>
              <a:rect l="0" t="0" r="r" b="b"/>
              <a:pathLst>
                <a:path w="2585" h="2775">
                  <a:moveTo>
                    <a:pt x="209" y="2775"/>
                  </a:moveTo>
                  <a:lnTo>
                    <a:pt x="2585" y="1429"/>
                  </a:lnTo>
                  <a:lnTo>
                    <a:pt x="0" y="0"/>
                  </a:lnTo>
                  <a:lnTo>
                    <a:pt x="209" y="2775"/>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28" name="Freeform 277"/>
            <p:cNvSpPr/>
            <p:nvPr/>
          </p:nvSpPr>
          <p:spPr bwMode="auto">
            <a:xfrm>
              <a:off x="6162675" y="3650574"/>
              <a:ext cx="810816" cy="1492927"/>
            </a:xfrm>
            <a:custGeom>
              <a:avLst/>
              <a:gdLst>
                <a:gd name="T0" fmla="*/ 2376 w 2547"/>
                <a:gd name="T1" fmla="*/ 0 h 4694"/>
                <a:gd name="T2" fmla="*/ 0 w 2547"/>
                <a:gd name="T3" fmla="*/ 1346 h 4694"/>
                <a:gd name="T4" fmla="*/ 560 w 2547"/>
                <a:gd name="T5" fmla="*/ 4694 h 4694"/>
                <a:gd name="T6" fmla="*/ 2547 w 2547"/>
                <a:gd name="T7" fmla="*/ 2266 h 4694"/>
                <a:gd name="T8" fmla="*/ 2376 w 2547"/>
                <a:gd name="T9" fmla="*/ 0 h 4694"/>
              </a:gdLst>
              <a:ahLst/>
              <a:cxnLst>
                <a:cxn ang="0">
                  <a:pos x="T0" y="T1"/>
                </a:cxn>
                <a:cxn ang="0">
                  <a:pos x="T2" y="T3"/>
                </a:cxn>
                <a:cxn ang="0">
                  <a:pos x="T4" y="T5"/>
                </a:cxn>
                <a:cxn ang="0">
                  <a:pos x="T6" y="T7"/>
                </a:cxn>
                <a:cxn ang="0">
                  <a:pos x="T8" y="T9"/>
                </a:cxn>
              </a:cxnLst>
              <a:rect l="0" t="0" r="r" b="b"/>
              <a:pathLst>
                <a:path w="2547" h="4694">
                  <a:moveTo>
                    <a:pt x="2376" y="0"/>
                  </a:moveTo>
                  <a:lnTo>
                    <a:pt x="0" y="1346"/>
                  </a:lnTo>
                  <a:lnTo>
                    <a:pt x="560" y="4694"/>
                  </a:lnTo>
                  <a:lnTo>
                    <a:pt x="2547" y="2266"/>
                  </a:lnTo>
                  <a:lnTo>
                    <a:pt x="2376" y="0"/>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29" name="Freeform 278"/>
            <p:cNvSpPr/>
            <p:nvPr/>
          </p:nvSpPr>
          <p:spPr bwMode="auto">
            <a:xfrm>
              <a:off x="5080397" y="3195893"/>
              <a:ext cx="1082278" cy="1076435"/>
            </a:xfrm>
            <a:custGeom>
              <a:avLst/>
              <a:gdLst>
                <a:gd name="T0" fmla="*/ 3406 w 3406"/>
                <a:gd name="T1" fmla="*/ 2775 h 3382"/>
                <a:gd name="T2" fmla="*/ 3197 w 3406"/>
                <a:gd name="T3" fmla="*/ 0 h 3382"/>
                <a:gd name="T4" fmla="*/ 0 w 3406"/>
                <a:gd name="T5" fmla="*/ 3382 h 3382"/>
                <a:gd name="T6" fmla="*/ 3406 w 3406"/>
                <a:gd name="T7" fmla="*/ 2775 h 3382"/>
              </a:gdLst>
              <a:ahLst/>
              <a:cxnLst>
                <a:cxn ang="0">
                  <a:pos x="T0" y="T1"/>
                </a:cxn>
                <a:cxn ang="0">
                  <a:pos x="T2" y="T3"/>
                </a:cxn>
                <a:cxn ang="0">
                  <a:pos x="T4" y="T5"/>
                </a:cxn>
                <a:cxn ang="0">
                  <a:pos x="T6" y="T7"/>
                </a:cxn>
              </a:cxnLst>
              <a:rect l="0" t="0" r="r" b="b"/>
              <a:pathLst>
                <a:path w="3406" h="3382">
                  <a:moveTo>
                    <a:pt x="3406" y="2775"/>
                  </a:moveTo>
                  <a:lnTo>
                    <a:pt x="3197" y="0"/>
                  </a:lnTo>
                  <a:lnTo>
                    <a:pt x="0" y="3382"/>
                  </a:lnTo>
                  <a:lnTo>
                    <a:pt x="3406" y="2775"/>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30" name="Freeform 279"/>
            <p:cNvSpPr/>
            <p:nvPr/>
          </p:nvSpPr>
          <p:spPr bwMode="auto">
            <a:xfrm>
              <a:off x="6096000" y="2485827"/>
              <a:ext cx="1547813" cy="1164746"/>
            </a:xfrm>
            <a:custGeom>
              <a:avLst/>
              <a:gdLst>
                <a:gd name="T0" fmla="*/ 0 w 4868"/>
                <a:gd name="T1" fmla="*/ 2238 h 3667"/>
                <a:gd name="T2" fmla="*/ 2585 w 4868"/>
                <a:gd name="T3" fmla="*/ 3667 h 3667"/>
                <a:gd name="T4" fmla="*/ 4868 w 4868"/>
                <a:gd name="T5" fmla="*/ 1862 h 3667"/>
                <a:gd name="T6" fmla="*/ 1362 w 4868"/>
                <a:gd name="T7" fmla="*/ 0 h 3667"/>
                <a:gd name="T8" fmla="*/ 0 w 4868"/>
                <a:gd name="T9" fmla="*/ 2238 h 3667"/>
              </a:gdLst>
              <a:ahLst/>
              <a:cxnLst>
                <a:cxn ang="0">
                  <a:pos x="T0" y="T1"/>
                </a:cxn>
                <a:cxn ang="0">
                  <a:pos x="T2" y="T3"/>
                </a:cxn>
                <a:cxn ang="0">
                  <a:pos x="T4" y="T5"/>
                </a:cxn>
                <a:cxn ang="0">
                  <a:pos x="T6" y="T7"/>
                </a:cxn>
                <a:cxn ang="0">
                  <a:pos x="T8" y="T9"/>
                </a:cxn>
              </a:cxnLst>
              <a:rect l="0" t="0" r="r" b="b"/>
              <a:pathLst>
                <a:path w="4868" h="3667">
                  <a:moveTo>
                    <a:pt x="0" y="2238"/>
                  </a:moveTo>
                  <a:lnTo>
                    <a:pt x="2585" y="3667"/>
                  </a:lnTo>
                  <a:lnTo>
                    <a:pt x="4868" y="1862"/>
                  </a:lnTo>
                  <a:lnTo>
                    <a:pt x="1362" y="0"/>
                  </a:lnTo>
                  <a:lnTo>
                    <a:pt x="0" y="2238"/>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31" name="Freeform 280"/>
            <p:cNvSpPr/>
            <p:nvPr/>
          </p:nvSpPr>
          <p:spPr bwMode="auto">
            <a:xfrm>
              <a:off x="4933950" y="4272328"/>
              <a:ext cx="1407319" cy="871173"/>
            </a:xfrm>
            <a:custGeom>
              <a:avLst/>
              <a:gdLst>
                <a:gd name="T0" fmla="*/ 460 w 4426"/>
                <a:gd name="T1" fmla="*/ 0 h 2741"/>
                <a:gd name="T2" fmla="*/ 0 w 4426"/>
                <a:gd name="T3" fmla="*/ 2741 h 2741"/>
                <a:gd name="T4" fmla="*/ 4426 w 4426"/>
                <a:gd name="T5" fmla="*/ 2741 h 2741"/>
                <a:gd name="T6" fmla="*/ 460 w 4426"/>
                <a:gd name="T7" fmla="*/ 0 h 2741"/>
              </a:gdLst>
              <a:ahLst/>
              <a:cxnLst>
                <a:cxn ang="0">
                  <a:pos x="T0" y="T1"/>
                </a:cxn>
                <a:cxn ang="0">
                  <a:pos x="T2" y="T3"/>
                </a:cxn>
                <a:cxn ang="0">
                  <a:pos x="T4" y="T5"/>
                </a:cxn>
                <a:cxn ang="0">
                  <a:pos x="T6" y="T7"/>
                </a:cxn>
              </a:cxnLst>
              <a:rect l="0" t="0" r="r" b="b"/>
              <a:pathLst>
                <a:path w="4426" h="2741">
                  <a:moveTo>
                    <a:pt x="460" y="0"/>
                  </a:moveTo>
                  <a:lnTo>
                    <a:pt x="0" y="2741"/>
                  </a:lnTo>
                  <a:lnTo>
                    <a:pt x="4426" y="2741"/>
                  </a:lnTo>
                  <a:lnTo>
                    <a:pt x="460"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32" name="Freeform 281"/>
            <p:cNvSpPr/>
            <p:nvPr/>
          </p:nvSpPr>
          <p:spPr bwMode="auto">
            <a:xfrm>
              <a:off x="4140994" y="4272328"/>
              <a:ext cx="939404" cy="871173"/>
            </a:xfrm>
            <a:custGeom>
              <a:avLst/>
              <a:gdLst>
                <a:gd name="T0" fmla="*/ 2494 w 2954"/>
                <a:gd name="T1" fmla="*/ 2741 h 2741"/>
                <a:gd name="T2" fmla="*/ 2954 w 2954"/>
                <a:gd name="T3" fmla="*/ 0 h 2741"/>
                <a:gd name="T4" fmla="*/ 0 w 2954"/>
                <a:gd name="T5" fmla="*/ 2741 h 2741"/>
                <a:gd name="T6" fmla="*/ 2494 w 2954"/>
                <a:gd name="T7" fmla="*/ 2741 h 2741"/>
              </a:gdLst>
              <a:ahLst/>
              <a:cxnLst>
                <a:cxn ang="0">
                  <a:pos x="T0" y="T1"/>
                </a:cxn>
                <a:cxn ang="0">
                  <a:pos x="T2" y="T3"/>
                </a:cxn>
                <a:cxn ang="0">
                  <a:pos x="T4" y="T5"/>
                </a:cxn>
                <a:cxn ang="0">
                  <a:pos x="T6" y="T7"/>
                </a:cxn>
              </a:cxnLst>
              <a:rect l="0" t="0" r="r" b="b"/>
              <a:pathLst>
                <a:path w="2954" h="2741">
                  <a:moveTo>
                    <a:pt x="2494" y="2741"/>
                  </a:moveTo>
                  <a:lnTo>
                    <a:pt x="2954" y="0"/>
                  </a:lnTo>
                  <a:lnTo>
                    <a:pt x="0" y="2741"/>
                  </a:lnTo>
                  <a:lnTo>
                    <a:pt x="2494" y="2741"/>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33" name="Freeform 282"/>
            <p:cNvSpPr/>
            <p:nvPr/>
          </p:nvSpPr>
          <p:spPr bwMode="auto">
            <a:xfrm>
              <a:off x="5080397" y="4078999"/>
              <a:ext cx="1260872" cy="1064502"/>
            </a:xfrm>
            <a:custGeom>
              <a:avLst/>
              <a:gdLst>
                <a:gd name="T0" fmla="*/ 3406 w 3966"/>
                <a:gd name="T1" fmla="*/ 0 h 3348"/>
                <a:gd name="T2" fmla="*/ 0 w 3966"/>
                <a:gd name="T3" fmla="*/ 607 h 3348"/>
                <a:gd name="T4" fmla="*/ 3966 w 3966"/>
                <a:gd name="T5" fmla="*/ 3348 h 3348"/>
                <a:gd name="T6" fmla="*/ 3406 w 3966"/>
                <a:gd name="T7" fmla="*/ 0 h 3348"/>
              </a:gdLst>
              <a:ahLst/>
              <a:cxnLst>
                <a:cxn ang="0">
                  <a:pos x="T0" y="T1"/>
                </a:cxn>
                <a:cxn ang="0">
                  <a:pos x="T2" y="T3"/>
                </a:cxn>
                <a:cxn ang="0">
                  <a:pos x="T4" y="T5"/>
                </a:cxn>
                <a:cxn ang="0">
                  <a:pos x="T6" y="T7"/>
                </a:cxn>
              </a:cxnLst>
              <a:rect l="0" t="0" r="r" b="b"/>
              <a:pathLst>
                <a:path w="3966" h="3348">
                  <a:moveTo>
                    <a:pt x="3406" y="0"/>
                  </a:moveTo>
                  <a:lnTo>
                    <a:pt x="0" y="607"/>
                  </a:lnTo>
                  <a:lnTo>
                    <a:pt x="3966" y="3348"/>
                  </a:lnTo>
                  <a:lnTo>
                    <a:pt x="3406"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34" name="Freeform 283"/>
            <p:cNvSpPr/>
            <p:nvPr/>
          </p:nvSpPr>
          <p:spPr bwMode="auto">
            <a:xfrm>
              <a:off x="4427935" y="3195893"/>
              <a:ext cx="1668065" cy="1076435"/>
            </a:xfrm>
            <a:custGeom>
              <a:avLst/>
              <a:gdLst>
                <a:gd name="T0" fmla="*/ 2057 w 5254"/>
                <a:gd name="T1" fmla="*/ 3382 h 3382"/>
                <a:gd name="T2" fmla="*/ 5254 w 5254"/>
                <a:gd name="T3" fmla="*/ 0 h 3382"/>
                <a:gd name="T4" fmla="*/ 0 w 5254"/>
                <a:gd name="T5" fmla="*/ 491 h 3382"/>
                <a:gd name="T6" fmla="*/ 2057 w 5254"/>
                <a:gd name="T7" fmla="*/ 3382 h 3382"/>
              </a:gdLst>
              <a:ahLst/>
              <a:cxnLst>
                <a:cxn ang="0">
                  <a:pos x="T0" y="T1"/>
                </a:cxn>
                <a:cxn ang="0">
                  <a:pos x="T2" y="T3"/>
                </a:cxn>
                <a:cxn ang="0">
                  <a:pos x="T4" y="T5"/>
                </a:cxn>
                <a:cxn ang="0">
                  <a:pos x="T6" y="T7"/>
                </a:cxn>
              </a:cxnLst>
              <a:rect l="0" t="0" r="r" b="b"/>
              <a:pathLst>
                <a:path w="5254" h="3382">
                  <a:moveTo>
                    <a:pt x="2057" y="3382"/>
                  </a:moveTo>
                  <a:lnTo>
                    <a:pt x="5254" y="0"/>
                  </a:lnTo>
                  <a:lnTo>
                    <a:pt x="0" y="491"/>
                  </a:lnTo>
                  <a:lnTo>
                    <a:pt x="2057" y="3382"/>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35" name="Freeform 284"/>
            <p:cNvSpPr/>
            <p:nvPr/>
          </p:nvSpPr>
          <p:spPr bwMode="auto">
            <a:xfrm>
              <a:off x="6917531" y="3077748"/>
              <a:ext cx="726281" cy="695745"/>
            </a:xfrm>
            <a:custGeom>
              <a:avLst/>
              <a:gdLst>
                <a:gd name="T0" fmla="*/ 2203 w 2283"/>
                <a:gd name="T1" fmla="*/ 2189 h 2189"/>
                <a:gd name="T2" fmla="*/ 2283 w 2283"/>
                <a:gd name="T3" fmla="*/ 0 h 2189"/>
                <a:gd name="T4" fmla="*/ 0 w 2283"/>
                <a:gd name="T5" fmla="*/ 1805 h 2189"/>
                <a:gd name="T6" fmla="*/ 2203 w 2283"/>
                <a:gd name="T7" fmla="*/ 2189 h 2189"/>
              </a:gdLst>
              <a:ahLst/>
              <a:cxnLst>
                <a:cxn ang="0">
                  <a:pos x="T0" y="T1"/>
                </a:cxn>
                <a:cxn ang="0">
                  <a:pos x="T2" y="T3"/>
                </a:cxn>
                <a:cxn ang="0">
                  <a:pos x="T4" y="T5"/>
                </a:cxn>
                <a:cxn ang="0">
                  <a:pos x="T6" y="T7"/>
                </a:cxn>
              </a:cxnLst>
              <a:rect l="0" t="0" r="r" b="b"/>
              <a:pathLst>
                <a:path w="2283" h="2189">
                  <a:moveTo>
                    <a:pt x="2203" y="2189"/>
                  </a:moveTo>
                  <a:lnTo>
                    <a:pt x="2283" y="0"/>
                  </a:lnTo>
                  <a:lnTo>
                    <a:pt x="0" y="1805"/>
                  </a:lnTo>
                  <a:lnTo>
                    <a:pt x="2203" y="2189"/>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36" name="Freeform 285"/>
            <p:cNvSpPr/>
            <p:nvPr/>
          </p:nvSpPr>
          <p:spPr bwMode="auto">
            <a:xfrm>
              <a:off x="7618810" y="3773492"/>
              <a:ext cx="1521619" cy="840145"/>
            </a:xfrm>
            <a:custGeom>
              <a:avLst/>
              <a:gdLst>
                <a:gd name="T0" fmla="*/ 0 w 4789"/>
                <a:gd name="T1" fmla="*/ 0 h 2646"/>
                <a:gd name="T2" fmla="*/ 878 w 4789"/>
                <a:gd name="T3" fmla="*/ 2646 h 2646"/>
                <a:gd name="T4" fmla="*/ 4789 w 4789"/>
                <a:gd name="T5" fmla="*/ 1815 h 2646"/>
                <a:gd name="T6" fmla="*/ 0 w 4789"/>
                <a:gd name="T7" fmla="*/ 0 h 2646"/>
              </a:gdLst>
              <a:ahLst/>
              <a:cxnLst>
                <a:cxn ang="0">
                  <a:pos x="T0" y="T1"/>
                </a:cxn>
                <a:cxn ang="0">
                  <a:pos x="T2" y="T3"/>
                </a:cxn>
                <a:cxn ang="0">
                  <a:pos x="T4" y="T5"/>
                </a:cxn>
                <a:cxn ang="0">
                  <a:pos x="T6" y="T7"/>
                </a:cxn>
              </a:cxnLst>
              <a:rect l="0" t="0" r="r" b="b"/>
              <a:pathLst>
                <a:path w="4789" h="2646">
                  <a:moveTo>
                    <a:pt x="0" y="0"/>
                  </a:moveTo>
                  <a:lnTo>
                    <a:pt x="878" y="2646"/>
                  </a:lnTo>
                  <a:lnTo>
                    <a:pt x="4789" y="1815"/>
                  </a:lnTo>
                  <a:lnTo>
                    <a:pt x="0" y="0"/>
                  </a:lnTo>
                  <a:close/>
                </a:path>
              </a:pathLst>
            </a:custGeom>
            <a:solidFill>
              <a:sysClr val="window" lastClr="FFFFFF">
                <a:lumMod val="6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37" name="Freeform 286"/>
            <p:cNvSpPr/>
            <p:nvPr/>
          </p:nvSpPr>
          <p:spPr bwMode="auto">
            <a:xfrm>
              <a:off x="7618810" y="2596812"/>
              <a:ext cx="1016794" cy="1176680"/>
            </a:xfrm>
            <a:custGeom>
              <a:avLst/>
              <a:gdLst>
                <a:gd name="T0" fmla="*/ 80 w 3198"/>
                <a:gd name="T1" fmla="*/ 1512 h 3701"/>
                <a:gd name="T2" fmla="*/ 0 w 3198"/>
                <a:gd name="T3" fmla="*/ 3701 h 3701"/>
                <a:gd name="T4" fmla="*/ 3198 w 3198"/>
                <a:gd name="T5" fmla="*/ 2372 h 3701"/>
                <a:gd name="T6" fmla="*/ 1766 w 3198"/>
                <a:gd name="T7" fmla="*/ 0 h 3701"/>
                <a:gd name="T8" fmla="*/ 80 w 3198"/>
                <a:gd name="T9" fmla="*/ 1512 h 3701"/>
              </a:gdLst>
              <a:ahLst/>
              <a:cxnLst>
                <a:cxn ang="0">
                  <a:pos x="T0" y="T1"/>
                </a:cxn>
                <a:cxn ang="0">
                  <a:pos x="T2" y="T3"/>
                </a:cxn>
                <a:cxn ang="0">
                  <a:pos x="T4" y="T5"/>
                </a:cxn>
                <a:cxn ang="0">
                  <a:pos x="T6" y="T7"/>
                </a:cxn>
                <a:cxn ang="0">
                  <a:pos x="T8" y="T9"/>
                </a:cxn>
              </a:cxnLst>
              <a:rect l="0" t="0" r="r" b="b"/>
              <a:pathLst>
                <a:path w="3198" h="3701">
                  <a:moveTo>
                    <a:pt x="80" y="1512"/>
                  </a:moveTo>
                  <a:lnTo>
                    <a:pt x="0" y="3701"/>
                  </a:lnTo>
                  <a:lnTo>
                    <a:pt x="3198" y="2372"/>
                  </a:lnTo>
                  <a:lnTo>
                    <a:pt x="1766" y="0"/>
                  </a:lnTo>
                  <a:lnTo>
                    <a:pt x="80" y="1512"/>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38" name="Freeform 287"/>
            <p:cNvSpPr/>
            <p:nvPr/>
          </p:nvSpPr>
          <p:spPr bwMode="auto">
            <a:xfrm>
              <a:off x="6973491" y="4371380"/>
              <a:ext cx="925115" cy="772121"/>
            </a:xfrm>
            <a:custGeom>
              <a:avLst/>
              <a:gdLst>
                <a:gd name="T0" fmla="*/ 2910 w 2910"/>
                <a:gd name="T1" fmla="*/ 764 h 2428"/>
                <a:gd name="T2" fmla="*/ 0 w 2910"/>
                <a:gd name="T3" fmla="*/ 0 h 2428"/>
                <a:gd name="T4" fmla="*/ 484 w 2910"/>
                <a:gd name="T5" fmla="*/ 2428 h 2428"/>
                <a:gd name="T6" fmla="*/ 2416 w 2910"/>
                <a:gd name="T7" fmla="*/ 2428 h 2428"/>
                <a:gd name="T8" fmla="*/ 2910 w 2910"/>
                <a:gd name="T9" fmla="*/ 764 h 2428"/>
              </a:gdLst>
              <a:ahLst/>
              <a:cxnLst>
                <a:cxn ang="0">
                  <a:pos x="T0" y="T1"/>
                </a:cxn>
                <a:cxn ang="0">
                  <a:pos x="T2" y="T3"/>
                </a:cxn>
                <a:cxn ang="0">
                  <a:pos x="T4" y="T5"/>
                </a:cxn>
                <a:cxn ang="0">
                  <a:pos x="T6" y="T7"/>
                </a:cxn>
                <a:cxn ang="0">
                  <a:pos x="T8" y="T9"/>
                </a:cxn>
              </a:cxnLst>
              <a:rect l="0" t="0" r="r" b="b"/>
              <a:pathLst>
                <a:path w="2910" h="2428">
                  <a:moveTo>
                    <a:pt x="2910" y="764"/>
                  </a:moveTo>
                  <a:lnTo>
                    <a:pt x="0" y="0"/>
                  </a:lnTo>
                  <a:lnTo>
                    <a:pt x="484" y="2428"/>
                  </a:lnTo>
                  <a:lnTo>
                    <a:pt x="2416" y="2428"/>
                  </a:lnTo>
                  <a:lnTo>
                    <a:pt x="2910" y="764"/>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39" name="Freeform 288"/>
            <p:cNvSpPr/>
            <p:nvPr/>
          </p:nvSpPr>
          <p:spPr bwMode="auto">
            <a:xfrm>
              <a:off x="6917531" y="3650574"/>
              <a:ext cx="981075" cy="963063"/>
            </a:xfrm>
            <a:custGeom>
              <a:avLst/>
              <a:gdLst>
                <a:gd name="T0" fmla="*/ 171 w 3081"/>
                <a:gd name="T1" fmla="*/ 2266 h 3030"/>
                <a:gd name="T2" fmla="*/ 3081 w 3081"/>
                <a:gd name="T3" fmla="*/ 3030 h 3030"/>
                <a:gd name="T4" fmla="*/ 2203 w 3081"/>
                <a:gd name="T5" fmla="*/ 384 h 3030"/>
                <a:gd name="T6" fmla="*/ 0 w 3081"/>
                <a:gd name="T7" fmla="*/ 0 h 3030"/>
                <a:gd name="T8" fmla="*/ 171 w 3081"/>
                <a:gd name="T9" fmla="*/ 2266 h 3030"/>
              </a:gdLst>
              <a:ahLst/>
              <a:cxnLst>
                <a:cxn ang="0">
                  <a:pos x="T0" y="T1"/>
                </a:cxn>
                <a:cxn ang="0">
                  <a:pos x="T2" y="T3"/>
                </a:cxn>
                <a:cxn ang="0">
                  <a:pos x="T4" y="T5"/>
                </a:cxn>
                <a:cxn ang="0">
                  <a:pos x="T6" y="T7"/>
                </a:cxn>
                <a:cxn ang="0">
                  <a:pos x="T8" y="T9"/>
                </a:cxn>
              </a:cxnLst>
              <a:rect l="0" t="0" r="r" b="b"/>
              <a:pathLst>
                <a:path w="3081" h="3030">
                  <a:moveTo>
                    <a:pt x="171" y="2266"/>
                  </a:moveTo>
                  <a:lnTo>
                    <a:pt x="3081" y="3030"/>
                  </a:lnTo>
                  <a:lnTo>
                    <a:pt x="2203" y="384"/>
                  </a:lnTo>
                  <a:lnTo>
                    <a:pt x="0" y="0"/>
                  </a:lnTo>
                  <a:lnTo>
                    <a:pt x="171" y="2266"/>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40" name="Freeform 289"/>
            <p:cNvSpPr/>
            <p:nvPr/>
          </p:nvSpPr>
          <p:spPr bwMode="auto">
            <a:xfrm>
              <a:off x="7740254" y="4349899"/>
              <a:ext cx="1400175" cy="793602"/>
            </a:xfrm>
            <a:custGeom>
              <a:avLst/>
              <a:gdLst>
                <a:gd name="T0" fmla="*/ 494 w 4405"/>
                <a:gd name="T1" fmla="*/ 831 h 2495"/>
                <a:gd name="T2" fmla="*/ 0 w 4405"/>
                <a:gd name="T3" fmla="*/ 2495 h 2495"/>
                <a:gd name="T4" fmla="*/ 2202 w 4405"/>
                <a:gd name="T5" fmla="*/ 2495 h 2495"/>
                <a:gd name="T6" fmla="*/ 4405 w 4405"/>
                <a:gd name="T7" fmla="*/ 0 h 2495"/>
                <a:gd name="T8" fmla="*/ 494 w 4405"/>
                <a:gd name="T9" fmla="*/ 831 h 2495"/>
              </a:gdLst>
              <a:ahLst/>
              <a:cxnLst>
                <a:cxn ang="0">
                  <a:pos x="T0" y="T1"/>
                </a:cxn>
                <a:cxn ang="0">
                  <a:pos x="T2" y="T3"/>
                </a:cxn>
                <a:cxn ang="0">
                  <a:pos x="T4" y="T5"/>
                </a:cxn>
                <a:cxn ang="0">
                  <a:pos x="T6" y="T7"/>
                </a:cxn>
                <a:cxn ang="0">
                  <a:pos x="T8" y="T9"/>
                </a:cxn>
              </a:cxnLst>
              <a:rect l="0" t="0" r="r" b="b"/>
              <a:pathLst>
                <a:path w="4405" h="2495">
                  <a:moveTo>
                    <a:pt x="494" y="831"/>
                  </a:moveTo>
                  <a:lnTo>
                    <a:pt x="0" y="2495"/>
                  </a:lnTo>
                  <a:lnTo>
                    <a:pt x="2202" y="2495"/>
                  </a:lnTo>
                  <a:lnTo>
                    <a:pt x="4405" y="0"/>
                  </a:lnTo>
                  <a:lnTo>
                    <a:pt x="494" y="831"/>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41" name="Freeform 290"/>
            <p:cNvSpPr/>
            <p:nvPr/>
          </p:nvSpPr>
          <p:spPr bwMode="auto">
            <a:xfrm>
              <a:off x="6341269" y="4371380"/>
              <a:ext cx="784622" cy="772121"/>
            </a:xfrm>
            <a:custGeom>
              <a:avLst/>
              <a:gdLst>
                <a:gd name="T0" fmla="*/ 2471 w 2471"/>
                <a:gd name="T1" fmla="*/ 2428 h 2428"/>
                <a:gd name="T2" fmla="*/ 1987 w 2471"/>
                <a:gd name="T3" fmla="*/ 0 h 2428"/>
                <a:gd name="T4" fmla="*/ 0 w 2471"/>
                <a:gd name="T5" fmla="*/ 2428 h 2428"/>
                <a:gd name="T6" fmla="*/ 2471 w 2471"/>
                <a:gd name="T7" fmla="*/ 2428 h 2428"/>
              </a:gdLst>
              <a:ahLst/>
              <a:cxnLst>
                <a:cxn ang="0">
                  <a:pos x="T0" y="T1"/>
                </a:cxn>
                <a:cxn ang="0">
                  <a:pos x="T2" y="T3"/>
                </a:cxn>
                <a:cxn ang="0">
                  <a:pos x="T4" y="T5"/>
                </a:cxn>
                <a:cxn ang="0">
                  <a:pos x="T6" y="T7"/>
                </a:cxn>
              </a:cxnLst>
              <a:rect l="0" t="0" r="r" b="b"/>
              <a:pathLst>
                <a:path w="2471" h="2428">
                  <a:moveTo>
                    <a:pt x="2471" y="2428"/>
                  </a:moveTo>
                  <a:lnTo>
                    <a:pt x="1987" y="0"/>
                  </a:lnTo>
                  <a:lnTo>
                    <a:pt x="0" y="2428"/>
                  </a:lnTo>
                  <a:lnTo>
                    <a:pt x="2471" y="2428"/>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42" name="Freeform 291"/>
            <p:cNvSpPr/>
            <p:nvPr/>
          </p:nvSpPr>
          <p:spPr bwMode="auto">
            <a:xfrm>
              <a:off x="8440341" y="4349899"/>
              <a:ext cx="700088" cy="793602"/>
            </a:xfrm>
            <a:custGeom>
              <a:avLst/>
              <a:gdLst>
                <a:gd name="T0" fmla="*/ 2203 w 2203"/>
                <a:gd name="T1" fmla="*/ 2495 h 2495"/>
                <a:gd name="T2" fmla="*/ 2203 w 2203"/>
                <a:gd name="T3" fmla="*/ 0 h 2495"/>
                <a:gd name="T4" fmla="*/ 0 w 2203"/>
                <a:gd name="T5" fmla="*/ 2495 h 2495"/>
                <a:gd name="T6" fmla="*/ 2203 w 2203"/>
                <a:gd name="T7" fmla="*/ 2495 h 2495"/>
              </a:gdLst>
              <a:ahLst/>
              <a:cxnLst>
                <a:cxn ang="0">
                  <a:pos x="T0" y="T1"/>
                </a:cxn>
                <a:cxn ang="0">
                  <a:pos x="T2" y="T3"/>
                </a:cxn>
                <a:cxn ang="0">
                  <a:pos x="T4" y="T5"/>
                </a:cxn>
                <a:cxn ang="0">
                  <a:pos x="T6" y="T7"/>
                </a:cxn>
              </a:cxnLst>
              <a:rect l="0" t="0" r="r" b="b"/>
              <a:pathLst>
                <a:path w="2203" h="2495">
                  <a:moveTo>
                    <a:pt x="2203" y="2495"/>
                  </a:moveTo>
                  <a:lnTo>
                    <a:pt x="2203" y="0"/>
                  </a:lnTo>
                  <a:lnTo>
                    <a:pt x="0" y="2495"/>
                  </a:lnTo>
                  <a:lnTo>
                    <a:pt x="2203" y="2495"/>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43" name="Freeform 292"/>
            <p:cNvSpPr/>
            <p:nvPr/>
          </p:nvSpPr>
          <p:spPr bwMode="auto">
            <a:xfrm>
              <a:off x="7618810" y="3351033"/>
              <a:ext cx="1521619" cy="998866"/>
            </a:xfrm>
            <a:custGeom>
              <a:avLst/>
              <a:gdLst>
                <a:gd name="T0" fmla="*/ 0 w 4789"/>
                <a:gd name="T1" fmla="*/ 1329 h 3144"/>
                <a:gd name="T2" fmla="*/ 4789 w 4789"/>
                <a:gd name="T3" fmla="*/ 3144 h 3144"/>
                <a:gd name="T4" fmla="*/ 3198 w 4789"/>
                <a:gd name="T5" fmla="*/ 0 h 3144"/>
                <a:gd name="T6" fmla="*/ 0 w 4789"/>
                <a:gd name="T7" fmla="*/ 1329 h 3144"/>
              </a:gdLst>
              <a:ahLst/>
              <a:cxnLst>
                <a:cxn ang="0">
                  <a:pos x="T0" y="T1"/>
                </a:cxn>
                <a:cxn ang="0">
                  <a:pos x="T2" y="T3"/>
                </a:cxn>
                <a:cxn ang="0">
                  <a:pos x="T4" y="T5"/>
                </a:cxn>
                <a:cxn ang="0">
                  <a:pos x="T6" y="T7"/>
                </a:cxn>
              </a:cxnLst>
              <a:rect l="0" t="0" r="r" b="b"/>
              <a:pathLst>
                <a:path w="4789" h="3144">
                  <a:moveTo>
                    <a:pt x="0" y="1329"/>
                  </a:moveTo>
                  <a:lnTo>
                    <a:pt x="4789" y="3144"/>
                  </a:lnTo>
                  <a:lnTo>
                    <a:pt x="3198" y="0"/>
                  </a:lnTo>
                  <a:lnTo>
                    <a:pt x="0" y="1329"/>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44" name="Freeform 293"/>
            <p:cNvSpPr/>
            <p:nvPr/>
          </p:nvSpPr>
          <p:spPr bwMode="auto">
            <a:xfrm>
              <a:off x="8622506" y="2551463"/>
              <a:ext cx="521494" cy="1798435"/>
            </a:xfrm>
            <a:custGeom>
              <a:avLst/>
              <a:gdLst>
                <a:gd name="T0" fmla="*/ 0 w 1591"/>
                <a:gd name="T1" fmla="*/ 2517 h 5661"/>
                <a:gd name="T2" fmla="*/ 1591 w 1591"/>
                <a:gd name="T3" fmla="*/ 5661 h 5661"/>
                <a:gd name="T4" fmla="*/ 1591 w 1591"/>
                <a:gd name="T5" fmla="*/ 0 h 5661"/>
                <a:gd name="T6" fmla="*/ 0 w 1591"/>
                <a:gd name="T7" fmla="*/ 2517 h 5661"/>
              </a:gdLst>
              <a:ahLst/>
              <a:cxnLst>
                <a:cxn ang="0">
                  <a:pos x="T0" y="T1"/>
                </a:cxn>
                <a:cxn ang="0">
                  <a:pos x="T2" y="T3"/>
                </a:cxn>
                <a:cxn ang="0">
                  <a:pos x="T4" y="T5"/>
                </a:cxn>
                <a:cxn ang="0">
                  <a:pos x="T6" y="T7"/>
                </a:cxn>
              </a:cxnLst>
              <a:rect l="0" t="0" r="r" b="b"/>
              <a:pathLst>
                <a:path w="1591" h="5661">
                  <a:moveTo>
                    <a:pt x="0" y="2517"/>
                  </a:moveTo>
                  <a:lnTo>
                    <a:pt x="1591" y="5661"/>
                  </a:lnTo>
                  <a:lnTo>
                    <a:pt x="1591" y="0"/>
                  </a:lnTo>
                  <a:lnTo>
                    <a:pt x="0" y="2517"/>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45" name="Freeform 294"/>
            <p:cNvSpPr/>
            <p:nvPr/>
          </p:nvSpPr>
          <p:spPr bwMode="auto">
            <a:xfrm>
              <a:off x="4399360" y="2340234"/>
              <a:ext cx="1696640" cy="855658"/>
            </a:xfrm>
            <a:custGeom>
              <a:avLst/>
              <a:gdLst>
                <a:gd name="T0" fmla="*/ 5342 w 5342"/>
                <a:gd name="T1" fmla="*/ 2698 h 2698"/>
                <a:gd name="T2" fmla="*/ 3603 w 5342"/>
                <a:gd name="T3" fmla="*/ 0 h 2698"/>
                <a:gd name="T4" fmla="*/ 0 w 5342"/>
                <a:gd name="T5" fmla="*/ 1092 h 2698"/>
                <a:gd name="T6" fmla="*/ 5342 w 5342"/>
                <a:gd name="T7" fmla="*/ 2698 h 2698"/>
              </a:gdLst>
              <a:ahLst/>
              <a:cxnLst>
                <a:cxn ang="0">
                  <a:pos x="T0" y="T1"/>
                </a:cxn>
                <a:cxn ang="0">
                  <a:pos x="T2" y="T3"/>
                </a:cxn>
                <a:cxn ang="0">
                  <a:pos x="T4" y="T5"/>
                </a:cxn>
                <a:cxn ang="0">
                  <a:pos x="T6" y="T7"/>
                </a:cxn>
              </a:cxnLst>
              <a:rect l="0" t="0" r="r" b="b"/>
              <a:pathLst>
                <a:path w="5342" h="2698">
                  <a:moveTo>
                    <a:pt x="5342" y="2698"/>
                  </a:moveTo>
                  <a:lnTo>
                    <a:pt x="3603" y="0"/>
                  </a:lnTo>
                  <a:lnTo>
                    <a:pt x="0" y="1092"/>
                  </a:lnTo>
                  <a:lnTo>
                    <a:pt x="5342" y="2698"/>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46" name="Freeform 295"/>
            <p:cNvSpPr/>
            <p:nvPr/>
          </p:nvSpPr>
          <p:spPr bwMode="auto">
            <a:xfrm>
              <a:off x="6529388" y="1849752"/>
              <a:ext cx="1114425" cy="1227996"/>
            </a:xfrm>
            <a:custGeom>
              <a:avLst/>
              <a:gdLst>
                <a:gd name="T0" fmla="*/ 0 w 3506"/>
                <a:gd name="T1" fmla="*/ 1997 h 3859"/>
                <a:gd name="T2" fmla="*/ 3506 w 3506"/>
                <a:gd name="T3" fmla="*/ 3859 h 3859"/>
                <a:gd name="T4" fmla="*/ 2148 w 3506"/>
                <a:gd name="T5" fmla="*/ 0 h 3859"/>
                <a:gd name="T6" fmla="*/ 0 w 3506"/>
                <a:gd name="T7" fmla="*/ 1997 h 3859"/>
              </a:gdLst>
              <a:ahLst/>
              <a:cxnLst>
                <a:cxn ang="0">
                  <a:pos x="T0" y="T1"/>
                </a:cxn>
                <a:cxn ang="0">
                  <a:pos x="T2" y="T3"/>
                </a:cxn>
                <a:cxn ang="0">
                  <a:pos x="T4" y="T5"/>
                </a:cxn>
                <a:cxn ang="0">
                  <a:pos x="T6" y="T7"/>
                </a:cxn>
              </a:cxnLst>
              <a:rect l="0" t="0" r="r" b="b"/>
              <a:pathLst>
                <a:path w="3506" h="3859">
                  <a:moveTo>
                    <a:pt x="0" y="1997"/>
                  </a:moveTo>
                  <a:lnTo>
                    <a:pt x="3506" y="3859"/>
                  </a:lnTo>
                  <a:lnTo>
                    <a:pt x="2148" y="0"/>
                  </a:lnTo>
                  <a:lnTo>
                    <a:pt x="0" y="1997"/>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47" name="Freeform 296"/>
            <p:cNvSpPr/>
            <p:nvPr/>
          </p:nvSpPr>
          <p:spPr bwMode="auto">
            <a:xfrm>
              <a:off x="3070622" y="1"/>
              <a:ext cx="1250156" cy="537024"/>
            </a:xfrm>
            <a:custGeom>
              <a:avLst/>
              <a:gdLst>
                <a:gd name="T0" fmla="*/ 3136 w 3932"/>
                <a:gd name="T1" fmla="*/ 1691 h 1691"/>
                <a:gd name="T2" fmla="*/ 3932 w 3932"/>
                <a:gd name="T3" fmla="*/ 0 h 1691"/>
                <a:gd name="T4" fmla="*/ 0 w 3932"/>
                <a:gd name="T5" fmla="*/ 0 h 1691"/>
                <a:gd name="T6" fmla="*/ 3136 w 3932"/>
                <a:gd name="T7" fmla="*/ 1691 h 1691"/>
              </a:gdLst>
              <a:ahLst/>
              <a:cxnLst>
                <a:cxn ang="0">
                  <a:pos x="T0" y="T1"/>
                </a:cxn>
                <a:cxn ang="0">
                  <a:pos x="T2" y="T3"/>
                </a:cxn>
                <a:cxn ang="0">
                  <a:pos x="T4" y="T5"/>
                </a:cxn>
                <a:cxn ang="0">
                  <a:pos x="T6" y="T7"/>
                </a:cxn>
              </a:cxnLst>
              <a:rect l="0" t="0" r="r" b="b"/>
              <a:pathLst>
                <a:path w="3932" h="1691">
                  <a:moveTo>
                    <a:pt x="3136" y="1691"/>
                  </a:moveTo>
                  <a:lnTo>
                    <a:pt x="3932" y="0"/>
                  </a:lnTo>
                  <a:lnTo>
                    <a:pt x="0" y="0"/>
                  </a:lnTo>
                  <a:lnTo>
                    <a:pt x="3136" y="1691"/>
                  </a:lnTo>
                  <a:close/>
                </a:path>
              </a:pathLst>
            </a:custGeom>
            <a:solidFill>
              <a:srgbClr val="E7E6E6"/>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48" name="Freeform 297"/>
            <p:cNvSpPr/>
            <p:nvPr/>
          </p:nvSpPr>
          <p:spPr bwMode="auto">
            <a:xfrm>
              <a:off x="1821656" y="1"/>
              <a:ext cx="1268016" cy="985738"/>
            </a:xfrm>
            <a:custGeom>
              <a:avLst/>
              <a:gdLst>
                <a:gd name="T0" fmla="*/ 3987 w 3988"/>
                <a:gd name="T1" fmla="*/ 3100 h 3100"/>
                <a:gd name="T2" fmla="*/ 3988 w 3988"/>
                <a:gd name="T3" fmla="*/ 3099 h 3100"/>
                <a:gd name="T4" fmla="*/ 3931 w 3988"/>
                <a:gd name="T5" fmla="*/ 0 h 3100"/>
                <a:gd name="T6" fmla="*/ 0 w 3988"/>
                <a:gd name="T7" fmla="*/ 0 h 3100"/>
                <a:gd name="T8" fmla="*/ 966 w 3988"/>
                <a:gd name="T9" fmla="*/ 989 h 3100"/>
                <a:gd name="T10" fmla="*/ 3987 w 3988"/>
                <a:gd name="T11" fmla="*/ 3100 h 3100"/>
              </a:gdLst>
              <a:ahLst/>
              <a:cxnLst>
                <a:cxn ang="0">
                  <a:pos x="T0" y="T1"/>
                </a:cxn>
                <a:cxn ang="0">
                  <a:pos x="T2" y="T3"/>
                </a:cxn>
                <a:cxn ang="0">
                  <a:pos x="T4" y="T5"/>
                </a:cxn>
                <a:cxn ang="0">
                  <a:pos x="T6" y="T7"/>
                </a:cxn>
                <a:cxn ang="0">
                  <a:pos x="T8" y="T9"/>
                </a:cxn>
                <a:cxn ang="0">
                  <a:pos x="T10" y="T11"/>
                </a:cxn>
              </a:cxnLst>
              <a:rect l="0" t="0" r="r" b="b"/>
              <a:pathLst>
                <a:path w="3988" h="3100">
                  <a:moveTo>
                    <a:pt x="3987" y="3100"/>
                  </a:moveTo>
                  <a:lnTo>
                    <a:pt x="3988" y="3099"/>
                  </a:lnTo>
                  <a:lnTo>
                    <a:pt x="3931" y="0"/>
                  </a:lnTo>
                  <a:lnTo>
                    <a:pt x="0" y="0"/>
                  </a:lnTo>
                  <a:lnTo>
                    <a:pt x="966" y="989"/>
                  </a:lnTo>
                  <a:lnTo>
                    <a:pt x="3987" y="3100"/>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49" name="Freeform 298"/>
            <p:cNvSpPr/>
            <p:nvPr/>
          </p:nvSpPr>
          <p:spPr bwMode="auto">
            <a:xfrm>
              <a:off x="3087291" y="985739"/>
              <a:ext cx="1052513" cy="1058535"/>
            </a:xfrm>
            <a:custGeom>
              <a:avLst/>
              <a:gdLst>
                <a:gd name="T0" fmla="*/ 1 w 3310"/>
                <a:gd name="T1" fmla="*/ 0 h 3331"/>
                <a:gd name="T2" fmla="*/ 0 w 3310"/>
                <a:gd name="T3" fmla="*/ 1 h 3331"/>
                <a:gd name="T4" fmla="*/ 1114 w 3310"/>
                <a:gd name="T5" fmla="*/ 3331 h 3331"/>
                <a:gd name="T6" fmla="*/ 3310 w 3310"/>
                <a:gd name="T7" fmla="*/ 930 h 3331"/>
                <a:gd name="T8" fmla="*/ 1 w 3310"/>
                <a:gd name="T9" fmla="*/ 0 h 3331"/>
              </a:gdLst>
              <a:ahLst/>
              <a:cxnLst>
                <a:cxn ang="0">
                  <a:pos x="T0" y="T1"/>
                </a:cxn>
                <a:cxn ang="0">
                  <a:pos x="T2" y="T3"/>
                </a:cxn>
                <a:cxn ang="0">
                  <a:pos x="T4" y="T5"/>
                </a:cxn>
                <a:cxn ang="0">
                  <a:pos x="T6" y="T7"/>
                </a:cxn>
                <a:cxn ang="0">
                  <a:pos x="T8" y="T9"/>
                </a:cxn>
              </a:cxnLst>
              <a:rect l="0" t="0" r="r" b="b"/>
              <a:pathLst>
                <a:path w="3310" h="3331">
                  <a:moveTo>
                    <a:pt x="1" y="0"/>
                  </a:moveTo>
                  <a:lnTo>
                    <a:pt x="0" y="1"/>
                  </a:lnTo>
                  <a:lnTo>
                    <a:pt x="1114" y="3331"/>
                  </a:lnTo>
                  <a:lnTo>
                    <a:pt x="3310" y="930"/>
                  </a:lnTo>
                  <a:lnTo>
                    <a:pt x="1"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50" name="Freeform 299"/>
            <p:cNvSpPr/>
            <p:nvPr/>
          </p:nvSpPr>
          <p:spPr bwMode="auto">
            <a:xfrm>
              <a:off x="1625204" y="315055"/>
              <a:ext cx="1462088" cy="1325854"/>
            </a:xfrm>
            <a:custGeom>
              <a:avLst/>
              <a:gdLst>
                <a:gd name="T0" fmla="*/ 2901 w 4603"/>
                <a:gd name="T1" fmla="*/ 2846 h 4171"/>
                <a:gd name="T2" fmla="*/ 4603 w 4603"/>
                <a:gd name="T3" fmla="*/ 2111 h 4171"/>
                <a:gd name="T4" fmla="*/ 1582 w 4603"/>
                <a:gd name="T5" fmla="*/ 0 h 4171"/>
                <a:gd name="T6" fmla="*/ 0 w 4603"/>
                <a:gd name="T7" fmla="*/ 1381 h 4171"/>
                <a:gd name="T8" fmla="*/ 1336 w 4603"/>
                <a:gd name="T9" fmla="*/ 4171 h 4171"/>
                <a:gd name="T10" fmla="*/ 2901 w 4603"/>
                <a:gd name="T11" fmla="*/ 2846 h 4171"/>
              </a:gdLst>
              <a:ahLst/>
              <a:cxnLst>
                <a:cxn ang="0">
                  <a:pos x="T0" y="T1"/>
                </a:cxn>
                <a:cxn ang="0">
                  <a:pos x="T2" y="T3"/>
                </a:cxn>
                <a:cxn ang="0">
                  <a:pos x="T4" y="T5"/>
                </a:cxn>
                <a:cxn ang="0">
                  <a:pos x="T6" y="T7"/>
                </a:cxn>
                <a:cxn ang="0">
                  <a:pos x="T8" y="T9"/>
                </a:cxn>
                <a:cxn ang="0">
                  <a:pos x="T10" y="T11"/>
                </a:cxn>
              </a:cxnLst>
              <a:rect l="0" t="0" r="r" b="b"/>
              <a:pathLst>
                <a:path w="4603" h="4171">
                  <a:moveTo>
                    <a:pt x="2901" y="2846"/>
                  </a:moveTo>
                  <a:lnTo>
                    <a:pt x="4603" y="2111"/>
                  </a:lnTo>
                  <a:lnTo>
                    <a:pt x="1582" y="0"/>
                  </a:lnTo>
                  <a:lnTo>
                    <a:pt x="0" y="1381"/>
                  </a:lnTo>
                  <a:lnTo>
                    <a:pt x="1336" y="4171"/>
                  </a:lnTo>
                  <a:lnTo>
                    <a:pt x="2901" y="2846"/>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51" name="Freeform 300"/>
            <p:cNvSpPr/>
            <p:nvPr/>
          </p:nvSpPr>
          <p:spPr bwMode="auto">
            <a:xfrm>
              <a:off x="2050256" y="985739"/>
              <a:ext cx="1391841" cy="1058535"/>
            </a:xfrm>
            <a:custGeom>
              <a:avLst/>
              <a:gdLst>
                <a:gd name="T0" fmla="*/ 3267 w 4381"/>
                <a:gd name="T1" fmla="*/ 0 h 3330"/>
                <a:gd name="T2" fmla="*/ 1565 w 4381"/>
                <a:gd name="T3" fmla="*/ 735 h 3330"/>
                <a:gd name="T4" fmla="*/ 0 w 4381"/>
                <a:gd name="T5" fmla="*/ 2060 h 3330"/>
                <a:gd name="T6" fmla="*/ 4381 w 4381"/>
                <a:gd name="T7" fmla="*/ 3330 h 3330"/>
                <a:gd name="T8" fmla="*/ 3267 w 4381"/>
                <a:gd name="T9" fmla="*/ 0 h 3330"/>
              </a:gdLst>
              <a:ahLst/>
              <a:cxnLst>
                <a:cxn ang="0">
                  <a:pos x="T0" y="T1"/>
                </a:cxn>
                <a:cxn ang="0">
                  <a:pos x="T2" y="T3"/>
                </a:cxn>
                <a:cxn ang="0">
                  <a:pos x="T4" y="T5"/>
                </a:cxn>
                <a:cxn ang="0">
                  <a:pos x="T6" y="T7"/>
                </a:cxn>
                <a:cxn ang="0">
                  <a:pos x="T8" y="T9"/>
                </a:cxn>
              </a:cxnLst>
              <a:rect l="0" t="0" r="r" b="b"/>
              <a:pathLst>
                <a:path w="4381" h="3330">
                  <a:moveTo>
                    <a:pt x="3267" y="0"/>
                  </a:moveTo>
                  <a:lnTo>
                    <a:pt x="1565" y="735"/>
                  </a:lnTo>
                  <a:lnTo>
                    <a:pt x="0" y="2060"/>
                  </a:lnTo>
                  <a:lnTo>
                    <a:pt x="4381" y="3330"/>
                  </a:lnTo>
                  <a:lnTo>
                    <a:pt x="3267" y="0"/>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52" name="Freeform 301"/>
            <p:cNvSpPr/>
            <p:nvPr/>
          </p:nvSpPr>
          <p:spPr bwMode="auto">
            <a:xfrm>
              <a:off x="3070622" y="1"/>
              <a:ext cx="996553" cy="985738"/>
            </a:xfrm>
            <a:custGeom>
              <a:avLst/>
              <a:gdLst>
                <a:gd name="T0" fmla="*/ 0 w 3136"/>
                <a:gd name="T1" fmla="*/ 0 h 3099"/>
                <a:gd name="T2" fmla="*/ 57 w 3136"/>
                <a:gd name="T3" fmla="*/ 3099 h 3099"/>
                <a:gd name="T4" fmla="*/ 3136 w 3136"/>
                <a:gd name="T5" fmla="*/ 1691 h 3099"/>
                <a:gd name="T6" fmla="*/ 0 w 3136"/>
                <a:gd name="T7" fmla="*/ 0 h 3099"/>
              </a:gdLst>
              <a:ahLst/>
              <a:cxnLst>
                <a:cxn ang="0">
                  <a:pos x="T0" y="T1"/>
                </a:cxn>
                <a:cxn ang="0">
                  <a:pos x="T2" y="T3"/>
                </a:cxn>
                <a:cxn ang="0">
                  <a:pos x="T4" y="T5"/>
                </a:cxn>
                <a:cxn ang="0">
                  <a:pos x="T6" y="T7"/>
                </a:cxn>
              </a:cxnLst>
              <a:rect l="0" t="0" r="r" b="b"/>
              <a:pathLst>
                <a:path w="3136" h="3099">
                  <a:moveTo>
                    <a:pt x="0" y="0"/>
                  </a:moveTo>
                  <a:lnTo>
                    <a:pt x="57" y="3099"/>
                  </a:lnTo>
                  <a:lnTo>
                    <a:pt x="3136" y="1691"/>
                  </a:lnTo>
                  <a:lnTo>
                    <a:pt x="0"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53" name="Freeform 302"/>
            <p:cNvSpPr/>
            <p:nvPr/>
          </p:nvSpPr>
          <p:spPr bwMode="auto">
            <a:xfrm>
              <a:off x="3089672" y="537025"/>
              <a:ext cx="1825228" cy="744674"/>
            </a:xfrm>
            <a:custGeom>
              <a:avLst/>
              <a:gdLst>
                <a:gd name="T0" fmla="*/ 3079 w 5745"/>
                <a:gd name="T1" fmla="*/ 0 h 2338"/>
                <a:gd name="T2" fmla="*/ 0 w 5745"/>
                <a:gd name="T3" fmla="*/ 1408 h 2338"/>
                <a:gd name="T4" fmla="*/ 3309 w 5745"/>
                <a:gd name="T5" fmla="*/ 2338 h 2338"/>
                <a:gd name="T6" fmla="*/ 5745 w 5745"/>
                <a:gd name="T7" fmla="*/ 979 h 2338"/>
                <a:gd name="T8" fmla="*/ 3079 w 5745"/>
                <a:gd name="T9" fmla="*/ 0 h 2338"/>
              </a:gdLst>
              <a:ahLst/>
              <a:cxnLst>
                <a:cxn ang="0">
                  <a:pos x="T0" y="T1"/>
                </a:cxn>
                <a:cxn ang="0">
                  <a:pos x="T2" y="T3"/>
                </a:cxn>
                <a:cxn ang="0">
                  <a:pos x="T4" y="T5"/>
                </a:cxn>
                <a:cxn ang="0">
                  <a:pos x="T6" y="T7"/>
                </a:cxn>
                <a:cxn ang="0">
                  <a:pos x="T8" y="T9"/>
                </a:cxn>
              </a:cxnLst>
              <a:rect l="0" t="0" r="r" b="b"/>
              <a:pathLst>
                <a:path w="5745" h="2338">
                  <a:moveTo>
                    <a:pt x="3079" y="0"/>
                  </a:moveTo>
                  <a:lnTo>
                    <a:pt x="0" y="1408"/>
                  </a:lnTo>
                  <a:lnTo>
                    <a:pt x="3309" y="2338"/>
                  </a:lnTo>
                  <a:lnTo>
                    <a:pt x="5745" y="979"/>
                  </a:lnTo>
                  <a:lnTo>
                    <a:pt x="3079"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54" name="Freeform 303"/>
            <p:cNvSpPr/>
            <p:nvPr/>
          </p:nvSpPr>
          <p:spPr bwMode="auto">
            <a:xfrm>
              <a:off x="3442097" y="1281699"/>
              <a:ext cx="1656159" cy="762575"/>
            </a:xfrm>
            <a:custGeom>
              <a:avLst/>
              <a:gdLst>
                <a:gd name="T0" fmla="*/ 2196 w 5210"/>
                <a:gd name="T1" fmla="*/ 0 h 2401"/>
                <a:gd name="T2" fmla="*/ 0 w 5210"/>
                <a:gd name="T3" fmla="*/ 2401 h 2401"/>
                <a:gd name="T4" fmla="*/ 5210 w 5210"/>
                <a:gd name="T5" fmla="*/ 1611 h 2401"/>
                <a:gd name="T6" fmla="*/ 2196 w 5210"/>
                <a:gd name="T7" fmla="*/ 0 h 2401"/>
              </a:gdLst>
              <a:ahLst/>
              <a:cxnLst>
                <a:cxn ang="0">
                  <a:pos x="T0" y="T1"/>
                </a:cxn>
                <a:cxn ang="0">
                  <a:pos x="T2" y="T3"/>
                </a:cxn>
                <a:cxn ang="0">
                  <a:pos x="T4" y="T5"/>
                </a:cxn>
                <a:cxn ang="0">
                  <a:pos x="T6" y="T7"/>
                </a:cxn>
              </a:cxnLst>
              <a:rect l="0" t="0" r="r" b="b"/>
              <a:pathLst>
                <a:path w="5210" h="2401">
                  <a:moveTo>
                    <a:pt x="2196" y="0"/>
                  </a:moveTo>
                  <a:lnTo>
                    <a:pt x="0" y="2401"/>
                  </a:lnTo>
                  <a:lnTo>
                    <a:pt x="5210" y="1611"/>
                  </a:lnTo>
                  <a:lnTo>
                    <a:pt x="2196" y="0"/>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55" name="Freeform 304"/>
            <p:cNvSpPr/>
            <p:nvPr/>
          </p:nvSpPr>
          <p:spPr bwMode="auto">
            <a:xfrm>
              <a:off x="3388519" y="2044274"/>
              <a:ext cx="1039416" cy="1307953"/>
            </a:xfrm>
            <a:custGeom>
              <a:avLst/>
              <a:gdLst>
                <a:gd name="T0" fmla="*/ 3178 w 3266"/>
                <a:gd name="T1" fmla="*/ 2019 h 4116"/>
                <a:gd name="T2" fmla="*/ 169 w 3266"/>
                <a:gd name="T3" fmla="*/ 0 h 4116"/>
                <a:gd name="T4" fmla="*/ 0 w 3266"/>
                <a:gd name="T5" fmla="*/ 3842 h 4116"/>
                <a:gd name="T6" fmla="*/ 3266 w 3266"/>
                <a:gd name="T7" fmla="*/ 4116 h 4116"/>
                <a:gd name="T8" fmla="*/ 3178 w 3266"/>
                <a:gd name="T9" fmla="*/ 2019 h 4116"/>
              </a:gdLst>
              <a:ahLst/>
              <a:cxnLst>
                <a:cxn ang="0">
                  <a:pos x="T0" y="T1"/>
                </a:cxn>
                <a:cxn ang="0">
                  <a:pos x="T2" y="T3"/>
                </a:cxn>
                <a:cxn ang="0">
                  <a:pos x="T4" y="T5"/>
                </a:cxn>
                <a:cxn ang="0">
                  <a:pos x="T6" y="T7"/>
                </a:cxn>
                <a:cxn ang="0">
                  <a:pos x="T8" y="T9"/>
                </a:cxn>
              </a:cxnLst>
              <a:rect l="0" t="0" r="r" b="b"/>
              <a:pathLst>
                <a:path w="3266" h="4116">
                  <a:moveTo>
                    <a:pt x="3178" y="2019"/>
                  </a:moveTo>
                  <a:lnTo>
                    <a:pt x="169" y="0"/>
                  </a:lnTo>
                  <a:lnTo>
                    <a:pt x="0" y="3842"/>
                  </a:lnTo>
                  <a:lnTo>
                    <a:pt x="3266" y="4116"/>
                  </a:lnTo>
                  <a:lnTo>
                    <a:pt x="3178" y="2019"/>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56" name="Freeform 305"/>
            <p:cNvSpPr/>
            <p:nvPr/>
          </p:nvSpPr>
          <p:spPr bwMode="auto">
            <a:xfrm>
              <a:off x="3442097" y="1792469"/>
              <a:ext cx="1656159" cy="893848"/>
            </a:xfrm>
            <a:custGeom>
              <a:avLst/>
              <a:gdLst>
                <a:gd name="T0" fmla="*/ 0 w 5210"/>
                <a:gd name="T1" fmla="*/ 790 h 2809"/>
                <a:gd name="T2" fmla="*/ 3009 w 5210"/>
                <a:gd name="T3" fmla="*/ 2809 h 2809"/>
                <a:gd name="T4" fmla="*/ 5210 w 5210"/>
                <a:gd name="T5" fmla="*/ 0 h 2809"/>
                <a:gd name="T6" fmla="*/ 0 w 5210"/>
                <a:gd name="T7" fmla="*/ 790 h 2809"/>
              </a:gdLst>
              <a:ahLst/>
              <a:cxnLst>
                <a:cxn ang="0">
                  <a:pos x="T0" y="T1"/>
                </a:cxn>
                <a:cxn ang="0">
                  <a:pos x="T2" y="T3"/>
                </a:cxn>
                <a:cxn ang="0">
                  <a:pos x="T4" y="T5"/>
                </a:cxn>
                <a:cxn ang="0">
                  <a:pos x="T6" y="T7"/>
                </a:cxn>
              </a:cxnLst>
              <a:rect l="0" t="0" r="r" b="b"/>
              <a:pathLst>
                <a:path w="5210" h="2809">
                  <a:moveTo>
                    <a:pt x="0" y="790"/>
                  </a:moveTo>
                  <a:lnTo>
                    <a:pt x="3009" y="2809"/>
                  </a:lnTo>
                  <a:lnTo>
                    <a:pt x="5210" y="0"/>
                  </a:lnTo>
                  <a:lnTo>
                    <a:pt x="0" y="790"/>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57" name="Freeform 306"/>
            <p:cNvSpPr/>
            <p:nvPr/>
          </p:nvSpPr>
          <p:spPr bwMode="auto">
            <a:xfrm>
              <a:off x="779860" y="1"/>
              <a:ext cx="1347788" cy="952323"/>
            </a:xfrm>
            <a:custGeom>
              <a:avLst/>
              <a:gdLst>
                <a:gd name="T0" fmla="*/ 4241 w 4241"/>
                <a:gd name="T1" fmla="*/ 989 h 2994"/>
                <a:gd name="T2" fmla="*/ 3275 w 4241"/>
                <a:gd name="T3" fmla="*/ 0 h 2994"/>
                <a:gd name="T4" fmla="*/ 1995 w 4241"/>
                <a:gd name="T5" fmla="*/ 0 h 2994"/>
                <a:gd name="T6" fmla="*/ 0 w 4241"/>
                <a:gd name="T7" fmla="*/ 2994 h 2994"/>
                <a:gd name="T8" fmla="*/ 2659 w 4241"/>
                <a:gd name="T9" fmla="*/ 2370 h 2994"/>
                <a:gd name="T10" fmla="*/ 4241 w 4241"/>
                <a:gd name="T11" fmla="*/ 989 h 2994"/>
              </a:gdLst>
              <a:ahLst/>
              <a:cxnLst>
                <a:cxn ang="0">
                  <a:pos x="T0" y="T1"/>
                </a:cxn>
                <a:cxn ang="0">
                  <a:pos x="T2" y="T3"/>
                </a:cxn>
                <a:cxn ang="0">
                  <a:pos x="T4" y="T5"/>
                </a:cxn>
                <a:cxn ang="0">
                  <a:pos x="T6" y="T7"/>
                </a:cxn>
                <a:cxn ang="0">
                  <a:pos x="T8" y="T9"/>
                </a:cxn>
                <a:cxn ang="0">
                  <a:pos x="T10" y="T11"/>
                </a:cxn>
              </a:cxnLst>
              <a:rect l="0" t="0" r="r" b="b"/>
              <a:pathLst>
                <a:path w="4241" h="2994">
                  <a:moveTo>
                    <a:pt x="4241" y="989"/>
                  </a:moveTo>
                  <a:lnTo>
                    <a:pt x="3275" y="0"/>
                  </a:lnTo>
                  <a:lnTo>
                    <a:pt x="1995" y="0"/>
                  </a:lnTo>
                  <a:lnTo>
                    <a:pt x="0" y="2994"/>
                  </a:lnTo>
                  <a:lnTo>
                    <a:pt x="2659" y="2370"/>
                  </a:lnTo>
                  <a:lnTo>
                    <a:pt x="4241" y="989"/>
                  </a:lnTo>
                  <a:close/>
                </a:path>
              </a:pathLst>
            </a:custGeom>
            <a:solidFill>
              <a:srgbClr val="E7E6E6">
                <a:lumMod val="90000"/>
              </a:srgbClr>
            </a:solidFill>
            <a:ln>
              <a:noFill/>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58" name="Freeform 307"/>
            <p:cNvSpPr/>
            <p:nvPr/>
          </p:nvSpPr>
          <p:spPr bwMode="auto">
            <a:xfrm>
              <a:off x="0" y="1"/>
              <a:ext cx="779860" cy="952323"/>
            </a:xfrm>
            <a:custGeom>
              <a:avLst/>
              <a:gdLst>
                <a:gd name="T0" fmla="*/ 1101 w 2454"/>
                <a:gd name="T1" fmla="*/ 0 h 2994"/>
                <a:gd name="T2" fmla="*/ 0 w 2454"/>
                <a:gd name="T3" fmla="*/ 0 h 2994"/>
                <a:gd name="T4" fmla="*/ 0 w 2454"/>
                <a:gd name="T5" fmla="*/ 2045 h 2994"/>
                <a:gd name="T6" fmla="*/ 2454 w 2454"/>
                <a:gd name="T7" fmla="*/ 2994 h 2994"/>
                <a:gd name="T8" fmla="*/ 1101 w 2454"/>
                <a:gd name="T9" fmla="*/ 0 h 2994"/>
              </a:gdLst>
              <a:ahLst/>
              <a:cxnLst>
                <a:cxn ang="0">
                  <a:pos x="T0" y="T1"/>
                </a:cxn>
                <a:cxn ang="0">
                  <a:pos x="T2" y="T3"/>
                </a:cxn>
                <a:cxn ang="0">
                  <a:pos x="T4" y="T5"/>
                </a:cxn>
                <a:cxn ang="0">
                  <a:pos x="T6" y="T7"/>
                </a:cxn>
                <a:cxn ang="0">
                  <a:pos x="T8" y="T9"/>
                </a:cxn>
              </a:cxnLst>
              <a:rect l="0" t="0" r="r" b="b"/>
              <a:pathLst>
                <a:path w="2454" h="2994">
                  <a:moveTo>
                    <a:pt x="1101" y="0"/>
                  </a:moveTo>
                  <a:lnTo>
                    <a:pt x="0" y="0"/>
                  </a:lnTo>
                  <a:lnTo>
                    <a:pt x="0" y="2045"/>
                  </a:lnTo>
                  <a:lnTo>
                    <a:pt x="2454" y="2994"/>
                  </a:lnTo>
                  <a:lnTo>
                    <a:pt x="1101" y="0"/>
                  </a:lnTo>
                  <a:close/>
                </a:path>
              </a:pathLst>
            </a:custGeom>
            <a:solidFill>
              <a:sysClr val="window" lastClr="FFFFFF">
                <a:lumMod val="95000"/>
              </a:sysClr>
            </a:solidFill>
            <a:ln>
              <a:noFill/>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59" name="Freeform 308"/>
            <p:cNvSpPr/>
            <p:nvPr/>
          </p:nvSpPr>
          <p:spPr bwMode="auto">
            <a:xfrm>
              <a:off x="350044" y="1"/>
              <a:ext cx="1064419" cy="952323"/>
            </a:xfrm>
            <a:custGeom>
              <a:avLst/>
              <a:gdLst>
                <a:gd name="T0" fmla="*/ 0 w 3348"/>
                <a:gd name="T1" fmla="*/ 0 h 2994"/>
                <a:gd name="T2" fmla="*/ 1353 w 3348"/>
                <a:gd name="T3" fmla="*/ 2994 h 2994"/>
                <a:gd name="T4" fmla="*/ 3348 w 3348"/>
                <a:gd name="T5" fmla="*/ 0 h 2994"/>
                <a:gd name="T6" fmla="*/ 0 w 3348"/>
                <a:gd name="T7" fmla="*/ 0 h 2994"/>
              </a:gdLst>
              <a:ahLst/>
              <a:cxnLst>
                <a:cxn ang="0">
                  <a:pos x="T0" y="T1"/>
                </a:cxn>
                <a:cxn ang="0">
                  <a:pos x="T2" y="T3"/>
                </a:cxn>
                <a:cxn ang="0">
                  <a:pos x="T4" y="T5"/>
                </a:cxn>
                <a:cxn ang="0">
                  <a:pos x="T6" y="T7"/>
                </a:cxn>
              </a:cxnLst>
              <a:rect l="0" t="0" r="r" b="b"/>
              <a:pathLst>
                <a:path w="3348" h="2994">
                  <a:moveTo>
                    <a:pt x="0" y="0"/>
                  </a:moveTo>
                  <a:lnTo>
                    <a:pt x="1353" y="2994"/>
                  </a:lnTo>
                  <a:lnTo>
                    <a:pt x="3348" y="0"/>
                  </a:lnTo>
                  <a:lnTo>
                    <a:pt x="0" y="0"/>
                  </a:lnTo>
                  <a:close/>
                </a:path>
              </a:pathLst>
            </a:custGeom>
            <a:solidFill>
              <a:srgbClr val="E7E6E6"/>
            </a:solidFill>
            <a:ln>
              <a:noFill/>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60" name="Freeform 309"/>
            <p:cNvSpPr/>
            <p:nvPr/>
          </p:nvSpPr>
          <p:spPr bwMode="auto">
            <a:xfrm>
              <a:off x="0" y="650398"/>
              <a:ext cx="825104" cy="1039440"/>
            </a:xfrm>
            <a:custGeom>
              <a:avLst/>
              <a:gdLst>
                <a:gd name="T0" fmla="*/ 2454 w 2592"/>
                <a:gd name="T1" fmla="*/ 949 h 3269"/>
                <a:gd name="T2" fmla="*/ 0 w 2592"/>
                <a:gd name="T3" fmla="*/ 0 h 3269"/>
                <a:gd name="T4" fmla="*/ 0 w 2592"/>
                <a:gd name="T5" fmla="*/ 2269 h 3269"/>
                <a:gd name="T6" fmla="*/ 2592 w 2592"/>
                <a:gd name="T7" fmla="*/ 3269 h 3269"/>
                <a:gd name="T8" fmla="*/ 2454 w 2592"/>
                <a:gd name="T9" fmla="*/ 949 h 3269"/>
              </a:gdLst>
              <a:ahLst/>
              <a:cxnLst>
                <a:cxn ang="0">
                  <a:pos x="T0" y="T1"/>
                </a:cxn>
                <a:cxn ang="0">
                  <a:pos x="T2" y="T3"/>
                </a:cxn>
                <a:cxn ang="0">
                  <a:pos x="T4" y="T5"/>
                </a:cxn>
                <a:cxn ang="0">
                  <a:pos x="T6" y="T7"/>
                </a:cxn>
                <a:cxn ang="0">
                  <a:pos x="T8" y="T9"/>
                </a:cxn>
              </a:cxnLst>
              <a:rect l="0" t="0" r="r" b="b"/>
              <a:pathLst>
                <a:path w="2592" h="3269">
                  <a:moveTo>
                    <a:pt x="2454" y="949"/>
                  </a:moveTo>
                  <a:lnTo>
                    <a:pt x="0" y="0"/>
                  </a:lnTo>
                  <a:lnTo>
                    <a:pt x="0" y="2269"/>
                  </a:lnTo>
                  <a:lnTo>
                    <a:pt x="2592" y="3269"/>
                  </a:lnTo>
                  <a:lnTo>
                    <a:pt x="2454" y="949"/>
                  </a:lnTo>
                  <a:close/>
                </a:path>
              </a:pathLst>
            </a:custGeom>
            <a:solidFill>
              <a:sysClr val="window" lastClr="FFFFFF">
                <a:lumMod val="75000"/>
              </a:sysClr>
            </a:solidFill>
            <a:ln>
              <a:noFill/>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61" name="Freeform 310"/>
            <p:cNvSpPr/>
            <p:nvPr/>
          </p:nvSpPr>
          <p:spPr bwMode="auto">
            <a:xfrm>
              <a:off x="0" y="1371204"/>
              <a:ext cx="825104" cy="842532"/>
            </a:xfrm>
            <a:custGeom>
              <a:avLst/>
              <a:gdLst>
                <a:gd name="T0" fmla="*/ 0 w 2592"/>
                <a:gd name="T1" fmla="*/ 2652 h 2652"/>
                <a:gd name="T2" fmla="*/ 2592 w 2592"/>
                <a:gd name="T3" fmla="*/ 1000 h 2652"/>
                <a:gd name="T4" fmla="*/ 0 w 2592"/>
                <a:gd name="T5" fmla="*/ 0 h 2652"/>
                <a:gd name="T6" fmla="*/ 0 w 2592"/>
                <a:gd name="T7" fmla="*/ 2652 h 2652"/>
              </a:gdLst>
              <a:ahLst/>
              <a:cxnLst>
                <a:cxn ang="0">
                  <a:pos x="T0" y="T1"/>
                </a:cxn>
                <a:cxn ang="0">
                  <a:pos x="T2" y="T3"/>
                </a:cxn>
                <a:cxn ang="0">
                  <a:pos x="T4" y="T5"/>
                </a:cxn>
                <a:cxn ang="0">
                  <a:pos x="T6" y="T7"/>
                </a:cxn>
              </a:cxnLst>
              <a:rect l="0" t="0" r="r" b="b"/>
              <a:pathLst>
                <a:path w="2592" h="2652">
                  <a:moveTo>
                    <a:pt x="0" y="2652"/>
                  </a:moveTo>
                  <a:lnTo>
                    <a:pt x="2592" y="1000"/>
                  </a:lnTo>
                  <a:lnTo>
                    <a:pt x="0" y="0"/>
                  </a:lnTo>
                  <a:lnTo>
                    <a:pt x="0" y="2652"/>
                  </a:lnTo>
                  <a:close/>
                </a:path>
              </a:pathLst>
            </a:custGeom>
            <a:solidFill>
              <a:srgbClr val="E7E6E6"/>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62" name="Freeform 311"/>
            <p:cNvSpPr/>
            <p:nvPr/>
          </p:nvSpPr>
          <p:spPr bwMode="auto">
            <a:xfrm>
              <a:off x="0" y="1689838"/>
              <a:ext cx="1157288" cy="1284085"/>
            </a:xfrm>
            <a:custGeom>
              <a:avLst/>
              <a:gdLst>
                <a:gd name="T0" fmla="*/ 2592 w 3640"/>
                <a:gd name="T1" fmla="*/ 0 h 4042"/>
                <a:gd name="T2" fmla="*/ 0 w 3640"/>
                <a:gd name="T3" fmla="*/ 1652 h 4042"/>
                <a:gd name="T4" fmla="*/ 1371 w 3640"/>
                <a:gd name="T5" fmla="*/ 4042 h 4042"/>
                <a:gd name="T6" fmla="*/ 3640 w 3640"/>
                <a:gd name="T7" fmla="*/ 3112 h 4042"/>
                <a:gd name="T8" fmla="*/ 2592 w 3640"/>
                <a:gd name="T9" fmla="*/ 0 h 4042"/>
              </a:gdLst>
              <a:ahLst/>
              <a:cxnLst>
                <a:cxn ang="0">
                  <a:pos x="T0" y="T1"/>
                </a:cxn>
                <a:cxn ang="0">
                  <a:pos x="T2" y="T3"/>
                </a:cxn>
                <a:cxn ang="0">
                  <a:pos x="T4" y="T5"/>
                </a:cxn>
                <a:cxn ang="0">
                  <a:pos x="T6" y="T7"/>
                </a:cxn>
                <a:cxn ang="0">
                  <a:pos x="T8" y="T9"/>
                </a:cxn>
              </a:cxnLst>
              <a:rect l="0" t="0" r="r" b="b"/>
              <a:pathLst>
                <a:path w="3640" h="4042">
                  <a:moveTo>
                    <a:pt x="2592" y="0"/>
                  </a:moveTo>
                  <a:lnTo>
                    <a:pt x="0" y="1652"/>
                  </a:lnTo>
                  <a:lnTo>
                    <a:pt x="1371" y="4042"/>
                  </a:lnTo>
                  <a:lnTo>
                    <a:pt x="3640" y="3112"/>
                  </a:lnTo>
                  <a:lnTo>
                    <a:pt x="2592" y="0"/>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63" name="Freeform 312"/>
            <p:cNvSpPr/>
            <p:nvPr/>
          </p:nvSpPr>
          <p:spPr bwMode="auto">
            <a:xfrm>
              <a:off x="1157288" y="2654095"/>
              <a:ext cx="894160" cy="838952"/>
            </a:xfrm>
            <a:custGeom>
              <a:avLst/>
              <a:gdLst>
                <a:gd name="T0" fmla="*/ 2816 w 2816"/>
                <a:gd name="T1" fmla="*/ 1 h 2636"/>
                <a:gd name="T2" fmla="*/ 2815 w 2816"/>
                <a:gd name="T3" fmla="*/ 0 h 2636"/>
                <a:gd name="T4" fmla="*/ 0 w 2816"/>
                <a:gd name="T5" fmla="*/ 75 h 2636"/>
                <a:gd name="T6" fmla="*/ 1129 w 2816"/>
                <a:gd name="T7" fmla="*/ 2636 h 2636"/>
                <a:gd name="T8" fmla="*/ 2816 w 2816"/>
                <a:gd name="T9" fmla="*/ 1 h 2636"/>
              </a:gdLst>
              <a:ahLst/>
              <a:cxnLst>
                <a:cxn ang="0">
                  <a:pos x="T0" y="T1"/>
                </a:cxn>
                <a:cxn ang="0">
                  <a:pos x="T2" y="T3"/>
                </a:cxn>
                <a:cxn ang="0">
                  <a:pos x="T4" y="T5"/>
                </a:cxn>
                <a:cxn ang="0">
                  <a:pos x="T6" y="T7"/>
                </a:cxn>
                <a:cxn ang="0">
                  <a:pos x="T8" y="T9"/>
                </a:cxn>
              </a:cxnLst>
              <a:rect l="0" t="0" r="r" b="b"/>
              <a:pathLst>
                <a:path w="2816" h="2636">
                  <a:moveTo>
                    <a:pt x="2816" y="1"/>
                  </a:moveTo>
                  <a:lnTo>
                    <a:pt x="2815" y="0"/>
                  </a:lnTo>
                  <a:lnTo>
                    <a:pt x="0" y="75"/>
                  </a:lnTo>
                  <a:lnTo>
                    <a:pt x="1129" y="2636"/>
                  </a:lnTo>
                  <a:lnTo>
                    <a:pt x="2816" y="1"/>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64" name="Freeform 313"/>
            <p:cNvSpPr/>
            <p:nvPr/>
          </p:nvSpPr>
          <p:spPr bwMode="auto">
            <a:xfrm>
              <a:off x="2051447" y="2654095"/>
              <a:ext cx="1337072" cy="1138492"/>
            </a:xfrm>
            <a:custGeom>
              <a:avLst/>
              <a:gdLst>
                <a:gd name="T0" fmla="*/ 0 w 4206"/>
                <a:gd name="T1" fmla="*/ 0 h 3576"/>
                <a:gd name="T2" fmla="*/ 1 w 4206"/>
                <a:gd name="T3" fmla="*/ 1 h 3576"/>
                <a:gd name="T4" fmla="*/ 865 w 4206"/>
                <a:gd name="T5" fmla="*/ 3576 h 3576"/>
                <a:gd name="T6" fmla="*/ 4206 w 4206"/>
                <a:gd name="T7" fmla="*/ 1921 h 3576"/>
                <a:gd name="T8" fmla="*/ 1 w 4206"/>
                <a:gd name="T9" fmla="*/ 0 h 3576"/>
                <a:gd name="T10" fmla="*/ 0 w 4206"/>
                <a:gd name="T11" fmla="*/ 0 h 3576"/>
              </a:gdLst>
              <a:ahLst/>
              <a:cxnLst>
                <a:cxn ang="0">
                  <a:pos x="T0" y="T1"/>
                </a:cxn>
                <a:cxn ang="0">
                  <a:pos x="T2" y="T3"/>
                </a:cxn>
                <a:cxn ang="0">
                  <a:pos x="T4" y="T5"/>
                </a:cxn>
                <a:cxn ang="0">
                  <a:pos x="T6" y="T7"/>
                </a:cxn>
                <a:cxn ang="0">
                  <a:pos x="T8" y="T9"/>
                </a:cxn>
                <a:cxn ang="0">
                  <a:pos x="T10" y="T11"/>
                </a:cxn>
              </a:cxnLst>
              <a:rect l="0" t="0" r="r" b="b"/>
              <a:pathLst>
                <a:path w="4206" h="3576">
                  <a:moveTo>
                    <a:pt x="0" y="0"/>
                  </a:moveTo>
                  <a:lnTo>
                    <a:pt x="1" y="1"/>
                  </a:lnTo>
                  <a:lnTo>
                    <a:pt x="865" y="3576"/>
                  </a:lnTo>
                  <a:lnTo>
                    <a:pt x="4206" y="1921"/>
                  </a:lnTo>
                  <a:lnTo>
                    <a:pt x="1" y="0"/>
                  </a:lnTo>
                  <a:lnTo>
                    <a:pt x="0"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65" name="Freeform 314"/>
            <p:cNvSpPr/>
            <p:nvPr/>
          </p:nvSpPr>
          <p:spPr bwMode="auto">
            <a:xfrm>
              <a:off x="2051447" y="2654095"/>
              <a:ext cx="0" cy="0"/>
            </a:xfrm>
            <a:custGeom>
              <a:avLst/>
              <a:gdLst>
                <a:gd name="T0" fmla="*/ 0 w 1"/>
                <a:gd name="T1" fmla="*/ 1 w 1"/>
                <a:gd name="T2" fmla="*/ 0 w 1"/>
              </a:gdLst>
              <a:ahLst/>
              <a:cxnLst>
                <a:cxn ang="0">
                  <a:pos x="T0" y="0"/>
                </a:cxn>
                <a:cxn ang="0">
                  <a:pos x="T1" y="0"/>
                </a:cxn>
                <a:cxn ang="0">
                  <a:pos x="T2" y="0"/>
                </a:cxn>
              </a:cxnLst>
              <a:rect l="0" t="0" r="r" b="b"/>
              <a:pathLst>
                <a:path w="1">
                  <a:moveTo>
                    <a:pt x="0" y="0"/>
                  </a:moveTo>
                  <a:lnTo>
                    <a:pt x="1" y="0"/>
                  </a:lnTo>
                  <a:lnTo>
                    <a:pt x="0" y="0"/>
                  </a:lnTo>
                  <a:close/>
                </a:path>
              </a:pathLst>
            </a:custGeom>
            <a:solidFill>
              <a:srgbClr val="FFFFFF"/>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66" name="Freeform 315"/>
            <p:cNvSpPr/>
            <p:nvPr/>
          </p:nvSpPr>
          <p:spPr bwMode="auto">
            <a:xfrm>
              <a:off x="2050256" y="1640909"/>
              <a:ext cx="1391841" cy="1013186"/>
            </a:xfrm>
            <a:custGeom>
              <a:avLst/>
              <a:gdLst>
                <a:gd name="T0" fmla="*/ 6 w 4381"/>
                <a:gd name="T1" fmla="*/ 3191 h 3191"/>
                <a:gd name="T2" fmla="*/ 7 w 4381"/>
                <a:gd name="T3" fmla="*/ 3191 h 3191"/>
                <a:gd name="T4" fmla="*/ 4381 w 4381"/>
                <a:gd name="T5" fmla="*/ 1270 h 3191"/>
                <a:gd name="T6" fmla="*/ 0 w 4381"/>
                <a:gd name="T7" fmla="*/ 0 h 3191"/>
                <a:gd name="T8" fmla="*/ 6 w 4381"/>
                <a:gd name="T9" fmla="*/ 3191 h 3191"/>
              </a:gdLst>
              <a:ahLst/>
              <a:cxnLst>
                <a:cxn ang="0">
                  <a:pos x="T0" y="T1"/>
                </a:cxn>
                <a:cxn ang="0">
                  <a:pos x="T2" y="T3"/>
                </a:cxn>
                <a:cxn ang="0">
                  <a:pos x="T4" y="T5"/>
                </a:cxn>
                <a:cxn ang="0">
                  <a:pos x="T6" y="T7"/>
                </a:cxn>
                <a:cxn ang="0">
                  <a:pos x="T8" y="T9"/>
                </a:cxn>
              </a:cxnLst>
              <a:rect l="0" t="0" r="r" b="b"/>
              <a:pathLst>
                <a:path w="4381" h="3191">
                  <a:moveTo>
                    <a:pt x="6" y="3191"/>
                  </a:moveTo>
                  <a:lnTo>
                    <a:pt x="7" y="3191"/>
                  </a:lnTo>
                  <a:lnTo>
                    <a:pt x="4381" y="1270"/>
                  </a:lnTo>
                  <a:lnTo>
                    <a:pt x="0" y="0"/>
                  </a:lnTo>
                  <a:lnTo>
                    <a:pt x="6" y="3191"/>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67" name="Freeform 316"/>
            <p:cNvSpPr/>
            <p:nvPr/>
          </p:nvSpPr>
          <p:spPr bwMode="auto">
            <a:xfrm>
              <a:off x="1157288" y="1640909"/>
              <a:ext cx="894160" cy="1037053"/>
            </a:xfrm>
            <a:custGeom>
              <a:avLst/>
              <a:gdLst>
                <a:gd name="T0" fmla="*/ 2815 w 2815"/>
                <a:gd name="T1" fmla="*/ 3191 h 3266"/>
                <a:gd name="T2" fmla="*/ 2809 w 2815"/>
                <a:gd name="T3" fmla="*/ 0 h 3266"/>
                <a:gd name="T4" fmla="*/ 0 w 2815"/>
                <a:gd name="T5" fmla="*/ 3266 h 3266"/>
                <a:gd name="T6" fmla="*/ 2815 w 2815"/>
                <a:gd name="T7" fmla="*/ 3191 h 3266"/>
              </a:gdLst>
              <a:ahLst/>
              <a:cxnLst>
                <a:cxn ang="0">
                  <a:pos x="T0" y="T1"/>
                </a:cxn>
                <a:cxn ang="0">
                  <a:pos x="T2" y="T3"/>
                </a:cxn>
                <a:cxn ang="0">
                  <a:pos x="T4" y="T5"/>
                </a:cxn>
                <a:cxn ang="0">
                  <a:pos x="T6" y="T7"/>
                </a:cxn>
              </a:cxnLst>
              <a:rect l="0" t="0" r="r" b="b"/>
              <a:pathLst>
                <a:path w="2815" h="3266">
                  <a:moveTo>
                    <a:pt x="2815" y="3191"/>
                  </a:moveTo>
                  <a:lnTo>
                    <a:pt x="2809" y="0"/>
                  </a:lnTo>
                  <a:lnTo>
                    <a:pt x="0" y="3266"/>
                  </a:lnTo>
                  <a:lnTo>
                    <a:pt x="2815" y="3191"/>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68" name="Freeform 317"/>
            <p:cNvSpPr/>
            <p:nvPr/>
          </p:nvSpPr>
          <p:spPr bwMode="auto">
            <a:xfrm>
              <a:off x="825104" y="1640909"/>
              <a:ext cx="1225153" cy="1037053"/>
            </a:xfrm>
            <a:custGeom>
              <a:avLst/>
              <a:gdLst>
                <a:gd name="T0" fmla="*/ 1048 w 3857"/>
                <a:gd name="T1" fmla="*/ 3266 h 3266"/>
                <a:gd name="T2" fmla="*/ 3857 w 3857"/>
                <a:gd name="T3" fmla="*/ 0 h 3266"/>
                <a:gd name="T4" fmla="*/ 0 w 3857"/>
                <a:gd name="T5" fmla="*/ 154 h 3266"/>
                <a:gd name="T6" fmla="*/ 1048 w 3857"/>
                <a:gd name="T7" fmla="*/ 3266 h 3266"/>
              </a:gdLst>
              <a:ahLst/>
              <a:cxnLst>
                <a:cxn ang="0">
                  <a:pos x="T0" y="T1"/>
                </a:cxn>
                <a:cxn ang="0">
                  <a:pos x="T2" y="T3"/>
                </a:cxn>
                <a:cxn ang="0">
                  <a:pos x="T4" y="T5"/>
                </a:cxn>
                <a:cxn ang="0">
                  <a:pos x="T6" y="T7"/>
                </a:cxn>
              </a:cxnLst>
              <a:rect l="0" t="0" r="r" b="b"/>
              <a:pathLst>
                <a:path w="3857" h="3266">
                  <a:moveTo>
                    <a:pt x="1048" y="3266"/>
                  </a:moveTo>
                  <a:lnTo>
                    <a:pt x="3857" y="0"/>
                  </a:lnTo>
                  <a:lnTo>
                    <a:pt x="0" y="154"/>
                  </a:lnTo>
                  <a:lnTo>
                    <a:pt x="1048" y="3266"/>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69" name="Freeform 318"/>
            <p:cNvSpPr/>
            <p:nvPr/>
          </p:nvSpPr>
          <p:spPr bwMode="auto">
            <a:xfrm>
              <a:off x="779860" y="753029"/>
              <a:ext cx="1270397" cy="936809"/>
            </a:xfrm>
            <a:custGeom>
              <a:avLst/>
              <a:gdLst>
                <a:gd name="T0" fmla="*/ 3995 w 3995"/>
                <a:gd name="T1" fmla="*/ 2790 h 2944"/>
                <a:gd name="T2" fmla="*/ 2659 w 3995"/>
                <a:gd name="T3" fmla="*/ 0 h 2944"/>
                <a:gd name="T4" fmla="*/ 0 w 3995"/>
                <a:gd name="T5" fmla="*/ 624 h 2944"/>
                <a:gd name="T6" fmla="*/ 138 w 3995"/>
                <a:gd name="T7" fmla="*/ 2944 h 2944"/>
                <a:gd name="T8" fmla="*/ 3995 w 3995"/>
                <a:gd name="T9" fmla="*/ 2790 h 2944"/>
              </a:gdLst>
              <a:ahLst/>
              <a:cxnLst>
                <a:cxn ang="0">
                  <a:pos x="T0" y="T1"/>
                </a:cxn>
                <a:cxn ang="0">
                  <a:pos x="T2" y="T3"/>
                </a:cxn>
                <a:cxn ang="0">
                  <a:pos x="T4" y="T5"/>
                </a:cxn>
                <a:cxn ang="0">
                  <a:pos x="T6" y="T7"/>
                </a:cxn>
                <a:cxn ang="0">
                  <a:pos x="T8" y="T9"/>
                </a:cxn>
              </a:cxnLst>
              <a:rect l="0" t="0" r="r" b="b"/>
              <a:pathLst>
                <a:path w="3995" h="2944">
                  <a:moveTo>
                    <a:pt x="3995" y="2790"/>
                  </a:moveTo>
                  <a:lnTo>
                    <a:pt x="2659" y="0"/>
                  </a:lnTo>
                  <a:lnTo>
                    <a:pt x="0" y="624"/>
                  </a:lnTo>
                  <a:lnTo>
                    <a:pt x="138" y="2944"/>
                  </a:lnTo>
                  <a:lnTo>
                    <a:pt x="3995" y="2790"/>
                  </a:lnTo>
                  <a:close/>
                </a:path>
              </a:pathLst>
            </a:custGeom>
            <a:solidFill>
              <a:sysClr val="window" lastClr="FFFFFF">
                <a:lumMod val="95000"/>
              </a:sysClr>
            </a:solidFill>
            <a:ln>
              <a:noFill/>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70" name="Freeform 319"/>
            <p:cNvSpPr/>
            <p:nvPr/>
          </p:nvSpPr>
          <p:spPr bwMode="auto">
            <a:xfrm>
              <a:off x="435769" y="2677962"/>
              <a:ext cx="1079897" cy="1441612"/>
            </a:xfrm>
            <a:custGeom>
              <a:avLst/>
              <a:gdLst>
                <a:gd name="T0" fmla="*/ 0 w 3398"/>
                <a:gd name="T1" fmla="*/ 930 h 4535"/>
                <a:gd name="T2" fmla="*/ 1124 w 3398"/>
                <a:gd name="T3" fmla="*/ 4535 h 4535"/>
                <a:gd name="T4" fmla="*/ 3398 w 3398"/>
                <a:gd name="T5" fmla="*/ 2561 h 4535"/>
                <a:gd name="T6" fmla="*/ 2269 w 3398"/>
                <a:gd name="T7" fmla="*/ 0 h 4535"/>
                <a:gd name="T8" fmla="*/ 0 w 3398"/>
                <a:gd name="T9" fmla="*/ 930 h 4535"/>
              </a:gdLst>
              <a:ahLst/>
              <a:cxnLst>
                <a:cxn ang="0">
                  <a:pos x="T0" y="T1"/>
                </a:cxn>
                <a:cxn ang="0">
                  <a:pos x="T2" y="T3"/>
                </a:cxn>
                <a:cxn ang="0">
                  <a:pos x="T4" y="T5"/>
                </a:cxn>
                <a:cxn ang="0">
                  <a:pos x="T6" y="T7"/>
                </a:cxn>
                <a:cxn ang="0">
                  <a:pos x="T8" y="T9"/>
                </a:cxn>
              </a:cxnLst>
              <a:rect l="0" t="0" r="r" b="b"/>
              <a:pathLst>
                <a:path w="3398" h="4535">
                  <a:moveTo>
                    <a:pt x="0" y="930"/>
                  </a:moveTo>
                  <a:lnTo>
                    <a:pt x="1124" y="4535"/>
                  </a:lnTo>
                  <a:lnTo>
                    <a:pt x="3398" y="2561"/>
                  </a:lnTo>
                  <a:lnTo>
                    <a:pt x="2269" y="0"/>
                  </a:lnTo>
                  <a:lnTo>
                    <a:pt x="0" y="930"/>
                  </a:lnTo>
                  <a:close/>
                </a:path>
              </a:pathLst>
            </a:custGeom>
            <a:solidFill>
              <a:sysClr val="window" lastClr="FFFFFF">
                <a:lumMod val="6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71" name="Freeform 320"/>
            <p:cNvSpPr/>
            <p:nvPr/>
          </p:nvSpPr>
          <p:spPr bwMode="auto">
            <a:xfrm>
              <a:off x="0" y="2973923"/>
              <a:ext cx="792956" cy="1145652"/>
            </a:xfrm>
            <a:custGeom>
              <a:avLst/>
              <a:gdLst>
                <a:gd name="T0" fmla="*/ 1371 w 2495"/>
                <a:gd name="T1" fmla="*/ 0 h 3605"/>
                <a:gd name="T2" fmla="*/ 0 w 2495"/>
                <a:gd name="T3" fmla="*/ 1203 h 3605"/>
                <a:gd name="T4" fmla="*/ 0 w 2495"/>
                <a:gd name="T5" fmla="*/ 3203 h 3605"/>
                <a:gd name="T6" fmla="*/ 2495 w 2495"/>
                <a:gd name="T7" fmla="*/ 3605 h 3605"/>
                <a:gd name="T8" fmla="*/ 1371 w 2495"/>
                <a:gd name="T9" fmla="*/ 0 h 3605"/>
              </a:gdLst>
              <a:ahLst/>
              <a:cxnLst>
                <a:cxn ang="0">
                  <a:pos x="T0" y="T1"/>
                </a:cxn>
                <a:cxn ang="0">
                  <a:pos x="T2" y="T3"/>
                </a:cxn>
                <a:cxn ang="0">
                  <a:pos x="T4" y="T5"/>
                </a:cxn>
                <a:cxn ang="0">
                  <a:pos x="T6" y="T7"/>
                </a:cxn>
                <a:cxn ang="0">
                  <a:pos x="T8" y="T9"/>
                </a:cxn>
              </a:cxnLst>
              <a:rect l="0" t="0" r="r" b="b"/>
              <a:pathLst>
                <a:path w="2495" h="3605">
                  <a:moveTo>
                    <a:pt x="1371" y="0"/>
                  </a:moveTo>
                  <a:lnTo>
                    <a:pt x="0" y="1203"/>
                  </a:lnTo>
                  <a:lnTo>
                    <a:pt x="0" y="3203"/>
                  </a:lnTo>
                  <a:lnTo>
                    <a:pt x="2495" y="3605"/>
                  </a:lnTo>
                  <a:lnTo>
                    <a:pt x="1371"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72" name="Freeform 321"/>
            <p:cNvSpPr/>
            <p:nvPr/>
          </p:nvSpPr>
          <p:spPr bwMode="auto">
            <a:xfrm>
              <a:off x="0" y="2213735"/>
              <a:ext cx="435769" cy="1143265"/>
            </a:xfrm>
            <a:custGeom>
              <a:avLst/>
              <a:gdLst>
                <a:gd name="T0" fmla="*/ 0 w 1371"/>
                <a:gd name="T1" fmla="*/ 3593 h 3593"/>
                <a:gd name="T2" fmla="*/ 1371 w 1371"/>
                <a:gd name="T3" fmla="*/ 2390 h 3593"/>
                <a:gd name="T4" fmla="*/ 0 w 1371"/>
                <a:gd name="T5" fmla="*/ 0 h 3593"/>
                <a:gd name="T6" fmla="*/ 0 w 1371"/>
                <a:gd name="T7" fmla="*/ 3593 h 3593"/>
              </a:gdLst>
              <a:ahLst/>
              <a:cxnLst>
                <a:cxn ang="0">
                  <a:pos x="T0" y="T1"/>
                </a:cxn>
                <a:cxn ang="0">
                  <a:pos x="T2" y="T3"/>
                </a:cxn>
                <a:cxn ang="0">
                  <a:pos x="T4" y="T5"/>
                </a:cxn>
                <a:cxn ang="0">
                  <a:pos x="T6" y="T7"/>
                </a:cxn>
              </a:cxnLst>
              <a:rect l="0" t="0" r="r" b="b"/>
              <a:pathLst>
                <a:path w="1371" h="3593">
                  <a:moveTo>
                    <a:pt x="0" y="3593"/>
                  </a:moveTo>
                  <a:lnTo>
                    <a:pt x="1371" y="2390"/>
                  </a:lnTo>
                  <a:lnTo>
                    <a:pt x="0" y="0"/>
                  </a:lnTo>
                  <a:lnTo>
                    <a:pt x="0" y="3593"/>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73" name="Freeform 322"/>
            <p:cNvSpPr/>
            <p:nvPr/>
          </p:nvSpPr>
          <p:spPr bwMode="auto">
            <a:xfrm>
              <a:off x="0" y="3993075"/>
              <a:ext cx="792956" cy="811503"/>
            </a:xfrm>
            <a:custGeom>
              <a:avLst/>
              <a:gdLst>
                <a:gd name="T0" fmla="*/ 2495 w 2495"/>
                <a:gd name="T1" fmla="*/ 402 h 2554"/>
                <a:gd name="T2" fmla="*/ 0 w 2495"/>
                <a:gd name="T3" fmla="*/ 0 h 2554"/>
                <a:gd name="T4" fmla="*/ 0 w 2495"/>
                <a:gd name="T5" fmla="*/ 2554 h 2554"/>
                <a:gd name="T6" fmla="*/ 2495 w 2495"/>
                <a:gd name="T7" fmla="*/ 402 h 2554"/>
              </a:gdLst>
              <a:ahLst/>
              <a:cxnLst>
                <a:cxn ang="0">
                  <a:pos x="T0" y="T1"/>
                </a:cxn>
                <a:cxn ang="0">
                  <a:pos x="T2" y="T3"/>
                </a:cxn>
                <a:cxn ang="0">
                  <a:pos x="T4" y="T5"/>
                </a:cxn>
                <a:cxn ang="0">
                  <a:pos x="T6" y="T7"/>
                </a:cxn>
              </a:cxnLst>
              <a:rect l="0" t="0" r="r" b="b"/>
              <a:pathLst>
                <a:path w="2495" h="2554">
                  <a:moveTo>
                    <a:pt x="2495" y="402"/>
                  </a:moveTo>
                  <a:lnTo>
                    <a:pt x="0" y="0"/>
                  </a:lnTo>
                  <a:lnTo>
                    <a:pt x="0" y="2554"/>
                  </a:lnTo>
                  <a:lnTo>
                    <a:pt x="2495" y="402"/>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74" name="Freeform 323"/>
            <p:cNvSpPr/>
            <p:nvPr/>
          </p:nvSpPr>
          <p:spPr bwMode="auto">
            <a:xfrm>
              <a:off x="839391" y="4631538"/>
              <a:ext cx="838200" cy="511963"/>
            </a:xfrm>
            <a:custGeom>
              <a:avLst/>
              <a:gdLst>
                <a:gd name="T0" fmla="*/ 627 w 2640"/>
                <a:gd name="T1" fmla="*/ 0 h 1608"/>
                <a:gd name="T2" fmla="*/ 0 w 2640"/>
                <a:gd name="T3" fmla="*/ 1608 h 1608"/>
                <a:gd name="T4" fmla="*/ 2640 w 2640"/>
                <a:gd name="T5" fmla="*/ 1608 h 1608"/>
                <a:gd name="T6" fmla="*/ 627 w 2640"/>
                <a:gd name="T7" fmla="*/ 0 h 1608"/>
              </a:gdLst>
              <a:ahLst/>
              <a:cxnLst>
                <a:cxn ang="0">
                  <a:pos x="T0" y="T1"/>
                </a:cxn>
                <a:cxn ang="0">
                  <a:pos x="T2" y="T3"/>
                </a:cxn>
                <a:cxn ang="0">
                  <a:pos x="T4" y="T5"/>
                </a:cxn>
                <a:cxn ang="0">
                  <a:pos x="T6" y="T7"/>
                </a:cxn>
              </a:cxnLst>
              <a:rect l="0" t="0" r="r" b="b"/>
              <a:pathLst>
                <a:path w="2640" h="1608">
                  <a:moveTo>
                    <a:pt x="627" y="0"/>
                  </a:moveTo>
                  <a:lnTo>
                    <a:pt x="0" y="1608"/>
                  </a:lnTo>
                  <a:lnTo>
                    <a:pt x="2640" y="1608"/>
                  </a:lnTo>
                  <a:lnTo>
                    <a:pt x="627" y="0"/>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75" name="Freeform 324"/>
            <p:cNvSpPr/>
            <p:nvPr/>
          </p:nvSpPr>
          <p:spPr bwMode="auto">
            <a:xfrm>
              <a:off x="0" y="4119575"/>
              <a:ext cx="1039416" cy="1023926"/>
            </a:xfrm>
            <a:custGeom>
              <a:avLst/>
              <a:gdLst>
                <a:gd name="T0" fmla="*/ 2640 w 3267"/>
                <a:gd name="T1" fmla="*/ 3217 h 3217"/>
                <a:gd name="T2" fmla="*/ 3267 w 3267"/>
                <a:gd name="T3" fmla="*/ 1609 h 3217"/>
                <a:gd name="T4" fmla="*/ 2495 w 3267"/>
                <a:gd name="T5" fmla="*/ 0 h 3217"/>
                <a:gd name="T6" fmla="*/ 0 w 3267"/>
                <a:gd name="T7" fmla="*/ 2152 h 3217"/>
                <a:gd name="T8" fmla="*/ 0 w 3267"/>
                <a:gd name="T9" fmla="*/ 3217 h 3217"/>
                <a:gd name="T10" fmla="*/ 2640 w 3267"/>
                <a:gd name="T11" fmla="*/ 3217 h 3217"/>
              </a:gdLst>
              <a:ahLst/>
              <a:cxnLst>
                <a:cxn ang="0">
                  <a:pos x="T0" y="T1"/>
                </a:cxn>
                <a:cxn ang="0">
                  <a:pos x="T2" y="T3"/>
                </a:cxn>
                <a:cxn ang="0">
                  <a:pos x="T4" y="T5"/>
                </a:cxn>
                <a:cxn ang="0">
                  <a:pos x="T6" y="T7"/>
                </a:cxn>
                <a:cxn ang="0">
                  <a:pos x="T8" y="T9"/>
                </a:cxn>
                <a:cxn ang="0">
                  <a:pos x="T10" y="T11"/>
                </a:cxn>
              </a:cxnLst>
              <a:rect l="0" t="0" r="r" b="b"/>
              <a:pathLst>
                <a:path w="3267" h="3217">
                  <a:moveTo>
                    <a:pt x="2640" y="3217"/>
                  </a:moveTo>
                  <a:lnTo>
                    <a:pt x="3267" y="1609"/>
                  </a:lnTo>
                  <a:lnTo>
                    <a:pt x="2495" y="0"/>
                  </a:lnTo>
                  <a:lnTo>
                    <a:pt x="0" y="2152"/>
                  </a:lnTo>
                  <a:lnTo>
                    <a:pt x="0" y="3217"/>
                  </a:lnTo>
                  <a:lnTo>
                    <a:pt x="2640" y="3217"/>
                  </a:lnTo>
                  <a:close/>
                </a:path>
              </a:pathLst>
            </a:custGeom>
            <a:solidFill>
              <a:sysClr val="window" lastClr="FFFFFF">
                <a:lumMod val="6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76" name="Freeform 325"/>
            <p:cNvSpPr/>
            <p:nvPr/>
          </p:nvSpPr>
          <p:spPr bwMode="auto">
            <a:xfrm>
              <a:off x="1677591" y="4493105"/>
              <a:ext cx="1414463" cy="650396"/>
            </a:xfrm>
            <a:custGeom>
              <a:avLst/>
              <a:gdLst>
                <a:gd name="T0" fmla="*/ 1478 w 4447"/>
                <a:gd name="T1" fmla="*/ 334 h 2046"/>
                <a:gd name="T2" fmla="*/ 0 w 4447"/>
                <a:gd name="T3" fmla="*/ 2046 h 2046"/>
                <a:gd name="T4" fmla="*/ 3122 w 4447"/>
                <a:gd name="T5" fmla="*/ 2046 h 2046"/>
                <a:gd name="T6" fmla="*/ 4447 w 4447"/>
                <a:gd name="T7" fmla="*/ 0 h 2046"/>
                <a:gd name="T8" fmla="*/ 1478 w 4447"/>
                <a:gd name="T9" fmla="*/ 334 h 2046"/>
              </a:gdLst>
              <a:ahLst/>
              <a:cxnLst>
                <a:cxn ang="0">
                  <a:pos x="T0" y="T1"/>
                </a:cxn>
                <a:cxn ang="0">
                  <a:pos x="T2" y="T3"/>
                </a:cxn>
                <a:cxn ang="0">
                  <a:pos x="T4" y="T5"/>
                </a:cxn>
                <a:cxn ang="0">
                  <a:pos x="T6" y="T7"/>
                </a:cxn>
                <a:cxn ang="0">
                  <a:pos x="T8" y="T9"/>
                </a:cxn>
              </a:cxnLst>
              <a:rect l="0" t="0" r="r" b="b"/>
              <a:pathLst>
                <a:path w="4447" h="2046">
                  <a:moveTo>
                    <a:pt x="1478" y="334"/>
                  </a:moveTo>
                  <a:lnTo>
                    <a:pt x="0" y="2046"/>
                  </a:lnTo>
                  <a:lnTo>
                    <a:pt x="3122" y="2046"/>
                  </a:lnTo>
                  <a:lnTo>
                    <a:pt x="4447" y="0"/>
                  </a:lnTo>
                  <a:lnTo>
                    <a:pt x="1478" y="334"/>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77" name="Freeform 326"/>
            <p:cNvSpPr/>
            <p:nvPr/>
          </p:nvSpPr>
          <p:spPr bwMode="auto">
            <a:xfrm>
              <a:off x="1515666" y="3493047"/>
              <a:ext cx="810815" cy="1650454"/>
            </a:xfrm>
            <a:custGeom>
              <a:avLst/>
              <a:gdLst>
                <a:gd name="T0" fmla="*/ 511 w 2551"/>
                <a:gd name="T1" fmla="*/ 5191 h 5191"/>
                <a:gd name="T2" fmla="*/ 1989 w 2551"/>
                <a:gd name="T3" fmla="*/ 3479 h 5191"/>
                <a:gd name="T4" fmla="*/ 2551 w 2551"/>
                <a:gd name="T5" fmla="*/ 940 h 5191"/>
                <a:gd name="T6" fmla="*/ 0 w 2551"/>
                <a:gd name="T7" fmla="*/ 0 h 5191"/>
                <a:gd name="T8" fmla="*/ 511 w 2551"/>
                <a:gd name="T9" fmla="*/ 5191 h 5191"/>
              </a:gdLst>
              <a:ahLst/>
              <a:cxnLst>
                <a:cxn ang="0">
                  <a:pos x="T0" y="T1"/>
                </a:cxn>
                <a:cxn ang="0">
                  <a:pos x="T2" y="T3"/>
                </a:cxn>
                <a:cxn ang="0">
                  <a:pos x="T4" y="T5"/>
                </a:cxn>
                <a:cxn ang="0">
                  <a:pos x="T6" y="T7"/>
                </a:cxn>
                <a:cxn ang="0">
                  <a:pos x="T8" y="T9"/>
                </a:cxn>
              </a:cxnLst>
              <a:rect l="0" t="0" r="r" b="b"/>
              <a:pathLst>
                <a:path w="2551" h="5191">
                  <a:moveTo>
                    <a:pt x="511" y="5191"/>
                  </a:moveTo>
                  <a:lnTo>
                    <a:pt x="1989" y="3479"/>
                  </a:lnTo>
                  <a:lnTo>
                    <a:pt x="2551" y="940"/>
                  </a:lnTo>
                  <a:lnTo>
                    <a:pt x="0" y="0"/>
                  </a:lnTo>
                  <a:lnTo>
                    <a:pt x="511" y="5191"/>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78" name="Freeform 327"/>
            <p:cNvSpPr/>
            <p:nvPr/>
          </p:nvSpPr>
          <p:spPr bwMode="auto">
            <a:xfrm>
              <a:off x="792956" y="3493047"/>
              <a:ext cx="884635" cy="1650454"/>
            </a:xfrm>
            <a:custGeom>
              <a:avLst/>
              <a:gdLst>
                <a:gd name="T0" fmla="*/ 0 w 2785"/>
                <a:gd name="T1" fmla="*/ 1974 h 5191"/>
                <a:gd name="T2" fmla="*/ 772 w 2785"/>
                <a:gd name="T3" fmla="*/ 3583 h 5191"/>
                <a:gd name="T4" fmla="*/ 2785 w 2785"/>
                <a:gd name="T5" fmla="*/ 5191 h 5191"/>
                <a:gd name="T6" fmla="*/ 2274 w 2785"/>
                <a:gd name="T7" fmla="*/ 0 h 5191"/>
                <a:gd name="T8" fmla="*/ 0 w 2785"/>
                <a:gd name="T9" fmla="*/ 1974 h 5191"/>
              </a:gdLst>
              <a:ahLst/>
              <a:cxnLst>
                <a:cxn ang="0">
                  <a:pos x="T0" y="T1"/>
                </a:cxn>
                <a:cxn ang="0">
                  <a:pos x="T2" y="T3"/>
                </a:cxn>
                <a:cxn ang="0">
                  <a:pos x="T4" y="T5"/>
                </a:cxn>
                <a:cxn ang="0">
                  <a:pos x="T6" y="T7"/>
                </a:cxn>
                <a:cxn ang="0">
                  <a:pos x="T8" y="T9"/>
                </a:cxn>
              </a:cxnLst>
              <a:rect l="0" t="0" r="r" b="b"/>
              <a:pathLst>
                <a:path w="2785" h="5191">
                  <a:moveTo>
                    <a:pt x="0" y="1974"/>
                  </a:moveTo>
                  <a:lnTo>
                    <a:pt x="772" y="3583"/>
                  </a:lnTo>
                  <a:lnTo>
                    <a:pt x="2785" y="5191"/>
                  </a:lnTo>
                  <a:lnTo>
                    <a:pt x="2274" y="0"/>
                  </a:lnTo>
                  <a:lnTo>
                    <a:pt x="0" y="1974"/>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79" name="Freeform 328"/>
            <p:cNvSpPr/>
            <p:nvPr/>
          </p:nvSpPr>
          <p:spPr bwMode="auto">
            <a:xfrm>
              <a:off x="2326481" y="3266303"/>
              <a:ext cx="1062038" cy="1226802"/>
            </a:xfrm>
            <a:custGeom>
              <a:avLst/>
              <a:gdLst>
                <a:gd name="T0" fmla="*/ 3341 w 3341"/>
                <a:gd name="T1" fmla="*/ 0 h 3860"/>
                <a:gd name="T2" fmla="*/ 0 w 3341"/>
                <a:gd name="T3" fmla="*/ 1655 h 3860"/>
                <a:gd name="T4" fmla="*/ 2407 w 3341"/>
                <a:gd name="T5" fmla="*/ 3860 h 3860"/>
                <a:gd name="T6" fmla="*/ 3341 w 3341"/>
                <a:gd name="T7" fmla="*/ 0 h 3860"/>
              </a:gdLst>
              <a:ahLst/>
              <a:cxnLst>
                <a:cxn ang="0">
                  <a:pos x="T0" y="T1"/>
                </a:cxn>
                <a:cxn ang="0">
                  <a:pos x="T2" y="T3"/>
                </a:cxn>
                <a:cxn ang="0">
                  <a:pos x="T4" y="T5"/>
                </a:cxn>
                <a:cxn ang="0">
                  <a:pos x="T6" y="T7"/>
                </a:cxn>
              </a:cxnLst>
              <a:rect l="0" t="0" r="r" b="b"/>
              <a:pathLst>
                <a:path w="3341" h="3860">
                  <a:moveTo>
                    <a:pt x="3341" y="0"/>
                  </a:moveTo>
                  <a:lnTo>
                    <a:pt x="0" y="1655"/>
                  </a:lnTo>
                  <a:lnTo>
                    <a:pt x="2407" y="3860"/>
                  </a:lnTo>
                  <a:lnTo>
                    <a:pt x="3341" y="0"/>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80" name="Freeform 329"/>
            <p:cNvSpPr/>
            <p:nvPr/>
          </p:nvSpPr>
          <p:spPr bwMode="auto">
            <a:xfrm>
              <a:off x="2671763" y="4493105"/>
              <a:ext cx="1469231" cy="650396"/>
            </a:xfrm>
            <a:custGeom>
              <a:avLst/>
              <a:gdLst>
                <a:gd name="T0" fmla="*/ 1325 w 4628"/>
                <a:gd name="T1" fmla="*/ 0 h 2046"/>
                <a:gd name="T2" fmla="*/ 0 w 4628"/>
                <a:gd name="T3" fmla="*/ 2046 h 2046"/>
                <a:gd name="T4" fmla="*/ 4628 w 4628"/>
                <a:gd name="T5" fmla="*/ 2046 h 2046"/>
                <a:gd name="T6" fmla="*/ 1325 w 4628"/>
                <a:gd name="T7" fmla="*/ 0 h 2046"/>
              </a:gdLst>
              <a:ahLst/>
              <a:cxnLst>
                <a:cxn ang="0">
                  <a:pos x="T0" y="T1"/>
                </a:cxn>
                <a:cxn ang="0">
                  <a:pos x="T2" y="T3"/>
                </a:cxn>
                <a:cxn ang="0">
                  <a:pos x="T4" y="T5"/>
                </a:cxn>
                <a:cxn ang="0">
                  <a:pos x="T6" y="T7"/>
                </a:cxn>
              </a:cxnLst>
              <a:rect l="0" t="0" r="r" b="b"/>
              <a:pathLst>
                <a:path w="4628" h="2046">
                  <a:moveTo>
                    <a:pt x="1325" y="0"/>
                  </a:moveTo>
                  <a:lnTo>
                    <a:pt x="0" y="2046"/>
                  </a:lnTo>
                  <a:lnTo>
                    <a:pt x="4628" y="2046"/>
                  </a:lnTo>
                  <a:lnTo>
                    <a:pt x="1325" y="0"/>
                  </a:lnTo>
                  <a:close/>
                </a:path>
              </a:pathLst>
            </a:custGeom>
            <a:solidFill>
              <a:sysClr val="window" lastClr="FFFFFF">
                <a:lumMod val="6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81" name="Freeform 330"/>
            <p:cNvSpPr/>
            <p:nvPr/>
          </p:nvSpPr>
          <p:spPr bwMode="auto">
            <a:xfrm>
              <a:off x="4005263" y="4268748"/>
              <a:ext cx="1075135" cy="874753"/>
            </a:xfrm>
            <a:custGeom>
              <a:avLst/>
              <a:gdLst>
                <a:gd name="T0" fmla="*/ 0 w 3384"/>
                <a:gd name="T1" fmla="*/ 0 h 2749"/>
                <a:gd name="T2" fmla="*/ 430 w 3384"/>
                <a:gd name="T3" fmla="*/ 2749 h 2749"/>
                <a:gd name="T4" fmla="*/ 3384 w 3384"/>
                <a:gd name="T5" fmla="*/ 8 h 2749"/>
                <a:gd name="T6" fmla="*/ 0 w 3384"/>
                <a:gd name="T7" fmla="*/ 0 h 2749"/>
              </a:gdLst>
              <a:ahLst/>
              <a:cxnLst>
                <a:cxn ang="0">
                  <a:pos x="T0" y="T1"/>
                </a:cxn>
                <a:cxn ang="0">
                  <a:pos x="T2" y="T3"/>
                </a:cxn>
                <a:cxn ang="0">
                  <a:pos x="T4" y="T5"/>
                </a:cxn>
                <a:cxn ang="0">
                  <a:pos x="T6" y="T7"/>
                </a:cxn>
              </a:cxnLst>
              <a:rect l="0" t="0" r="r" b="b"/>
              <a:pathLst>
                <a:path w="3384" h="2749">
                  <a:moveTo>
                    <a:pt x="0" y="0"/>
                  </a:moveTo>
                  <a:lnTo>
                    <a:pt x="430" y="2749"/>
                  </a:lnTo>
                  <a:lnTo>
                    <a:pt x="3384" y="8"/>
                  </a:lnTo>
                  <a:lnTo>
                    <a:pt x="0"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82" name="Freeform 331"/>
            <p:cNvSpPr/>
            <p:nvPr/>
          </p:nvSpPr>
          <p:spPr bwMode="auto">
            <a:xfrm>
              <a:off x="3092054" y="4268748"/>
              <a:ext cx="1048940" cy="874753"/>
            </a:xfrm>
            <a:custGeom>
              <a:avLst/>
              <a:gdLst>
                <a:gd name="T0" fmla="*/ 3303 w 3303"/>
                <a:gd name="T1" fmla="*/ 2749 h 2749"/>
                <a:gd name="T2" fmla="*/ 2873 w 3303"/>
                <a:gd name="T3" fmla="*/ 0 h 2749"/>
                <a:gd name="T4" fmla="*/ 0 w 3303"/>
                <a:gd name="T5" fmla="*/ 703 h 2749"/>
                <a:gd name="T6" fmla="*/ 3303 w 3303"/>
                <a:gd name="T7" fmla="*/ 2749 h 2749"/>
              </a:gdLst>
              <a:ahLst/>
              <a:cxnLst>
                <a:cxn ang="0">
                  <a:pos x="T0" y="T1"/>
                </a:cxn>
                <a:cxn ang="0">
                  <a:pos x="T2" y="T3"/>
                </a:cxn>
                <a:cxn ang="0">
                  <a:pos x="T4" y="T5"/>
                </a:cxn>
                <a:cxn ang="0">
                  <a:pos x="T6" y="T7"/>
                </a:cxn>
              </a:cxnLst>
              <a:rect l="0" t="0" r="r" b="b"/>
              <a:pathLst>
                <a:path w="3303" h="2749">
                  <a:moveTo>
                    <a:pt x="3303" y="2749"/>
                  </a:moveTo>
                  <a:lnTo>
                    <a:pt x="2873" y="0"/>
                  </a:lnTo>
                  <a:lnTo>
                    <a:pt x="0" y="703"/>
                  </a:lnTo>
                  <a:lnTo>
                    <a:pt x="3303" y="2749"/>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83" name="Freeform 332"/>
            <p:cNvSpPr/>
            <p:nvPr/>
          </p:nvSpPr>
          <p:spPr bwMode="auto">
            <a:xfrm>
              <a:off x="3388519" y="3266303"/>
              <a:ext cx="1691879" cy="1006025"/>
            </a:xfrm>
            <a:custGeom>
              <a:avLst/>
              <a:gdLst>
                <a:gd name="T0" fmla="*/ 0 w 5323"/>
                <a:gd name="T1" fmla="*/ 0 h 3165"/>
                <a:gd name="T2" fmla="*/ 1939 w 5323"/>
                <a:gd name="T3" fmla="*/ 3157 h 3165"/>
                <a:gd name="T4" fmla="*/ 5323 w 5323"/>
                <a:gd name="T5" fmla="*/ 3165 h 3165"/>
                <a:gd name="T6" fmla="*/ 3266 w 5323"/>
                <a:gd name="T7" fmla="*/ 274 h 3165"/>
                <a:gd name="T8" fmla="*/ 0 w 5323"/>
                <a:gd name="T9" fmla="*/ 0 h 3165"/>
              </a:gdLst>
              <a:ahLst/>
              <a:cxnLst>
                <a:cxn ang="0">
                  <a:pos x="T0" y="T1"/>
                </a:cxn>
                <a:cxn ang="0">
                  <a:pos x="T2" y="T3"/>
                </a:cxn>
                <a:cxn ang="0">
                  <a:pos x="T4" y="T5"/>
                </a:cxn>
                <a:cxn ang="0">
                  <a:pos x="T6" y="T7"/>
                </a:cxn>
                <a:cxn ang="0">
                  <a:pos x="T8" y="T9"/>
                </a:cxn>
              </a:cxnLst>
              <a:rect l="0" t="0" r="r" b="b"/>
              <a:pathLst>
                <a:path w="5323" h="3165">
                  <a:moveTo>
                    <a:pt x="0" y="0"/>
                  </a:moveTo>
                  <a:lnTo>
                    <a:pt x="1939" y="3157"/>
                  </a:lnTo>
                  <a:lnTo>
                    <a:pt x="5323" y="3165"/>
                  </a:lnTo>
                  <a:lnTo>
                    <a:pt x="3266" y="274"/>
                  </a:lnTo>
                  <a:lnTo>
                    <a:pt x="0"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84" name="Freeform 333"/>
            <p:cNvSpPr/>
            <p:nvPr/>
          </p:nvSpPr>
          <p:spPr bwMode="auto">
            <a:xfrm>
              <a:off x="3092054" y="3266303"/>
              <a:ext cx="913209" cy="1226802"/>
            </a:xfrm>
            <a:custGeom>
              <a:avLst/>
              <a:gdLst>
                <a:gd name="T0" fmla="*/ 2873 w 2873"/>
                <a:gd name="T1" fmla="*/ 3157 h 3860"/>
                <a:gd name="T2" fmla="*/ 934 w 2873"/>
                <a:gd name="T3" fmla="*/ 0 h 3860"/>
                <a:gd name="T4" fmla="*/ 0 w 2873"/>
                <a:gd name="T5" fmla="*/ 3860 h 3860"/>
                <a:gd name="T6" fmla="*/ 2873 w 2873"/>
                <a:gd name="T7" fmla="*/ 3157 h 3860"/>
              </a:gdLst>
              <a:ahLst/>
              <a:cxnLst>
                <a:cxn ang="0">
                  <a:pos x="T0" y="T1"/>
                </a:cxn>
                <a:cxn ang="0">
                  <a:pos x="T2" y="T3"/>
                </a:cxn>
                <a:cxn ang="0">
                  <a:pos x="T4" y="T5"/>
                </a:cxn>
                <a:cxn ang="0">
                  <a:pos x="T6" y="T7"/>
                </a:cxn>
              </a:cxnLst>
              <a:rect l="0" t="0" r="r" b="b"/>
              <a:pathLst>
                <a:path w="2873" h="3860">
                  <a:moveTo>
                    <a:pt x="2873" y="3157"/>
                  </a:moveTo>
                  <a:lnTo>
                    <a:pt x="934" y="0"/>
                  </a:lnTo>
                  <a:lnTo>
                    <a:pt x="0" y="3860"/>
                  </a:lnTo>
                  <a:lnTo>
                    <a:pt x="2873" y="3157"/>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85" name="Freeform 334"/>
            <p:cNvSpPr/>
            <p:nvPr/>
          </p:nvSpPr>
          <p:spPr bwMode="auto">
            <a:xfrm>
              <a:off x="2149079" y="3792586"/>
              <a:ext cx="942975" cy="805537"/>
            </a:xfrm>
            <a:custGeom>
              <a:avLst/>
              <a:gdLst>
                <a:gd name="T0" fmla="*/ 2969 w 2969"/>
                <a:gd name="T1" fmla="*/ 2205 h 2539"/>
                <a:gd name="T2" fmla="*/ 562 w 2969"/>
                <a:gd name="T3" fmla="*/ 0 h 2539"/>
                <a:gd name="T4" fmla="*/ 0 w 2969"/>
                <a:gd name="T5" fmla="*/ 2539 h 2539"/>
                <a:gd name="T6" fmla="*/ 2969 w 2969"/>
                <a:gd name="T7" fmla="*/ 2205 h 2539"/>
              </a:gdLst>
              <a:ahLst/>
              <a:cxnLst>
                <a:cxn ang="0">
                  <a:pos x="T0" y="T1"/>
                </a:cxn>
                <a:cxn ang="0">
                  <a:pos x="T2" y="T3"/>
                </a:cxn>
                <a:cxn ang="0">
                  <a:pos x="T4" y="T5"/>
                </a:cxn>
                <a:cxn ang="0">
                  <a:pos x="T6" y="T7"/>
                </a:cxn>
              </a:cxnLst>
              <a:rect l="0" t="0" r="r" b="b"/>
              <a:pathLst>
                <a:path w="2969" h="2539">
                  <a:moveTo>
                    <a:pt x="2969" y="2205"/>
                  </a:moveTo>
                  <a:lnTo>
                    <a:pt x="562" y="0"/>
                  </a:lnTo>
                  <a:lnTo>
                    <a:pt x="0" y="2539"/>
                  </a:lnTo>
                  <a:lnTo>
                    <a:pt x="2969" y="2205"/>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86" name="Freeform 335"/>
            <p:cNvSpPr/>
            <p:nvPr/>
          </p:nvSpPr>
          <p:spPr bwMode="auto">
            <a:xfrm>
              <a:off x="2051447" y="2044274"/>
              <a:ext cx="1390650" cy="1222029"/>
            </a:xfrm>
            <a:custGeom>
              <a:avLst/>
              <a:gdLst>
                <a:gd name="T0" fmla="*/ 0 w 4374"/>
                <a:gd name="T1" fmla="*/ 1921 h 3842"/>
                <a:gd name="T2" fmla="*/ 4205 w 4374"/>
                <a:gd name="T3" fmla="*/ 3842 h 3842"/>
                <a:gd name="T4" fmla="*/ 4374 w 4374"/>
                <a:gd name="T5" fmla="*/ 0 h 3842"/>
                <a:gd name="T6" fmla="*/ 0 w 4374"/>
                <a:gd name="T7" fmla="*/ 1921 h 3842"/>
              </a:gdLst>
              <a:ahLst/>
              <a:cxnLst>
                <a:cxn ang="0">
                  <a:pos x="T0" y="T1"/>
                </a:cxn>
                <a:cxn ang="0">
                  <a:pos x="T2" y="T3"/>
                </a:cxn>
                <a:cxn ang="0">
                  <a:pos x="T4" y="T5"/>
                </a:cxn>
                <a:cxn ang="0">
                  <a:pos x="T6" y="T7"/>
                </a:cxn>
              </a:cxnLst>
              <a:rect l="0" t="0" r="r" b="b"/>
              <a:pathLst>
                <a:path w="4374" h="3842">
                  <a:moveTo>
                    <a:pt x="0" y="1921"/>
                  </a:moveTo>
                  <a:lnTo>
                    <a:pt x="4205" y="3842"/>
                  </a:lnTo>
                  <a:lnTo>
                    <a:pt x="4374" y="0"/>
                  </a:lnTo>
                  <a:lnTo>
                    <a:pt x="0" y="1921"/>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87" name="Freeform 336"/>
            <p:cNvSpPr/>
            <p:nvPr/>
          </p:nvSpPr>
          <p:spPr bwMode="auto">
            <a:xfrm>
              <a:off x="4399360" y="2686317"/>
              <a:ext cx="1696640" cy="665910"/>
            </a:xfrm>
            <a:custGeom>
              <a:avLst/>
              <a:gdLst>
                <a:gd name="T0" fmla="*/ 0 w 5342"/>
                <a:gd name="T1" fmla="*/ 0 h 2097"/>
                <a:gd name="T2" fmla="*/ 88 w 5342"/>
                <a:gd name="T3" fmla="*/ 2097 h 2097"/>
                <a:gd name="T4" fmla="*/ 5342 w 5342"/>
                <a:gd name="T5" fmla="*/ 1606 h 2097"/>
                <a:gd name="T6" fmla="*/ 0 w 5342"/>
                <a:gd name="T7" fmla="*/ 0 h 2097"/>
              </a:gdLst>
              <a:ahLst/>
              <a:cxnLst>
                <a:cxn ang="0">
                  <a:pos x="T0" y="T1"/>
                </a:cxn>
                <a:cxn ang="0">
                  <a:pos x="T2" y="T3"/>
                </a:cxn>
                <a:cxn ang="0">
                  <a:pos x="T4" y="T5"/>
                </a:cxn>
                <a:cxn ang="0">
                  <a:pos x="T6" y="T7"/>
                </a:cxn>
              </a:cxnLst>
              <a:rect l="0" t="0" r="r" b="b"/>
              <a:pathLst>
                <a:path w="5342" h="2097">
                  <a:moveTo>
                    <a:pt x="0" y="0"/>
                  </a:moveTo>
                  <a:lnTo>
                    <a:pt x="88" y="2097"/>
                  </a:lnTo>
                  <a:lnTo>
                    <a:pt x="5342" y="1606"/>
                  </a:lnTo>
                  <a:lnTo>
                    <a:pt x="0"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88" name="Freeform 337"/>
            <p:cNvSpPr/>
            <p:nvPr/>
          </p:nvSpPr>
          <p:spPr bwMode="auto">
            <a:xfrm>
              <a:off x="1515666" y="2656482"/>
              <a:ext cx="810815" cy="1136105"/>
            </a:xfrm>
            <a:custGeom>
              <a:avLst/>
              <a:gdLst>
                <a:gd name="T0" fmla="*/ 2551 w 2551"/>
                <a:gd name="T1" fmla="*/ 3575 h 3575"/>
                <a:gd name="T2" fmla="*/ 1687 w 2551"/>
                <a:gd name="T3" fmla="*/ 0 h 3575"/>
                <a:gd name="T4" fmla="*/ 0 w 2551"/>
                <a:gd name="T5" fmla="*/ 2635 h 3575"/>
                <a:gd name="T6" fmla="*/ 2551 w 2551"/>
                <a:gd name="T7" fmla="*/ 3575 h 3575"/>
              </a:gdLst>
              <a:ahLst/>
              <a:cxnLst>
                <a:cxn ang="0">
                  <a:pos x="T0" y="T1"/>
                </a:cxn>
                <a:cxn ang="0">
                  <a:pos x="T2" y="T3"/>
                </a:cxn>
                <a:cxn ang="0">
                  <a:pos x="T4" y="T5"/>
                </a:cxn>
                <a:cxn ang="0">
                  <a:pos x="T6" y="T7"/>
                </a:cxn>
              </a:cxnLst>
              <a:rect l="0" t="0" r="r" b="b"/>
              <a:pathLst>
                <a:path w="2551" h="3575">
                  <a:moveTo>
                    <a:pt x="2551" y="3575"/>
                  </a:moveTo>
                  <a:lnTo>
                    <a:pt x="1687" y="0"/>
                  </a:lnTo>
                  <a:lnTo>
                    <a:pt x="0" y="2635"/>
                  </a:lnTo>
                  <a:lnTo>
                    <a:pt x="2551" y="3575"/>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89" name="Freeform 385"/>
            <p:cNvSpPr/>
            <p:nvPr/>
          </p:nvSpPr>
          <p:spPr bwMode="auto">
            <a:xfrm>
              <a:off x="8440341" y="4349899"/>
              <a:ext cx="700088" cy="793602"/>
            </a:xfrm>
            <a:custGeom>
              <a:avLst/>
              <a:gdLst>
                <a:gd name="T0" fmla="*/ 0 w 2203"/>
                <a:gd name="T1" fmla="*/ 2495 h 2495"/>
                <a:gd name="T2" fmla="*/ 2203 w 2203"/>
                <a:gd name="T3" fmla="*/ 2495 h 2495"/>
                <a:gd name="T4" fmla="*/ 2203 w 2203"/>
                <a:gd name="T5" fmla="*/ 0 h 2495"/>
              </a:gdLst>
              <a:ahLst/>
              <a:cxnLst>
                <a:cxn ang="0">
                  <a:pos x="T0" y="T1"/>
                </a:cxn>
                <a:cxn ang="0">
                  <a:pos x="T2" y="T3"/>
                </a:cxn>
                <a:cxn ang="0">
                  <a:pos x="T4" y="T5"/>
                </a:cxn>
              </a:cxnLst>
              <a:rect l="0" t="0" r="r" b="b"/>
              <a:pathLst>
                <a:path w="2203" h="2495">
                  <a:moveTo>
                    <a:pt x="0" y="2495"/>
                  </a:moveTo>
                  <a:lnTo>
                    <a:pt x="2203" y="2495"/>
                  </a:lnTo>
                  <a:lnTo>
                    <a:pt x="2203" y="0"/>
                  </a:lnTo>
                </a:path>
              </a:pathLst>
            </a:custGeom>
            <a:noFill/>
            <a:ln w="6350">
              <a:noFill/>
              <a:prstDash val="solid"/>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90" name="Freeform 413"/>
            <p:cNvSpPr/>
            <p:nvPr/>
          </p:nvSpPr>
          <p:spPr bwMode="auto">
            <a:xfrm>
              <a:off x="2050256" y="985739"/>
              <a:ext cx="1037035" cy="655170"/>
            </a:xfrm>
            <a:custGeom>
              <a:avLst/>
              <a:gdLst>
                <a:gd name="T0" fmla="*/ 3267 w 3267"/>
                <a:gd name="T1" fmla="*/ 0 h 2060"/>
                <a:gd name="T2" fmla="*/ 1565 w 3267"/>
                <a:gd name="T3" fmla="*/ 735 h 2060"/>
                <a:gd name="T4" fmla="*/ 0 w 3267"/>
                <a:gd name="T5" fmla="*/ 2060 h 2060"/>
              </a:gdLst>
              <a:ahLst/>
              <a:cxnLst>
                <a:cxn ang="0">
                  <a:pos x="T0" y="T1"/>
                </a:cxn>
                <a:cxn ang="0">
                  <a:pos x="T2" y="T3"/>
                </a:cxn>
                <a:cxn ang="0">
                  <a:pos x="T4" y="T5"/>
                </a:cxn>
              </a:cxnLst>
              <a:rect l="0" t="0" r="r" b="b"/>
              <a:pathLst>
                <a:path w="3267" h="2060">
                  <a:moveTo>
                    <a:pt x="3267" y="0"/>
                  </a:moveTo>
                  <a:lnTo>
                    <a:pt x="1565" y="735"/>
                  </a:lnTo>
                  <a:lnTo>
                    <a:pt x="0" y="2060"/>
                  </a:lnTo>
                </a:path>
              </a:pathLst>
            </a:custGeom>
            <a:noFill/>
            <a:ln w="6350">
              <a:noFill/>
              <a:prstDash val="solid"/>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91" name="Freeform 425"/>
            <p:cNvSpPr/>
            <p:nvPr/>
          </p:nvSpPr>
          <p:spPr bwMode="auto">
            <a:xfrm>
              <a:off x="0" y="1"/>
              <a:ext cx="350044" cy="650397"/>
            </a:xfrm>
            <a:custGeom>
              <a:avLst/>
              <a:gdLst>
                <a:gd name="T0" fmla="*/ 1101 w 1101"/>
                <a:gd name="T1" fmla="*/ 0 h 2045"/>
                <a:gd name="T2" fmla="*/ 0 w 1101"/>
                <a:gd name="T3" fmla="*/ 0 h 2045"/>
                <a:gd name="T4" fmla="*/ 0 w 1101"/>
                <a:gd name="T5" fmla="*/ 2045 h 2045"/>
              </a:gdLst>
              <a:ahLst/>
              <a:cxnLst>
                <a:cxn ang="0">
                  <a:pos x="T0" y="T1"/>
                </a:cxn>
                <a:cxn ang="0">
                  <a:pos x="T2" y="T3"/>
                </a:cxn>
                <a:cxn ang="0">
                  <a:pos x="T4" y="T5"/>
                </a:cxn>
              </a:cxnLst>
              <a:rect l="0" t="0" r="r" b="b"/>
              <a:pathLst>
                <a:path w="1101" h="2045">
                  <a:moveTo>
                    <a:pt x="1101" y="0"/>
                  </a:moveTo>
                  <a:lnTo>
                    <a:pt x="0" y="0"/>
                  </a:lnTo>
                  <a:lnTo>
                    <a:pt x="0" y="2045"/>
                  </a:lnTo>
                </a:path>
              </a:pathLst>
            </a:custGeom>
            <a:noFill/>
            <a:ln w="6350">
              <a:noFill/>
              <a:prstDash val="solid"/>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92" name="Freeform 450"/>
            <p:cNvSpPr/>
            <p:nvPr/>
          </p:nvSpPr>
          <p:spPr bwMode="auto">
            <a:xfrm>
              <a:off x="0" y="4804579"/>
              <a:ext cx="839391" cy="338922"/>
            </a:xfrm>
            <a:custGeom>
              <a:avLst/>
              <a:gdLst>
                <a:gd name="T0" fmla="*/ 0 w 2640"/>
                <a:gd name="T1" fmla="*/ 0 h 1065"/>
                <a:gd name="T2" fmla="*/ 0 w 2640"/>
                <a:gd name="T3" fmla="*/ 1065 h 1065"/>
                <a:gd name="T4" fmla="*/ 2640 w 2640"/>
                <a:gd name="T5" fmla="*/ 1065 h 1065"/>
              </a:gdLst>
              <a:ahLst/>
              <a:cxnLst>
                <a:cxn ang="0">
                  <a:pos x="T0" y="T1"/>
                </a:cxn>
                <a:cxn ang="0">
                  <a:pos x="T2" y="T3"/>
                </a:cxn>
                <a:cxn ang="0">
                  <a:pos x="T4" y="T5"/>
                </a:cxn>
              </a:cxnLst>
              <a:rect l="0" t="0" r="r" b="b"/>
              <a:pathLst>
                <a:path w="2640" h="1065">
                  <a:moveTo>
                    <a:pt x="0" y="0"/>
                  </a:moveTo>
                  <a:lnTo>
                    <a:pt x="0" y="1065"/>
                  </a:lnTo>
                  <a:lnTo>
                    <a:pt x="2640" y="1065"/>
                  </a:lnTo>
                </a:path>
              </a:pathLst>
            </a:custGeom>
            <a:noFill/>
            <a:ln w="6350">
              <a:noFill/>
              <a:prstDash val="solid"/>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grpSp>
      <p:sp>
        <p:nvSpPr>
          <p:cNvPr id="93" name="矩形 96"/>
          <p:cNvSpPr/>
          <p:nvPr userDrawn="1"/>
        </p:nvSpPr>
        <p:spPr>
          <a:xfrm>
            <a:off x="0" y="0"/>
            <a:ext cx="12192000"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微软雅黑" pitchFamily="34" charset="-122"/>
            </a:endParaRPr>
          </a:p>
        </p:txBody>
      </p:sp>
      <p:grpSp>
        <p:nvGrpSpPr>
          <p:cNvPr id="2" name="组合 1"/>
          <p:cNvGrpSpPr/>
          <p:nvPr userDrawn="1"/>
        </p:nvGrpSpPr>
        <p:grpSpPr>
          <a:xfrm>
            <a:off x="-14514" y="457622"/>
            <a:ext cx="1519466" cy="552821"/>
            <a:chOff x="-14514" y="457622"/>
            <a:chExt cx="1519466" cy="552821"/>
          </a:xfrm>
        </p:grpSpPr>
        <p:sp>
          <p:nvSpPr>
            <p:cNvPr id="94" name="矩形 93"/>
            <p:cNvSpPr/>
            <p:nvPr userDrawn="1"/>
          </p:nvSpPr>
          <p:spPr>
            <a:xfrm>
              <a:off x="-14514" y="457622"/>
              <a:ext cx="1054327" cy="552449"/>
            </a:xfrm>
            <a:prstGeom prst="rect">
              <a:avLst/>
            </a:pr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lt1"/>
                </a:solidFill>
                <a:ea typeface="微软雅黑" pitchFamily="34" charset="-122"/>
              </a:endParaRPr>
            </a:p>
          </p:txBody>
        </p:sp>
        <p:sp>
          <p:nvSpPr>
            <p:cNvPr id="95" name="五边形 94"/>
            <p:cNvSpPr/>
            <p:nvPr userDrawn="1"/>
          </p:nvSpPr>
          <p:spPr>
            <a:xfrm>
              <a:off x="1100139" y="457994"/>
              <a:ext cx="404813" cy="552449"/>
            </a:xfrm>
            <a:prstGeom prst="homePlate">
              <a:avLst/>
            </a:pr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lt1"/>
                </a:solidFill>
                <a:ea typeface="微软雅黑" pitchFamily="34" charset="-122"/>
              </a:endParaRPr>
            </a:p>
          </p:txBody>
        </p:sp>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4" name="组合 7"/>
          <p:cNvGrpSpPr/>
          <p:nvPr userDrawn="1"/>
        </p:nvGrpSpPr>
        <p:grpSpPr bwMode="auto">
          <a:xfrm>
            <a:off x="0" y="0"/>
            <a:ext cx="12192000" cy="6842125"/>
            <a:chOff x="0" y="1"/>
            <a:chExt cx="9144000" cy="5143500"/>
          </a:xfrm>
        </p:grpSpPr>
        <p:sp>
          <p:nvSpPr>
            <p:cNvPr id="5" name="Freeform 254"/>
            <p:cNvSpPr/>
            <p:nvPr/>
          </p:nvSpPr>
          <p:spPr bwMode="auto">
            <a:xfrm>
              <a:off x="7475935" y="1"/>
              <a:ext cx="1031081" cy="717226"/>
            </a:xfrm>
            <a:custGeom>
              <a:avLst/>
              <a:gdLst>
                <a:gd name="T0" fmla="*/ 3249 w 3249"/>
                <a:gd name="T1" fmla="*/ 2063 h 2253"/>
                <a:gd name="T2" fmla="*/ 2632 w 3249"/>
                <a:gd name="T3" fmla="*/ 0 h 2253"/>
                <a:gd name="T4" fmla="*/ 522 w 3249"/>
                <a:gd name="T5" fmla="*/ 0 h 2253"/>
                <a:gd name="T6" fmla="*/ 0 w 3249"/>
                <a:gd name="T7" fmla="*/ 2253 h 2253"/>
                <a:gd name="T8" fmla="*/ 3249 w 3249"/>
                <a:gd name="T9" fmla="*/ 2063 h 2253"/>
              </a:gdLst>
              <a:ahLst/>
              <a:cxnLst>
                <a:cxn ang="0">
                  <a:pos x="T0" y="T1"/>
                </a:cxn>
                <a:cxn ang="0">
                  <a:pos x="T2" y="T3"/>
                </a:cxn>
                <a:cxn ang="0">
                  <a:pos x="T4" y="T5"/>
                </a:cxn>
                <a:cxn ang="0">
                  <a:pos x="T6" y="T7"/>
                </a:cxn>
                <a:cxn ang="0">
                  <a:pos x="T8" y="T9"/>
                </a:cxn>
              </a:cxnLst>
              <a:rect l="0" t="0" r="r" b="b"/>
              <a:pathLst>
                <a:path w="3249" h="2253">
                  <a:moveTo>
                    <a:pt x="3249" y="2063"/>
                  </a:moveTo>
                  <a:lnTo>
                    <a:pt x="2632" y="0"/>
                  </a:lnTo>
                  <a:lnTo>
                    <a:pt x="522" y="0"/>
                  </a:lnTo>
                  <a:lnTo>
                    <a:pt x="0" y="2253"/>
                  </a:lnTo>
                  <a:lnTo>
                    <a:pt x="3249" y="2063"/>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6" name="Freeform 255"/>
            <p:cNvSpPr/>
            <p:nvPr/>
          </p:nvSpPr>
          <p:spPr bwMode="auto">
            <a:xfrm>
              <a:off x="8311754" y="1"/>
              <a:ext cx="828675" cy="656363"/>
            </a:xfrm>
            <a:custGeom>
              <a:avLst/>
              <a:gdLst>
                <a:gd name="T0" fmla="*/ 0 w 2609"/>
                <a:gd name="T1" fmla="*/ 0 h 2063"/>
                <a:gd name="T2" fmla="*/ 617 w 2609"/>
                <a:gd name="T3" fmla="*/ 2063 h 2063"/>
                <a:gd name="T4" fmla="*/ 2609 w 2609"/>
                <a:gd name="T5" fmla="*/ 0 h 2063"/>
                <a:gd name="T6" fmla="*/ 0 w 2609"/>
                <a:gd name="T7" fmla="*/ 0 h 2063"/>
              </a:gdLst>
              <a:ahLst/>
              <a:cxnLst>
                <a:cxn ang="0">
                  <a:pos x="T0" y="T1"/>
                </a:cxn>
                <a:cxn ang="0">
                  <a:pos x="T2" y="T3"/>
                </a:cxn>
                <a:cxn ang="0">
                  <a:pos x="T4" y="T5"/>
                </a:cxn>
                <a:cxn ang="0">
                  <a:pos x="T6" y="T7"/>
                </a:cxn>
              </a:cxnLst>
              <a:rect l="0" t="0" r="r" b="b"/>
              <a:pathLst>
                <a:path w="2609" h="2063">
                  <a:moveTo>
                    <a:pt x="0" y="0"/>
                  </a:moveTo>
                  <a:lnTo>
                    <a:pt x="617" y="2063"/>
                  </a:lnTo>
                  <a:lnTo>
                    <a:pt x="2609" y="0"/>
                  </a:lnTo>
                  <a:lnTo>
                    <a:pt x="0" y="0"/>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7" name="Freeform 256"/>
            <p:cNvSpPr/>
            <p:nvPr/>
          </p:nvSpPr>
          <p:spPr bwMode="auto">
            <a:xfrm>
              <a:off x="8507016" y="1"/>
              <a:ext cx="633413" cy="1507249"/>
            </a:xfrm>
            <a:custGeom>
              <a:avLst/>
              <a:gdLst>
                <a:gd name="T0" fmla="*/ 1992 w 1992"/>
                <a:gd name="T1" fmla="*/ 3393 h 4737"/>
                <a:gd name="T2" fmla="*/ 1992 w 1992"/>
                <a:gd name="T3" fmla="*/ 0 h 4737"/>
                <a:gd name="T4" fmla="*/ 0 w 1992"/>
                <a:gd name="T5" fmla="*/ 2063 h 4737"/>
                <a:gd name="T6" fmla="*/ 3 w 1992"/>
                <a:gd name="T7" fmla="*/ 4737 h 4737"/>
                <a:gd name="T8" fmla="*/ 1992 w 1992"/>
                <a:gd name="T9" fmla="*/ 3393 h 4737"/>
              </a:gdLst>
              <a:ahLst/>
              <a:cxnLst>
                <a:cxn ang="0">
                  <a:pos x="T0" y="T1"/>
                </a:cxn>
                <a:cxn ang="0">
                  <a:pos x="T2" y="T3"/>
                </a:cxn>
                <a:cxn ang="0">
                  <a:pos x="T4" y="T5"/>
                </a:cxn>
                <a:cxn ang="0">
                  <a:pos x="T6" y="T7"/>
                </a:cxn>
                <a:cxn ang="0">
                  <a:pos x="T8" y="T9"/>
                </a:cxn>
              </a:cxnLst>
              <a:rect l="0" t="0" r="r" b="b"/>
              <a:pathLst>
                <a:path w="1992" h="4737">
                  <a:moveTo>
                    <a:pt x="1992" y="3393"/>
                  </a:moveTo>
                  <a:lnTo>
                    <a:pt x="1992" y="0"/>
                  </a:lnTo>
                  <a:lnTo>
                    <a:pt x="0" y="2063"/>
                  </a:lnTo>
                  <a:lnTo>
                    <a:pt x="3" y="4737"/>
                  </a:lnTo>
                  <a:lnTo>
                    <a:pt x="1992" y="3393"/>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8" name="Freeform 257"/>
            <p:cNvSpPr/>
            <p:nvPr/>
          </p:nvSpPr>
          <p:spPr bwMode="auto">
            <a:xfrm>
              <a:off x="7211616" y="717227"/>
              <a:ext cx="1296590" cy="1194580"/>
            </a:xfrm>
            <a:custGeom>
              <a:avLst/>
              <a:gdLst>
                <a:gd name="T0" fmla="*/ 826 w 4078"/>
                <a:gd name="T1" fmla="*/ 0 h 3763"/>
                <a:gd name="T2" fmla="*/ 0 w 4078"/>
                <a:gd name="T3" fmla="*/ 3567 h 3763"/>
                <a:gd name="T4" fmla="*/ 2752 w 4078"/>
                <a:gd name="T5" fmla="*/ 3763 h 3763"/>
                <a:gd name="T6" fmla="*/ 4078 w 4078"/>
                <a:gd name="T7" fmla="*/ 2484 h 3763"/>
                <a:gd name="T8" fmla="*/ 826 w 4078"/>
                <a:gd name="T9" fmla="*/ 0 h 3763"/>
              </a:gdLst>
              <a:ahLst/>
              <a:cxnLst>
                <a:cxn ang="0">
                  <a:pos x="T0" y="T1"/>
                </a:cxn>
                <a:cxn ang="0">
                  <a:pos x="T2" y="T3"/>
                </a:cxn>
                <a:cxn ang="0">
                  <a:pos x="T4" y="T5"/>
                </a:cxn>
                <a:cxn ang="0">
                  <a:pos x="T6" y="T7"/>
                </a:cxn>
                <a:cxn ang="0">
                  <a:pos x="T8" y="T9"/>
                </a:cxn>
              </a:cxnLst>
              <a:rect l="0" t="0" r="r" b="b"/>
              <a:pathLst>
                <a:path w="4078" h="3763">
                  <a:moveTo>
                    <a:pt x="826" y="0"/>
                  </a:moveTo>
                  <a:lnTo>
                    <a:pt x="0" y="3567"/>
                  </a:lnTo>
                  <a:lnTo>
                    <a:pt x="2752" y="3763"/>
                  </a:lnTo>
                  <a:lnTo>
                    <a:pt x="4078" y="2484"/>
                  </a:lnTo>
                  <a:lnTo>
                    <a:pt x="826"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9" name="Freeform 258"/>
            <p:cNvSpPr/>
            <p:nvPr/>
          </p:nvSpPr>
          <p:spPr bwMode="auto">
            <a:xfrm>
              <a:off x="6455569" y="1"/>
              <a:ext cx="1184672" cy="822244"/>
            </a:xfrm>
            <a:custGeom>
              <a:avLst/>
              <a:gdLst>
                <a:gd name="T0" fmla="*/ 3209 w 3731"/>
                <a:gd name="T1" fmla="*/ 2253 h 2586"/>
                <a:gd name="T2" fmla="*/ 3731 w 3731"/>
                <a:gd name="T3" fmla="*/ 0 h 2586"/>
                <a:gd name="T4" fmla="*/ 1147 w 3731"/>
                <a:gd name="T5" fmla="*/ 0 h 2586"/>
                <a:gd name="T6" fmla="*/ 0 w 3731"/>
                <a:gd name="T7" fmla="*/ 2586 h 2586"/>
                <a:gd name="T8" fmla="*/ 3209 w 3731"/>
                <a:gd name="T9" fmla="*/ 2253 h 2586"/>
              </a:gdLst>
              <a:ahLst/>
              <a:cxnLst>
                <a:cxn ang="0">
                  <a:pos x="T0" y="T1"/>
                </a:cxn>
                <a:cxn ang="0">
                  <a:pos x="T2" y="T3"/>
                </a:cxn>
                <a:cxn ang="0">
                  <a:pos x="T4" y="T5"/>
                </a:cxn>
                <a:cxn ang="0">
                  <a:pos x="T6" y="T7"/>
                </a:cxn>
                <a:cxn ang="0">
                  <a:pos x="T8" y="T9"/>
                </a:cxn>
              </a:cxnLst>
              <a:rect l="0" t="0" r="r" b="b"/>
              <a:pathLst>
                <a:path w="3731" h="2586">
                  <a:moveTo>
                    <a:pt x="3209" y="2253"/>
                  </a:moveTo>
                  <a:lnTo>
                    <a:pt x="3731" y="0"/>
                  </a:lnTo>
                  <a:lnTo>
                    <a:pt x="1147" y="0"/>
                  </a:lnTo>
                  <a:lnTo>
                    <a:pt x="0" y="2586"/>
                  </a:lnTo>
                  <a:lnTo>
                    <a:pt x="3209" y="2253"/>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10" name="Freeform 259"/>
            <p:cNvSpPr/>
            <p:nvPr/>
          </p:nvSpPr>
          <p:spPr bwMode="auto">
            <a:xfrm>
              <a:off x="7211616" y="1849752"/>
              <a:ext cx="967978" cy="1227996"/>
            </a:xfrm>
            <a:custGeom>
              <a:avLst/>
              <a:gdLst>
                <a:gd name="T0" fmla="*/ 2752 w 3044"/>
                <a:gd name="T1" fmla="*/ 196 h 3859"/>
                <a:gd name="T2" fmla="*/ 0 w 3044"/>
                <a:gd name="T3" fmla="*/ 0 h 3859"/>
                <a:gd name="T4" fmla="*/ 1358 w 3044"/>
                <a:gd name="T5" fmla="*/ 3859 h 3859"/>
                <a:gd name="T6" fmla="*/ 3044 w 3044"/>
                <a:gd name="T7" fmla="*/ 2347 h 3859"/>
                <a:gd name="T8" fmla="*/ 2752 w 3044"/>
                <a:gd name="T9" fmla="*/ 196 h 3859"/>
              </a:gdLst>
              <a:ahLst/>
              <a:cxnLst>
                <a:cxn ang="0">
                  <a:pos x="T0" y="T1"/>
                </a:cxn>
                <a:cxn ang="0">
                  <a:pos x="T2" y="T3"/>
                </a:cxn>
                <a:cxn ang="0">
                  <a:pos x="T4" y="T5"/>
                </a:cxn>
                <a:cxn ang="0">
                  <a:pos x="T6" y="T7"/>
                </a:cxn>
                <a:cxn ang="0">
                  <a:pos x="T8" y="T9"/>
                </a:cxn>
              </a:cxnLst>
              <a:rect l="0" t="0" r="r" b="b"/>
              <a:pathLst>
                <a:path w="3044" h="3859">
                  <a:moveTo>
                    <a:pt x="2752" y="196"/>
                  </a:moveTo>
                  <a:lnTo>
                    <a:pt x="0" y="0"/>
                  </a:lnTo>
                  <a:lnTo>
                    <a:pt x="1358" y="3859"/>
                  </a:lnTo>
                  <a:lnTo>
                    <a:pt x="3044" y="2347"/>
                  </a:lnTo>
                  <a:lnTo>
                    <a:pt x="2752" y="196"/>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11" name="Freeform 260"/>
            <p:cNvSpPr/>
            <p:nvPr/>
          </p:nvSpPr>
          <p:spPr bwMode="auto">
            <a:xfrm>
              <a:off x="8086725" y="1507250"/>
              <a:ext cx="1053704" cy="1089562"/>
            </a:xfrm>
            <a:custGeom>
              <a:avLst/>
              <a:gdLst>
                <a:gd name="T0" fmla="*/ 292 w 3315"/>
                <a:gd name="T1" fmla="*/ 3430 h 3430"/>
                <a:gd name="T2" fmla="*/ 3315 w 3315"/>
                <a:gd name="T3" fmla="*/ 3285 h 3430"/>
                <a:gd name="T4" fmla="*/ 1326 w 3315"/>
                <a:gd name="T5" fmla="*/ 0 h 3430"/>
                <a:gd name="T6" fmla="*/ 0 w 3315"/>
                <a:gd name="T7" fmla="*/ 1279 h 3430"/>
                <a:gd name="T8" fmla="*/ 292 w 3315"/>
                <a:gd name="T9" fmla="*/ 3430 h 3430"/>
              </a:gdLst>
              <a:ahLst/>
              <a:cxnLst>
                <a:cxn ang="0">
                  <a:pos x="T0" y="T1"/>
                </a:cxn>
                <a:cxn ang="0">
                  <a:pos x="T2" y="T3"/>
                </a:cxn>
                <a:cxn ang="0">
                  <a:pos x="T4" y="T5"/>
                </a:cxn>
                <a:cxn ang="0">
                  <a:pos x="T6" y="T7"/>
                </a:cxn>
                <a:cxn ang="0">
                  <a:pos x="T8" y="T9"/>
                </a:cxn>
              </a:cxnLst>
              <a:rect l="0" t="0" r="r" b="b"/>
              <a:pathLst>
                <a:path w="3315" h="3430">
                  <a:moveTo>
                    <a:pt x="292" y="3430"/>
                  </a:moveTo>
                  <a:lnTo>
                    <a:pt x="3315" y="3285"/>
                  </a:lnTo>
                  <a:lnTo>
                    <a:pt x="1326" y="0"/>
                  </a:lnTo>
                  <a:lnTo>
                    <a:pt x="0" y="1279"/>
                  </a:lnTo>
                  <a:lnTo>
                    <a:pt x="292" y="3430"/>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12" name="Freeform 261"/>
            <p:cNvSpPr/>
            <p:nvPr/>
          </p:nvSpPr>
          <p:spPr bwMode="auto">
            <a:xfrm>
              <a:off x="8179594" y="2551463"/>
              <a:ext cx="960835" cy="799570"/>
            </a:xfrm>
            <a:custGeom>
              <a:avLst/>
              <a:gdLst>
                <a:gd name="T0" fmla="*/ 3023 w 3023"/>
                <a:gd name="T1" fmla="*/ 0 h 2517"/>
                <a:gd name="T2" fmla="*/ 0 w 3023"/>
                <a:gd name="T3" fmla="*/ 145 h 2517"/>
                <a:gd name="T4" fmla="*/ 1432 w 3023"/>
                <a:gd name="T5" fmla="*/ 2517 h 2517"/>
                <a:gd name="T6" fmla="*/ 3023 w 3023"/>
                <a:gd name="T7" fmla="*/ 0 h 2517"/>
              </a:gdLst>
              <a:ahLst/>
              <a:cxnLst>
                <a:cxn ang="0">
                  <a:pos x="T0" y="T1"/>
                </a:cxn>
                <a:cxn ang="0">
                  <a:pos x="T2" y="T3"/>
                </a:cxn>
                <a:cxn ang="0">
                  <a:pos x="T4" y="T5"/>
                </a:cxn>
                <a:cxn ang="0">
                  <a:pos x="T6" y="T7"/>
                </a:cxn>
              </a:cxnLst>
              <a:rect l="0" t="0" r="r" b="b"/>
              <a:pathLst>
                <a:path w="3023" h="2517">
                  <a:moveTo>
                    <a:pt x="3023" y="0"/>
                  </a:moveTo>
                  <a:lnTo>
                    <a:pt x="0" y="145"/>
                  </a:lnTo>
                  <a:lnTo>
                    <a:pt x="1432" y="2517"/>
                  </a:lnTo>
                  <a:lnTo>
                    <a:pt x="3023"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13" name="Freeform 262"/>
            <p:cNvSpPr/>
            <p:nvPr/>
          </p:nvSpPr>
          <p:spPr bwMode="auto">
            <a:xfrm>
              <a:off x="8508206" y="1078823"/>
              <a:ext cx="632222" cy="1472640"/>
            </a:xfrm>
            <a:custGeom>
              <a:avLst/>
              <a:gdLst>
                <a:gd name="T0" fmla="*/ 0 w 1989"/>
                <a:gd name="T1" fmla="*/ 1344 h 4629"/>
                <a:gd name="T2" fmla="*/ 1989 w 1989"/>
                <a:gd name="T3" fmla="*/ 4629 h 4629"/>
                <a:gd name="T4" fmla="*/ 1989 w 1989"/>
                <a:gd name="T5" fmla="*/ 0 h 4629"/>
                <a:gd name="T6" fmla="*/ 0 w 1989"/>
                <a:gd name="T7" fmla="*/ 1344 h 4629"/>
              </a:gdLst>
              <a:ahLst/>
              <a:cxnLst>
                <a:cxn ang="0">
                  <a:pos x="T0" y="T1"/>
                </a:cxn>
                <a:cxn ang="0">
                  <a:pos x="T2" y="T3"/>
                </a:cxn>
                <a:cxn ang="0">
                  <a:pos x="T4" y="T5"/>
                </a:cxn>
                <a:cxn ang="0">
                  <a:pos x="T6" y="T7"/>
                </a:cxn>
              </a:cxnLst>
              <a:rect l="0" t="0" r="r" b="b"/>
              <a:pathLst>
                <a:path w="1989" h="4629">
                  <a:moveTo>
                    <a:pt x="0" y="1344"/>
                  </a:moveTo>
                  <a:lnTo>
                    <a:pt x="1989" y="4629"/>
                  </a:lnTo>
                  <a:lnTo>
                    <a:pt x="1989" y="0"/>
                  </a:lnTo>
                  <a:lnTo>
                    <a:pt x="0" y="1344"/>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14" name="Freeform 263"/>
            <p:cNvSpPr/>
            <p:nvPr/>
          </p:nvSpPr>
          <p:spPr bwMode="auto">
            <a:xfrm>
              <a:off x="7475935" y="656364"/>
              <a:ext cx="1032272" cy="850886"/>
            </a:xfrm>
            <a:custGeom>
              <a:avLst/>
              <a:gdLst>
                <a:gd name="T0" fmla="*/ 3252 w 3252"/>
                <a:gd name="T1" fmla="*/ 2674 h 2674"/>
                <a:gd name="T2" fmla="*/ 3249 w 3252"/>
                <a:gd name="T3" fmla="*/ 0 h 2674"/>
                <a:gd name="T4" fmla="*/ 0 w 3252"/>
                <a:gd name="T5" fmla="*/ 190 h 2674"/>
                <a:gd name="T6" fmla="*/ 3252 w 3252"/>
                <a:gd name="T7" fmla="*/ 2674 h 2674"/>
              </a:gdLst>
              <a:ahLst/>
              <a:cxnLst>
                <a:cxn ang="0">
                  <a:pos x="T0" y="T1"/>
                </a:cxn>
                <a:cxn ang="0">
                  <a:pos x="T2" y="T3"/>
                </a:cxn>
                <a:cxn ang="0">
                  <a:pos x="T4" y="T5"/>
                </a:cxn>
                <a:cxn ang="0">
                  <a:pos x="T6" y="T7"/>
                </a:cxn>
              </a:cxnLst>
              <a:rect l="0" t="0" r="r" b="b"/>
              <a:pathLst>
                <a:path w="3252" h="2674">
                  <a:moveTo>
                    <a:pt x="3252" y="2674"/>
                  </a:moveTo>
                  <a:lnTo>
                    <a:pt x="3249" y="0"/>
                  </a:lnTo>
                  <a:lnTo>
                    <a:pt x="0" y="190"/>
                  </a:lnTo>
                  <a:lnTo>
                    <a:pt x="3252" y="2674"/>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15" name="Freeform 264"/>
            <p:cNvSpPr/>
            <p:nvPr/>
          </p:nvSpPr>
          <p:spPr bwMode="auto">
            <a:xfrm>
              <a:off x="6455569" y="717227"/>
              <a:ext cx="1020366" cy="1132524"/>
            </a:xfrm>
            <a:custGeom>
              <a:avLst/>
              <a:gdLst>
                <a:gd name="T0" fmla="*/ 2383 w 3209"/>
                <a:gd name="T1" fmla="*/ 3567 h 3567"/>
                <a:gd name="T2" fmla="*/ 3209 w 3209"/>
                <a:gd name="T3" fmla="*/ 0 h 3567"/>
                <a:gd name="T4" fmla="*/ 0 w 3209"/>
                <a:gd name="T5" fmla="*/ 333 h 3567"/>
                <a:gd name="T6" fmla="*/ 2383 w 3209"/>
                <a:gd name="T7" fmla="*/ 3567 h 3567"/>
              </a:gdLst>
              <a:ahLst/>
              <a:cxnLst>
                <a:cxn ang="0">
                  <a:pos x="T0" y="T1"/>
                </a:cxn>
                <a:cxn ang="0">
                  <a:pos x="T2" y="T3"/>
                </a:cxn>
                <a:cxn ang="0">
                  <a:pos x="T4" y="T5"/>
                </a:cxn>
                <a:cxn ang="0">
                  <a:pos x="T6" y="T7"/>
                </a:cxn>
              </a:cxnLst>
              <a:rect l="0" t="0" r="r" b="b"/>
              <a:pathLst>
                <a:path w="3209" h="3567">
                  <a:moveTo>
                    <a:pt x="2383" y="3567"/>
                  </a:moveTo>
                  <a:lnTo>
                    <a:pt x="3209" y="0"/>
                  </a:lnTo>
                  <a:lnTo>
                    <a:pt x="0" y="333"/>
                  </a:lnTo>
                  <a:lnTo>
                    <a:pt x="2383" y="3567"/>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16" name="Freeform 265"/>
            <p:cNvSpPr/>
            <p:nvPr/>
          </p:nvSpPr>
          <p:spPr bwMode="auto">
            <a:xfrm>
              <a:off x="5669756" y="1"/>
              <a:ext cx="1148954" cy="822244"/>
            </a:xfrm>
            <a:custGeom>
              <a:avLst/>
              <a:gdLst>
                <a:gd name="T0" fmla="*/ 3615 w 3615"/>
                <a:gd name="T1" fmla="*/ 0 h 2586"/>
                <a:gd name="T2" fmla="*/ 1481 w 3615"/>
                <a:gd name="T3" fmla="*/ 0 h 2586"/>
                <a:gd name="T4" fmla="*/ 0 w 3615"/>
                <a:gd name="T5" fmla="*/ 1292 h 2586"/>
                <a:gd name="T6" fmla="*/ 1 w 3615"/>
                <a:gd name="T7" fmla="*/ 1292 h 2586"/>
                <a:gd name="T8" fmla="*/ 2468 w 3615"/>
                <a:gd name="T9" fmla="*/ 2586 h 2586"/>
                <a:gd name="T10" fmla="*/ 3615 w 3615"/>
                <a:gd name="T11" fmla="*/ 0 h 2586"/>
              </a:gdLst>
              <a:ahLst/>
              <a:cxnLst>
                <a:cxn ang="0">
                  <a:pos x="T0" y="T1"/>
                </a:cxn>
                <a:cxn ang="0">
                  <a:pos x="T2" y="T3"/>
                </a:cxn>
                <a:cxn ang="0">
                  <a:pos x="T4" y="T5"/>
                </a:cxn>
                <a:cxn ang="0">
                  <a:pos x="T6" y="T7"/>
                </a:cxn>
                <a:cxn ang="0">
                  <a:pos x="T8" y="T9"/>
                </a:cxn>
                <a:cxn ang="0">
                  <a:pos x="T10" y="T11"/>
                </a:cxn>
              </a:cxnLst>
              <a:rect l="0" t="0" r="r" b="b"/>
              <a:pathLst>
                <a:path w="3615" h="2586">
                  <a:moveTo>
                    <a:pt x="3615" y="0"/>
                  </a:moveTo>
                  <a:lnTo>
                    <a:pt x="1481" y="0"/>
                  </a:lnTo>
                  <a:lnTo>
                    <a:pt x="0" y="1292"/>
                  </a:lnTo>
                  <a:lnTo>
                    <a:pt x="1" y="1292"/>
                  </a:lnTo>
                  <a:lnTo>
                    <a:pt x="2468" y="2586"/>
                  </a:lnTo>
                  <a:lnTo>
                    <a:pt x="3615" y="0"/>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17" name="Freeform 266"/>
            <p:cNvSpPr/>
            <p:nvPr/>
          </p:nvSpPr>
          <p:spPr bwMode="auto">
            <a:xfrm>
              <a:off x="5669756" y="411720"/>
              <a:ext cx="0" cy="0"/>
            </a:xfrm>
            <a:custGeom>
              <a:avLst/>
              <a:gdLst>
                <a:gd name="T0" fmla="*/ 0 w 1"/>
                <a:gd name="T1" fmla="*/ 1 w 1"/>
                <a:gd name="T2" fmla="*/ 0 w 1"/>
              </a:gdLst>
              <a:ahLst/>
              <a:cxnLst>
                <a:cxn ang="0">
                  <a:pos x="T0" y="0"/>
                </a:cxn>
                <a:cxn ang="0">
                  <a:pos x="T1" y="0"/>
                </a:cxn>
                <a:cxn ang="0">
                  <a:pos x="T2" y="0"/>
                </a:cxn>
              </a:cxnLst>
              <a:rect l="0" t="0" r="r" b="b"/>
              <a:pathLst>
                <a:path w="1">
                  <a:moveTo>
                    <a:pt x="0" y="0"/>
                  </a:moveTo>
                  <a:lnTo>
                    <a:pt x="1" y="0"/>
                  </a:lnTo>
                  <a:lnTo>
                    <a:pt x="0" y="0"/>
                  </a:lnTo>
                  <a:close/>
                </a:path>
              </a:pathLst>
            </a:custGeom>
            <a:solidFill>
              <a:srgbClr val="FFFFFF"/>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18" name="Freeform 267"/>
            <p:cNvSpPr/>
            <p:nvPr/>
          </p:nvSpPr>
          <p:spPr bwMode="auto">
            <a:xfrm>
              <a:off x="5669756" y="411720"/>
              <a:ext cx="1541860" cy="1438032"/>
            </a:xfrm>
            <a:custGeom>
              <a:avLst/>
              <a:gdLst>
                <a:gd name="T0" fmla="*/ 1 w 4851"/>
                <a:gd name="T1" fmla="*/ 0 h 4528"/>
                <a:gd name="T2" fmla="*/ 0 w 4851"/>
                <a:gd name="T3" fmla="*/ 0 h 4528"/>
                <a:gd name="T4" fmla="*/ 528 w 4851"/>
                <a:gd name="T5" fmla="*/ 2862 h 4528"/>
                <a:gd name="T6" fmla="*/ 4851 w 4851"/>
                <a:gd name="T7" fmla="*/ 4528 h 4528"/>
                <a:gd name="T8" fmla="*/ 2468 w 4851"/>
                <a:gd name="T9" fmla="*/ 1294 h 4528"/>
                <a:gd name="T10" fmla="*/ 1 w 4851"/>
                <a:gd name="T11" fmla="*/ 0 h 4528"/>
              </a:gdLst>
              <a:ahLst/>
              <a:cxnLst>
                <a:cxn ang="0">
                  <a:pos x="T0" y="T1"/>
                </a:cxn>
                <a:cxn ang="0">
                  <a:pos x="T2" y="T3"/>
                </a:cxn>
                <a:cxn ang="0">
                  <a:pos x="T4" y="T5"/>
                </a:cxn>
                <a:cxn ang="0">
                  <a:pos x="T6" y="T7"/>
                </a:cxn>
                <a:cxn ang="0">
                  <a:pos x="T8" y="T9"/>
                </a:cxn>
                <a:cxn ang="0">
                  <a:pos x="T10" y="T11"/>
                </a:cxn>
              </a:cxnLst>
              <a:rect l="0" t="0" r="r" b="b"/>
              <a:pathLst>
                <a:path w="4851" h="4528">
                  <a:moveTo>
                    <a:pt x="1" y="0"/>
                  </a:moveTo>
                  <a:lnTo>
                    <a:pt x="0" y="0"/>
                  </a:lnTo>
                  <a:lnTo>
                    <a:pt x="528" y="2862"/>
                  </a:lnTo>
                  <a:lnTo>
                    <a:pt x="4851" y="4528"/>
                  </a:lnTo>
                  <a:lnTo>
                    <a:pt x="2468" y="1294"/>
                  </a:lnTo>
                  <a:lnTo>
                    <a:pt x="1" y="0"/>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19" name="Freeform 268"/>
            <p:cNvSpPr/>
            <p:nvPr/>
          </p:nvSpPr>
          <p:spPr bwMode="auto">
            <a:xfrm>
              <a:off x="4914900" y="411720"/>
              <a:ext cx="923925" cy="1380749"/>
            </a:xfrm>
            <a:custGeom>
              <a:avLst/>
              <a:gdLst>
                <a:gd name="T0" fmla="*/ 2377 w 2905"/>
                <a:gd name="T1" fmla="*/ 0 h 4348"/>
                <a:gd name="T2" fmla="*/ 0 w 2905"/>
                <a:gd name="T3" fmla="*/ 1378 h 4348"/>
                <a:gd name="T4" fmla="*/ 577 w 2905"/>
                <a:gd name="T5" fmla="*/ 4348 h 4348"/>
                <a:gd name="T6" fmla="*/ 2905 w 2905"/>
                <a:gd name="T7" fmla="*/ 2862 h 4348"/>
                <a:gd name="T8" fmla="*/ 2377 w 2905"/>
                <a:gd name="T9" fmla="*/ 0 h 4348"/>
              </a:gdLst>
              <a:ahLst/>
              <a:cxnLst>
                <a:cxn ang="0">
                  <a:pos x="T0" y="T1"/>
                </a:cxn>
                <a:cxn ang="0">
                  <a:pos x="T2" y="T3"/>
                </a:cxn>
                <a:cxn ang="0">
                  <a:pos x="T4" y="T5"/>
                </a:cxn>
                <a:cxn ang="0">
                  <a:pos x="T6" y="T7"/>
                </a:cxn>
                <a:cxn ang="0">
                  <a:pos x="T8" y="T9"/>
                </a:cxn>
              </a:cxnLst>
              <a:rect l="0" t="0" r="r" b="b"/>
              <a:pathLst>
                <a:path w="2905" h="4348">
                  <a:moveTo>
                    <a:pt x="2377" y="0"/>
                  </a:moveTo>
                  <a:lnTo>
                    <a:pt x="0" y="1378"/>
                  </a:lnTo>
                  <a:lnTo>
                    <a:pt x="577" y="4348"/>
                  </a:lnTo>
                  <a:lnTo>
                    <a:pt x="2905" y="2862"/>
                  </a:lnTo>
                  <a:lnTo>
                    <a:pt x="2377"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20" name="Freeform 269"/>
            <p:cNvSpPr/>
            <p:nvPr/>
          </p:nvSpPr>
          <p:spPr bwMode="auto">
            <a:xfrm>
              <a:off x="5230416" y="1"/>
              <a:ext cx="909638" cy="411719"/>
            </a:xfrm>
            <a:custGeom>
              <a:avLst/>
              <a:gdLst>
                <a:gd name="T0" fmla="*/ 0 w 2865"/>
                <a:gd name="T1" fmla="*/ 0 h 1292"/>
                <a:gd name="T2" fmla="*/ 1384 w 2865"/>
                <a:gd name="T3" fmla="*/ 1292 h 1292"/>
                <a:gd name="T4" fmla="*/ 2865 w 2865"/>
                <a:gd name="T5" fmla="*/ 0 h 1292"/>
                <a:gd name="T6" fmla="*/ 0 w 2865"/>
                <a:gd name="T7" fmla="*/ 0 h 1292"/>
              </a:gdLst>
              <a:ahLst/>
              <a:cxnLst>
                <a:cxn ang="0">
                  <a:pos x="T0" y="T1"/>
                </a:cxn>
                <a:cxn ang="0">
                  <a:pos x="T2" y="T3"/>
                </a:cxn>
                <a:cxn ang="0">
                  <a:pos x="T4" y="T5"/>
                </a:cxn>
                <a:cxn ang="0">
                  <a:pos x="T6" y="T7"/>
                </a:cxn>
              </a:cxnLst>
              <a:rect l="0" t="0" r="r" b="b"/>
              <a:pathLst>
                <a:path w="2865" h="1292">
                  <a:moveTo>
                    <a:pt x="0" y="0"/>
                  </a:moveTo>
                  <a:lnTo>
                    <a:pt x="1384" y="1292"/>
                  </a:lnTo>
                  <a:lnTo>
                    <a:pt x="2865" y="0"/>
                  </a:lnTo>
                  <a:lnTo>
                    <a:pt x="0"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21" name="Freeform 270"/>
            <p:cNvSpPr/>
            <p:nvPr/>
          </p:nvSpPr>
          <p:spPr bwMode="auto">
            <a:xfrm>
              <a:off x="4067175" y="1"/>
              <a:ext cx="1602581" cy="848499"/>
            </a:xfrm>
            <a:custGeom>
              <a:avLst/>
              <a:gdLst>
                <a:gd name="T0" fmla="*/ 5044 w 5044"/>
                <a:gd name="T1" fmla="*/ 1292 h 2670"/>
                <a:gd name="T2" fmla="*/ 3660 w 5044"/>
                <a:gd name="T3" fmla="*/ 0 h 2670"/>
                <a:gd name="T4" fmla="*/ 796 w 5044"/>
                <a:gd name="T5" fmla="*/ 0 h 2670"/>
                <a:gd name="T6" fmla="*/ 0 w 5044"/>
                <a:gd name="T7" fmla="*/ 1691 h 2670"/>
                <a:gd name="T8" fmla="*/ 2666 w 5044"/>
                <a:gd name="T9" fmla="*/ 2670 h 2670"/>
                <a:gd name="T10" fmla="*/ 2667 w 5044"/>
                <a:gd name="T11" fmla="*/ 2670 h 2670"/>
                <a:gd name="T12" fmla="*/ 5044 w 5044"/>
                <a:gd name="T13" fmla="*/ 1292 h 2670"/>
              </a:gdLst>
              <a:ahLst/>
              <a:cxnLst>
                <a:cxn ang="0">
                  <a:pos x="T0" y="T1"/>
                </a:cxn>
                <a:cxn ang="0">
                  <a:pos x="T2" y="T3"/>
                </a:cxn>
                <a:cxn ang="0">
                  <a:pos x="T4" y="T5"/>
                </a:cxn>
                <a:cxn ang="0">
                  <a:pos x="T6" y="T7"/>
                </a:cxn>
                <a:cxn ang="0">
                  <a:pos x="T8" y="T9"/>
                </a:cxn>
                <a:cxn ang="0">
                  <a:pos x="T10" y="T11"/>
                </a:cxn>
                <a:cxn ang="0">
                  <a:pos x="T12" y="T13"/>
                </a:cxn>
              </a:cxnLst>
              <a:rect l="0" t="0" r="r" b="b"/>
              <a:pathLst>
                <a:path w="5044" h="2670">
                  <a:moveTo>
                    <a:pt x="5044" y="1292"/>
                  </a:moveTo>
                  <a:lnTo>
                    <a:pt x="3660" y="0"/>
                  </a:lnTo>
                  <a:lnTo>
                    <a:pt x="796" y="0"/>
                  </a:lnTo>
                  <a:lnTo>
                    <a:pt x="0" y="1691"/>
                  </a:lnTo>
                  <a:lnTo>
                    <a:pt x="2666" y="2670"/>
                  </a:lnTo>
                  <a:lnTo>
                    <a:pt x="2667" y="2670"/>
                  </a:lnTo>
                  <a:lnTo>
                    <a:pt x="5044" y="1292"/>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22" name="Freeform 271"/>
            <p:cNvSpPr/>
            <p:nvPr/>
          </p:nvSpPr>
          <p:spPr bwMode="auto">
            <a:xfrm>
              <a:off x="4139804" y="848500"/>
              <a:ext cx="958453" cy="943969"/>
            </a:xfrm>
            <a:custGeom>
              <a:avLst/>
              <a:gdLst>
                <a:gd name="T0" fmla="*/ 2437 w 3014"/>
                <a:gd name="T1" fmla="*/ 0 h 2970"/>
                <a:gd name="T2" fmla="*/ 2436 w 3014"/>
                <a:gd name="T3" fmla="*/ 0 h 2970"/>
                <a:gd name="T4" fmla="*/ 0 w 3014"/>
                <a:gd name="T5" fmla="*/ 1359 h 2970"/>
                <a:gd name="T6" fmla="*/ 3014 w 3014"/>
                <a:gd name="T7" fmla="*/ 2970 h 2970"/>
                <a:gd name="T8" fmla="*/ 2437 w 3014"/>
                <a:gd name="T9" fmla="*/ 0 h 2970"/>
              </a:gdLst>
              <a:ahLst/>
              <a:cxnLst>
                <a:cxn ang="0">
                  <a:pos x="T0" y="T1"/>
                </a:cxn>
                <a:cxn ang="0">
                  <a:pos x="T2" y="T3"/>
                </a:cxn>
                <a:cxn ang="0">
                  <a:pos x="T4" y="T5"/>
                </a:cxn>
                <a:cxn ang="0">
                  <a:pos x="T6" y="T7"/>
                </a:cxn>
                <a:cxn ang="0">
                  <a:pos x="T8" y="T9"/>
                </a:cxn>
              </a:cxnLst>
              <a:rect l="0" t="0" r="r" b="b"/>
              <a:pathLst>
                <a:path w="3014" h="2970">
                  <a:moveTo>
                    <a:pt x="2437" y="0"/>
                  </a:moveTo>
                  <a:lnTo>
                    <a:pt x="2436" y="0"/>
                  </a:lnTo>
                  <a:lnTo>
                    <a:pt x="0" y="1359"/>
                  </a:lnTo>
                  <a:lnTo>
                    <a:pt x="3014" y="2970"/>
                  </a:lnTo>
                  <a:lnTo>
                    <a:pt x="2437"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23" name="Freeform 272"/>
            <p:cNvSpPr/>
            <p:nvPr/>
          </p:nvSpPr>
          <p:spPr bwMode="auto">
            <a:xfrm>
              <a:off x="5544741" y="1321081"/>
              <a:ext cx="984647" cy="1164746"/>
            </a:xfrm>
            <a:custGeom>
              <a:avLst/>
              <a:gdLst>
                <a:gd name="T0" fmla="*/ 0 w 3101"/>
                <a:gd name="T1" fmla="*/ 3203 h 3663"/>
                <a:gd name="T2" fmla="*/ 3101 w 3101"/>
                <a:gd name="T3" fmla="*/ 3663 h 3663"/>
                <a:gd name="T4" fmla="*/ 926 w 3101"/>
                <a:gd name="T5" fmla="*/ 0 h 3663"/>
                <a:gd name="T6" fmla="*/ 0 w 3101"/>
                <a:gd name="T7" fmla="*/ 3203 h 3663"/>
              </a:gdLst>
              <a:ahLst/>
              <a:cxnLst>
                <a:cxn ang="0">
                  <a:pos x="T0" y="T1"/>
                </a:cxn>
                <a:cxn ang="0">
                  <a:pos x="T2" y="T3"/>
                </a:cxn>
                <a:cxn ang="0">
                  <a:pos x="T4" y="T5"/>
                </a:cxn>
                <a:cxn ang="0">
                  <a:pos x="T6" y="T7"/>
                </a:cxn>
              </a:cxnLst>
              <a:rect l="0" t="0" r="r" b="b"/>
              <a:pathLst>
                <a:path w="3101" h="3663">
                  <a:moveTo>
                    <a:pt x="0" y="3203"/>
                  </a:moveTo>
                  <a:lnTo>
                    <a:pt x="3101" y="3663"/>
                  </a:lnTo>
                  <a:lnTo>
                    <a:pt x="926" y="0"/>
                  </a:lnTo>
                  <a:lnTo>
                    <a:pt x="0" y="3203"/>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24" name="Freeform 273"/>
            <p:cNvSpPr/>
            <p:nvPr/>
          </p:nvSpPr>
          <p:spPr bwMode="auto">
            <a:xfrm>
              <a:off x="5544741" y="2340234"/>
              <a:ext cx="984647" cy="855658"/>
            </a:xfrm>
            <a:custGeom>
              <a:avLst/>
              <a:gdLst>
                <a:gd name="T0" fmla="*/ 3101 w 3101"/>
                <a:gd name="T1" fmla="*/ 460 h 2698"/>
                <a:gd name="T2" fmla="*/ 0 w 3101"/>
                <a:gd name="T3" fmla="*/ 0 h 2698"/>
                <a:gd name="T4" fmla="*/ 1739 w 3101"/>
                <a:gd name="T5" fmla="*/ 2698 h 2698"/>
                <a:gd name="T6" fmla="*/ 3101 w 3101"/>
                <a:gd name="T7" fmla="*/ 460 h 2698"/>
              </a:gdLst>
              <a:ahLst/>
              <a:cxnLst>
                <a:cxn ang="0">
                  <a:pos x="T0" y="T1"/>
                </a:cxn>
                <a:cxn ang="0">
                  <a:pos x="T2" y="T3"/>
                </a:cxn>
                <a:cxn ang="0">
                  <a:pos x="T4" y="T5"/>
                </a:cxn>
                <a:cxn ang="0">
                  <a:pos x="T6" y="T7"/>
                </a:cxn>
              </a:cxnLst>
              <a:rect l="0" t="0" r="r" b="b"/>
              <a:pathLst>
                <a:path w="3101" h="2698">
                  <a:moveTo>
                    <a:pt x="3101" y="460"/>
                  </a:moveTo>
                  <a:lnTo>
                    <a:pt x="0" y="0"/>
                  </a:lnTo>
                  <a:lnTo>
                    <a:pt x="1739" y="2698"/>
                  </a:lnTo>
                  <a:lnTo>
                    <a:pt x="3101" y="46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25" name="Freeform 274"/>
            <p:cNvSpPr/>
            <p:nvPr/>
          </p:nvSpPr>
          <p:spPr bwMode="auto">
            <a:xfrm>
              <a:off x="4399360" y="1321081"/>
              <a:ext cx="1439465" cy="1365235"/>
            </a:xfrm>
            <a:custGeom>
              <a:avLst/>
              <a:gdLst>
                <a:gd name="T0" fmla="*/ 3603 w 4529"/>
                <a:gd name="T1" fmla="*/ 3203 h 4295"/>
                <a:gd name="T2" fmla="*/ 4529 w 4529"/>
                <a:gd name="T3" fmla="*/ 0 h 4295"/>
                <a:gd name="T4" fmla="*/ 2201 w 4529"/>
                <a:gd name="T5" fmla="*/ 1486 h 4295"/>
                <a:gd name="T6" fmla="*/ 0 w 4529"/>
                <a:gd name="T7" fmla="*/ 4295 h 4295"/>
                <a:gd name="T8" fmla="*/ 3603 w 4529"/>
                <a:gd name="T9" fmla="*/ 3203 h 4295"/>
              </a:gdLst>
              <a:ahLst/>
              <a:cxnLst>
                <a:cxn ang="0">
                  <a:pos x="T0" y="T1"/>
                </a:cxn>
                <a:cxn ang="0">
                  <a:pos x="T2" y="T3"/>
                </a:cxn>
                <a:cxn ang="0">
                  <a:pos x="T4" y="T5"/>
                </a:cxn>
                <a:cxn ang="0">
                  <a:pos x="T6" y="T7"/>
                </a:cxn>
                <a:cxn ang="0">
                  <a:pos x="T8" y="T9"/>
                </a:cxn>
              </a:cxnLst>
              <a:rect l="0" t="0" r="r" b="b"/>
              <a:pathLst>
                <a:path w="4529" h="4295">
                  <a:moveTo>
                    <a:pt x="3603" y="3203"/>
                  </a:moveTo>
                  <a:lnTo>
                    <a:pt x="4529" y="0"/>
                  </a:lnTo>
                  <a:lnTo>
                    <a:pt x="2201" y="1486"/>
                  </a:lnTo>
                  <a:lnTo>
                    <a:pt x="0" y="4295"/>
                  </a:lnTo>
                  <a:lnTo>
                    <a:pt x="3603" y="3203"/>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26" name="Freeform 275"/>
            <p:cNvSpPr/>
            <p:nvPr/>
          </p:nvSpPr>
          <p:spPr bwMode="auto">
            <a:xfrm>
              <a:off x="5838825" y="1321081"/>
              <a:ext cx="1372791" cy="1164746"/>
            </a:xfrm>
            <a:custGeom>
              <a:avLst/>
              <a:gdLst>
                <a:gd name="T0" fmla="*/ 0 w 4323"/>
                <a:gd name="T1" fmla="*/ 0 h 3663"/>
                <a:gd name="T2" fmla="*/ 2175 w 4323"/>
                <a:gd name="T3" fmla="*/ 3663 h 3663"/>
                <a:gd name="T4" fmla="*/ 4323 w 4323"/>
                <a:gd name="T5" fmla="*/ 1666 h 3663"/>
                <a:gd name="T6" fmla="*/ 0 w 4323"/>
                <a:gd name="T7" fmla="*/ 0 h 3663"/>
              </a:gdLst>
              <a:ahLst/>
              <a:cxnLst>
                <a:cxn ang="0">
                  <a:pos x="T0" y="T1"/>
                </a:cxn>
                <a:cxn ang="0">
                  <a:pos x="T2" y="T3"/>
                </a:cxn>
                <a:cxn ang="0">
                  <a:pos x="T4" y="T5"/>
                </a:cxn>
                <a:cxn ang="0">
                  <a:pos x="T6" y="T7"/>
                </a:cxn>
              </a:cxnLst>
              <a:rect l="0" t="0" r="r" b="b"/>
              <a:pathLst>
                <a:path w="4323" h="3663">
                  <a:moveTo>
                    <a:pt x="0" y="0"/>
                  </a:moveTo>
                  <a:lnTo>
                    <a:pt x="2175" y="3663"/>
                  </a:lnTo>
                  <a:lnTo>
                    <a:pt x="4323" y="1666"/>
                  </a:lnTo>
                  <a:lnTo>
                    <a:pt x="0"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27" name="Freeform 276"/>
            <p:cNvSpPr/>
            <p:nvPr/>
          </p:nvSpPr>
          <p:spPr bwMode="auto">
            <a:xfrm>
              <a:off x="6096000" y="3195893"/>
              <a:ext cx="821531" cy="883107"/>
            </a:xfrm>
            <a:custGeom>
              <a:avLst/>
              <a:gdLst>
                <a:gd name="T0" fmla="*/ 209 w 2585"/>
                <a:gd name="T1" fmla="*/ 2775 h 2775"/>
                <a:gd name="T2" fmla="*/ 2585 w 2585"/>
                <a:gd name="T3" fmla="*/ 1429 h 2775"/>
                <a:gd name="T4" fmla="*/ 0 w 2585"/>
                <a:gd name="T5" fmla="*/ 0 h 2775"/>
                <a:gd name="T6" fmla="*/ 209 w 2585"/>
                <a:gd name="T7" fmla="*/ 2775 h 2775"/>
              </a:gdLst>
              <a:ahLst/>
              <a:cxnLst>
                <a:cxn ang="0">
                  <a:pos x="T0" y="T1"/>
                </a:cxn>
                <a:cxn ang="0">
                  <a:pos x="T2" y="T3"/>
                </a:cxn>
                <a:cxn ang="0">
                  <a:pos x="T4" y="T5"/>
                </a:cxn>
                <a:cxn ang="0">
                  <a:pos x="T6" y="T7"/>
                </a:cxn>
              </a:cxnLst>
              <a:rect l="0" t="0" r="r" b="b"/>
              <a:pathLst>
                <a:path w="2585" h="2775">
                  <a:moveTo>
                    <a:pt x="209" y="2775"/>
                  </a:moveTo>
                  <a:lnTo>
                    <a:pt x="2585" y="1429"/>
                  </a:lnTo>
                  <a:lnTo>
                    <a:pt x="0" y="0"/>
                  </a:lnTo>
                  <a:lnTo>
                    <a:pt x="209" y="2775"/>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28" name="Freeform 277"/>
            <p:cNvSpPr/>
            <p:nvPr/>
          </p:nvSpPr>
          <p:spPr bwMode="auto">
            <a:xfrm>
              <a:off x="6162675" y="3650574"/>
              <a:ext cx="810816" cy="1492927"/>
            </a:xfrm>
            <a:custGeom>
              <a:avLst/>
              <a:gdLst>
                <a:gd name="T0" fmla="*/ 2376 w 2547"/>
                <a:gd name="T1" fmla="*/ 0 h 4694"/>
                <a:gd name="T2" fmla="*/ 0 w 2547"/>
                <a:gd name="T3" fmla="*/ 1346 h 4694"/>
                <a:gd name="T4" fmla="*/ 560 w 2547"/>
                <a:gd name="T5" fmla="*/ 4694 h 4694"/>
                <a:gd name="T6" fmla="*/ 2547 w 2547"/>
                <a:gd name="T7" fmla="*/ 2266 h 4694"/>
                <a:gd name="T8" fmla="*/ 2376 w 2547"/>
                <a:gd name="T9" fmla="*/ 0 h 4694"/>
              </a:gdLst>
              <a:ahLst/>
              <a:cxnLst>
                <a:cxn ang="0">
                  <a:pos x="T0" y="T1"/>
                </a:cxn>
                <a:cxn ang="0">
                  <a:pos x="T2" y="T3"/>
                </a:cxn>
                <a:cxn ang="0">
                  <a:pos x="T4" y="T5"/>
                </a:cxn>
                <a:cxn ang="0">
                  <a:pos x="T6" y="T7"/>
                </a:cxn>
                <a:cxn ang="0">
                  <a:pos x="T8" y="T9"/>
                </a:cxn>
              </a:cxnLst>
              <a:rect l="0" t="0" r="r" b="b"/>
              <a:pathLst>
                <a:path w="2547" h="4694">
                  <a:moveTo>
                    <a:pt x="2376" y="0"/>
                  </a:moveTo>
                  <a:lnTo>
                    <a:pt x="0" y="1346"/>
                  </a:lnTo>
                  <a:lnTo>
                    <a:pt x="560" y="4694"/>
                  </a:lnTo>
                  <a:lnTo>
                    <a:pt x="2547" y="2266"/>
                  </a:lnTo>
                  <a:lnTo>
                    <a:pt x="2376" y="0"/>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29" name="Freeform 278"/>
            <p:cNvSpPr/>
            <p:nvPr/>
          </p:nvSpPr>
          <p:spPr bwMode="auto">
            <a:xfrm>
              <a:off x="5080397" y="3195893"/>
              <a:ext cx="1082278" cy="1076435"/>
            </a:xfrm>
            <a:custGeom>
              <a:avLst/>
              <a:gdLst>
                <a:gd name="T0" fmla="*/ 3406 w 3406"/>
                <a:gd name="T1" fmla="*/ 2775 h 3382"/>
                <a:gd name="T2" fmla="*/ 3197 w 3406"/>
                <a:gd name="T3" fmla="*/ 0 h 3382"/>
                <a:gd name="T4" fmla="*/ 0 w 3406"/>
                <a:gd name="T5" fmla="*/ 3382 h 3382"/>
                <a:gd name="T6" fmla="*/ 3406 w 3406"/>
                <a:gd name="T7" fmla="*/ 2775 h 3382"/>
              </a:gdLst>
              <a:ahLst/>
              <a:cxnLst>
                <a:cxn ang="0">
                  <a:pos x="T0" y="T1"/>
                </a:cxn>
                <a:cxn ang="0">
                  <a:pos x="T2" y="T3"/>
                </a:cxn>
                <a:cxn ang="0">
                  <a:pos x="T4" y="T5"/>
                </a:cxn>
                <a:cxn ang="0">
                  <a:pos x="T6" y="T7"/>
                </a:cxn>
              </a:cxnLst>
              <a:rect l="0" t="0" r="r" b="b"/>
              <a:pathLst>
                <a:path w="3406" h="3382">
                  <a:moveTo>
                    <a:pt x="3406" y="2775"/>
                  </a:moveTo>
                  <a:lnTo>
                    <a:pt x="3197" y="0"/>
                  </a:lnTo>
                  <a:lnTo>
                    <a:pt x="0" y="3382"/>
                  </a:lnTo>
                  <a:lnTo>
                    <a:pt x="3406" y="2775"/>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30" name="Freeform 279"/>
            <p:cNvSpPr/>
            <p:nvPr/>
          </p:nvSpPr>
          <p:spPr bwMode="auto">
            <a:xfrm>
              <a:off x="6096000" y="2485827"/>
              <a:ext cx="1547813" cy="1164746"/>
            </a:xfrm>
            <a:custGeom>
              <a:avLst/>
              <a:gdLst>
                <a:gd name="T0" fmla="*/ 0 w 4868"/>
                <a:gd name="T1" fmla="*/ 2238 h 3667"/>
                <a:gd name="T2" fmla="*/ 2585 w 4868"/>
                <a:gd name="T3" fmla="*/ 3667 h 3667"/>
                <a:gd name="T4" fmla="*/ 4868 w 4868"/>
                <a:gd name="T5" fmla="*/ 1862 h 3667"/>
                <a:gd name="T6" fmla="*/ 1362 w 4868"/>
                <a:gd name="T7" fmla="*/ 0 h 3667"/>
                <a:gd name="T8" fmla="*/ 0 w 4868"/>
                <a:gd name="T9" fmla="*/ 2238 h 3667"/>
              </a:gdLst>
              <a:ahLst/>
              <a:cxnLst>
                <a:cxn ang="0">
                  <a:pos x="T0" y="T1"/>
                </a:cxn>
                <a:cxn ang="0">
                  <a:pos x="T2" y="T3"/>
                </a:cxn>
                <a:cxn ang="0">
                  <a:pos x="T4" y="T5"/>
                </a:cxn>
                <a:cxn ang="0">
                  <a:pos x="T6" y="T7"/>
                </a:cxn>
                <a:cxn ang="0">
                  <a:pos x="T8" y="T9"/>
                </a:cxn>
              </a:cxnLst>
              <a:rect l="0" t="0" r="r" b="b"/>
              <a:pathLst>
                <a:path w="4868" h="3667">
                  <a:moveTo>
                    <a:pt x="0" y="2238"/>
                  </a:moveTo>
                  <a:lnTo>
                    <a:pt x="2585" y="3667"/>
                  </a:lnTo>
                  <a:lnTo>
                    <a:pt x="4868" y="1862"/>
                  </a:lnTo>
                  <a:lnTo>
                    <a:pt x="1362" y="0"/>
                  </a:lnTo>
                  <a:lnTo>
                    <a:pt x="0" y="2238"/>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31" name="Freeform 280"/>
            <p:cNvSpPr/>
            <p:nvPr/>
          </p:nvSpPr>
          <p:spPr bwMode="auto">
            <a:xfrm>
              <a:off x="4933950" y="4272328"/>
              <a:ext cx="1407319" cy="871173"/>
            </a:xfrm>
            <a:custGeom>
              <a:avLst/>
              <a:gdLst>
                <a:gd name="T0" fmla="*/ 460 w 4426"/>
                <a:gd name="T1" fmla="*/ 0 h 2741"/>
                <a:gd name="T2" fmla="*/ 0 w 4426"/>
                <a:gd name="T3" fmla="*/ 2741 h 2741"/>
                <a:gd name="T4" fmla="*/ 4426 w 4426"/>
                <a:gd name="T5" fmla="*/ 2741 h 2741"/>
                <a:gd name="T6" fmla="*/ 460 w 4426"/>
                <a:gd name="T7" fmla="*/ 0 h 2741"/>
              </a:gdLst>
              <a:ahLst/>
              <a:cxnLst>
                <a:cxn ang="0">
                  <a:pos x="T0" y="T1"/>
                </a:cxn>
                <a:cxn ang="0">
                  <a:pos x="T2" y="T3"/>
                </a:cxn>
                <a:cxn ang="0">
                  <a:pos x="T4" y="T5"/>
                </a:cxn>
                <a:cxn ang="0">
                  <a:pos x="T6" y="T7"/>
                </a:cxn>
              </a:cxnLst>
              <a:rect l="0" t="0" r="r" b="b"/>
              <a:pathLst>
                <a:path w="4426" h="2741">
                  <a:moveTo>
                    <a:pt x="460" y="0"/>
                  </a:moveTo>
                  <a:lnTo>
                    <a:pt x="0" y="2741"/>
                  </a:lnTo>
                  <a:lnTo>
                    <a:pt x="4426" y="2741"/>
                  </a:lnTo>
                  <a:lnTo>
                    <a:pt x="460"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32" name="Freeform 281"/>
            <p:cNvSpPr/>
            <p:nvPr/>
          </p:nvSpPr>
          <p:spPr bwMode="auto">
            <a:xfrm>
              <a:off x="4140994" y="4272328"/>
              <a:ext cx="939404" cy="871173"/>
            </a:xfrm>
            <a:custGeom>
              <a:avLst/>
              <a:gdLst>
                <a:gd name="T0" fmla="*/ 2494 w 2954"/>
                <a:gd name="T1" fmla="*/ 2741 h 2741"/>
                <a:gd name="T2" fmla="*/ 2954 w 2954"/>
                <a:gd name="T3" fmla="*/ 0 h 2741"/>
                <a:gd name="T4" fmla="*/ 0 w 2954"/>
                <a:gd name="T5" fmla="*/ 2741 h 2741"/>
                <a:gd name="T6" fmla="*/ 2494 w 2954"/>
                <a:gd name="T7" fmla="*/ 2741 h 2741"/>
              </a:gdLst>
              <a:ahLst/>
              <a:cxnLst>
                <a:cxn ang="0">
                  <a:pos x="T0" y="T1"/>
                </a:cxn>
                <a:cxn ang="0">
                  <a:pos x="T2" y="T3"/>
                </a:cxn>
                <a:cxn ang="0">
                  <a:pos x="T4" y="T5"/>
                </a:cxn>
                <a:cxn ang="0">
                  <a:pos x="T6" y="T7"/>
                </a:cxn>
              </a:cxnLst>
              <a:rect l="0" t="0" r="r" b="b"/>
              <a:pathLst>
                <a:path w="2954" h="2741">
                  <a:moveTo>
                    <a:pt x="2494" y="2741"/>
                  </a:moveTo>
                  <a:lnTo>
                    <a:pt x="2954" y="0"/>
                  </a:lnTo>
                  <a:lnTo>
                    <a:pt x="0" y="2741"/>
                  </a:lnTo>
                  <a:lnTo>
                    <a:pt x="2494" y="2741"/>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33" name="Freeform 282"/>
            <p:cNvSpPr/>
            <p:nvPr/>
          </p:nvSpPr>
          <p:spPr bwMode="auto">
            <a:xfrm>
              <a:off x="5080397" y="4078999"/>
              <a:ext cx="1260872" cy="1064502"/>
            </a:xfrm>
            <a:custGeom>
              <a:avLst/>
              <a:gdLst>
                <a:gd name="T0" fmla="*/ 3406 w 3966"/>
                <a:gd name="T1" fmla="*/ 0 h 3348"/>
                <a:gd name="T2" fmla="*/ 0 w 3966"/>
                <a:gd name="T3" fmla="*/ 607 h 3348"/>
                <a:gd name="T4" fmla="*/ 3966 w 3966"/>
                <a:gd name="T5" fmla="*/ 3348 h 3348"/>
                <a:gd name="T6" fmla="*/ 3406 w 3966"/>
                <a:gd name="T7" fmla="*/ 0 h 3348"/>
              </a:gdLst>
              <a:ahLst/>
              <a:cxnLst>
                <a:cxn ang="0">
                  <a:pos x="T0" y="T1"/>
                </a:cxn>
                <a:cxn ang="0">
                  <a:pos x="T2" y="T3"/>
                </a:cxn>
                <a:cxn ang="0">
                  <a:pos x="T4" y="T5"/>
                </a:cxn>
                <a:cxn ang="0">
                  <a:pos x="T6" y="T7"/>
                </a:cxn>
              </a:cxnLst>
              <a:rect l="0" t="0" r="r" b="b"/>
              <a:pathLst>
                <a:path w="3966" h="3348">
                  <a:moveTo>
                    <a:pt x="3406" y="0"/>
                  </a:moveTo>
                  <a:lnTo>
                    <a:pt x="0" y="607"/>
                  </a:lnTo>
                  <a:lnTo>
                    <a:pt x="3966" y="3348"/>
                  </a:lnTo>
                  <a:lnTo>
                    <a:pt x="3406"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34" name="Freeform 283"/>
            <p:cNvSpPr/>
            <p:nvPr/>
          </p:nvSpPr>
          <p:spPr bwMode="auto">
            <a:xfrm>
              <a:off x="4427935" y="3195893"/>
              <a:ext cx="1668065" cy="1076435"/>
            </a:xfrm>
            <a:custGeom>
              <a:avLst/>
              <a:gdLst>
                <a:gd name="T0" fmla="*/ 2057 w 5254"/>
                <a:gd name="T1" fmla="*/ 3382 h 3382"/>
                <a:gd name="T2" fmla="*/ 5254 w 5254"/>
                <a:gd name="T3" fmla="*/ 0 h 3382"/>
                <a:gd name="T4" fmla="*/ 0 w 5254"/>
                <a:gd name="T5" fmla="*/ 491 h 3382"/>
                <a:gd name="T6" fmla="*/ 2057 w 5254"/>
                <a:gd name="T7" fmla="*/ 3382 h 3382"/>
              </a:gdLst>
              <a:ahLst/>
              <a:cxnLst>
                <a:cxn ang="0">
                  <a:pos x="T0" y="T1"/>
                </a:cxn>
                <a:cxn ang="0">
                  <a:pos x="T2" y="T3"/>
                </a:cxn>
                <a:cxn ang="0">
                  <a:pos x="T4" y="T5"/>
                </a:cxn>
                <a:cxn ang="0">
                  <a:pos x="T6" y="T7"/>
                </a:cxn>
              </a:cxnLst>
              <a:rect l="0" t="0" r="r" b="b"/>
              <a:pathLst>
                <a:path w="5254" h="3382">
                  <a:moveTo>
                    <a:pt x="2057" y="3382"/>
                  </a:moveTo>
                  <a:lnTo>
                    <a:pt x="5254" y="0"/>
                  </a:lnTo>
                  <a:lnTo>
                    <a:pt x="0" y="491"/>
                  </a:lnTo>
                  <a:lnTo>
                    <a:pt x="2057" y="3382"/>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35" name="Freeform 284"/>
            <p:cNvSpPr/>
            <p:nvPr/>
          </p:nvSpPr>
          <p:spPr bwMode="auto">
            <a:xfrm>
              <a:off x="6917531" y="3077748"/>
              <a:ext cx="726281" cy="695745"/>
            </a:xfrm>
            <a:custGeom>
              <a:avLst/>
              <a:gdLst>
                <a:gd name="T0" fmla="*/ 2203 w 2283"/>
                <a:gd name="T1" fmla="*/ 2189 h 2189"/>
                <a:gd name="T2" fmla="*/ 2283 w 2283"/>
                <a:gd name="T3" fmla="*/ 0 h 2189"/>
                <a:gd name="T4" fmla="*/ 0 w 2283"/>
                <a:gd name="T5" fmla="*/ 1805 h 2189"/>
                <a:gd name="T6" fmla="*/ 2203 w 2283"/>
                <a:gd name="T7" fmla="*/ 2189 h 2189"/>
              </a:gdLst>
              <a:ahLst/>
              <a:cxnLst>
                <a:cxn ang="0">
                  <a:pos x="T0" y="T1"/>
                </a:cxn>
                <a:cxn ang="0">
                  <a:pos x="T2" y="T3"/>
                </a:cxn>
                <a:cxn ang="0">
                  <a:pos x="T4" y="T5"/>
                </a:cxn>
                <a:cxn ang="0">
                  <a:pos x="T6" y="T7"/>
                </a:cxn>
              </a:cxnLst>
              <a:rect l="0" t="0" r="r" b="b"/>
              <a:pathLst>
                <a:path w="2283" h="2189">
                  <a:moveTo>
                    <a:pt x="2203" y="2189"/>
                  </a:moveTo>
                  <a:lnTo>
                    <a:pt x="2283" y="0"/>
                  </a:lnTo>
                  <a:lnTo>
                    <a:pt x="0" y="1805"/>
                  </a:lnTo>
                  <a:lnTo>
                    <a:pt x="2203" y="2189"/>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36" name="Freeform 285"/>
            <p:cNvSpPr/>
            <p:nvPr/>
          </p:nvSpPr>
          <p:spPr bwMode="auto">
            <a:xfrm>
              <a:off x="7618810" y="3773492"/>
              <a:ext cx="1521619" cy="840145"/>
            </a:xfrm>
            <a:custGeom>
              <a:avLst/>
              <a:gdLst>
                <a:gd name="T0" fmla="*/ 0 w 4789"/>
                <a:gd name="T1" fmla="*/ 0 h 2646"/>
                <a:gd name="T2" fmla="*/ 878 w 4789"/>
                <a:gd name="T3" fmla="*/ 2646 h 2646"/>
                <a:gd name="T4" fmla="*/ 4789 w 4789"/>
                <a:gd name="T5" fmla="*/ 1815 h 2646"/>
                <a:gd name="T6" fmla="*/ 0 w 4789"/>
                <a:gd name="T7" fmla="*/ 0 h 2646"/>
              </a:gdLst>
              <a:ahLst/>
              <a:cxnLst>
                <a:cxn ang="0">
                  <a:pos x="T0" y="T1"/>
                </a:cxn>
                <a:cxn ang="0">
                  <a:pos x="T2" y="T3"/>
                </a:cxn>
                <a:cxn ang="0">
                  <a:pos x="T4" y="T5"/>
                </a:cxn>
                <a:cxn ang="0">
                  <a:pos x="T6" y="T7"/>
                </a:cxn>
              </a:cxnLst>
              <a:rect l="0" t="0" r="r" b="b"/>
              <a:pathLst>
                <a:path w="4789" h="2646">
                  <a:moveTo>
                    <a:pt x="0" y="0"/>
                  </a:moveTo>
                  <a:lnTo>
                    <a:pt x="878" y="2646"/>
                  </a:lnTo>
                  <a:lnTo>
                    <a:pt x="4789" y="1815"/>
                  </a:lnTo>
                  <a:lnTo>
                    <a:pt x="0" y="0"/>
                  </a:lnTo>
                  <a:close/>
                </a:path>
              </a:pathLst>
            </a:custGeom>
            <a:solidFill>
              <a:sysClr val="window" lastClr="FFFFFF">
                <a:lumMod val="6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37" name="Freeform 286"/>
            <p:cNvSpPr/>
            <p:nvPr/>
          </p:nvSpPr>
          <p:spPr bwMode="auto">
            <a:xfrm>
              <a:off x="7618810" y="2596812"/>
              <a:ext cx="1016794" cy="1176680"/>
            </a:xfrm>
            <a:custGeom>
              <a:avLst/>
              <a:gdLst>
                <a:gd name="T0" fmla="*/ 80 w 3198"/>
                <a:gd name="T1" fmla="*/ 1512 h 3701"/>
                <a:gd name="T2" fmla="*/ 0 w 3198"/>
                <a:gd name="T3" fmla="*/ 3701 h 3701"/>
                <a:gd name="T4" fmla="*/ 3198 w 3198"/>
                <a:gd name="T5" fmla="*/ 2372 h 3701"/>
                <a:gd name="T6" fmla="*/ 1766 w 3198"/>
                <a:gd name="T7" fmla="*/ 0 h 3701"/>
                <a:gd name="T8" fmla="*/ 80 w 3198"/>
                <a:gd name="T9" fmla="*/ 1512 h 3701"/>
              </a:gdLst>
              <a:ahLst/>
              <a:cxnLst>
                <a:cxn ang="0">
                  <a:pos x="T0" y="T1"/>
                </a:cxn>
                <a:cxn ang="0">
                  <a:pos x="T2" y="T3"/>
                </a:cxn>
                <a:cxn ang="0">
                  <a:pos x="T4" y="T5"/>
                </a:cxn>
                <a:cxn ang="0">
                  <a:pos x="T6" y="T7"/>
                </a:cxn>
                <a:cxn ang="0">
                  <a:pos x="T8" y="T9"/>
                </a:cxn>
              </a:cxnLst>
              <a:rect l="0" t="0" r="r" b="b"/>
              <a:pathLst>
                <a:path w="3198" h="3701">
                  <a:moveTo>
                    <a:pt x="80" y="1512"/>
                  </a:moveTo>
                  <a:lnTo>
                    <a:pt x="0" y="3701"/>
                  </a:lnTo>
                  <a:lnTo>
                    <a:pt x="3198" y="2372"/>
                  </a:lnTo>
                  <a:lnTo>
                    <a:pt x="1766" y="0"/>
                  </a:lnTo>
                  <a:lnTo>
                    <a:pt x="80" y="1512"/>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38" name="Freeform 287"/>
            <p:cNvSpPr/>
            <p:nvPr/>
          </p:nvSpPr>
          <p:spPr bwMode="auto">
            <a:xfrm>
              <a:off x="6973491" y="4371380"/>
              <a:ext cx="925115" cy="772121"/>
            </a:xfrm>
            <a:custGeom>
              <a:avLst/>
              <a:gdLst>
                <a:gd name="T0" fmla="*/ 2910 w 2910"/>
                <a:gd name="T1" fmla="*/ 764 h 2428"/>
                <a:gd name="T2" fmla="*/ 0 w 2910"/>
                <a:gd name="T3" fmla="*/ 0 h 2428"/>
                <a:gd name="T4" fmla="*/ 484 w 2910"/>
                <a:gd name="T5" fmla="*/ 2428 h 2428"/>
                <a:gd name="T6" fmla="*/ 2416 w 2910"/>
                <a:gd name="T7" fmla="*/ 2428 h 2428"/>
                <a:gd name="T8" fmla="*/ 2910 w 2910"/>
                <a:gd name="T9" fmla="*/ 764 h 2428"/>
              </a:gdLst>
              <a:ahLst/>
              <a:cxnLst>
                <a:cxn ang="0">
                  <a:pos x="T0" y="T1"/>
                </a:cxn>
                <a:cxn ang="0">
                  <a:pos x="T2" y="T3"/>
                </a:cxn>
                <a:cxn ang="0">
                  <a:pos x="T4" y="T5"/>
                </a:cxn>
                <a:cxn ang="0">
                  <a:pos x="T6" y="T7"/>
                </a:cxn>
                <a:cxn ang="0">
                  <a:pos x="T8" y="T9"/>
                </a:cxn>
              </a:cxnLst>
              <a:rect l="0" t="0" r="r" b="b"/>
              <a:pathLst>
                <a:path w="2910" h="2428">
                  <a:moveTo>
                    <a:pt x="2910" y="764"/>
                  </a:moveTo>
                  <a:lnTo>
                    <a:pt x="0" y="0"/>
                  </a:lnTo>
                  <a:lnTo>
                    <a:pt x="484" y="2428"/>
                  </a:lnTo>
                  <a:lnTo>
                    <a:pt x="2416" y="2428"/>
                  </a:lnTo>
                  <a:lnTo>
                    <a:pt x="2910" y="764"/>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39" name="Freeform 288"/>
            <p:cNvSpPr/>
            <p:nvPr/>
          </p:nvSpPr>
          <p:spPr bwMode="auto">
            <a:xfrm>
              <a:off x="6917531" y="3650574"/>
              <a:ext cx="981075" cy="963063"/>
            </a:xfrm>
            <a:custGeom>
              <a:avLst/>
              <a:gdLst>
                <a:gd name="T0" fmla="*/ 171 w 3081"/>
                <a:gd name="T1" fmla="*/ 2266 h 3030"/>
                <a:gd name="T2" fmla="*/ 3081 w 3081"/>
                <a:gd name="T3" fmla="*/ 3030 h 3030"/>
                <a:gd name="T4" fmla="*/ 2203 w 3081"/>
                <a:gd name="T5" fmla="*/ 384 h 3030"/>
                <a:gd name="T6" fmla="*/ 0 w 3081"/>
                <a:gd name="T7" fmla="*/ 0 h 3030"/>
                <a:gd name="T8" fmla="*/ 171 w 3081"/>
                <a:gd name="T9" fmla="*/ 2266 h 3030"/>
              </a:gdLst>
              <a:ahLst/>
              <a:cxnLst>
                <a:cxn ang="0">
                  <a:pos x="T0" y="T1"/>
                </a:cxn>
                <a:cxn ang="0">
                  <a:pos x="T2" y="T3"/>
                </a:cxn>
                <a:cxn ang="0">
                  <a:pos x="T4" y="T5"/>
                </a:cxn>
                <a:cxn ang="0">
                  <a:pos x="T6" y="T7"/>
                </a:cxn>
                <a:cxn ang="0">
                  <a:pos x="T8" y="T9"/>
                </a:cxn>
              </a:cxnLst>
              <a:rect l="0" t="0" r="r" b="b"/>
              <a:pathLst>
                <a:path w="3081" h="3030">
                  <a:moveTo>
                    <a:pt x="171" y="2266"/>
                  </a:moveTo>
                  <a:lnTo>
                    <a:pt x="3081" y="3030"/>
                  </a:lnTo>
                  <a:lnTo>
                    <a:pt x="2203" y="384"/>
                  </a:lnTo>
                  <a:lnTo>
                    <a:pt x="0" y="0"/>
                  </a:lnTo>
                  <a:lnTo>
                    <a:pt x="171" y="2266"/>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40" name="Freeform 289"/>
            <p:cNvSpPr/>
            <p:nvPr/>
          </p:nvSpPr>
          <p:spPr bwMode="auto">
            <a:xfrm>
              <a:off x="7740254" y="4349899"/>
              <a:ext cx="1400175" cy="793602"/>
            </a:xfrm>
            <a:custGeom>
              <a:avLst/>
              <a:gdLst>
                <a:gd name="T0" fmla="*/ 494 w 4405"/>
                <a:gd name="T1" fmla="*/ 831 h 2495"/>
                <a:gd name="T2" fmla="*/ 0 w 4405"/>
                <a:gd name="T3" fmla="*/ 2495 h 2495"/>
                <a:gd name="T4" fmla="*/ 2202 w 4405"/>
                <a:gd name="T5" fmla="*/ 2495 h 2495"/>
                <a:gd name="T6" fmla="*/ 4405 w 4405"/>
                <a:gd name="T7" fmla="*/ 0 h 2495"/>
                <a:gd name="T8" fmla="*/ 494 w 4405"/>
                <a:gd name="T9" fmla="*/ 831 h 2495"/>
              </a:gdLst>
              <a:ahLst/>
              <a:cxnLst>
                <a:cxn ang="0">
                  <a:pos x="T0" y="T1"/>
                </a:cxn>
                <a:cxn ang="0">
                  <a:pos x="T2" y="T3"/>
                </a:cxn>
                <a:cxn ang="0">
                  <a:pos x="T4" y="T5"/>
                </a:cxn>
                <a:cxn ang="0">
                  <a:pos x="T6" y="T7"/>
                </a:cxn>
                <a:cxn ang="0">
                  <a:pos x="T8" y="T9"/>
                </a:cxn>
              </a:cxnLst>
              <a:rect l="0" t="0" r="r" b="b"/>
              <a:pathLst>
                <a:path w="4405" h="2495">
                  <a:moveTo>
                    <a:pt x="494" y="831"/>
                  </a:moveTo>
                  <a:lnTo>
                    <a:pt x="0" y="2495"/>
                  </a:lnTo>
                  <a:lnTo>
                    <a:pt x="2202" y="2495"/>
                  </a:lnTo>
                  <a:lnTo>
                    <a:pt x="4405" y="0"/>
                  </a:lnTo>
                  <a:lnTo>
                    <a:pt x="494" y="831"/>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41" name="Freeform 290"/>
            <p:cNvSpPr/>
            <p:nvPr/>
          </p:nvSpPr>
          <p:spPr bwMode="auto">
            <a:xfrm>
              <a:off x="6341269" y="4371380"/>
              <a:ext cx="784622" cy="772121"/>
            </a:xfrm>
            <a:custGeom>
              <a:avLst/>
              <a:gdLst>
                <a:gd name="T0" fmla="*/ 2471 w 2471"/>
                <a:gd name="T1" fmla="*/ 2428 h 2428"/>
                <a:gd name="T2" fmla="*/ 1987 w 2471"/>
                <a:gd name="T3" fmla="*/ 0 h 2428"/>
                <a:gd name="T4" fmla="*/ 0 w 2471"/>
                <a:gd name="T5" fmla="*/ 2428 h 2428"/>
                <a:gd name="T6" fmla="*/ 2471 w 2471"/>
                <a:gd name="T7" fmla="*/ 2428 h 2428"/>
              </a:gdLst>
              <a:ahLst/>
              <a:cxnLst>
                <a:cxn ang="0">
                  <a:pos x="T0" y="T1"/>
                </a:cxn>
                <a:cxn ang="0">
                  <a:pos x="T2" y="T3"/>
                </a:cxn>
                <a:cxn ang="0">
                  <a:pos x="T4" y="T5"/>
                </a:cxn>
                <a:cxn ang="0">
                  <a:pos x="T6" y="T7"/>
                </a:cxn>
              </a:cxnLst>
              <a:rect l="0" t="0" r="r" b="b"/>
              <a:pathLst>
                <a:path w="2471" h="2428">
                  <a:moveTo>
                    <a:pt x="2471" y="2428"/>
                  </a:moveTo>
                  <a:lnTo>
                    <a:pt x="1987" y="0"/>
                  </a:lnTo>
                  <a:lnTo>
                    <a:pt x="0" y="2428"/>
                  </a:lnTo>
                  <a:lnTo>
                    <a:pt x="2471" y="2428"/>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42" name="Freeform 291"/>
            <p:cNvSpPr/>
            <p:nvPr/>
          </p:nvSpPr>
          <p:spPr bwMode="auto">
            <a:xfrm>
              <a:off x="8440341" y="4349899"/>
              <a:ext cx="700088" cy="793602"/>
            </a:xfrm>
            <a:custGeom>
              <a:avLst/>
              <a:gdLst>
                <a:gd name="T0" fmla="*/ 2203 w 2203"/>
                <a:gd name="T1" fmla="*/ 2495 h 2495"/>
                <a:gd name="T2" fmla="*/ 2203 w 2203"/>
                <a:gd name="T3" fmla="*/ 0 h 2495"/>
                <a:gd name="T4" fmla="*/ 0 w 2203"/>
                <a:gd name="T5" fmla="*/ 2495 h 2495"/>
                <a:gd name="T6" fmla="*/ 2203 w 2203"/>
                <a:gd name="T7" fmla="*/ 2495 h 2495"/>
              </a:gdLst>
              <a:ahLst/>
              <a:cxnLst>
                <a:cxn ang="0">
                  <a:pos x="T0" y="T1"/>
                </a:cxn>
                <a:cxn ang="0">
                  <a:pos x="T2" y="T3"/>
                </a:cxn>
                <a:cxn ang="0">
                  <a:pos x="T4" y="T5"/>
                </a:cxn>
                <a:cxn ang="0">
                  <a:pos x="T6" y="T7"/>
                </a:cxn>
              </a:cxnLst>
              <a:rect l="0" t="0" r="r" b="b"/>
              <a:pathLst>
                <a:path w="2203" h="2495">
                  <a:moveTo>
                    <a:pt x="2203" y="2495"/>
                  </a:moveTo>
                  <a:lnTo>
                    <a:pt x="2203" y="0"/>
                  </a:lnTo>
                  <a:lnTo>
                    <a:pt x="0" y="2495"/>
                  </a:lnTo>
                  <a:lnTo>
                    <a:pt x="2203" y="2495"/>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43" name="Freeform 292"/>
            <p:cNvSpPr/>
            <p:nvPr/>
          </p:nvSpPr>
          <p:spPr bwMode="auto">
            <a:xfrm>
              <a:off x="7618810" y="3351033"/>
              <a:ext cx="1521619" cy="998866"/>
            </a:xfrm>
            <a:custGeom>
              <a:avLst/>
              <a:gdLst>
                <a:gd name="T0" fmla="*/ 0 w 4789"/>
                <a:gd name="T1" fmla="*/ 1329 h 3144"/>
                <a:gd name="T2" fmla="*/ 4789 w 4789"/>
                <a:gd name="T3" fmla="*/ 3144 h 3144"/>
                <a:gd name="T4" fmla="*/ 3198 w 4789"/>
                <a:gd name="T5" fmla="*/ 0 h 3144"/>
                <a:gd name="T6" fmla="*/ 0 w 4789"/>
                <a:gd name="T7" fmla="*/ 1329 h 3144"/>
              </a:gdLst>
              <a:ahLst/>
              <a:cxnLst>
                <a:cxn ang="0">
                  <a:pos x="T0" y="T1"/>
                </a:cxn>
                <a:cxn ang="0">
                  <a:pos x="T2" y="T3"/>
                </a:cxn>
                <a:cxn ang="0">
                  <a:pos x="T4" y="T5"/>
                </a:cxn>
                <a:cxn ang="0">
                  <a:pos x="T6" y="T7"/>
                </a:cxn>
              </a:cxnLst>
              <a:rect l="0" t="0" r="r" b="b"/>
              <a:pathLst>
                <a:path w="4789" h="3144">
                  <a:moveTo>
                    <a:pt x="0" y="1329"/>
                  </a:moveTo>
                  <a:lnTo>
                    <a:pt x="4789" y="3144"/>
                  </a:lnTo>
                  <a:lnTo>
                    <a:pt x="3198" y="0"/>
                  </a:lnTo>
                  <a:lnTo>
                    <a:pt x="0" y="1329"/>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44" name="Freeform 293"/>
            <p:cNvSpPr/>
            <p:nvPr/>
          </p:nvSpPr>
          <p:spPr bwMode="auto">
            <a:xfrm>
              <a:off x="8622506" y="2551463"/>
              <a:ext cx="521494" cy="1798435"/>
            </a:xfrm>
            <a:custGeom>
              <a:avLst/>
              <a:gdLst>
                <a:gd name="T0" fmla="*/ 0 w 1591"/>
                <a:gd name="T1" fmla="*/ 2517 h 5661"/>
                <a:gd name="T2" fmla="*/ 1591 w 1591"/>
                <a:gd name="T3" fmla="*/ 5661 h 5661"/>
                <a:gd name="T4" fmla="*/ 1591 w 1591"/>
                <a:gd name="T5" fmla="*/ 0 h 5661"/>
                <a:gd name="T6" fmla="*/ 0 w 1591"/>
                <a:gd name="T7" fmla="*/ 2517 h 5661"/>
              </a:gdLst>
              <a:ahLst/>
              <a:cxnLst>
                <a:cxn ang="0">
                  <a:pos x="T0" y="T1"/>
                </a:cxn>
                <a:cxn ang="0">
                  <a:pos x="T2" y="T3"/>
                </a:cxn>
                <a:cxn ang="0">
                  <a:pos x="T4" y="T5"/>
                </a:cxn>
                <a:cxn ang="0">
                  <a:pos x="T6" y="T7"/>
                </a:cxn>
              </a:cxnLst>
              <a:rect l="0" t="0" r="r" b="b"/>
              <a:pathLst>
                <a:path w="1591" h="5661">
                  <a:moveTo>
                    <a:pt x="0" y="2517"/>
                  </a:moveTo>
                  <a:lnTo>
                    <a:pt x="1591" y="5661"/>
                  </a:lnTo>
                  <a:lnTo>
                    <a:pt x="1591" y="0"/>
                  </a:lnTo>
                  <a:lnTo>
                    <a:pt x="0" y="2517"/>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45" name="Freeform 294"/>
            <p:cNvSpPr/>
            <p:nvPr/>
          </p:nvSpPr>
          <p:spPr bwMode="auto">
            <a:xfrm>
              <a:off x="4399360" y="2340234"/>
              <a:ext cx="1696640" cy="855658"/>
            </a:xfrm>
            <a:custGeom>
              <a:avLst/>
              <a:gdLst>
                <a:gd name="T0" fmla="*/ 5342 w 5342"/>
                <a:gd name="T1" fmla="*/ 2698 h 2698"/>
                <a:gd name="T2" fmla="*/ 3603 w 5342"/>
                <a:gd name="T3" fmla="*/ 0 h 2698"/>
                <a:gd name="T4" fmla="*/ 0 w 5342"/>
                <a:gd name="T5" fmla="*/ 1092 h 2698"/>
                <a:gd name="T6" fmla="*/ 5342 w 5342"/>
                <a:gd name="T7" fmla="*/ 2698 h 2698"/>
              </a:gdLst>
              <a:ahLst/>
              <a:cxnLst>
                <a:cxn ang="0">
                  <a:pos x="T0" y="T1"/>
                </a:cxn>
                <a:cxn ang="0">
                  <a:pos x="T2" y="T3"/>
                </a:cxn>
                <a:cxn ang="0">
                  <a:pos x="T4" y="T5"/>
                </a:cxn>
                <a:cxn ang="0">
                  <a:pos x="T6" y="T7"/>
                </a:cxn>
              </a:cxnLst>
              <a:rect l="0" t="0" r="r" b="b"/>
              <a:pathLst>
                <a:path w="5342" h="2698">
                  <a:moveTo>
                    <a:pt x="5342" y="2698"/>
                  </a:moveTo>
                  <a:lnTo>
                    <a:pt x="3603" y="0"/>
                  </a:lnTo>
                  <a:lnTo>
                    <a:pt x="0" y="1092"/>
                  </a:lnTo>
                  <a:lnTo>
                    <a:pt x="5342" y="2698"/>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46" name="Freeform 295"/>
            <p:cNvSpPr/>
            <p:nvPr/>
          </p:nvSpPr>
          <p:spPr bwMode="auto">
            <a:xfrm>
              <a:off x="6529388" y="1849752"/>
              <a:ext cx="1114425" cy="1227996"/>
            </a:xfrm>
            <a:custGeom>
              <a:avLst/>
              <a:gdLst>
                <a:gd name="T0" fmla="*/ 0 w 3506"/>
                <a:gd name="T1" fmla="*/ 1997 h 3859"/>
                <a:gd name="T2" fmla="*/ 3506 w 3506"/>
                <a:gd name="T3" fmla="*/ 3859 h 3859"/>
                <a:gd name="T4" fmla="*/ 2148 w 3506"/>
                <a:gd name="T5" fmla="*/ 0 h 3859"/>
                <a:gd name="T6" fmla="*/ 0 w 3506"/>
                <a:gd name="T7" fmla="*/ 1997 h 3859"/>
              </a:gdLst>
              <a:ahLst/>
              <a:cxnLst>
                <a:cxn ang="0">
                  <a:pos x="T0" y="T1"/>
                </a:cxn>
                <a:cxn ang="0">
                  <a:pos x="T2" y="T3"/>
                </a:cxn>
                <a:cxn ang="0">
                  <a:pos x="T4" y="T5"/>
                </a:cxn>
                <a:cxn ang="0">
                  <a:pos x="T6" y="T7"/>
                </a:cxn>
              </a:cxnLst>
              <a:rect l="0" t="0" r="r" b="b"/>
              <a:pathLst>
                <a:path w="3506" h="3859">
                  <a:moveTo>
                    <a:pt x="0" y="1997"/>
                  </a:moveTo>
                  <a:lnTo>
                    <a:pt x="3506" y="3859"/>
                  </a:lnTo>
                  <a:lnTo>
                    <a:pt x="2148" y="0"/>
                  </a:lnTo>
                  <a:lnTo>
                    <a:pt x="0" y="1997"/>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47" name="Freeform 296"/>
            <p:cNvSpPr/>
            <p:nvPr/>
          </p:nvSpPr>
          <p:spPr bwMode="auto">
            <a:xfrm>
              <a:off x="3070622" y="1"/>
              <a:ext cx="1250156" cy="537024"/>
            </a:xfrm>
            <a:custGeom>
              <a:avLst/>
              <a:gdLst>
                <a:gd name="T0" fmla="*/ 3136 w 3932"/>
                <a:gd name="T1" fmla="*/ 1691 h 1691"/>
                <a:gd name="T2" fmla="*/ 3932 w 3932"/>
                <a:gd name="T3" fmla="*/ 0 h 1691"/>
                <a:gd name="T4" fmla="*/ 0 w 3932"/>
                <a:gd name="T5" fmla="*/ 0 h 1691"/>
                <a:gd name="T6" fmla="*/ 3136 w 3932"/>
                <a:gd name="T7" fmla="*/ 1691 h 1691"/>
              </a:gdLst>
              <a:ahLst/>
              <a:cxnLst>
                <a:cxn ang="0">
                  <a:pos x="T0" y="T1"/>
                </a:cxn>
                <a:cxn ang="0">
                  <a:pos x="T2" y="T3"/>
                </a:cxn>
                <a:cxn ang="0">
                  <a:pos x="T4" y="T5"/>
                </a:cxn>
                <a:cxn ang="0">
                  <a:pos x="T6" y="T7"/>
                </a:cxn>
              </a:cxnLst>
              <a:rect l="0" t="0" r="r" b="b"/>
              <a:pathLst>
                <a:path w="3932" h="1691">
                  <a:moveTo>
                    <a:pt x="3136" y="1691"/>
                  </a:moveTo>
                  <a:lnTo>
                    <a:pt x="3932" y="0"/>
                  </a:lnTo>
                  <a:lnTo>
                    <a:pt x="0" y="0"/>
                  </a:lnTo>
                  <a:lnTo>
                    <a:pt x="3136" y="1691"/>
                  </a:lnTo>
                  <a:close/>
                </a:path>
              </a:pathLst>
            </a:custGeom>
            <a:solidFill>
              <a:srgbClr val="E7E6E6"/>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48" name="Freeform 297"/>
            <p:cNvSpPr/>
            <p:nvPr/>
          </p:nvSpPr>
          <p:spPr bwMode="auto">
            <a:xfrm>
              <a:off x="1821656" y="1"/>
              <a:ext cx="1268016" cy="985738"/>
            </a:xfrm>
            <a:custGeom>
              <a:avLst/>
              <a:gdLst>
                <a:gd name="T0" fmla="*/ 3987 w 3988"/>
                <a:gd name="T1" fmla="*/ 3100 h 3100"/>
                <a:gd name="T2" fmla="*/ 3988 w 3988"/>
                <a:gd name="T3" fmla="*/ 3099 h 3100"/>
                <a:gd name="T4" fmla="*/ 3931 w 3988"/>
                <a:gd name="T5" fmla="*/ 0 h 3100"/>
                <a:gd name="T6" fmla="*/ 0 w 3988"/>
                <a:gd name="T7" fmla="*/ 0 h 3100"/>
                <a:gd name="T8" fmla="*/ 966 w 3988"/>
                <a:gd name="T9" fmla="*/ 989 h 3100"/>
                <a:gd name="T10" fmla="*/ 3987 w 3988"/>
                <a:gd name="T11" fmla="*/ 3100 h 3100"/>
              </a:gdLst>
              <a:ahLst/>
              <a:cxnLst>
                <a:cxn ang="0">
                  <a:pos x="T0" y="T1"/>
                </a:cxn>
                <a:cxn ang="0">
                  <a:pos x="T2" y="T3"/>
                </a:cxn>
                <a:cxn ang="0">
                  <a:pos x="T4" y="T5"/>
                </a:cxn>
                <a:cxn ang="0">
                  <a:pos x="T6" y="T7"/>
                </a:cxn>
                <a:cxn ang="0">
                  <a:pos x="T8" y="T9"/>
                </a:cxn>
                <a:cxn ang="0">
                  <a:pos x="T10" y="T11"/>
                </a:cxn>
              </a:cxnLst>
              <a:rect l="0" t="0" r="r" b="b"/>
              <a:pathLst>
                <a:path w="3988" h="3100">
                  <a:moveTo>
                    <a:pt x="3987" y="3100"/>
                  </a:moveTo>
                  <a:lnTo>
                    <a:pt x="3988" y="3099"/>
                  </a:lnTo>
                  <a:lnTo>
                    <a:pt x="3931" y="0"/>
                  </a:lnTo>
                  <a:lnTo>
                    <a:pt x="0" y="0"/>
                  </a:lnTo>
                  <a:lnTo>
                    <a:pt x="966" y="989"/>
                  </a:lnTo>
                  <a:lnTo>
                    <a:pt x="3987" y="3100"/>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49" name="Freeform 298"/>
            <p:cNvSpPr/>
            <p:nvPr/>
          </p:nvSpPr>
          <p:spPr bwMode="auto">
            <a:xfrm>
              <a:off x="3087291" y="985739"/>
              <a:ext cx="1052513" cy="1058535"/>
            </a:xfrm>
            <a:custGeom>
              <a:avLst/>
              <a:gdLst>
                <a:gd name="T0" fmla="*/ 1 w 3310"/>
                <a:gd name="T1" fmla="*/ 0 h 3331"/>
                <a:gd name="T2" fmla="*/ 0 w 3310"/>
                <a:gd name="T3" fmla="*/ 1 h 3331"/>
                <a:gd name="T4" fmla="*/ 1114 w 3310"/>
                <a:gd name="T5" fmla="*/ 3331 h 3331"/>
                <a:gd name="T6" fmla="*/ 3310 w 3310"/>
                <a:gd name="T7" fmla="*/ 930 h 3331"/>
                <a:gd name="T8" fmla="*/ 1 w 3310"/>
                <a:gd name="T9" fmla="*/ 0 h 3331"/>
              </a:gdLst>
              <a:ahLst/>
              <a:cxnLst>
                <a:cxn ang="0">
                  <a:pos x="T0" y="T1"/>
                </a:cxn>
                <a:cxn ang="0">
                  <a:pos x="T2" y="T3"/>
                </a:cxn>
                <a:cxn ang="0">
                  <a:pos x="T4" y="T5"/>
                </a:cxn>
                <a:cxn ang="0">
                  <a:pos x="T6" y="T7"/>
                </a:cxn>
                <a:cxn ang="0">
                  <a:pos x="T8" y="T9"/>
                </a:cxn>
              </a:cxnLst>
              <a:rect l="0" t="0" r="r" b="b"/>
              <a:pathLst>
                <a:path w="3310" h="3331">
                  <a:moveTo>
                    <a:pt x="1" y="0"/>
                  </a:moveTo>
                  <a:lnTo>
                    <a:pt x="0" y="1"/>
                  </a:lnTo>
                  <a:lnTo>
                    <a:pt x="1114" y="3331"/>
                  </a:lnTo>
                  <a:lnTo>
                    <a:pt x="3310" y="930"/>
                  </a:lnTo>
                  <a:lnTo>
                    <a:pt x="1"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50" name="Freeform 299"/>
            <p:cNvSpPr/>
            <p:nvPr/>
          </p:nvSpPr>
          <p:spPr bwMode="auto">
            <a:xfrm>
              <a:off x="1625204" y="315055"/>
              <a:ext cx="1462088" cy="1325854"/>
            </a:xfrm>
            <a:custGeom>
              <a:avLst/>
              <a:gdLst>
                <a:gd name="T0" fmla="*/ 2901 w 4603"/>
                <a:gd name="T1" fmla="*/ 2846 h 4171"/>
                <a:gd name="T2" fmla="*/ 4603 w 4603"/>
                <a:gd name="T3" fmla="*/ 2111 h 4171"/>
                <a:gd name="T4" fmla="*/ 1582 w 4603"/>
                <a:gd name="T5" fmla="*/ 0 h 4171"/>
                <a:gd name="T6" fmla="*/ 0 w 4603"/>
                <a:gd name="T7" fmla="*/ 1381 h 4171"/>
                <a:gd name="T8" fmla="*/ 1336 w 4603"/>
                <a:gd name="T9" fmla="*/ 4171 h 4171"/>
                <a:gd name="T10" fmla="*/ 2901 w 4603"/>
                <a:gd name="T11" fmla="*/ 2846 h 4171"/>
              </a:gdLst>
              <a:ahLst/>
              <a:cxnLst>
                <a:cxn ang="0">
                  <a:pos x="T0" y="T1"/>
                </a:cxn>
                <a:cxn ang="0">
                  <a:pos x="T2" y="T3"/>
                </a:cxn>
                <a:cxn ang="0">
                  <a:pos x="T4" y="T5"/>
                </a:cxn>
                <a:cxn ang="0">
                  <a:pos x="T6" y="T7"/>
                </a:cxn>
                <a:cxn ang="0">
                  <a:pos x="T8" y="T9"/>
                </a:cxn>
                <a:cxn ang="0">
                  <a:pos x="T10" y="T11"/>
                </a:cxn>
              </a:cxnLst>
              <a:rect l="0" t="0" r="r" b="b"/>
              <a:pathLst>
                <a:path w="4603" h="4171">
                  <a:moveTo>
                    <a:pt x="2901" y="2846"/>
                  </a:moveTo>
                  <a:lnTo>
                    <a:pt x="4603" y="2111"/>
                  </a:lnTo>
                  <a:lnTo>
                    <a:pt x="1582" y="0"/>
                  </a:lnTo>
                  <a:lnTo>
                    <a:pt x="0" y="1381"/>
                  </a:lnTo>
                  <a:lnTo>
                    <a:pt x="1336" y="4171"/>
                  </a:lnTo>
                  <a:lnTo>
                    <a:pt x="2901" y="2846"/>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51" name="Freeform 300"/>
            <p:cNvSpPr/>
            <p:nvPr/>
          </p:nvSpPr>
          <p:spPr bwMode="auto">
            <a:xfrm>
              <a:off x="2050256" y="985739"/>
              <a:ext cx="1391841" cy="1058535"/>
            </a:xfrm>
            <a:custGeom>
              <a:avLst/>
              <a:gdLst>
                <a:gd name="T0" fmla="*/ 3267 w 4381"/>
                <a:gd name="T1" fmla="*/ 0 h 3330"/>
                <a:gd name="T2" fmla="*/ 1565 w 4381"/>
                <a:gd name="T3" fmla="*/ 735 h 3330"/>
                <a:gd name="T4" fmla="*/ 0 w 4381"/>
                <a:gd name="T5" fmla="*/ 2060 h 3330"/>
                <a:gd name="T6" fmla="*/ 4381 w 4381"/>
                <a:gd name="T7" fmla="*/ 3330 h 3330"/>
                <a:gd name="T8" fmla="*/ 3267 w 4381"/>
                <a:gd name="T9" fmla="*/ 0 h 3330"/>
              </a:gdLst>
              <a:ahLst/>
              <a:cxnLst>
                <a:cxn ang="0">
                  <a:pos x="T0" y="T1"/>
                </a:cxn>
                <a:cxn ang="0">
                  <a:pos x="T2" y="T3"/>
                </a:cxn>
                <a:cxn ang="0">
                  <a:pos x="T4" y="T5"/>
                </a:cxn>
                <a:cxn ang="0">
                  <a:pos x="T6" y="T7"/>
                </a:cxn>
                <a:cxn ang="0">
                  <a:pos x="T8" y="T9"/>
                </a:cxn>
              </a:cxnLst>
              <a:rect l="0" t="0" r="r" b="b"/>
              <a:pathLst>
                <a:path w="4381" h="3330">
                  <a:moveTo>
                    <a:pt x="3267" y="0"/>
                  </a:moveTo>
                  <a:lnTo>
                    <a:pt x="1565" y="735"/>
                  </a:lnTo>
                  <a:lnTo>
                    <a:pt x="0" y="2060"/>
                  </a:lnTo>
                  <a:lnTo>
                    <a:pt x="4381" y="3330"/>
                  </a:lnTo>
                  <a:lnTo>
                    <a:pt x="3267" y="0"/>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52" name="Freeform 301"/>
            <p:cNvSpPr/>
            <p:nvPr/>
          </p:nvSpPr>
          <p:spPr bwMode="auto">
            <a:xfrm>
              <a:off x="3070622" y="1"/>
              <a:ext cx="996553" cy="985738"/>
            </a:xfrm>
            <a:custGeom>
              <a:avLst/>
              <a:gdLst>
                <a:gd name="T0" fmla="*/ 0 w 3136"/>
                <a:gd name="T1" fmla="*/ 0 h 3099"/>
                <a:gd name="T2" fmla="*/ 57 w 3136"/>
                <a:gd name="T3" fmla="*/ 3099 h 3099"/>
                <a:gd name="T4" fmla="*/ 3136 w 3136"/>
                <a:gd name="T5" fmla="*/ 1691 h 3099"/>
                <a:gd name="T6" fmla="*/ 0 w 3136"/>
                <a:gd name="T7" fmla="*/ 0 h 3099"/>
              </a:gdLst>
              <a:ahLst/>
              <a:cxnLst>
                <a:cxn ang="0">
                  <a:pos x="T0" y="T1"/>
                </a:cxn>
                <a:cxn ang="0">
                  <a:pos x="T2" y="T3"/>
                </a:cxn>
                <a:cxn ang="0">
                  <a:pos x="T4" y="T5"/>
                </a:cxn>
                <a:cxn ang="0">
                  <a:pos x="T6" y="T7"/>
                </a:cxn>
              </a:cxnLst>
              <a:rect l="0" t="0" r="r" b="b"/>
              <a:pathLst>
                <a:path w="3136" h="3099">
                  <a:moveTo>
                    <a:pt x="0" y="0"/>
                  </a:moveTo>
                  <a:lnTo>
                    <a:pt x="57" y="3099"/>
                  </a:lnTo>
                  <a:lnTo>
                    <a:pt x="3136" y="1691"/>
                  </a:lnTo>
                  <a:lnTo>
                    <a:pt x="0"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53" name="Freeform 302"/>
            <p:cNvSpPr/>
            <p:nvPr/>
          </p:nvSpPr>
          <p:spPr bwMode="auto">
            <a:xfrm>
              <a:off x="3089672" y="537025"/>
              <a:ext cx="1825228" cy="744674"/>
            </a:xfrm>
            <a:custGeom>
              <a:avLst/>
              <a:gdLst>
                <a:gd name="T0" fmla="*/ 3079 w 5745"/>
                <a:gd name="T1" fmla="*/ 0 h 2338"/>
                <a:gd name="T2" fmla="*/ 0 w 5745"/>
                <a:gd name="T3" fmla="*/ 1408 h 2338"/>
                <a:gd name="T4" fmla="*/ 3309 w 5745"/>
                <a:gd name="T5" fmla="*/ 2338 h 2338"/>
                <a:gd name="T6" fmla="*/ 5745 w 5745"/>
                <a:gd name="T7" fmla="*/ 979 h 2338"/>
                <a:gd name="T8" fmla="*/ 3079 w 5745"/>
                <a:gd name="T9" fmla="*/ 0 h 2338"/>
              </a:gdLst>
              <a:ahLst/>
              <a:cxnLst>
                <a:cxn ang="0">
                  <a:pos x="T0" y="T1"/>
                </a:cxn>
                <a:cxn ang="0">
                  <a:pos x="T2" y="T3"/>
                </a:cxn>
                <a:cxn ang="0">
                  <a:pos x="T4" y="T5"/>
                </a:cxn>
                <a:cxn ang="0">
                  <a:pos x="T6" y="T7"/>
                </a:cxn>
                <a:cxn ang="0">
                  <a:pos x="T8" y="T9"/>
                </a:cxn>
              </a:cxnLst>
              <a:rect l="0" t="0" r="r" b="b"/>
              <a:pathLst>
                <a:path w="5745" h="2338">
                  <a:moveTo>
                    <a:pt x="3079" y="0"/>
                  </a:moveTo>
                  <a:lnTo>
                    <a:pt x="0" y="1408"/>
                  </a:lnTo>
                  <a:lnTo>
                    <a:pt x="3309" y="2338"/>
                  </a:lnTo>
                  <a:lnTo>
                    <a:pt x="5745" y="979"/>
                  </a:lnTo>
                  <a:lnTo>
                    <a:pt x="3079"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54" name="Freeform 303"/>
            <p:cNvSpPr/>
            <p:nvPr/>
          </p:nvSpPr>
          <p:spPr bwMode="auto">
            <a:xfrm>
              <a:off x="3442097" y="1281699"/>
              <a:ext cx="1656159" cy="762575"/>
            </a:xfrm>
            <a:custGeom>
              <a:avLst/>
              <a:gdLst>
                <a:gd name="T0" fmla="*/ 2196 w 5210"/>
                <a:gd name="T1" fmla="*/ 0 h 2401"/>
                <a:gd name="T2" fmla="*/ 0 w 5210"/>
                <a:gd name="T3" fmla="*/ 2401 h 2401"/>
                <a:gd name="T4" fmla="*/ 5210 w 5210"/>
                <a:gd name="T5" fmla="*/ 1611 h 2401"/>
                <a:gd name="T6" fmla="*/ 2196 w 5210"/>
                <a:gd name="T7" fmla="*/ 0 h 2401"/>
              </a:gdLst>
              <a:ahLst/>
              <a:cxnLst>
                <a:cxn ang="0">
                  <a:pos x="T0" y="T1"/>
                </a:cxn>
                <a:cxn ang="0">
                  <a:pos x="T2" y="T3"/>
                </a:cxn>
                <a:cxn ang="0">
                  <a:pos x="T4" y="T5"/>
                </a:cxn>
                <a:cxn ang="0">
                  <a:pos x="T6" y="T7"/>
                </a:cxn>
              </a:cxnLst>
              <a:rect l="0" t="0" r="r" b="b"/>
              <a:pathLst>
                <a:path w="5210" h="2401">
                  <a:moveTo>
                    <a:pt x="2196" y="0"/>
                  </a:moveTo>
                  <a:lnTo>
                    <a:pt x="0" y="2401"/>
                  </a:lnTo>
                  <a:lnTo>
                    <a:pt x="5210" y="1611"/>
                  </a:lnTo>
                  <a:lnTo>
                    <a:pt x="2196" y="0"/>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55" name="Freeform 304"/>
            <p:cNvSpPr/>
            <p:nvPr/>
          </p:nvSpPr>
          <p:spPr bwMode="auto">
            <a:xfrm>
              <a:off x="3388519" y="2044274"/>
              <a:ext cx="1039416" cy="1307953"/>
            </a:xfrm>
            <a:custGeom>
              <a:avLst/>
              <a:gdLst>
                <a:gd name="T0" fmla="*/ 3178 w 3266"/>
                <a:gd name="T1" fmla="*/ 2019 h 4116"/>
                <a:gd name="T2" fmla="*/ 169 w 3266"/>
                <a:gd name="T3" fmla="*/ 0 h 4116"/>
                <a:gd name="T4" fmla="*/ 0 w 3266"/>
                <a:gd name="T5" fmla="*/ 3842 h 4116"/>
                <a:gd name="T6" fmla="*/ 3266 w 3266"/>
                <a:gd name="T7" fmla="*/ 4116 h 4116"/>
                <a:gd name="T8" fmla="*/ 3178 w 3266"/>
                <a:gd name="T9" fmla="*/ 2019 h 4116"/>
              </a:gdLst>
              <a:ahLst/>
              <a:cxnLst>
                <a:cxn ang="0">
                  <a:pos x="T0" y="T1"/>
                </a:cxn>
                <a:cxn ang="0">
                  <a:pos x="T2" y="T3"/>
                </a:cxn>
                <a:cxn ang="0">
                  <a:pos x="T4" y="T5"/>
                </a:cxn>
                <a:cxn ang="0">
                  <a:pos x="T6" y="T7"/>
                </a:cxn>
                <a:cxn ang="0">
                  <a:pos x="T8" y="T9"/>
                </a:cxn>
              </a:cxnLst>
              <a:rect l="0" t="0" r="r" b="b"/>
              <a:pathLst>
                <a:path w="3266" h="4116">
                  <a:moveTo>
                    <a:pt x="3178" y="2019"/>
                  </a:moveTo>
                  <a:lnTo>
                    <a:pt x="169" y="0"/>
                  </a:lnTo>
                  <a:lnTo>
                    <a:pt x="0" y="3842"/>
                  </a:lnTo>
                  <a:lnTo>
                    <a:pt x="3266" y="4116"/>
                  </a:lnTo>
                  <a:lnTo>
                    <a:pt x="3178" y="2019"/>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56" name="Freeform 305"/>
            <p:cNvSpPr/>
            <p:nvPr/>
          </p:nvSpPr>
          <p:spPr bwMode="auto">
            <a:xfrm>
              <a:off x="3442097" y="1792469"/>
              <a:ext cx="1656159" cy="893848"/>
            </a:xfrm>
            <a:custGeom>
              <a:avLst/>
              <a:gdLst>
                <a:gd name="T0" fmla="*/ 0 w 5210"/>
                <a:gd name="T1" fmla="*/ 790 h 2809"/>
                <a:gd name="T2" fmla="*/ 3009 w 5210"/>
                <a:gd name="T3" fmla="*/ 2809 h 2809"/>
                <a:gd name="T4" fmla="*/ 5210 w 5210"/>
                <a:gd name="T5" fmla="*/ 0 h 2809"/>
                <a:gd name="T6" fmla="*/ 0 w 5210"/>
                <a:gd name="T7" fmla="*/ 790 h 2809"/>
              </a:gdLst>
              <a:ahLst/>
              <a:cxnLst>
                <a:cxn ang="0">
                  <a:pos x="T0" y="T1"/>
                </a:cxn>
                <a:cxn ang="0">
                  <a:pos x="T2" y="T3"/>
                </a:cxn>
                <a:cxn ang="0">
                  <a:pos x="T4" y="T5"/>
                </a:cxn>
                <a:cxn ang="0">
                  <a:pos x="T6" y="T7"/>
                </a:cxn>
              </a:cxnLst>
              <a:rect l="0" t="0" r="r" b="b"/>
              <a:pathLst>
                <a:path w="5210" h="2809">
                  <a:moveTo>
                    <a:pt x="0" y="790"/>
                  </a:moveTo>
                  <a:lnTo>
                    <a:pt x="3009" y="2809"/>
                  </a:lnTo>
                  <a:lnTo>
                    <a:pt x="5210" y="0"/>
                  </a:lnTo>
                  <a:lnTo>
                    <a:pt x="0" y="790"/>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57" name="Freeform 306"/>
            <p:cNvSpPr/>
            <p:nvPr/>
          </p:nvSpPr>
          <p:spPr bwMode="auto">
            <a:xfrm>
              <a:off x="779860" y="1"/>
              <a:ext cx="1347788" cy="952323"/>
            </a:xfrm>
            <a:custGeom>
              <a:avLst/>
              <a:gdLst>
                <a:gd name="T0" fmla="*/ 4241 w 4241"/>
                <a:gd name="T1" fmla="*/ 989 h 2994"/>
                <a:gd name="T2" fmla="*/ 3275 w 4241"/>
                <a:gd name="T3" fmla="*/ 0 h 2994"/>
                <a:gd name="T4" fmla="*/ 1995 w 4241"/>
                <a:gd name="T5" fmla="*/ 0 h 2994"/>
                <a:gd name="T6" fmla="*/ 0 w 4241"/>
                <a:gd name="T7" fmla="*/ 2994 h 2994"/>
                <a:gd name="T8" fmla="*/ 2659 w 4241"/>
                <a:gd name="T9" fmla="*/ 2370 h 2994"/>
                <a:gd name="T10" fmla="*/ 4241 w 4241"/>
                <a:gd name="T11" fmla="*/ 989 h 2994"/>
              </a:gdLst>
              <a:ahLst/>
              <a:cxnLst>
                <a:cxn ang="0">
                  <a:pos x="T0" y="T1"/>
                </a:cxn>
                <a:cxn ang="0">
                  <a:pos x="T2" y="T3"/>
                </a:cxn>
                <a:cxn ang="0">
                  <a:pos x="T4" y="T5"/>
                </a:cxn>
                <a:cxn ang="0">
                  <a:pos x="T6" y="T7"/>
                </a:cxn>
                <a:cxn ang="0">
                  <a:pos x="T8" y="T9"/>
                </a:cxn>
                <a:cxn ang="0">
                  <a:pos x="T10" y="T11"/>
                </a:cxn>
              </a:cxnLst>
              <a:rect l="0" t="0" r="r" b="b"/>
              <a:pathLst>
                <a:path w="4241" h="2994">
                  <a:moveTo>
                    <a:pt x="4241" y="989"/>
                  </a:moveTo>
                  <a:lnTo>
                    <a:pt x="3275" y="0"/>
                  </a:lnTo>
                  <a:lnTo>
                    <a:pt x="1995" y="0"/>
                  </a:lnTo>
                  <a:lnTo>
                    <a:pt x="0" y="2994"/>
                  </a:lnTo>
                  <a:lnTo>
                    <a:pt x="2659" y="2370"/>
                  </a:lnTo>
                  <a:lnTo>
                    <a:pt x="4241" y="989"/>
                  </a:lnTo>
                  <a:close/>
                </a:path>
              </a:pathLst>
            </a:custGeom>
            <a:solidFill>
              <a:srgbClr val="E7E6E6">
                <a:lumMod val="90000"/>
              </a:srgbClr>
            </a:solidFill>
            <a:ln>
              <a:noFill/>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58" name="Freeform 307"/>
            <p:cNvSpPr/>
            <p:nvPr/>
          </p:nvSpPr>
          <p:spPr bwMode="auto">
            <a:xfrm>
              <a:off x="0" y="1"/>
              <a:ext cx="779860" cy="952323"/>
            </a:xfrm>
            <a:custGeom>
              <a:avLst/>
              <a:gdLst>
                <a:gd name="T0" fmla="*/ 1101 w 2454"/>
                <a:gd name="T1" fmla="*/ 0 h 2994"/>
                <a:gd name="T2" fmla="*/ 0 w 2454"/>
                <a:gd name="T3" fmla="*/ 0 h 2994"/>
                <a:gd name="T4" fmla="*/ 0 w 2454"/>
                <a:gd name="T5" fmla="*/ 2045 h 2994"/>
                <a:gd name="T6" fmla="*/ 2454 w 2454"/>
                <a:gd name="T7" fmla="*/ 2994 h 2994"/>
                <a:gd name="T8" fmla="*/ 1101 w 2454"/>
                <a:gd name="T9" fmla="*/ 0 h 2994"/>
              </a:gdLst>
              <a:ahLst/>
              <a:cxnLst>
                <a:cxn ang="0">
                  <a:pos x="T0" y="T1"/>
                </a:cxn>
                <a:cxn ang="0">
                  <a:pos x="T2" y="T3"/>
                </a:cxn>
                <a:cxn ang="0">
                  <a:pos x="T4" y="T5"/>
                </a:cxn>
                <a:cxn ang="0">
                  <a:pos x="T6" y="T7"/>
                </a:cxn>
                <a:cxn ang="0">
                  <a:pos x="T8" y="T9"/>
                </a:cxn>
              </a:cxnLst>
              <a:rect l="0" t="0" r="r" b="b"/>
              <a:pathLst>
                <a:path w="2454" h="2994">
                  <a:moveTo>
                    <a:pt x="1101" y="0"/>
                  </a:moveTo>
                  <a:lnTo>
                    <a:pt x="0" y="0"/>
                  </a:lnTo>
                  <a:lnTo>
                    <a:pt x="0" y="2045"/>
                  </a:lnTo>
                  <a:lnTo>
                    <a:pt x="2454" y="2994"/>
                  </a:lnTo>
                  <a:lnTo>
                    <a:pt x="1101" y="0"/>
                  </a:lnTo>
                  <a:close/>
                </a:path>
              </a:pathLst>
            </a:custGeom>
            <a:solidFill>
              <a:sysClr val="window" lastClr="FFFFFF">
                <a:lumMod val="95000"/>
              </a:sysClr>
            </a:solidFill>
            <a:ln>
              <a:noFill/>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59" name="Freeform 308"/>
            <p:cNvSpPr/>
            <p:nvPr/>
          </p:nvSpPr>
          <p:spPr bwMode="auto">
            <a:xfrm>
              <a:off x="350044" y="1"/>
              <a:ext cx="1064419" cy="952323"/>
            </a:xfrm>
            <a:custGeom>
              <a:avLst/>
              <a:gdLst>
                <a:gd name="T0" fmla="*/ 0 w 3348"/>
                <a:gd name="T1" fmla="*/ 0 h 2994"/>
                <a:gd name="T2" fmla="*/ 1353 w 3348"/>
                <a:gd name="T3" fmla="*/ 2994 h 2994"/>
                <a:gd name="T4" fmla="*/ 3348 w 3348"/>
                <a:gd name="T5" fmla="*/ 0 h 2994"/>
                <a:gd name="T6" fmla="*/ 0 w 3348"/>
                <a:gd name="T7" fmla="*/ 0 h 2994"/>
              </a:gdLst>
              <a:ahLst/>
              <a:cxnLst>
                <a:cxn ang="0">
                  <a:pos x="T0" y="T1"/>
                </a:cxn>
                <a:cxn ang="0">
                  <a:pos x="T2" y="T3"/>
                </a:cxn>
                <a:cxn ang="0">
                  <a:pos x="T4" y="T5"/>
                </a:cxn>
                <a:cxn ang="0">
                  <a:pos x="T6" y="T7"/>
                </a:cxn>
              </a:cxnLst>
              <a:rect l="0" t="0" r="r" b="b"/>
              <a:pathLst>
                <a:path w="3348" h="2994">
                  <a:moveTo>
                    <a:pt x="0" y="0"/>
                  </a:moveTo>
                  <a:lnTo>
                    <a:pt x="1353" y="2994"/>
                  </a:lnTo>
                  <a:lnTo>
                    <a:pt x="3348" y="0"/>
                  </a:lnTo>
                  <a:lnTo>
                    <a:pt x="0" y="0"/>
                  </a:lnTo>
                  <a:close/>
                </a:path>
              </a:pathLst>
            </a:custGeom>
            <a:solidFill>
              <a:srgbClr val="E7E6E6"/>
            </a:solidFill>
            <a:ln>
              <a:noFill/>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60" name="Freeform 309"/>
            <p:cNvSpPr/>
            <p:nvPr/>
          </p:nvSpPr>
          <p:spPr bwMode="auto">
            <a:xfrm>
              <a:off x="0" y="650398"/>
              <a:ext cx="825104" cy="1039440"/>
            </a:xfrm>
            <a:custGeom>
              <a:avLst/>
              <a:gdLst>
                <a:gd name="T0" fmla="*/ 2454 w 2592"/>
                <a:gd name="T1" fmla="*/ 949 h 3269"/>
                <a:gd name="T2" fmla="*/ 0 w 2592"/>
                <a:gd name="T3" fmla="*/ 0 h 3269"/>
                <a:gd name="T4" fmla="*/ 0 w 2592"/>
                <a:gd name="T5" fmla="*/ 2269 h 3269"/>
                <a:gd name="T6" fmla="*/ 2592 w 2592"/>
                <a:gd name="T7" fmla="*/ 3269 h 3269"/>
                <a:gd name="T8" fmla="*/ 2454 w 2592"/>
                <a:gd name="T9" fmla="*/ 949 h 3269"/>
              </a:gdLst>
              <a:ahLst/>
              <a:cxnLst>
                <a:cxn ang="0">
                  <a:pos x="T0" y="T1"/>
                </a:cxn>
                <a:cxn ang="0">
                  <a:pos x="T2" y="T3"/>
                </a:cxn>
                <a:cxn ang="0">
                  <a:pos x="T4" y="T5"/>
                </a:cxn>
                <a:cxn ang="0">
                  <a:pos x="T6" y="T7"/>
                </a:cxn>
                <a:cxn ang="0">
                  <a:pos x="T8" y="T9"/>
                </a:cxn>
              </a:cxnLst>
              <a:rect l="0" t="0" r="r" b="b"/>
              <a:pathLst>
                <a:path w="2592" h="3269">
                  <a:moveTo>
                    <a:pt x="2454" y="949"/>
                  </a:moveTo>
                  <a:lnTo>
                    <a:pt x="0" y="0"/>
                  </a:lnTo>
                  <a:lnTo>
                    <a:pt x="0" y="2269"/>
                  </a:lnTo>
                  <a:lnTo>
                    <a:pt x="2592" y="3269"/>
                  </a:lnTo>
                  <a:lnTo>
                    <a:pt x="2454" y="949"/>
                  </a:lnTo>
                  <a:close/>
                </a:path>
              </a:pathLst>
            </a:custGeom>
            <a:solidFill>
              <a:sysClr val="window" lastClr="FFFFFF">
                <a:lumMod val="75000"/>
              </a:sysClr>
            </a:solidFill>
            <a:ln>
              <a:noFill/>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61" name="Freeform 310"/>
            <p:cNvSpPr/>
            <p:nvPr/>
          </p:nvSpPr>
          <p:spPr bwMode="auto">
            <a:xfrm>
              <a:off x="0" y="1371204"/>
              <a:ext cx="825104" cy="842532"/>
            </a:xfrm>
            <a:custGeom>
              <a:avLst/>
              <a:gdLst>
                <a:gd name="T0" fmla="*/ 0 w 2592"/>
                <a:gd name="T1" fmla="*/ 2652 h 2652"/>
                <a:gd name="T2" fmla="*/ 2592 w 2592"/>
                <a:gd name="T3" fmla="*/ 1000 h 2652"/>
                <a:gd name="T4" fmla="*/ 0 w 2592"/>
                <a:gd name="T5" fmla="*/ 0 h 2652"/>
                <a:gd name="T6" fmla="*/ 0 w 2592"/>
                <a:gd name="T7" fmla="*/ 2652 h 2652"/>
              </a:gdLst>
              <a:ahLst/>
              <a:cxnLst>
                <a:cxn ang="0">
                  <a:pos x="T0" y="T1"/>
                </a:cxn>
                <a:cxn ang="0">
                  <a:pos x="T2" y="T3"/>
                </a:cxn>
                <a:cxn ang="0">
                  <a:pos x="T4" y="T5"/>
                </a:cxn>
                <a:cxn ang="0">
                  <a:pos x="T6" y="T7"/>
                </a:cxn>
              </a:cxnLst>
              <a:rect l="0" t="0" r="r" b="b"/>
              <a:pathLst>
                <a:path w="2592" h="2652">
                  <a:moveTo>
                    <a:pt x="0" y="2652"/>
                  </a:moveTo>
                  <a:lnTo>
                    <a:pt x="2592" y="1000"/>
                  </a:lnTo>
                  <a:lnTo>
                    <a:pt x="0" y="0"/>
                  </a:lnTo>
                  <a:lnTo>
                    <a:pt x="0" y="2652"/>
                  </a:lnTo>
                  <a:close/>
                </a:path>
              </a:pathLst>
            </a:custGeom>
            <a:solidFill>
              <a:srgbClr val="E7E6E6"/>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62" name="Freeform 311"/>
            <p:cNvSpPr/>
            <p:nvPr/>
          </p:nvSpPr>
          <p:spPr bwMode="auto">
            <a:xfrm>
              <a:off x="0" y="1689838"/>
              <a:ext cx="1157288" cy="1284085"/>
            </a:xfrm>
            <a:custGeom>
              <a:avLst/>
              <a:gdLst>
                <a:gd name="T0" fmla="*/ 2592 w 3640"/>
                <a:gd name="T1" fmla="*/ 0 h 4042"/>
                <a:gd name="T2" fmla="*/ 0 w 3640"/>
                <a:gd name="T3" fmla="*/ 1652 h 4042"/>
                <a:gd name="T4" fmla="*/ 1371 w 3640"/>
                <a:gd name="T5" fmla="*/ 4042 h 4042"/>
                <a:gd name="T6" fmla="*/ 3640 w 3640"/>
                <a:gd name="T7" fmla="*/ 3112 h 4042"/>
                <a:gd name="T8" fmla="*/ 2592 w 3640"/>
                <a:gd name="T9" fmla="*/ 0 h 4042"/>
              </a:gdLst>
              <a:ahLst/>
              <a:cxnLst>
                <a:cxn ang="0">
                  <a:pos x="T0" y="T1"/>
                </a:cxn>
                <a:cxn ang="0">
                  <a:pos x="T2" y="T3"/>
                </a:cxn>
                <a:cxn ang="0">
                  <a:pos x="T4" y="T5"/>
                </a:cxn>
                <a:cxn ang="0">
                  <a:pos x="T6" y="T7"/>
                </a:cxn>
                <a:cxn ang="0">
                  <a:pos x="T8" y="T9"/>
                </a:cxn>
              </a:cxnLst>
              <a:rect l="0" t="0" r="r" b="b"/>
              <a:pathLst>
                <a:path w="3640" h="4042">
                  <a:moveTo>
                    <a:pt x="2592" y="0"/>
                  </a:moveTo>
                  <a:lnTo>
                    <a:pt x="0" y="1652"/>
                  </a:lnTo>
                  <a:lnTo>
                    <a:pt x="1371" y="4042"/>
                  </a:lnTo>
                  <a:lnTo>
                    <a:pt x="3640" y="3112"/>
                  </a:lnTo>
                  <a:lnTo>
                    <a:pt x="2592" y="0"/>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63" name="Freeform 312"/>
            <p:cNvSpPr/>
            <p:nvPr/>
          </p:nvSpPr>
          <p:spPr bwMode="auto">
            <a:xfrm>
              <a:off x="1157288" y="2654095"/>
              <a:ext cx="894160" cy="838952"/>
            </a:xfrm>
            <a:custGeom>
              <a:avLst/>
              <a:gdLst>
                <a:gd name="T0" fmla="*/ 2816 w 2816"/>
                <a:gd name="T1" fmla="*/ 1 h 2636"/>
                <a:gd name="T2" fmla="*/ 2815 w 2816"/>
                <a:gd name="T3" fmla="*/ 0 h 2636"/>
                <a:gd name="T4" fmla="*/ 0 w 2816"/>
                <a:gd name="T5" fmla="*/ 75 h 2636"/>
                <a:gd name="T6" fmla="*/ 1129 w 2816"/>
                <a:gd name="T7" fmla="*/ 2636 h 2636"/>
                <a:gd name="T8" fmla="*/ 2816 w 2816"/>
                <a:gd name="T9" fmla="*/ 1 h 2636"/>
              </a:gdLst>
              <a:ahLst/>
              <a:cxnLst>
                <a:cxn ang="0">
                  <a:pos x="T0" y="T1"/>
                </a:cxn>
                <a:cxn ang="0">
                  <a:pos x="T2" y="T3"/>
                </a:cxn>
                <a:cxn ang="0">
                  <a:pos x="T4" y="T5"/>
                </a:cxn>
                <a:cxn ang="0">
                  <a:pos x="T6" y="T7"/>
                </a:cxn>
                <a:cxn ang="0">
                  <a:pos x="T8" y="T9"/>
                </a:cxn>
              </a:cxnLst>
              <a:rect l="0" t="0" r="r" b="b"/>
              <a:pathLst>
                <a:path w="2816" h="2636">
                  <a:moveTo>
                    <a:pt x="2816" y="1"/>
                  </a:moveTo>
                  <a:lnTo>
                    <a:pt x="2815" y="0"/>
                  </a:lnTo>
                  <a:lnTo>
                    <a:pt x="0" y="75"/>
                  </a:lnTo>
                  <a:lnTo>
                    <a:pt x="1129" y="2636"/>
                  </a:lnTo>
                  <a:lnTo>
                    <a:pt x="2816" y="1"/>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64" name="Freeform 313"/>
            <p:cNvSpPr/>
            <p:nvPr/>
          </p:nvSpPr>
          <p:spPr bwMode="auto">
            <a:xfrm>
              <a:off x="2051447" y="2654095"/>
              <a:ext cx="1337072" cy="1138492"/>
            </a:xfrm>
            <a:custGeom>
              <a:avLst/>
              <a:gdLst>
                <a:gd name="T0" fmla="*/ 0 w 4206"/>
                <a:gd name="T1" fmla="*/ 0 h 3576"/>
                <a:gd name="T2" fmla="*/ 1 w 4206"/>
                <a:gd name="T3" fmla="*/ 1 h 3576"/>
                <a:gd name="T4" fmla="*/ 865 w 4206"/>
                <a:gd name="T5" fmla="*/ 3576 h 3576"/>
                <a:gd name="T6" fmla="*/ 4206 w 4206"/>
                <a:gd name="T7" fmla="*/ 1921 h 3576"/>
                <a:gd name="T8" fmla="*/ 1 w 4206"/>
                <a:gd name="T9" fmla="*/ 0 h 3576"/>
                <a:gd name="T10" fmla="*/ 0 w 4206"/>
                <a:gd name="T11" fmla="*/ 0 h 3576"/>
              </a:gdLst>
              <a:ahLst/>
              <a:cxnLst>
                <a:cxn ang="0">
                  <a:pos x="T0" y="T1"/>
                </a:cxn>
                <a:cxn ang="0">
                  <a:pos x="T2" y="T3"/>
                </a:cxn>
                <a:cxn ang="0">
                  <a:pos x="T4" y="T5"/>
                </a:cxn>
                <a:cxn ang="0">
                  <a:pos x="T6" y="T7"/>
                </a:cxn>
                <a:cxn ang="0">
                  <a:pos x="T8" y="T9"/>
                </a:cxn>
                <a:cxn ang="0">
                  <a:pos x="T10" y="T11"/>
                </a:cxn>
              </a:cxnLst>
              <a:rect l="0" t="0" r="r" b="b"/>
              <a:pathLst>
                <a:path w="4206" h="3576">
                  <a:moveTo>
                    <a:pt x="0" y="0"/>
                  </a:moveTo>
                  <a:lnTo>
                    <a:pt x="1" y="1"/>
                  </a:lnTo>
                  <a:lnTo>
                    <a:pt x="865" y="3576"/>
                  </a:lnTo>
                  <a:lnTo>
                    <a:pt x="4206" y="1921"/>
                  </a:lnTo>
                  <a:lnTo>
                    <a:pt x="1" y="0"/>
                  </a:lnTo>
                  <a:lnTo>
                    <a:pt x="0"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65" name="Freeform 314"/>
            <p:cNvSpPr/>
            <p:nvPr/>
          </p:nvSpPr>
          <p:spPr bwMode="auto">
            <a:xfrm>
              <a:off x="2051447" y="2654095"/>
              <a:ext cx="0" cy="0"/>
            </a:xfrm>
            <a:custGeom>
              <a:avLst/>
              <a:gdLst>
                <a:gd name="T0" fmla="*/ 0 w 1"/>
                <a:gd name="T1" fmla="*/ 1 w 1"/>
                <a:gd name="T2" fmla="*/ 0 w 1"/>
              </a:gdLst>
              <a:ahLst/>
              <a:cxnLst>
                <a:cxn ang="0">
                  <a:pos x="T0" y="0"/>
                </a:cxn>
                <a:cxn ang="0">
                  <a:pos x="T1" y="0"/>
                </a:cxn>
                <a:cxn ang="0">
                  <a:pos x="T2" y="0"/>
                </a:cxn>
              </a:cxnLst>
              <a:rect l="0" t="0" r="r" b="b"/>
              <a:pathLst>
                <a:path w="1">
                  <a:moveTo>
                    <a:pt x="0" y="0"/>
                  </a:moveTo>
                  <a:lnTo>
                    <a:pt x="1" y="0"/>
                  </a:lnTo>
                  <a:lnTo>
                    <a:pt x="0" y="0"/>
                  </a:lnTo>
                  <a:close/>
                </a:path>
              </a:pathLst>
            </a:custGeom>
            <a:solidFill>
              <a:srgbClr val="FFFFFF"/>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66" name="Freeform 315"/>
            <p:cNvSpPr/>
            <p:nvPr/>
          </p:nvSpPr>
          <p:spPr bwMode="auto">
            <a:xfrm>
              <a:off x="2050256" y="1640909"/>
              <a:ext cx="1391841" cy="1013186"/>
            </a:xfrm>
            <a:custGeom>
              <a:avLst/>
              <a:gdLst>
                <a:gd name="T0" fmla="*/ 6 w 4381"/>
                <a:gd name="T1" fmla="*/ 3191 h 3191"/>
                <a:gd name="T2" fmla="*/ 7 w 4381"/>
                <a:gd name="T3" fmla="*/ 3191 h 3191"/>
                <a:gd name="T4" fmla="*/ 4381 w 4381"/>
                <a:gd name="T5" fmla="*/ 1270 h 3191"/>
                <a:gd name="T6" fmla="*/ 0 w 4381"/>
                <a:gd name="T7" fmla="*/ 0 h 3191"/>
                <a:gd name="T8" fmla="*/ 6 w 4381"/>
                <a:gd name="T9" fmla="*/ 3191 h 3191"/>
              </a:gdLst>
              <a:ahLst/>
              <a:cxnLst>
                <a:cxn ang="0">
                  <a:pos x="T0" y="T1"/>
                </a:cxn>
                <a:cxn ang="0">
                  <a:pos x="T2" y="T3"/>
                </a:cxn>
                <a:cxn ang="0">
                  <a:pos x="T4" y="T5"/>
                </a:cxn>
                <a:cxn ang="0">
                  <a:pos x="T6" y="T7"/>
                </a:cxn>
                <a:cxn ang="0">
                  <a:pos x="T8" y="T9"/>
                </a:cxn>
              </a:cxnLst>
              <a:rect l="0" t="0" r="r" b="b"/>
              <a:pathLst>
                <a:path w="4381" h="3191">
                  <a:moveTo>
                    <a:pt x="6" y="3191"/>
                  </a:moveTo>
                  <a:lnTo>
                    <a:pt x="7" y="3191"/>
                  </a:lnTo>
                  <a:lnTo>
                    <a:pt x="4381" y="1270"/>
                  </a:lnTo>
                  <a:lnTo>
                    <a:pt x="0" y="0"/>
                  </a:lnTo>
                  <a:lnTo>
                    <a:pt x="6" y="3191"/>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67" name="Freeform 316"/>
            <p:cNvSpPr/>
            <p:nvPr/>
          </p:nvSpPr>
          <p:spPr bwMode="auto">
            <a:xfrm>
              <a:off x="1157288" y="1640909"/>
              <a:ext cx="894160" cy="1037053"/>
            </a:xfrm>
            <a:custGeom>
              <a:avLst/>
              <a:gdLst>
                <a:gd name="T0" fmla="*/ 2815 w 2815"/>
                <a:gd name="T1" fmla="*/ 3191 h 3266"/>
                <a:gd name="T2" fmla="*/ 2809 w 2815"/>
                <a:gd name="T3" fmla="*/ 0 h 3266"/>
                <a:gd name="T4" fmla="*/ 0 w 2815"/>
                <a:gd name="T5" fmla="*/ 3266 h 3266"/>
                <a:gd name="T6" fmla="*/ 2815 w 2815"/>
                <a:gd name="T7" fmla="*/ 3191 h 3266"/>
              </a:gdLst>
              <a:ahLst/>
              <a:cxnLst>
                <a:cxn ang="0">
                  <a:pos x="T0" y="T1"/>
                </a:cxn>
                <a:cxn ang="0">
                  <a:pos x="T2" y="T3"/>
                </a:cxn>
                <a:cxn ang="0">
                  <a:pos x="T4" y="T5"/>
                </a:cxn>
                <a:cxn ang="0">
                  <a:pos x="T6" y="T7"/>
                </a:cxn>
              </a:cxnLst>
              <a:rect l="0" t="0" r="r" b="b"/>
              <a:pathLst>
                <a:path w="2815" h="3266">
                  <a:moveTo>
                    <a:pt x="2815" y="3191"/>
                  </a:moveTo>
                  <a:lnTo>
                    <a:pt x="2809" y="0"/>
                  </a:lnTo>
                  <a:lnTo>
                    <a:pt x="0" y="3266"/>
                  </a:lnTo>
                  <a:lnTo>
                    <a:pt x="2815" y="3191"/>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68" name="Freeform 317"/>
            <p:cNvSpPr/>
            <p:nvPr/>
          </p:nvSpPr>
          <p:spPr bwMode="auto">
            <a:xfrm>
              <a:off x="825104" y="1640909"/>
              <a:ext cx="1225153" cy="1037053"/>
            </a:xfrm>
            <a:custGeom>
              <a:avLst/>
              <a:gdLst>
                <a:gd name="T0" fmla="*/ 1048 w 3857"/>
                <a:gd name="T1" fmla="*/ 3266 h 3266"/>
                <a:gd name="T2" fmla="*/ 3857 w 3857"/>
                <a:gd name="T3" fmla="*/ 0 h 3266"/>
                <a:gd name="T4" fmla="*/ 0 w 3857"/>
                <a:gd name="T5" fmla="*/ 154 h 3266"/>
                <a:gd name="T6" fmla="*/ 1048 w 3857"/>
                <a:gd name="T7" fmla="*/ 3266 h 3266"/>
              </a:gdLst>
              <a:ahLst/>
              <a:cxnLst>
                <a:cxn ang="0">
                  <a:pos x="T0" y="T1"/>
                </a:cxn>
                <a:cxn ang="0">
                  <a:pos x="T2" y="T3"/>
                </a:cxn>
                <a:cxn ang="0">
                  <a:pos x="T4" y="T5"/>
                </a:cxn>
                <a:cxn ang="0">
                  <a:pos x="T6" y="T7"/>
                </a:cxn>
              </a:cxnLst>
              <a:rect l="0" t="0" r="r" b="b"/>
              <a:pathLst>
                <a:path w="3857" h="3266">
                  <a:moveTo>
                    <a:pt x="1048" y="3266"/>
                  </a:moveTo>
                  <a:lnTo>
                    <a:pt x="3857" y="0"/>
                  </a:lnTo>
                  <a:lnTo>
                    <a:pt x="0" y="154"/>
                  </a:lnTo>
                  <a:lnTo>
                    <a:pt x="1048" y="3266"/>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69" name="Freeform 318"/>
            <p:cNvSpPr/>
            <p:nvPr/>
          </p:nvSpPr>
          <p:spPr bwMode="auto">
            <a:xfrm>
              <a:off x="779860" y="753029"/>
              <a:ext cx="1270397" cy="936809"/>
            </a:xfrm>
            <a:custGeom>
              <a:avLst/>
              <a:gdLst>
                <a:gd name="T0" fmla="*/ 3995 w 3995"/>
                <a:gd name="T1" fmla="*/ 2790 h 2944"/>
                <a:gd name="T2" fmla="*/ 2659 w 3995"/>
                <a:gd name="T3" fmla="*/ 0 h 2944"/>
                <a:gd name="T4" fmla="*/ 0 w 3995"/>
                <a:gd name="T5" fmla="*/ 624 h 2944"/>
                <a:gd name="T6" fmla="*/ 138 w 3995"/>
                <a:gd name="T7" fmla="*/ 2944 h 2944"/>
                <a:gd name="T8" fmla="*/ 3995 w 3995"/>
                <a:gd name="T9" fmla="*/ 2790 h 2944"/>
              </a:gdLst>
              <a:ahLst/>
              <a:cxnLst>
                <a:cxn ang="0">
                  <a:pos x="T0" y="T1"/>
                </a:cxn>
                <a:cxn ang="0">
                  <a:pos x="T2" y="T3"/>
                </a:cxn>
                <a:cxn ang="0">
                  <a:pos x="T4" y="T5"/>
                </a:cxn>
                <a:cxn ang="0">
                  <a:pos x="T6" y="T7"/>
                </a:cxn>
                <a:cxn ang="0">
                  <a:pos x="T8" y="T9"/>
                </a:cxn>
              </a:cxnLst>
              <a:rect l="0" t="0" r="r" b="b"/>
              <a:pathLst>
                <a:path w="3995" h="2944">
                  <a:moveTo>
                    <a:pt x="3995" y="2790"/>
                  </a:moveTo>
                  <a:lnTo>
                    <a:pt x="2659" y="0"/>
                  </a:lnTo>
                  <a:lnTo>
                    <a:pt x="0" y="624"/>
                  </a:lnTo>
                  <a:lnTo>
                    <a:pt x="138" y="2944"/>
                  </a:lnTo>
                  <a:lnTo>
                    <a:pt x="3995" y="2790"/>
                  </a:lnTo>
                  <a:close/>
                </a:path>
              </a:pathLst>
            </a:custGeom>
            <a:solidFill>
              <a:sysClr val="window" lastClr="FFFFFF">
                <a:lumMod val="95000"/>
              </a:sysClr>
            </a:solidFill>
            <a:ln>
              <a:noFill/>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70" name="Freeform 319"/>
            <p:cNvSpPr/>
            <p:nvPr/>
          </p:nvSpPr>
          <p:spPr bwMode="auto">
            <a:xfrm>
              <a:off x="435769" y="2677962"/>
              <a:ext cx="1079897" cy="1441612"/>
            </a:xfrm>
            <a:custGeom>
              <a:avLst/>
              <a:gdLst>
                <a:gd name="T0" fmla="*/ 0 w 3398"/>
                <a:gd name="T1" fmla="*/ 930 h 4535"/>
                <a:gd name="T2" fmla="*/ 1124 w 3398"/>
                <a:gd name="T3" fmla="*/ 4535 h 4535"/>
                <a:gd name="T4" fmla="*/ 3398 w 3398"/>
                <a:gd name="T5" fmla="*/ 2561 h 4535"/>
                <a:gd name="T6" fmla="*/ 2269 w 3398"/>
                <a:gd name="T7" fmla="*/ 0 h 4535"/>
                <a:gd name="T8" fmla="*/ 0 w 3398"/>
                <a:gd name="T9" fmla="*/ 930 h 4535"/>
              </a:gdLst>
              <a:ahLst/>
              <a:cxnLst>
                <a:cxn ang="0">
                  <a:pos x="T0" y="T1"/>
                </a:cxn>
                <a:cxn ang="0">
                  <a:pos x="T2" y="T3"/>
                </a:cxn>
                <a:cxn ang="0">
                  <a:pos x="T4" y="T5"/>
                </a:cxn>
                <a:cxn ang="0">
                  <a:pos x="T6" y="T7"/>
                </a:cxn>
                <a:cxn ang="0">
                  <a:pos x="T8" y="T9"/>
                </a:cxn>
              </a:cxnLst>
              <a:rect l="0" t="0" r="r" b="b"/>
              <a:pathLst>
                <a:path w="3398" h="4535">
                  <a:moveTo>
                    <a:pt x="0" y="930"/>
                  </a:moveTo>
                  <a:lnTo>
                    <a:pt x="1124" y="4535"/>
                  </a:lnTo>
                  <a:lnTo>
                    <a:pt x="3398" y="2561"/>
                  </a:lnTo>
                  <a:lnTo>
                    <a:pt x="2269" y="0"/>
                  </a:lnTo>
                  <a:lnTo>
                    <a:pt x="0" y="930"/>
                  </a:lnTo>
                  <a:close/>
                </a:path>
              </a:pathLst>
            </a:custGeom>
            <a:solidFill>
              <a:sysClr val="window" lastClr="FFFFFF">
                <a:lumMod val="6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71" name="Freeform 320"/>
            <p:cNvSpPr/>
            <p:nvPr/>
          </p:nvSpPr>
          <p:spPr bwMode="auto">
            <a:xfrm>
              <a:off x="0" y="2973923"/>
              <a:ext cx="792956" cy="1145652"/>
            </a:xfrm>
            <a:custGeom>
              <a:avLst/>
              <a:gdLst>
                <a:gd name="T0" fmla="*/ 1371 w 2495"/>
                <a:gd name="T1" fmla="*/ 0 h 3605"/>
                <a:gd name="T2" fmla="*/ 0 w 2495"/>
                <a:gd name="T3" fmla="*/ 1203 h 3605"/>
                <a:gd name="T4" fmla="*/ 0 w 2495"/>
                <a:gd name="T5" fmla="*/ 3203 h 3605"/>
                <a:gd name="T6" fmla="*/ 2495 w 2495"/>
                <a:gd name="T7" fmla="*/ 3605 h 3605"/>
                <a:gd name="T8" fmla="*/ 1371 w 2495"/>
                <a:gd name="T9" fmla="*/ 0 h 3605"/>
              </a:gdLst>
              <a:ahLst/>
              <a:cxnLst>
                <a:cxn ang="0">
                  <a:pos x="T0" y="T1"/>
                </a:cxn>
                <a:cxn ang="0">
                  <a:pos x="T2" y="T3"/>
                </a:cxn>
                <a:cxn ang="0">
                  <a:pos x="T4" y="T5"/>
                </a:cxn>
                <a:cxn ang="0">
                  <a:pos x="T6" y="T7"/>
                </a:cxn>
                <a:cxn ang="0">
                  <a:pos x="T8" y="T9"/>
                </a:cxn>
              </a:cxnLst>
              <a:rect l="0" t="0" r="r" b="b"/>
              <a:pathLst>
                <a:path w="2495" h="3605">
                  <a:moveTo>
                    <a:pt x="1371" y="0"/>
                  </a:moveTo>
                  <a:lnTo>
                    <a:pt x="0" y="1203"/>
                  </a:lnTo>
                  <a:lnTo>
                    <a:pt x="0" y="3203"/>
                  </a:lnTo>
                  <a:lnTo>
                    <a:pt x="2495" y="3605"/>
                  </a:lnTo>
                  <a:lnTo>
                    <a:pt x="1371"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72" name="Freeform 321"/>
            <p:cNvSpPr/>
            <p:nvPr/>
          </p:nvSpPr>
          <p:spPr bwMode="auto">
            <a:xfrm>
              <a:off x="0" y="2213735"/>
              <a:ext cx="435769" cy="1143265"/>
            </a:xfrm>
            <a:custGeom>
              <a:avLst/>
              <a:gdLst>
                <a:gd name="T0" fmla="*/ 0 w 1371"/>
                <a:gd name="T1" fmla="*/ 3593 h 3593"/>
                <a:gd name="T2" fmla="*/ 1371 w 1371"/>
                <a:gd name="T3" fmla="*/ 2390 h 3593"/>
                <a:gd name="T4" fmla="*/ 0 w 1371"/>
                <a:gd name="T5" fmla="*/ 0 h 3593"/>
                <a:gd name="T6" fmla="*/ 0 w 1371"/>
                <a:gd name="T7" fmla="*/ 3593 h 3593"/>
              </a:gdLst>
              <a:ahLst/>
              <a:cxnLst>
                <a:cxn ang="0">
                  <a:pos x="T0" y="T1"/>
                </a:cxn>
                <a:cxn ang="0">
                  <a:pos x="T2" y="T3"/>
                </a:cxn>
                <a:cxn ang="0">
                  <a:pos x="T4" y="T5"/>
                </a:cxn>
                <a:cxn ang="0">
                  <a:pos x="T6" y="T7"/>
                </a:cxn>
              </a:cxnLst>
              <a:rect l="0" t="0" r="r" b="b"/>
              <a:pathLst>
                <a:path w="1371" h="3593">
                  <a:moveTo>
                    <a:pt x="0" y="3593"/>
                  </a:moveTo>
                  <a:lnTo>
                    <a:pt x="1371" y="2390"/>
                  </a:lnTo>
                  <a:lnTo>
                    <a:pt x="0" y="0"/>
                  </a:lnTo>
                  <a:lnTo>
                    <a:pt x="0" y="3593"/>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73" name="Freeform 322"/>
            <p:cNvSpPr/>
            <p:nvPr/>
          </p:nvSpPr>
          <p:spPr bwMode="auto">
            <a:xfrm>
              <a:off x="0" y="3993075"/>
              <a:ext cx="792956" cy="811503"/>
            </a:xfrm>
            <a:custGeom>
              <a:avLst/>
              <a:gdLst>
                <a:gd name="T0" fmla="*/ 2495 w 2495"/>
                <a:gd name="T1" fmla="*/ 402 h 2554"/>
                <a:gd name="T2" fmla="*/ 0 w 2495"/>
                <a:gd name="T3" fmla="*/ 0 h 2554"/>
                <a:gd name="T4" fmla="*/ 0 w 2495"/>
                <a:gd name="T5" fmla="*/ 2554 h 2554"/>
                <a:gd name="T6" fmla="*/ 2495 w 2495"/>
                <a:gd name="T7" fmla="*/ 402 h 2554"/>
              </a:gdLst>
              <a:ahLst/>
              <a:cxnLst>
                <a:cxn ang="0">
                  <a:pos x="T0" y="T1"/>
                </a:cxn>
                <a:cxn ang="0">
                  <a:pos x="T2" y="T3"/>
                </a:cxn>
                <a:cxn ang="0">
                  <a:pos x="T4" y="T5"/>
                </a:cxn>
                <a:cxn ang="0">
                  <a:pos x="T6" y="T7"/>
                </a:cxn>
              </a:cxnLst>
              <a:rect l="0" t="0" r="r" b="b"/>
              <a:pathLst>
                <a:path w="2495" h="2554">
                  <a:moveTo>
                    <a:pt x="2495" y="402"/>
                  </a:moveTo>
                  <a:lnTo>
                    <a:pt x="0" y="0"/>
                  </a:lnTo>
                  <a:lnTo>
                    <a:pt x="0" y="2554"/>
                  </a:lnTo>
                  <a:lnTo>
                    <a:pt x="2495" y="402"/>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74" name="Freeform 323"/>
            <p:cNvSpPr/>
            <p:nvPr/>
          </p:nvSpPr>
          <p:spPr bwMode="auto">
            <a:xfrm>
              <a:off x="839391" y="4631538"/>
              <a:ext cx="838200" cy="511963"/>
            </a:xfrm>
            <a:custGeom>
              <a:avLst/>
              <a:gdLst>
                <a:gd name="T0" fmla="*/ 627 w 2640"/>
                <a:gd name="T1" fmla="*/ 0 h 1608"/>
                <a:gd name="T2" fmla="*/ 0 w 2640"/>
                <a:gd name="T3" fmla="*/ 1608 h 1608"/>
                <a:gd name="T4" fmla="*/ 2640 w 2640"/>
                <a:gd name="T5" fmla="*/ 1608 h 1608"/>
                <a:gd name="T6" fmla="*/ 627 w 2640"/>
                <a:gd name="T7" fmla="*/ 0 h 1608"/>
              </a:gdLst>
              <a:ahLst/>
              <a:cxnLst>
                <a:cxn ang="0">
                  <a:pos x="T0" y="T1"/>
                </a:cxn>
                <a:cxn ang="0">
                  <a:pos x="T2" y="T3"/>
                </a:cxn>
                <a:cxn ang="0">
                  <a:pos x="T4" y="T5"/>
                </a:cxn>
                <a:cxn ang="0">
                  <a:pos x="T6" y="T7"/>
                </a:cxn>
              </a:cxnLst>
              <a:rect l="0" t="0" r="r" b="b"/>
              <a:pathLst>
                <a:path w="2640" h="1608">
                  <a:moveTo>
                    <a:pt x="627" y="0"/>
                  </a:moveTo>
                  <a:lnTo>
                    <a:pt x="0" y="1608"/>
                  </a:lnTo>
                  <a:lnTo>
                    <a:pt x="2640" y="1608"/>
                  </a:lnTo>
                  <a:lnTo>
                    <a:pt x="627" y="0"/>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75" name="Freeform 324"/>
            <p:cNvSpPr/>
            <p:nvPr/>
          </p:nvSpPr>
          <p:spPr bwMode="auto">
            <a:xfrm>
              <a:off x="0" y="4119575"/>
              <a:ext cx="1039416" cy="1023926"/>
            </a:xfrm>
            <a:custGeom>
              <a:avLst/>
              <a:gdLst>
                <a:gd name="T0" fmla="*/ 2640 w 3267"/>
                <a:gd name="T1" fmla="*/ 3217 h 3217"/>
                <a:gd name="T2" fmla="*/ 3267 w 3267"/>
                <a:gd name="T3" fmla="*/ 1609 h 3217"/>
                <a:gd name="T4" fmla="*/ 2495 w 3267"/>
                <a:gd name="T5" fmla="*/ 0 h 3217"/>
                <a:gd name="T6" fmla="*/ 0 w 3267"/>
                <a:gd name="T7" fmla="*/ 2152 h 3217"/>
                <a:gd name="T8" fmla="*/ 0 w 3267"/>
                <a:gd name="T9" fmla="*/ 3217 h 3217"/>
                <a:gd name="T10" fmla="*/ 2640 w 3267"/>
                <a:gd name="T11" fmla="*/ 3217 h 3217"/>
              </a:gdLst>
              <a:ahLst/>
              <a:cxnLst>
                <a:cxn ang="0">
                  <a:pos x="T0" y="T1"/>
                </a:cxn>
                <a:cxn ang="0">
                  <a:pos x="T2" y="T3"/>
                </a:cxn>
                <a:cxn ang="0">
                  <a:pos x="T4" y="T5"/>
                </a:cxn>
                <a:cxn ang="0">
                  <a:pos x="T6" y="T7"/>
                </a:cxn>
                <a:cxn ang="0">
                  <a:pos x="T8" y="T9"/>
                </a:cxn>
                <a:cxn ang="0">
                  <a:pos x="T10" y="T11"/>
                </a:cxn>
              </a:cxnLst>
              <a:rect l="0" t="0" r="r" b="b"/>
              <a:pathLst>
                <a:path w="3267" h="3217">
                  <a:moveTo>
                    <a:pt x="2640" y="3217"/>
                  </a:moveTo>
                  <a:lnTo>
                    <a:pt x="3267" y="1609"/>
                  </a:lnTo>
                  <a:lnTo>
                    <a:pt x="2495" y="0"/>
                  </a:lnTo>
                  <a:lnTo>
                    <a:pt x="0" y="2152"/>
                  </a:lnTo>
                  <a:lnTo>
                    <a:pt x="0" y="3217"/>
                  </a:lnTo>
                  <a:lnTo>
                    <a:pt x="2640" y="3217"/>
                  </a:lnTo>
                  <a:close/>
                </a:path>
              </a:pathLst>
            </a:custGeom>
            <a:solidFill>
              <a:sysClr val="window" lastClr="FFFFFF">
                <a:lumMod val="6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76" name="Freeform 325"/>
            <p:cNvSpPr/>
            <p:nvPr/>
          </p:nvSpPr>
          <p:spPr bwMode="auto">
            <a:xfrm>
              <a:off x="1677591" y="4493105"/>
              <a:ext cx="1414463" cy="650396"/>
            </a:xfrm>
            <a:custGeom>
              <a:avLst/>
              <a:gdLst>
                <a:gd name="T0" fmla="*/ 1478 w 4447"/>
                <a:gd name="T1" fmla="*/ 334 h 2046"/>
                <a:gd name="T2" fmla="*/ 0 w 4447"/>
                <a:gd name="T3" fmla="*/ 2046 h 2046"/>
                <a:gd name="T4" fmla="*/ 3122 w 4447"/>
                <a:gd name="T5" fmla="*/ 2046 h 2046"/>
                <a:gd name="T6" fmla="*/ 4447 w 4447"/>
                <a:gd name="T7" fmla="*/ 0 h 2046"/>
                <a:gd name="T8" fmla="*/ 1478 w 4447"/>
                <a:gd name="T9" fmla="*/ 334 h 2046"/>
              </a:gdLst>
              <a:ahLst/>
              <a:cxnLst>
                <a:cxn ang="0">
                  <a:pos x="T0" y="T1"/>
                </a:cxn>
                <a:cxn ang="0">
                  <a:pos x="T2" y="T3"/>
                </a:cxn>
                <a:cxn ang="0">
                  <a:pos x="T4" y="T5"/>
                </a:cxn>
                <a:cxn ang="0">
                  <a:pos x="T6" y="T7"/>
                </a:cxn>
                <a:cxn ang="0">
                  <a:pos x="T8" y="T9"/>
                </a:cxn>
              </a:cxnLst>
              <a:rect l="0" t="0" r="r" b="b"/>
              <a:pathLst>
                <a:path w="4447" h="2046">
                  <a:moveTo>
                    <a:pt x="1478" y="334"/>
                  </a:moveTo>
                  <a:lnTo>
                    <a:pt x="0" y="2046"/>
                  </a:lnTo>
                  <a:lnTo>
                    <a:pt x="3122" y="2046"/>
                  </a:lnTo>
                  <a:lnTo>
                    <a:pt x="4447" y="0"/>
                  </a:lnTo>
                  <a:lnTo>
                    <a:pt x="1478" y="334"/>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77" name="Freeform 326"/>
            <p:cNvSpPr/>
            <p:nvPr/>
          </p:nvSpPr>
          <p:spPr bwMode="auto">
            <a:xfrm>
              <a:off x="1515666" y="3493047"/>
              <a:ext cx="810815" cy="1650454"/>
            </a:xfrm>
            <a:custGeom>
              <a:avLst/>
              <a:gdLst>
                <a:gd name="T0" fmla="*/ 511 w 2551"/>
                <a:gd name="T1" fmla="*/ 5191 h 5191"/>
                <a:gd name="T2" fmla="*/ 1989 w 2551"/>
                <a:gd name="T3" fmla="*/ 3479 h 5191"/>
                <a:gd name="T4" fmla="*/ 2551 w 2551"/>
                <a:gd name="T5" fmla="*/ 940 h 5191"/>
                <a:gd name="T6" fmla="*/ 0 w 2551"/>
                <a:gd name="T7" fmla="*/ 0 h 5191"/>
                <a:gd name="T8" fmla="*/ 511 w 2551"/>
                <a:gd name="T9" fmla="*/ 5191 h 5191"/>
              </a:gdLst>
              <a:ahLst/>
              <a:cxnLst>
                <a:cxn ang="0">
                  <a:pos x="T0" y="T1"/>
                </a:cxn>
                <a:cxn ang="0">
                  <a:pos x="T2" y="T3"/>
                </a:cxn>
                <a:cxn ang="0">
                  <a:pos x="T4" y="T5"/>
                </a:cxn>
                <a:cxn ang="0">
                  <a:pos x="T6" y="T7"/>
                </a:cxn>
                <a:cxn ang="0">
                  <a:pos x="T8" y="T9"/>
                </a:cxn>
              </a:cxnLst>
              <a:rect l="0" t="0" r="r" b="b"/>
              <a:pathLst>
                <a:path w="2551" h="5191">
                  <a:moveTo>
                    <a:pt x="511" y="5191"/>
                  </a:moveTo>
                  <a:lnTo>
                    <a:pt x="1989" y="3479"/>
                  </a:lnTo>
                  <a:lnTo>
                    <a:pt x="2551" y="940"/>
                  </a:lnTo>
                  <a:lnTo>
                    <a:pt x="0" y="0"/>
                  </a:lnTo>
                  <a:lnTo>
                    <a:pt x="511" y="5191"/>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78" name="Freeform 327"/>
            <p:cNvSpPr/>
            <p:nvPr/>
          </p:nvSpPr>
          <p:spPr bwMode="auto">
            <a:xfrm>
              <a:off x="792956" y="3493047"/>
              <a:ext cx="884635" cy="1650454"/>
            </a:xfrm>
            <a:custGeom>
              <a:avLst/>
              <a:gdLst>
                <a:gd name="T0" fmla="*/ 0 w 2785"/>
                <a:gd name="T1" fmla="*/ 1974 h 5191"/>
                <a:gd name="T2" fmla="*/ 772 w 2785"/>
                <a:gd name="T3" fmla="*/ 3583 h 5191"/>
                <a:gd name="T4" fmla="*/ 2785 w 2785"/>
                <a:gd name="T5" fmla="*/ 5191 h 5191"/>
                <a:gd name="T6" fmla="*/ 2274 w 2785"/>
                <a:gd name="T7" fmla="*/ 0 h 5191"/>
                <a:gd name="T8" fmla="*/ 0 w 2785"/>
                <a:gd name="T9" fmla="*/ 1974 h 5191"/>
              </a:gdLst>
              <a:ahLst/>
              <a:cxnLst>
                <a:cxn ang="0">
                  <a:pos x="T0" y="T1"/>
                </a:cxn>
                <a:cxn ang="0">
                  <a:pos x="T2" y="T3"/>
                </a:cxn>
                <a:cxn ang="0">
                  <a:pos x="T4" y="T5"/>
                </a:cxn>
                <a:cxn ang="0">
                  <a:pos x="T6" y="T7"/>
                </a:cxn>
                <a:cxn ang="0">
                  <a:pos x="T8" y="T9"/>
                </a:cxn>
              </a:cxnLst>
              <a:rect l="0" t="0" r="r" b="b"/>
              <a:pathLst>
                <a:path w="2785" h="5191">
                  <a:moveTo>
                    <a:pt x="0" y="1974"/>
                  </a:moveTo>
                  <a:lnTo>
                    <a:pt x="772" y="3583"/>
                  </a:lnTo>
                  <a:lnTo>
                    <a:pt x="2785" y="5191"/>
                  </a:lnTo>
                  <a:lnTo>
                    <a:pt x="2274" y="0"/>
                  </a:lnTo>
                  <a:lnTo>
                    <a:pt x="0" y="1974"/>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79" name="Freeform 328"/>
            <p:cNvSpPr/>
            <p:nvPr/>
          </p:nvSpPr>
          <p:spPr bwMode="auto">
            <a:xfrm>
              <a:off x="2326481" y="3266303"/>
              <a:ext cx="1062038" cy="1226802"/>
            </a:xfrm>
            <a:custGeom>
              <a:avLst/>
              <a:gdLst>
                <a:gd name="T0" fmla="*/ 3341 w 3341"/>
                <a:gd name="T1" fmla="*/ 0 h 3860"/>
                <a:gd name="T2" fmla="*/ 0 w 3341"/>
                <a:gd name="T3" fmla="*/ 1655 h 3860"/>
                <a:gd name="T4" fmla="*/ 2407 w 3341"/>
                <a:gd name="T5" fmla="*/ 3860 h 3860"/>
                <a:gd name="T6" fmla="*/ 3341 w 3341"/>
                <a:gd name="T7" fmla="*/ 0 h 3860"/>
              </a:gdLst>
              <a:ahLst/>
              <a:cxnLst>
                <a:cxn ang="0">
                  <a:pos x="T0" y="T1"/>
                </a:cxn>
                <a:cxn ang="0">
                  <a:pos x="T2" y="T3"/>
                </a:cxn>
                <a:cxn ang="0">
                  <a:pos x="T4" y="T5"/>
                </a:cxn>
                <a:cxn ang="0">
                  <a:pos x="T6" y="T7"/>
                </a:cxn>
              </a:cxnLst>
              <a:rect l="0" t="0" r="r" b="b"/>
              <a:pathLst>
                <a:path w="3341" h="3860">
                  <a:moveTo>
                    <a:pt x="3341" y="0"/>
                  </a:moveTo>
                  <a:lnTo>
                    <a:pt x="0" y="1655"/>
                  </a:lnTo>
                  <a:lnTo>
                    <a:pt x="2407" y="3860"/>
                  </a:lnTo>
                  <a:lnTo>
                    <a:pt x="3341" y="0"/>
                  </a:lnTo>
                  <a:close/>
                </a:path>
              </a:pathLst>
            </a:custGeom>
            <a:solidFill>
              <a:srgbClr val="E7E6E6">
                <a:lumMod val="90000"/>
              </a:srgb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80" name="Freeform 329"/>
            <p:cNvSpPr/>
            <p:nvPr/>
          </p:nvSpPr>
          <p:spPr bwMode="auto">
            <a:xfrm>
              <a:off x="2671763" y="4493105"/>
              <a:ext cx="1469231" cy="650396"/>
            </a:xfrm>
            <a:custGeom>
              <a:avLst/>
              <a:gdLst>
                <a:gd name="T0" fmla="*/ 1325 w 4628"/>
                <a:gd name="T1" fmla="*/ 0 h 2046"/>
                <a:gd name="T2" fmla="*/ 0 w 4628"/>
                <a:gd name="T3" fmla="*/ 2046 h 2046"/>
                <a:gd name="T4" fmla="*/ 4628 w 4628"/>
                <a:gd name="T5" fmla="*/ 2046 h 2046"/>
                <a:gd name="T6" fmla="*/ 1325 w 4628"/>
                <a:gd name="T7" fmla="*/ 0 h 2046"/>
              </a:gdLst>
              <a:ahLst/>
              <a:cxnLst>
                <a:cxn ang="0">
                  <a:pos x="T0" y="T1"/>
                </a:cxn>
                <a:cxn ang="0">
                  <a:pos x="T2" y="T3"/>
                </a:cxn>
                <a:cxn ang="0">
                  <a:pos x="T4" y="T5"/>
                </a:cxn>
                <a:cxn ang="0">
                  <a:pos x="T6" y="T7"/>
                </a:cxn>
              </a:cxnLst>
              <a:rect l="0" t="0" r="r" b="b"/>
              <a:pathLst>
                <a:path w="4628" h="2046">
                  <a:moveTo>
                    <a:pt x="1325" y="0"/>
                  </a:moveTo>
                  <a:lnTo>
                    <a:pt x="0" y="2046"/>
                  </a:lnTo>
                  <a:lnTo>
                    <a:pt x="4628" y="2046"/>
                  </a:lnTo>
                  <a:lnTo>
                    <a:pt x="1325" y="0"/>
                  </a:lnTo>
                  <a:close/>
                </a:path>
              </a:pathLst>
            </a:custGeom>
            <a:solidFill>
              <a:sysClr val="window" lastClr="FFFFFF">
                <a:lumMod val="6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81" name="Freeform 330"/>
            <p:cNvSpPr/>
            <p:nvPr/>
          </p:nvSpPr>
          <p:spPr bwMode="auto">
            <a:xfrm>
              <a:off x="4005263" y="4268748"/>
              <a:ext cx="1075135" cy="874753"/>
            </a:xfrm>
            <a:custGeom>
              <a:avLst/>
              <a:gdLst>
                <a:gd name="T0" fmla="*/ 0 w 3384"/>
                <a:gd name="T1" fmla="*/ 0 h 2749"/>
                <a:gd name="T2" fmla="*/ 430 w 3384"/>
                <a:gd name="T3" fmla="*/ 2749 h 2749"/>
                <a:gd name="T4" fmla="*/ 3384 w 3384"/>
                <a:gd name="T5" fmla="*/ 8 h 2749"/>
                <a:gd name="T6" fmla="*/ 0 w 3384"/>
                <a:gd name="T7" fmla="*/ 0 h 2749"/>
              </a:gdLst>
              <a:ahLst/>
              <a:cxnLst>
                <a:cxn ang="0">
                  <a:pos x="T0" y="T1"/>
                </a:cxn>
                <a:cxn ang="0">
                  <a:pos x="T2" y="T3"/>
                </a:cxn>
                <a:cxn ang="0">
                  <a:pos x="T4" y="T5"/>
                </a:cxn>
                <a:cxn ang="0">
                  <a:pos x="T6" y="T7"/>
                </a:cxn>
              </a:cxnLst>
              <a:rect l="0" t="0" r="r" b="b"/>
              <a:pathLst>
                <a:path w="3384" h="2749">
                  <a:moveTo>
                    <a:pt x="0" y="0"/>
                  </a:moveTo>
                  <a:lnTo>
                    <a:pt x="430" y="2749"/>
                  </a:lnTo>
                  <a:lnTo>
                    <a:pt x="3384" y="8"/>
                  </a:lnTo>
                  <a:lnTo>
                    <a:pt x="0"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82" name="Freeform 331"/>
            <p:cNvSpPr/>
            <p:nvPr/>
          </p:nvSpPr>
          <p:spPr bwMode="auto">
            <a:xfrm>
              <a:off x="3092054" y="4268748"/>
              <a:ext cx="1048940" cy="874753"/>
            </a:xfrm>
            <a:custGeom>
              <a:avLst/>
              <a:gdLst>
                <a:gd name="T0" fmla="*/ 3303 w 3303"/>
                <a:gd name="T1" fmla="*/ 2749 h 2749"/>
                <a:gd name="T2" fmla="*/ 2873 w 3303"/>
                <a:gd name="T3" fmla="*/ 0 h 2749"/>
                <a:gd name="T4" fmla="*/ 0 w 3303"/>
                <a:gd name="T5" fmla="*/ 703 h 2749"/>
                <a:gd name="T6" fmla="*/ 3303 w 3303"/>
                <a:gd name="T7" fmla="*/ 2749 h 2749"/>
              </a:gdLst>
              <a:ahLst/>
              <a:cxnLst>
                <a:cxn ang="0">
                  <a:pos x="T0" y="T1"/>
                </a:cxn>
                <a:cxn ang="0">
                  <a:pos x="T2" y="T3"/>
                </a:cxn>
                <a:cxn ang="0">
                  <a:pos x="T4" y="T5"/>
                </a:cxn>
                <a:cxn ang="0">
                  <a:pos x="T6" y="T7"/>
                </a:cxn>
              </a:cxnLst>
              <a:rect l="0" t="0" r="r" b="b"/>
              <a:pathLst>
                <a:path w="3303" h="2749">
                  <a:moveTo>
                    <a:pt x="3303" y="2749"/>
                  </a:moveTo>
                  <a:lnTo>
                    <a:pt x="2873" y="0"/>
                  </a:lnTo>
                  <a:lnTo>
                    <a:pt x="0" y="703"/>
                  </a:lnTo>
                  <a:lnTo>
                    <a:pt x="3303" y="2749"/>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83" name="Freeform 332"/>
            <p:cNvSpPr/>
            <p:nvPr/>
          </p:nvSpPr>
          <p:spPr bwMode="auto">
            <a:xfrm>
              <a:off x="3388519" y="3266303"/>
              <a:ext cx="1691879" cy="1006025"/>
            </a:xfrm>
            <a:custGeom>
              <a:avLst/>
              <a:gdLst>
                <a:gd name="T0" fmla="*/ 0 w 5323"/>
                <a:gd name="T1" fmla="*/ 0 h 3165"/>
                <a:gd name="T2" fmla="*/ 1939 w 5323"/>
                <a:gd name="T3" fmla="*/ 3157 h 3165"/>
                <a:gd name="T4" fmla="*/ 5323 w 5323"/>
                <a:gd name="T5" fmla="*/ 3165 h 3165"/>
                <a:gd name="T6" fmla="*/ 3266 w 5323"/>
                <a:gd name="T7" fmla="*/ 274 h 3165"/>
                <a:gd name="T8" fmla="*/ 0 w 5323"/>
                <a:gd name="T9" fmla="*/ 0 h 3165"/>
              </a:gdLst>
              <a:ahLst/>
              <a:cxnLst>
                <a:cxn ang="0">
                  <a:pos x="T0" y="T1"/>
                </a:cxn>
                <a:cxn ang="0">
                  <a:pos x="T2" y="T3"/>
                </a:cxn>
                <a:cxn ang="0">
                  <a:pos x="T4" y="T5"/>
                </a:cxn>
                <a:cxn ang="0">
                  <a:pos x="T6" y="T7"/>
                </a:cxn>
                <a:cxn ang="0">
                  <a:pos x="T8" y="T9"/>
                </a:cxn>
              </a:cxnLst>
              <a:rect l="0" t="0" r="r" b="b"/>
              <a:pathLst>
                <a:path w="5323" h="3165">
                  <a:moveTo>
                    <a:pt x="0" y="0"/>
                  </a:moveTo>
                  <a:lnTo>
                    <a:pt x="1939" y="3157"/>
                  </a:lnTo>
                  <a:lnTo>
                    <a:pt x="5323" y="3165"/>
                  </a:lnTo>
                  <a:lnTo>
                    <a:pt x="3266" y="274"/>
                  </a:lnTo>
                  <a:lnTo>
                    <a:pt x="0" y="0"/>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84" name="Freeform 333"/>
            <p:cNvSpPr/>
            <p:nvPr/>
          </p:nvSpPr>
          <p:spPr bwMode="auto">
            <a:xfrm>
              <a:off x="3092054" y="3266303"/>
              <a:ext cx="913209" cy="1226802"/>
            </a:xfrm>
            <a:custGeom>
              <a:avLst/>
              <a:gdLst>
                <a:gd name="T0" fmla="*/ 2873 w 2873"/>
                <a:gd name="T1" fmla="*/ 3157 h 3860"/>
                <a:gd name="T2" fmla="*/ 934 w 2873"/>
                <a:gd name="T3" fmla="*/ 0 h 3860"/>
                <a:gd name="T4" fmla="*/ 0 w 2873"/>
                <a:gd name="T5" fmla="*/ 3860 h 3860"/>
                <a:gd name="T6" fmla="*/ 2873 w 2873"/>
                <a:gd name="T7" fmla="*/ 3157 h 3860"/>
              </a:gdLst>
              <a:ahLst/>
              <a:cxnLst>
                <a:cxn ang="0">
                  <a:pos x="T0" y="T1"/>
                </a:cxn>
                <a:cxn ang="0">
                  <a:pos x="T2" y="T3"/>
                </a:cxn>
                <a:cxn ang="0">
                  <a:pos x="T4" y="T5"/>
                </a:cxn>
                <a:cxn ang="0">
                  <a:pos x="T6" y="T7"/>
                </a:cxn>
              </a:cxnLst>
              <a:rect l="0" t="0" r="r" b="b"/>
              <a:pathLst>
                <a:path w="2873" h="3860">
                  <a:moveTo>
                    <a:pt x="2873" y="3157"/>
                  </a:moveTo>
                  <a:lnTo>
                    <a:pt x="934" y="0"/>
                  </a:lnTo>
                  <a:lnTo>
                    <a:pt x="0" y="3860"/>
                  </a:lnTo>
                  <a:lnTo>
                    <a:pt x="2873" y="3157"/>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85" name="Freeform 334"/>
            <p:cNvSpPr/>
            <p:nvPr/>
          </p:nvSpPr>
          <p:spPr bwMode="auto">
            <a:xfrm>
              <a:off x="2149079" y="3792586"/>
              <a:ext cx="942975" cy="805537"/>
            </a:xfrm>
            <a:custGeom>
              <a:avLst/>
              <a:gdLst>
                <a:gd name="T0" fmla="*/ 2969 w 2969"/>
                <a:gd name="T1" fmla="*/ 2205 h 2539"/>
                <a:gd name="T2" fmla="*/ 562 w 2969"/>
                <a:gd name="T3" fmla="*/ 0 h 2539"/>
                <a:gd name="T4" fmla="*/ 0 w 2969"/>
                <a:gd name="T5" fmla="*/ 2539 h 2539"/>
                <a:gd name="T6" fmla="*/ 2969 w 2969"/>
                <a:gd name="T7" fmla="*/ 2205 h 2539"/>
              </a:gdLst>
              <a:ahLst/>
              <a:cxnLst>
                <a:cxn ang="0">
                  <a:pos x="T0" y="T1"/>
                </a:cxn>
                <a:cxn ang="0">
                  <a:pos x="T2" y="T3"/>
                </a:cxn>
                <a:cxn ang="0">
                  <a:pos x="T4" y="T5"/>
                </a:cxn>
                <a:cxn ang="0">
                  <a:pos x="T6" y="T7"/>
                </a:cxn>
              </a:cxnLst>
              <a:rect l="0" t="0" r="r" b="b"/>
              <a:pathLst>
                <a:path w="2969" h="2539">
                  <a:moveTo>
                    <a:pt x="2969" y="2205"/>
                  </a:moveTo>
                  <a:lnTo>
                    <a:pt x="562" y="0"/>
                  </a:lnTo>
                  <a:lnTo>
                    <a:pt x="0" y="2539"/>
                  </a:lnTo>
                  <a:lnTo>
                    <a:pt x="2969" y="2205"/>
                  </a:lnTo>
                  <a:close/>
                </a:path>
              </a:pathLst>
            </a:custGeom>
            <a:solidFill>
              <a:sysClr val="window" lastClr="FFFFFF">
                <a:lumMod val="8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86" name="Freeform 335"/>
            <p:cNvSpPr/>
            <p:nvPr/>
          </p:nvSpPr>
          <p:spPr bwMode="auto">
            <a:xfrm>
              <a:off x="2051447" y="2044274"/>
              <a:ext cx="1390650" cy="1222029"/>
            </a:xfrm>
            <a:custGeom>
              <a:avLst/>
              <a:gdLst>
                <a:gd name="T0" fmla="*/ 0 w 4374"/>
                <a:gd name="T1" fmla="*/ 1921 h 3842"/>
                <a:gd name="T2" fmla="*/ 4205 w 4374"/>
                <a:gd name="T3" fmla="*/ 3842 h 3842"/>
                <a:gd name="T4" fmla="*/ 4374 w 4374"/>
                <a:gd name="T5" fmla="*/ 0 h 3842"/>
                <a:gd name="T6" fmla="*/ 0 w 4374"/>
                <a:gd name="T7" fmla="*/ 1921 h 3842"/>
              </a:gdLst>
              <a:ahLst/>
              <a:cxnLst>
                <a:cxn ang="0">
                  <a:pos x="T0" y="T1"/>
                </a:cxn>
                <a:cxn ang="0">
                  <a:pos x="T2" y="T3"/>
                </a:cxn>
                <a:cxn ang="0">
                  <a:pos x="T4" y="T5"/>
                </a:cxn>
                <a:cxn ang="0">
                  <a:pos x="T6" y="T7"/>
                </a:cxn>
              </a:cxnLst>
              <a:rect l="0" t="0" r="r" b="b"/>
              <a:pathLst>
                <a:path w="4374" h="3842">
                  <a:moveTo>
                    <a:pt x="0" y="1921"/>
                  </a:moveTo>
                  <a:lnTo>
                    <a:pt x="4205" y="3842"/>
                  </a:lnTo>
                  <a:lnTo>
                    <a:pt x="4374" y="0"/>
                  </a:lnTo>
                  <a:lnTo>
                    <a:pt x="0" y="1921"/>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87" name="Freeform 336"/>
            <p:cNvSpPr/>
            <p:nvPr/>
          </p:nvSpPr>
          <p:spPr bwMode="auto">
            <a:xfrm>
              <a:off x="4399360" y="2686317"/>
              <a:ext cx="1696640" cy="665910"/>
            </a:xfrm>
            <a:custGeom>
              <a:avLst/>
              <a:gdLst>
                <a:gd name="T0" fmla="*/ 0 w 5342"/>
                <a:gd name="T1" fmla="*/ 0 h 2097"/>
                <a:gd name="T2" fmla="*/ 88 w 5342"/>
                <a:gd name="T3" fmla="*/ 2097 h 2097"/>
                <a:gd name="T4" fmla="*/ 5342 w 5342"/>
                <a:gd name="T5" fmla="*/ 1606 h 2097"/>
                <a:gd name="T6" fmla="*/ 0 w 5342"/>
                <a:gd name="T7" fmla="*/ 0 h 2097"/>
              </a:gdLst>
              <a:ahLst/>
              <a:cxnLst>
                <a:cxn ang="0">
                  <a:pos x="T0" y="T1"/>
                </a:cxn>
                <a:cxn ang="0">
                  <a:pos x="T2" y="T3"/>
                </a:cxn>
                <a:cxn ang="0">
                  <a:pos x="T4" y="T5"/>
                </a:cxn>
                <a:cxn ang="0">
                  <a:pos x="T6" y="T7"/>
                </a:cxn>
              </a:cxnLst>
              <a:rect l="0" t="0" r="r" b="b"/>
              <a:pathLst>
                <a:path w="5342" h="2097">
                  <a:moveTo>
                    <a:pt x="0" y="0"/>
                  </a:moveTo>
                  <a:lnTo>
                    <a:pt x="88" y="2097"/>
                  </a:lnTo>
                  <a:lnTo>
                    <a:pt x="5342" y="1606"/>
                  </a:lnTo>
                  <a:lnTo>
                    <a:pt x="0" y="0"/>
                  </a:lnTo>
                  <a:close/>
                </a:path>
              </a:pathLst>
            </a:custGeom>
            <a:solidFill>
              <a:sysClr val="window" lastClr="FFFFFF">
                <a:lumMod val="7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88" name="Freeform 337"/>
            <p:cNvSpPr/>
            <p:nvPr/>
          </p:nvSpPr>
          <p:spPr bwMode="auto">
            <a:xfrm>
              <a:off x="1515666" y="2656482"/>
              <a:ext cx="810815" cy="1136105"/>
            </a:xfrm>
            <a:custGeom>
              <a:avLst/>
              <a:gdLst>
                <a:gd name="T0" fmla="*/ 2551 w 2551"/>
                <a:gd name="T1" fmla="*/ 3575 h 3575"/>
                <a:gd name="T2" fmla="*/ 1687 w 2551"/>
                <a:gd name="T3" fmla="*/ 0 h 3575"/>
                <a:gd name="T4" fmla="*/ 0 w 2551"/>
                <a:gd name="T5" fmla="*/ 2635 h 3575"/>
                <a:gd name="T6" fmla="*/ 2551 w 2551"/>
                <a:gd name="T7" fmla="*/ 3575 h 3575"/>
              </a:gdLst>
              <a:ahLst/>
              <a:cxnLst>
                <a:cxn ang="0">
                  <a:pos x="T0" y="T1"/>
                </a:cxn>
                <a:cxn ang="0">
                  <a:pos x="T2" y="T3"/>
                </a:cxn>
                <a:cxn ang="0">
                  <a:pos x="T4" y="T5"/>
                </a:cxn>
                <a:cxn ang="0">
                  <a:pos x="T6" y="T7"/>
                </a:cxn>
              </a:cxnLst>
              <a:rect l="0" t="0" r="r" b="b"/>
              <a:pathLst>
                <a:path w="2551" h="3575">
                  <a:moveTo>
                    <a:pt x="2551" y="3575"/>
                  </a:moveTo>
                  <a:lnTo>
                    <a:pt x="1687" y="0"/>
                  </a:lnTo>
                  <a:lnTo>
                    <a:pt x="0" y="2635"/>
                  </a:lnTo>
                  <a:lnTo>
                    <a:pt x="2551" y="3575"/>
                  </a:lnTo>
                  <a:close/>
                </a:path>
              </a:pathLst>
            </a:custGeom>
            <a:solidFill>
              <a:sysClr val="window" lastClr="FFFFFF">
                <a:lumMod val="95000"/>
              </a:sysClr>
            </a:solidFill>
            <a:ln w="9525">
              <a:noFill/>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89" name="Freeform 385"/>
            <p:cNvSpPr/>
            <p:nvPr/>
          </p:nvSpPr>
          <p:spPr bwMode="auto">
            <a:xfrm>
              <a:off x="8440341" y="4349899"/>
              <a:ext cx="700088" cy="793602"/>
            </a:xfrm>
            <a:custGeom>
              <a:avLst/>
              <a:gdLst>
                <a:gd name="T0" fmla="*/ 0 w 2203"/>
                <a:gd name="T1" fmla="*/ 2495 h 2495"/>
                <a:gd name="T2" fmla="*/ 2203 w 2203"/>
                <a:gd name="T3" fmla="*/ 2495 h 2495"/>
                <a:gd name="T4" fmla="*/ 2203 w 2203"/>
                <a:gd name="T5" fmla="*/ 0 h 2495"/>
              </a:gdLst>
              <a:ahLst/>
              <a:cxnLst>
                <a:cxn ang="0">
                  <a:pos x="T0" y="T1"/>
                </a:cxn>
                <a:cxn ang="0">
                  <a:pos x="T2" y="T3"/>
                </a:cxn>
                <a:cxn ang="0">
                  <a:pos x="T4" y="T5"/>
                </a:cxn>
              </a:cxnLst>
              <a:rect l="0" t="0" r="r" b="b"/>
              <a:pathLst>
                <a:path w="2203" h="2495">
                  <a:moveTo>
                    <a:pt x="0" y="2495"/>
                  </a:moveTo>
                  <a:lnTo>
                    <a:pt x="2203" y="2495"/>
                  </a:lnTo>
                  <a:lnTo>
                    <a:pt x="2203" y="0"/>
                  </a:lnTo>
                </a:path>
              </a:pathLst>
            </a:custGeom>
            <a:noFill/>
            <a:ln w="6350">
              <a:noFill/>
              <a:prstDash val="solid"/>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90" name="Freeform 413"/>
            <p:cNvSpPr/>
            <p:nvPr/>
          </p:nvSpPr>
          <p:spPr bwMode="auto">
            <a:xfrm>
              <a:off x="2050256" y="985739"/>
              <a:ext cx="1037035" cy="655170"/>
            </a:xfrm>
            <a:custGeom>
              <a:avLst/>
              <a:gdLst>
                <a:gd name="T0" fmla="*/ 3267 w 3267"/>
                <a:gd name="T1" fmla="*/ 0 h 2060"/>
                <a:gd name="T2" fmla="*/ 1565 w 3267"/>
                <a:gd name="T3" fmla="*/ 735 h 2060"/>
                <a:gd name="T4" fmla="*/ 0 w 3267"/>
                <a:gd name="T5" fmla="*/ 2060 h 2060"/>
              </a:gdLst>
              <a:ahLst/>
              <a:cxnLst>
                <a:cxn ang="0">
                  <a:pos x="T0" y="T1"/>
                </a:cxn>
                <a:cxn ang="0">
                  <a:pos x="T2" y="T3"/>
                </a:cxn>
                <a:cxn ang="0">
                  <a:pos x="T4" y="T5"/>
                </a:cxn>
              </a:cxnLst>
              <a:rect l="0" t="0" r="r" b="b"/>
              <a:pathLst>
                <a:path w="3267" h="2060">
                  <a:moveTo>
                    <a:pt x="3267" y="0"/>
                  </a:moveTo>
                  <a:lnTo>
                    <a:pt x="1565" y="735"/>
                  </a:lnTo>
                  <a:lnTo>
                    <a:pt x="0" y="2060"/>
                  </a:lnTo>
                </a:path>
              </a:pathLst>
            </a:custGeom>
            <a:noFill/>
            <a:ln w="6350">
              <a:noFill/>
              <a:prstDash val="solid"/>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91" name="Freeform 425"/>
            <p:cNvSpPr/>
            <p:nvPr/>
          </p:nvSpPr>
          <p:spPr bwMode="auto">
            <a:xfrm>
              <a:off x="0" y="1"/>
              <a:ext cx="350044" cy="650397"/>
            </a:xfrm>
            <a:custGeom>
              <a:avLst/>
              <a:gdLst>
                <a:gd name="T0" fmla="*/ 1101 w 1101"/>
                <a:gd name="T1" fmla="*/ 0 h 2045"/>
                <a:gd name="T2" fmla="*/ 0 w 1101"/>
                <a:gd name="T3" fmla="*/ 0 h 2045"/>
                <a:gd name="T4" fmla="*/ 0 w 1101"/>
                <a:gd name="T5" fmla="*/ 2045 h 2045"/>
              </a:gdLst>
              <a:ahLst/>
              <a:cxnLst>
                <a:cxn ang="0">
                  <a:pos x="T0" y="T1"/>
                </a:cxn>
                <a:cxn ang="0">
                  <a:pos x="T2" y="T3"/>
                </a:cxn>
                <a:cxn ang="0">
                  <a:pos x="T4" y="T5"/>
                </a:cxn>
              </a:cxnLst>
              <a:rect l="0" t="0" r="r" b="b"/>
              <a:pathLst>
                <a:path w="1101" h="2045">
                  <a:moveTo>
                    <a:pt x="1101" y="0"/>
                  </a:moveTo>
                  <a:lnTo>
                    <a:pt x="0" y="0"/>
                  </a:lnTo>
                  <a:lnTo>
                    <a:pt x="0" y="2045"/>
                  </a:lnTo>
                </a:path>
              </a:pathLst>
            </a:custGeom>
            <a:noFill/>
            <a:ln w="6350">
              <a:noFill/>
              <a:prstDash val="solid"/>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sp>
          <p:nvSpPr>
            <p:cNvPr id="92" name="Freeform 450"/>
            <p:cNvSpPr/>
            <p:nvPr/>
          </p:nvSpPr>
          <p:spPr bwMode="auto">
            <a:xfrm>
              <a:off x="0" y="4804579"/>
              <a:ext cx="839391" cy="338922"/>
            </a:xfrm>
            <a:custGeom>
              <a:avLst/>
              <a:gdLst>
                <a:gd name="T0" fmla="*/ 0 w 2640"/>
                <a:gd name="T1" fmla="*/ 0 h 1065"/>
                <a:gd name="T2" fmla="*/ 0 w 2640"/>
                <a:gd name="T3" fmla="*/ 1065 h 1065"/>
                <a:gd name="T4" fmla="*/ 2640 w 2640"/>
                <a:gd name="T5" fmla="*/ 1065 h 1065"/>
              </a:gdLst>
              <a:ahLst/>
              <a:cxnLst>
                <a:cxn ang="0">
                  <a:pos x="T0" y="T1"/>
                </a:cxn>
                <a:cxn ang="0">
                  <a:pos x="T2" y="T3"/>
                </a:cxn>
                <a:cxn ang="0">
                  <a:pos x="T4" y="T5"/>
                </a:cxn>
              </a:cxnLst>
              <a:rect l="0" t="0" r="r" b="b"/>
              <a:pathLst>
                <a:path w="2640" h="1065">
                  <a:moveTo>
                    <a:pt x="0" y="0"/>
                  </a:moveTo>
                  <a:lnTo>
                    <a:pt x="0" y="1065"/>
                  </a:lnTo>
                  <a:lnTo>
                    <a:pt x="2640" y="1065"/>
                  </a:lnTo>
                </a:path>
              </a:pathLst>
            </a:custGeom>
            <a:noFill/>
            <a:ln w="6350">
              <a:noFill/>
              <a:prstDash val="solid"/>
              <a:round/>
            </a:ln>
          </p:spPr>
          <p:txBody>
            <a:bodyPr/>
            <a:lstStyle/>
            <a:p>
              <a:pPr defTabSz="685800" fontAlgn="auto">
                <a:spcBef>
                  <a:spcPts val="0"/>
                </a:spcBef>
                <a:spcAft>
                  <a:spcPts val="0"/>
                </a:spcAft>
                <a:defRPr/>
              </a:pPr>
              <a:endParaRPr lang="zh-CN" altLang="en-US" sz="1350" kern="0" dirty="0">
                <a:solidFill>
                  <a:prstClr val="black"/>
                </a:solidFill>
                <a:latin typeface="+mn-lt"/>
                <a:ea typeface="微软雅黑" pitchFamily="34" charset="-122"/>
              </a:endParaRPr>
            </a:p>
          </p:txBody>
        </p:sp>
      </p:grpSp>
      <p:sp>
        <p:nvSpPr>
          <p:cNvPr id="93" name="矩形 96"/>
          <p:cNvSpPr/>
          <p:nvPr userDrawn="1"/>
        </p:nvSpPr>
        <p:spPr>
          <a:xfrm>
            <a:off x="0" y="0"/>
            <a:ext cx="12192000"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微软雅黑" pitchFamily="34" charset="-122"/>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8.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3"/>
          <p:cNvSpPr txBox="1"/>
          <p:nvPr/>
        </p:nvSpPr>
        <p:spPr>
          <a:xfrm>
            <a:off x="5981241" y="2467101"/>
            <a:ext cx="5770398" cy="707886"/>
          </a:xfrm>
          <a:prstGeom prst="rect">
            <a:avLst/>
          </a:prstGeom>
          <a:noFill/>
          <a:effectLst/>
        </p:spPr>
        <p:txBody>
          <a:bodyPr wrap="square" rtlCol="0">
            <a:spAutoFit/>
          </a:bodyPr>
          <a:lstStyle/>
          <a:p>
            <a:r>
              <a:rPr lang="zh-CN" altLang="en-US" sz="40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体系建立</a:t>
            </a:r>
            <a:endParaRPr lang="zh-CN" altLang="en-US" sz="40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sp>
        <p:nvSpPr>
          <p:cNvPr id="7" name="文本框 3"/>
          <p:cNvSpPr txBox="1"/>
          <p:nvPr/>
        </p:nvSpPr>
        <p:spPr>
          <a:xfrm>
            <a:off x="6095206" y="4029004"/>
            <a:ext cx="3600400" cy="338554"/>
          </a:xfrm>
          <a:prstGeom prst="rect">
            <a:avLst/>
          </a:prstGeom>
          <a:noFill/>
          <a:effectLst/>
        </p:spPr>
        <p:txBody>
          <a:bodyPr wrap="square" rtlCol="0">
            <a:spAutoFit/>
          </a:bodyPr>
          <a:lstStyle/>
          <a:p>
            <a:r>
              <a:rPr lang="zh-CN" altLang="en-US" sz="1600" dirty="0" smtClean="0">
                <a:latin typeface="微软雅黑" pitchFamily="34" charset="-122"/>
                <a:ea typeface="微软雅黑" pitchFamily="34" charset="-122"/>
              </a:rPr>
              <a:t>制定：刘雄伟  </a:t>
            </a:r>
            <a:r>
              <a:rPr lang="en-US" altLang="zh-CN" sz="1600" dirty="0" smtClean="0">
                <a:latin typeface="微软雅黑" pitchFamily="34" charset="-122"/>
                <a:ea typeface="微软雅黑" pitchFamily="34" charset="-122"/>
              </a:rPr>
              <a:t>2017.04.21</a:t>
            </a:r>
            <a:endParaRPr lang="zh-CN" altLang="zh-CN" sz="1600" dirty="0">
              <a:latin typeface="微软雅黑" pitchFamily="34" charset="-122"/>
              <a:ea typeface="微软雅黑" pitchFamily="34" charset="-122"/>
            </a:endParaRPr>
          </a:p>
        </p:txBody>
      </p:sp>
      <p:cxnSp>
        <p:nvCxnSpPr>
          <p:cNvPr id="9" name="直接连接符 8"/>
          <p:cNvCxnSpPr/>
          <p:nvPr/>
        </p:nvCxnSpPr>
        <p:spPr>
          <a:xfrm>
            <a:off x="6239222" y="3333185"/>
            <a:ext cx="5112568" cy="0"/>
          </a:xfrm>
          <a:prstGeom prst="line">
            <a:avLst/>
          </a:prstGeom>
          <a:ln>
            <a:solidFill>
              <a:srgbClr val="00C88A"/>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6239222" y="3907241"/>
            <a:ext cx="5112568" cy="0"/>
          </a:xfrm>
          <a:prstGeom prst="line">
            <a:avLst/>
          </a:prstGeom>
          <a:ln>
            <a:solidFill>
              <a:srgbClr val="00C88A"/>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420018" y="-401073"/>
            <a:ext cx="0" cy="0"/>
          </a:xfrm>
          <a:prstGeom prst="line">
            <a:avLst/>
          </a:prstGeom>
          <a:ln w="101600">
            <a:solidFill>
              <a:schemeClr val="bg2"/>
            </a:solidFill>
          </a:ln>
        </p:spPr>
        <p:style>
          <a:lnRef idx="1">
            <a:schemeClr val="accent1"/>
          </a:lnRef>
          <a:fillRef idx="0">
            <a:schemeClr val="accent1"/>
          </a:fillRef>
          <a:effectRef idx="0">
            <a:schemeClr val="accent1"/>
          </a:effectRef>
          <a:fontRef idx="minor">
            <a:schemeClr val="tx1"/>
          </a:fontRef>
        </p:style>
      </p:cxnSp>
      <p:sp>
        <p:nvSpPr>
          <p:cNvPr id="43" name="矩形 42"/>
          <p:cNvSpPr/>
          <p:nvPr/>
        </p:nvSpPr>
        <p:spPr>
          <a:xfrm flipH="1">
            <a:off x="11700569" y="5723644"/>
            <a:ext cx="508894" cy="1134356"/>
          </a:xfrm>
          <a:prstGeom prst="rect">
            <a:avLst/>
          </a:prstGeom>
          <a:gradFill flip="none" rotWithShape="1">
            <a:gsLst>
              <a:gs pos="100000">
                <a:srgbClr val="00C898"/>
              </a:gs>
              <a:gs pos="0">
                <a:srgbClr val="04B5EC"/>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itchFamily="34" charset="-122"/>
            </a:endParaRPr>
          </a:p>
        </p:txBody>
      </p:sp>
      <p:sp>
        <p:nvSpPr>
          <p:cNvPr id="10" name="文本框 3"/>
          <p:cNvSpPr txBox="1"/>
          <p:nvPr/>
        </p:nvSpPr>
        <p:spPr>
          <a:xfrm>
            <a:off x="6063520" y="3333185"/>
            <a:ext cx="3344054" cy="523220"/>
          </a:xfrm>
          <a:prstGeom prst="rect">
            <a:avLst/>
          </a:prstGeom>
          <a:noFill/>
          <a:effectLst/>
        </p:spPr>
        <p:txBody>
          <a:bodyPr wrap="square" rtlCol="0">
            <a:spAutoFit/>
          </a:bodyPr>
          <a:lstStyle/>
          <a:p>
            <a:r>
              <a:rPr lang="zh-CN" altLang="en-US" sz="28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分享</a:t>
            </a:r>
            <a:r>
              <a:rPr lang="en-US" altLang="zh-CN" sz="28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a:t>
            </a:r>
            <a:r>
              <a:rPr lang="zh-CN" altLang="en-US" sz="28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学习</a:t>
            </a:r>
            <a:endParaRPr lang="zh-CN" altLang="en-US" sz="28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4646" y="2134417"/>
            <a:ext cx="4332649" cy="306896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3"/>
          <p:cNvSpPr txBox="1"/>
          <p:nvPr/>
        </p:nvSpPr>
        <p:spPr>
          <a:xfrm>
            <a:off x="2998862" y="2852936"/>
            <a:ext cx="6264696" cy="1200329"/>
          </a:xfrm>
          <a:prstGeom prst="rect">
            <a:avLst/>
          </a:prstGeom>
          <a:noFill/>
          <a:effectLst/>
        </p:spPr>
        <p:txBody>
          <a:bodyPr wrap="square" rtlCol="0">
            <a:spAutoFit/>
          </a:bodyPr>
          <a:lstStyle/>
          <a:p>
            <a:pPr algn="ctr"/>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建立企业运行机制是企业文化的重要组成部分！</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6096043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4388090" y="2466975"/>
            <a:ext cx="3286125" cy="1158875"/>
            <a:chOff x="3038475" y="2625725"/>
            <a:chExt cx="3286125" cy="1158875"/>
          </a:xfrm>
        </p:grpSpPr>
        <p:sp>
          <p:nvSpPr>
            <p:cNvPr id="2" name="任意多边形 47"/>
            <p:cNvSpPr/>
            <p:nvPr/>
          </p:nvSpPr>
          <p:spPr bwMode="auto">
            <a:xfrm rot="21480000" flipH="1">
              <a:off x="3038475" y="2651125"/>
              <a:ext cx="1901825" cy="1133475"/>
            </a:xfrm>
            <a:custGeom>
              <a:avLst/>
              <a:gdLst>
                <a:gd name="T0" fmla="*/ 0 w 2262142"/>
                <a:gd name="T1" fmla="*/ 0 h 1396256"/>
                <a:gd name="T2" fmla="*/ 74770 w 2262142"/>
                <a:gd name="T3" fmla="*/ 1396256 h 1396256"/>
                <a:gd name="T4" fmla="*/ 2262142 w 2262142"/>
                <a:gd name="T5" fmla="*/ 1396256 h 1396256"/>
                <a:gd name="T6" fmla="*/ 0 w 2262142"/>
                <a:gd name="T7" fmla="*/ 0 h 1396256"/>
                <a:gd name="T8" fmla="*/ 2262142 w 2262142"/>
                <a:gd name="T9" fmla="*/ 1396256 h 1396256"/>
              </a:gdLst>
              <a:ahLst/>
              <a:cxnLst>
                <a:cxn ang="0">
                  <a:pos x="T0" y="T1"/>
                </a:cxn>
                <a:cxn ang="0">
                  <a:pos x="T2" y="T3"/>
                </a:cxn>
                <a:cxn ang="0">
                  <a:pos x="T4" y="T5"/>
                </a:cxn>
              </a:cxnLst>
              <a:rect l="T6" t="T7" r="T8" b="T9"/>
              <a:pathLst>
                <a:path w="2262142" h="1396256">
                  <a:moveTo>
                    <a:pt x="0" y="0"/>
                  </a:moveTo>
                  <a:lnTo>
                    <a:pt x="74770" y="1396256"/>
                  </a:lnTo>
                  <a:lnTo>
                    <a:pt x="2262142" y="1396256"/>
                  </a:lnTo>
                  <a:close/>
                </a:path>
              </a:pathLst>
            </a:custGeom>
            <a:solidFill>
              <a:srgbClr val="04B5EC"/>
            </a:solidFill>
            <a:ln>
              <a:noFill/>
            </a:ln>
          </p:spPr>
          <p:txBody>
            <a:bodyPr anchor="ctr"/>
            <a:lstStyle/>
            <a:p>
              <a:endParaRPr lang="zh-CN" altLang="en-US" dirty="0">
                <a:ea typeface="微软雅黑" pitchFamily="34" charset="-122"/>
              </a:endParaRPr>
            </a:p>
          </p:txBody>
        </p:sp>
        <p:sp>
          <p:nvSpPr>
            <p:cNvPr id="3" name="任意多边形 51"/>
            <p:cNvSpPr/>
            <p:nvPr/>
          </p:nvSpPr>
          <p:spPr bwMode="auto">
            <a:xfrm>
              <a:off x="4895850" y="2625725"/>
              <a:ext cx="1428750" cy="1133475"/>
            </a:xfrm>
            <a:custGeom>
              <a:avLst/>
              <a:gdLst>
                <a:gd name="T0" fmla="*/ 0 w 1699399"/>
                <a:gd name="T1" fmla="*/ 0 h 1344593"/>
                <a:gd name="T2" fmla="*/ 1475296 w 1699399"/>
                <a:gd name="T3" fmla="*/ 0 h 1344593"/>
                <a:gd name="T4" fmla="*/ 1699399 w 1699399"/>
                <a:gd name="T5" fmla="*/ 224103 h 1344593"/>
                <a:gd name="T6" fmla="*/ 1699399 w 1699399"/>
                <a:gd name="T7" fmla="*/ 1120490 h 1344593"/>
                <a:gd name="T8" fmla="*/ 1475296 w 1699399"/>
                <a:gd name="T9" fmla="*/ 1344593 h 1344593"/>
                <a:gd name="T10" fmla="*/ 0 w 1699399"/>
                <a:gd name="T11" fmla="*/ 1344593 h 1344593"/>
                <a:gd name="T12" fmla="*/ 0 w 1699399"/>
                <a:gd name="T13" fmla="*/ 0 h 1344593"/>
                <a:gd name="T14" fmla="*/ 1699399 w 1699399"/>
                <a:gd name="T15" fmla="*/ 1344593 h 1344593"/>
              </a:gdLst>
              <a:ahLst/>
              <a:cxnLst>
                <a:cxn ang="0">
                  <a:pos x="T0" y="T1"/>
                </a:cxn>
                <a:cxn ang="0">
                  <a:pos x="T2" y="T3"/>
                </a:cxn>
                <a:cxn ang="0">
                  <a:pos x="T4" y="T5"/>
                </a:cxn>
                <a:cxn ang="0">
                  <a:pos x="T6" y="T7"/>
                </a:cxn>
                <a:cxn ang="0">
                  <a:pos x="T8" y="T9"/>
                </a:cxn>
                <a:cxn ang="0">
                  <a:pos x="T10" y="T11"/>
                </a:cxn>
              </a:cxnLst>
              <a:rect l="T12" t="T13" r="T14" b="T15"/>
              <a:pathLst>
                <a:path w="1699399" h="1344593">
                  <a:moveTo>
                    <a:pt x="0" y="0"/>
                  </a:moveTo>
                  <a:lnTo>
                    <a:pt x="1475296" y="0"/>
                  </a:lnTo>
                  <a:cubicBezTo>
                    <a:pt x="1599065" y="0"/>
                    <a:pt x="1699399" y="100334"/>
                    <a:pt x="1699399" y="224103"/>
                  </a:cubicBezTo>
                  <a:lnTo>
                    <a:pt x="1699399" y="1120490"/>
                  </a:lnTo>
                  <a:cubicBezTo>
                    <a:pt x="1699399" y="1244259"/>
                    <a:pt x="1599065" y="1344593"/>
                    <a:pt x="1475296" y="1344593"/>
                  </a:cubicBezTo>
                  <a:lnTo>
                    <a:pt x="0" y="1344593"/>
                  </a:lnTo>
                  <a:close/>
                </a:path>
              </a:pathLst>
            </a:custGeom>
            <a:solidFill>
              <a:srgbClr val="00A1DA"/>
            </a:solidFill>
            <a:ln>
              <a:noFill/>
            </a:ln>
          </p:spPr>
          <p:txBody>
            <a:bodyPr anchor="ctr"/>
            <a:lstStyle/>
            <a:p>
              <a:endParaRPr lang="zh-CN" altLang="en-US" dirty="0">
                <a:ea typeface="微软雅黑" pitchFamily="34" charset="-122"/>
              </a:endParaRPr>
            </a:p>
          </p:txBody>
        </p:sp>
      </p:grpSp>
      <p:grpSp>
        <p:nvGrpSpPr>
          <p:cNvPr id="31" name="组合 30"/>
          <p:cNvGrpSpPr/>
          <p:nvPr/>
        </p:nvGrpSpPr>
        <p:grpSpPr>
          <a:xfrm>
            <a:off x="4388090" y="3683000"/>
            <a:ext cx="3268663" cy="1146175"/>
            <a:chOff x="3038475" y="3841750"/>
            <a:chExt cx="3268663" cy="1146175"/>
          </a:xfrm>
        </p:grpSpPr>
        <p:sp>
          <p:nvSpPr>
            <p:cNvPr id="4" name="任意多边形 63"/>
            <p:cNvSpPr/>
            <p:nvPr/>
          </p:nvSpPr>
          <p:spPr bwMode="auto">
            <a:xfrm rot="120000" flipH="1" flipV="1">
              <a:off x="3038475" y="3841750"/>
              <a:ext cx="1901825" cy="1128713"/>
            </a:xfrm>
            <a:custGeom>
              <a:avLst/>
              <a:gdLst>
                <a:gd name="T0" fmla="*/ 1901961 w 1901961"/>
                <a:gd name="T1" fmla="*/ 1128526 h 1128526"/>
                <a:gd name="T2" fmla="*/ 62575 w 1901961"/>
                <a:gd name="T3" fmla="*/ 1128526 h 1128526"/>
                <a:gd name="T4" fmla="*/ 0 w 1901961"/>
                <a:gd name="T5" fmla="*/ 290 h 1128526"/>
                <a:gd name="T6" fmla="*/ 8289 w 1901961"/>
                <a:gd name="T7" fmla="*/ 0 h 1128526"/>
                <a:gd name="T8" fmla="*/ 0 w 1901961"/>
                <a:gd name="T9" fmla="*/ 0 h 1128526"/>
                <a:gd name="T10" fmla="*/ 1901961 w 1901961"/>
                <a:gd name="T11" fmla="*/ 1128526 h 1128526"/>
              </a:gdLst>
              <a:ahLst/>
              <a:cxnLst>
                <a:cxn ang="0">
                  <a:pos x="T0" y="T1"/>
                </a:cxn>
                <a:cxn ang="0">
                  <a:pos x="T2" y="T3"/>
                </a:cxn>
                <a:cxn ang="0">
                  <a:pos x="T4" y="T5"/>
                </a:cxn>
                <a:cxn ang="0">
                  <a:pos x="T6" y="T7"/>
                </a:cxn>
              </a:cxnLst>
              <a:rect l="T8" t="T9" r="T10" b="T11"/>
              <a:pathLst>
                <a:path w="1901961" h="1128526">
                  <a:moveTo>
                    <a:pt x="1901961" y="1128526"/>
                  </a:moveTo>
                  <a:lnTo>
                    <a:pt x="62575" y="1128526"/>
                  </a:lnTo>
                  <a:lnTo>
                    <a:pt x="0" y="290"/>
                  </a:lnTo>
                  <a:lnTo>
                    <a:pt x="8289" y="0"/>
                  </a:lnTo>
                  <a:close/>
                </a:path>
              </a:pathLst>
            </a:custGeom>
            <a:solidFill>
              <a:srgbClr val="00C898"/>
            </a:solidFill>
            <a:ln>
              <a:noFill/>
            </a:ln>
          </p:spPr>
          <p:txBody>
            <a:bodyPr anchor="ctr"/>
            <a:lstStyle/>
            <a:p>
              <a:endParaRPr lang="zh-CN" altLang="en-US" dirty="0">
                <a:ea typeface="微软雅黑" pitchFamily="34" charset="-122"/>
              </a:endParaRPr>
            </a:p>
          </p:txBody>
        </p:sp>
        <p:sp>
          <p:nvSpPr>
            <p:cNvPr id="5" name="任意多边形 53"/>
            <p:cNvSpPr/>
            <p:nvPr/>
          </p:nvSpPr>
          <p:spPr bwMode="auto">
            <a:xfrm flipV="1">
              <a:off x="4878388" y="3867150"/>
              <a:ext cx="1428750" cy="1120775"/>
            </a:xfrm>
            <a:custGeom>
              <a:avLst/>
              <a:gdLst>
                <a:gd name="T0" fmla="*/ 0 w 1699399"/>
                <a:gd name="T1" fmla="*/ 0 h 1344593"/>
                <a:gd name="T2" fmla="*/ 1475296 w 1699399"/>
                <a:gd name="T3" fmla="*/ 0 h 1344593"/>
                <a:gd name="T4" fmla="*/ 1699399 w 1699399"/>
                <a:gd name="T5" fmla="*/ 224103 h 1344593"/>
                <a:gd name="T6" fmla="*/ 1699399 w 1699399"/>
                <a:gd name="T7" fmla="*/ 1120490 h 1344593"/>
                <a:gd name="T8" fmla="*/ 1475296 w 1699399"/>
                <a:gd name="T9" fmla="*/ 1344593 h 1344593"/>
                <a:gd name="T10" fmla="*/ 0 w 1699399"/>
                <a:gd name="T11" fmla="*/ 1344593 h 1344593"/>
                <a:gd name="T12" fmla="*/ 0 w 1699399"/>
                <a:gd name="T13" fmla="*/ 0 h 1344593"/>
                <a:gd name="T14" fmla="*/ 1699399 w 1699399"/>
                <a:gd name="T15" fmla="*/ 1344593 h 1344593"/>
              </a:gdLst>
              <a:ahLst/>
              <a:cxnLst>
                <a:cxn ang="0">
                  <a:pos x="T0" y="T1"/>
                </a:cxn>
                <a:cxn ang="0">
                  <a:pos x="T2" y="T3"/>
                </a:cxn>
                <a:cxn ang="0">
                  <a:pos x="T4" y="T5"/>
                </a:cxn>
                <a:cxn ang="0">
                  <a:pos x="T6" y="T7"/>
                </a:cxn>
                <a:cxn ang="0">
                  <a:pos x="T8" y="T9"/>
                </a:cxn>
                <a:cxn ang="0">
                  <a:pos x="T10" y="T11"/>
                </a:cxn>
              </a:cxnLst>
              <a:rect l="T12" t="T13" r="T14" b="T15"/>
              <a:pathLst>
                <a:path w="1699399" h="1344593">
                  <a:moveTo>
                    <a:pt x="0" y="0"/>
                  </a:moveTo>
                  <a:lnTo>
                    <a:pt x="1475296" y="0"/>
                  </a:lnTo>
                  <a:cubicBezTo>
                    <a:pt x="1599065" y="0"/>
                    <a:pt x="1699399" y="100334"/>
                    <a:pt x="1699399" y="224103"/>
                  </a:cubicBezTo>
                  <a:lnTo>
                    <a:pt x="1699399" y="1120490"/>
                  </a:lnTo>
                  <a:cubicBezTo>
                    <a:pt x="1699399" y="1244259"/>
                    <a:pt x="1599065" y="1344593"/>
                    <a:pt x="1475296" y="1344593"/>
                  </a:cubicBezTo>
                  <a:lnTo>
                    <a:pt x="0" y="1344593"/>
                  </a:lnTo>
                  <a:close/>
                </a:path>
              </a:pathLst>
            </a:custGeom>
            <a:solidFill>
              <a:srgbClr val="00B050"/>
            </a:solidFill>
            <a:ln>
              <a:noFill/>
            </a:ln>
          </p:spPr>
          <p:txBody>
            <a:bodyPr anchor="ctr"/>
            <a:lstStyle/>
            <a:p>
              <a:endParaRPr lang="zh-CN" altLang="en-US" dirty="0">
                <a:ea typeface="微软雅黑" pitchFamily="34" charset="-122"/>
              </a:endParaRPr>
            </a:p>
          </p:txBody>
        </p:sp>
      </p:grpSp>
      <p:grpSp>
        <p:nvGrpSpPr>
          <p:cNvPr id="32" name="组合 31"/>
          <p:cNvGrpSpPr/>
          <p:nvPr/>
        </p:nvGrpSpPr>
        <p:grpSpPr>
          <a:xfrm>
            <a:off x="3857865" y="4378325"/>
            <a:ext cx="3798888" cy="1693863"/>
            <a:chOff x="2508250" y="4537075"/>
            <a:chExt cx="3798888" cy="1693863"/>
          </a:xfrm>
        </p:grpSpPr>
        <p:sp>
          <p:nvSpPr>
            <p:cNvPr id="6" name="任意多边形 55"/>
            <p:cNvSpPr/>
            <p:nvPr/>
          </p:nvSpPr>
          <p:spPr bwMode="auto">
            <a:xfrm rot="13105210" flipV="1">
              <a:off x="2508250" y="4537075"/>
              <a:ext cx="3000375" cy="879475"/>
            </a:xfrm>
            <a:custGeom>
              <a:avLst/>
              <a:gdLst>
                <a:gd name="T0" fmla="*/ 0 w 3567861"/>
                <a:gd name="T1" fmla="*/ 1045825 h 1045825"/>
                <a:gd name="T2" fmla="*/ 829510 w 3567861"/>
                <a:gd name="T3" fmla="*/ 0 h 1045825"/>
                <a:gd name="T4" fmla="*/ 3567861 w 3567861"/>
                <a:gd name="T5" fmla="*/ 116658 h 1045825"/>
                <a:gd name="T6" fmla="*/ 0 w 3567861"/>
                <a:gd name="T7" fmla="*/ 1045825 h 1045825"/>
                <a:gd name="T8" fmla="*/ 0 w 3567861"/>
                <a:gd name="T9" fmla="*/ 0 h 1045825"/>
                <a:gd name="T10" fmla="*/ 3567861 w 3567861"/>
                <a:gd name="T11" fmla="*/ 1045825 h 1045825"/>
              </a:gdLst>
              <a:ahLst/>
              <a:cxnLst>
                <a:cxn ang="0">
                  <a:pos x="T0" y="T1"/>
                </a:cxn>
                <a:cxn ang="0">
                  <a:pos x="T2" y="T3"/>
                </a:cxn>
                <a:cxn ang="0">
                  <a:pos x="T4" y="T5"/>
                </a:cxn>
                <a:cxn ang="0">
                  <a:pos x="T6" y="T7"/>
                </a:cxn>
              </a:cxnLst>
              <a:rect l="T8" t="T9" r="T10" b="T11"/>
              <a:pathLst>
                <a:path w="3567861" h="1045825">
                  <a:moveTo>
                    <a:pt x="0" y="1045825"/>
                  </a:moveTo>
                  <a:lnTo>
                    <a:pt x="829510" y="0"/>
                  </a:lnTo>
                  <a:lnTo>
                    <a:pt x="3567861" y="116658"/>
                  </a:lnTo>
                  <a:cubicBezTo>
                    <a:pt x="2354936" y="465266"/>
                    <a:pt x="1212925" y="697217"/>
                    <a:pt x="0" y="1045825"/>
                  </a:cubicBezTo>
                  <a:close/>
                </a:path>
              </a:pathLst>
            </a:custGeom>
            <a:solidFill>
              <a:srgbClr val="00D3F0"/>
            </a:solidFill>
            <a:ln>
              <a:noFill/>
            </a:ln>
            <a:effectLst>
              <a:outerShdw blurRad="50800" dist="38100" dir="2700000" algn="tl" rotWithShape="0">
                <a:prstClr val="black">
                  <a:alpha val="40000"/>
                </a:prstClr>
              </a:outerShdw>
            </a:effectLst>
          </p:spPr>
          <p:txBody>
            <a:bodyPr/>
            <a:lstStyle/>
            <a:p>
              <a:endParaRPr lang="zh-CN" altLang="en-US" sz="2000" dirty="0">
                <a:ea typeface="微软雅黑" pitchFamily="34" charset="-122"/>
              </a:endParaRPr>
            </a:p>
          </p:txBody>
        </p:sp>
        <p:sp>
          <p:nvSpPr>
            <p:cNvPr id="7" name="任意多边形 56"/>
            <p:cNvSpPr/>
            <p:nvPr/>
          </p:nvSpPr>
          <p:spPr bwMode="auto">
            <a:xfrm flipV="1">
              <a:off x="4878388" y="5114925"/>
              <a:ext cx="1428750" cy="1116013"/>
            </a:xfrm>
            <a:custGeom>
              <a:avLst/>
              <a:gdLst>
                <a:gd name="T0" fmla="*/ 0 w 1699399"/>
                <a:gd name="T1" fmla="*/ 0 h 1344593"/>
                <a:gd name="T2" fmla="*/ 1475296 w 1699399"/>
                <a:gd name="T3" fmla="*/ 0 h 1344593"/>
                <a:gd name="T4" fmla="*/ 1699399 w 1699399"/>
                <a:gd name="T5" fmla="*/ 224103 h 1344593"/>
                <a:gd name="T6" fmla="*/ 1699399 w 1699399"/>
                <a:gd name="T7" fmla="*/ 1120490 h 1344593"/>
                <a:gd name="T8" fmla="*/ 1475296 w 1699399"/>
                <a:gd name="T9" fmla="*/ 1344593 h 1344593"/>
                <a:gd name="T10" fmla="*/ 0 w 1699399"/>
                <a:gd name="T11" fmla="*/ 1344593 h 1344593"/>
                <a:gd name="T12" fmla="*/ 0 w 1699399"/>
                <a:gd name="T13" fmla="*/ 0 h 1344593"/>
                <a:gd name="T14" fmla="*/ 1699399 w 1699399"/>
                <a:gd name="T15" fmla="*/ 1344593 h 1344593"/>
              </a:gdLst>
              <a:ahLst/>
              <a:cxnLst>
                <a:cxn ang="0">
                  <a:pos x="T0" y="T1"/>
                </a:cxn>
                <a:cxn ang="0">
                  <a:pos x="T2" y="T3"/>
                </a:cxn>
                <a:cxn ang="0">
                  <a:pos x="T4" y="T5"/>
                </a:cxn>
                <a:cxn ang="0">
                  <a:pos x="T6" y="T7"/>
                </a:cxn>
                <a:cxn ang="0">
                  <a:pos x="T8" y="T9"/>
                </a:cxn>
                <a:cxn ang="0">
                  <a:pos x="T10" y="T11"/>
                </a:cxn>
              </a:cxnLst>
              <a:rect l="T12" t="T13" r="T14" b="T15"/>
              <a:pathLst>
                <a:path w="1699399" h="1344593">
                  <a:moveTo>
                    <a:pt x="0" y="0"/>
                  </a:moveTo>
                  <a:lnTo>
                    <a:pt x="1475296" y="0"/>
                  </a:lnTo>
                  <a:cubicBezTo>
                    <a:pt x="1599065" y="0"/>
                    <a:pt x="1699399" y="100334"/>
                    <a:pt x="1699399" y="224103"/>
                  </a:cubicBezTo>
                  <a:lnTo>
                    <a:pt x="1699399" y="1120490"/>
                  </a:lnTo>
                  <a:cubicBezTo>
                    <a:pt x="1699399" y="1244259"/>
                    <a:pt x="1599065" y="1344593"/>
                    <a:pt x="1475296" y="1344593"/>
                  </a:cubicBezTo>
                  <a:lnTo>
                    <a:pt x="0" y="1344593"/>
                  </a:lnTo>
                  <a:close/>
                </a:path>
              </a:pathLst>
            </a:custGeom>
            <a:solidFill>
              <a:srgbClr val="00A1DA"/>
            </a:solidFill>
            <a:ln>
              <a:noFill/>
            </a:ln>
            <a:effectLst>
              <a:outerShdw blurRad="50800" dist="38100" dir="2700000" algn="tl" rotWithShape="0">
                <a:prstClr val="black">
                  <a:alpha val="40000"/>
                </a:prstClr>
              </a:outerShdw>
            </a:effectLst>
          </p:spPr>
          <p:txBody>
            <a:bodyPr/>
            <a:lstStyle/>
            <a:p>
              <a:endParaRPr lang="zh-CN" altLang="en-US" sz="2000" dirty="0">
                <a:ea typeface="微软雅黑" pitchFamily="34" charset="-122"/>
              </a:endParaRPr>
            </a:p>
          </p:txBody>
        </p:sp>
      </p:grpSp>
      <p:grpSp>
        <p:nvGrpSpPr>
          <p:cNvPr id="29" name="组合 28"/>
          <p:cNvGrpSpPr/>
          <p:nvPr/>
        </p:nvGrpSpPr>
        <p:grpSpPr>
          <a:xfrm>
            <a:off x="3857865" y="1216025"/>
            <a:ext cx="3816350" cy="1701800"/>
            <a:chOff x="2508250" y="1374775"/>
            <a:chExt cx="3816350" cy="1701800"/>
          </a:xfrm>
        </p:grpSpPr>
        <p:sp>
          <p:nvSpPr>
            <p:cNvPr id="8" name="任意多边形 58"/>
            <p:cNvSpPr/>
            <p:nvPr/>
          </p:nvSpPr>
          <p:spPr bwMode="auto">
            <a:xfrm rot="8494790">
              <a:off x="2508250" y="2197100"/>
              <a:ext cx="3000375" cy="879475"/>
            </a:xfrm>
            <a:custGeom>
              <a:avLst/>
              <a:gdLst>
                <a:gd name="T0" fmla="*/ 0 w 3567861"/>
                <a:gd name="T1" fmla="*/ 1045825 h 1045825"/>
                <a:gd name="T2" fmla="*/ 829510 w 3567861"/>
                <a:gd name="T3" fmla="*/ 0 h 1045825"/>
                <a:gd name="T4" fmla="*/ 3567861 w 3567861"/>
                <a:gd name="T5" fmla="*/ 116658 h 1045825"/>
                <a:gd name="T6" fmla="*/ 0 w 3567861"/>
                <a:gd name="T7" fmla="*/ 1045825 h 1045825"/>
                <a:gd name="T8" fmla="*/ 0 w 3567861"/>
                <a:gd name="T9" fmla="*/ 0 h 1045825"/>
                <a:gd name="T10" fmla="*/ 3567861 w 3567861"/>
                <a:gd name="T11" fmla="*/ 1045825 h 1045825"/>
              </a:gdLst>
              <a:ahLst/>
              <a:cxnLst>
                <a:cxn ang="0">
                  <a:pos x="T0" y="T1"/>
                </a:cxn>
                <a:cxn ang="0">
                  <a:pos x="T2" y="T3"/>
                </a:cxn>
                <a:cxn ang="0">
                  <a:pos x="T4" y="T5"/>
                </a:cxn>
                <a:cxn ang="0">
                  <a:pos x="T6" y="T7"/>
                </a:cxn>
              </a:cxnLst>
              <a:rect l="T8" t="T9" r="T10" b="T11"/>
              <a:pathLst>
                <a:path w="3567861" h="1045825">
                  <a:moveTo>
                    <a:pt x="0" y="1045825"/>
                  </a:moveTo>
                  <a:lnTo>
                    <a:pt x="829510" y="0"/>
                  </a:lnTo>
                  <a:lnTo>
                    <a:pt x="3567861" y="116658"/>
                  </a:lnTo>
                  <a:cubicBezTo>
                    <a:pt x="2354936" y="465266"/>
                    <a:pt x="1212925" y="697217"/>
                    <a:pt x="0" y="1045825"/>
                  </a:cubicBezTo>
                  <a:close/>
                </a:path>
              </a:pathLst>
            </a:custGeom>
            <a:solidFill>
              <a:srgbClr val="92D050"/>
            </a:solidFill>
            <a:ln>
              <a:noFill/>
            </a:ln>
          </p:spPr>
          <p:txBody>
            <a:bodyPr anchor="ctr"/>
            <a:lstStyle/>
            <a:p>
              <a:endParaRPr lang="zh-CN" altLang="en-US" dirty="0">
                <a:ea typeface="微软雅黑" pitchFamily="34" charset="-122"/>
              </a:endParaRPr>
            </a:p>
          </p:txBody>
        </p:sp>
        <p:sp>
          <p:nvSpPr>
            <p:cNvPr id="9" name="任意多边形 59"/>
            <p:cNvSpPr/>
            <p:nvPr/>
          </p:nvSpPr>
          <p:spPr bwMode="auto">
            <a:xfrm>
              <a:off x="4895850" y="1374775"/>
              <a:ext cx="1428750" cy="1117600"/>
            </a:xfrm>
            <a:custGeom>
              <a:avLst/>
              <a:gdLst>
                <a:gd name="T0" fmla="*/ 0 w 1699399"/>
                <a:gd name="T1" fmla="*/ 0 h 1344593"/>
                <a:gd name="T2" fmla="*/ 1475296 w 1699399"/>
                <a:gd name="T3" fmla="*/ 0 h 1344593"/>
                <a:gd name="T4" fmla="*/ 1699399 w 1699399"/>
                <a:gd name="T5" fmla="*/ 224103 h 1344593"/>
                <a:gd name="T6" fmla="*/ 1699399 w 1699399"/>
                <a:gd name="T7" fmla="*/ 1120490 h 1344593"/>
                <a:gd name="T8" fmla="*/ 1475296 w 1699399"/>
                <a:gd name="T9" fmla="*/ 1344593 h 1344593"/>
                <a:gd name="T10" fmla="*/ 0 w 1699399"/>
                <a:gd name="T11" fmla="*/ 1344593 h 1344593"/>
                <a:gd name="T12" fmla="*/ 0 w 1699399"/>
                <a:gd name="T13" fmla="*/ 0 h 1344593"/>
                <a:gd name="T14" fmla="*/ 1699399 w 1699399"/>
                <a:gd name="T15" fmla="*/ 1344593 h 1344593"/>
              </a:gdLst>
              <a:ahLst/>
              <a:cxnLst>
                <a:cxn ang="0">
                  <a:pos x="T0" y="T1"/>
                </a:cxn>
                <a:cxn ang="0">
                  <a:pos x="T2" y="T3"/>
                </a:cxn>
                <a:cxn ang="0">
                  <a:pos x="T4" y="T5"/>
                </a:cxn>
                <a:cxn ang="0">
                  <a:pos x="T6" y="T7"/>
                </a:cxn>
                <a:cxn ang="0">
                  <a:pos x="T8" y="T9"/>
                </a:cxn>
                <a:cxn ang="0">
                  <a:pos x="T10" y="T11"/>
                </a:cxn>
              </a:cxnLst>
              <a:rect l="T12" t="T13" r="T14" b="T15"/>
              <a:pathLst>
                <a:path w="1699399" h="1344593">
                  <a:moveTo>
                    <a:pt x="0" y="0"/>
                  </a:moveTo>
                  <a:lnTo>
                    <a:pt x="1475296" y="0"/>
                  </a:lnTo>
                  <a:cubicBezTo>
                    <a:pt x="1599065" y="0"/>
                    <a:pt x="1699399" y="100334"/>
                    <a:pt x="1699399" y="224103"/>
                  </a:cubicBezTo>
                  <a:lnTo>
                    <a:pt x="1699399" y="1120490"/>
                  </a:lnTo>
                  <a:cubicBezTo>
                    <a:pt x="1699399" y="1244259"/>
                    <a:pt x="1599065" y="1344593"/>
                    <a:pt x="1475296" y="1344593"/>
                  </a:cubicBezTo>
                  <a:lnTo>
                    <a:pt x="0" y="1344593"/>
                  </a:lnTo>
                  <a:close/>
                </a:path>
              </a:pathLst>
            </a:custGeom>
            <a:solidFill>
              <a:srgbClr val="74B230"/>
            </a:solidFill>
            <a:ln>
              <a:noFill/>
            </a:ln>
          </p:spPr>
          <p:txBody>
            <a:bodyPr anchor="ctr"/>
            <a:lstStyle/>
            <a:p>
              <a:endParaRPr lang="zh-CN" altLang="en-US" dirty="0">
                <a:ea typeface="微软雅黑" pitchFamily="34" charset="-122"/>
              </a:endParaRPr>
            </a:p>
          </p:txBody>
        </p:sp>
      </p:grpSp>
      <p:grpSp>
        <p:nvGrpSpPr>
          <p:cNvPr id="10" name="组合 27"/>
          <p:cNvGrpSpPr/>
          <p:nvPr/>
        </p:nvGrpSpPr>
        <p:grpSpPr bwMode="auto">
          <a:xfrm>
            <a:off x="3065703" y="3082925"/>
            <a:ext cx="1368425" cy="1374775"/>
            <a:chOff x="0" y="0"/>
            <a:chExt cx="1375837" cy="1380067"/>
          </a:xfrm>
          <a:solidFill>
            <a:schemeClr val="bg2">
              <a:lumMod val="50000"/>
            </a:schemeClr>
          </a:solidFill>
        </p:grpSpPr>
        <p:grpSp>
          <p:nvGrpSpPr>
            <p:cNvPr id="11" name="组合 25"/>
            <p:cNvGrpSpPr/>
            <p:nvPr/>
          </p:nvGrpSpPr>
          <p:grpSpPr bwMode="auto">
            <a:xfrm>
              <a:off x="0" y="0"/>
              <a:ext cx="1375837" cy="1380067"/>
              <a:chOff x="0" y="0"/>
              <a:chExt cx="1375837" cy="1380067"/>
            </a:xfrm>
            <a:grpFill/>
          </p:grpSpPr>
          <p:sp>
            <p:nvSpPr>
              <p:cNvPr id="13" name="矩形 11"/>
              <p:cNvSpPr>
                <a:spLocks noChangeArrowheads="1"/>
              </p:cNvSpPr>
              <p:nvPr/>
            </p:nvSpPr>
            <p:spPr bwMode="auto">
              <a:xfrm>
                <a:off x="0" y="254000"/>
                <a:ext cx="795866" cy="626533"/>
              </a:xfrm>
              <a:prstGeom prst="rect">
                <a:avLst/>
              </a:pr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lt1"/>
                  </a:solidFill>
                  <a:ea typeface="微软雅黑" pitchFamily="34" charset="-122"/>
                  <a:sym typeface="宋体" panose="02010600030101010101" pitchFamily="2" charset="-122"/>
                </a:endParaRPr>
              </a:p>
            </p:txBody>
          </p:sp>
          <p:sp>
            <p:nvSpPr>
              <p:cNvPr id="14" name="矩形 12"/>
              <p:cNvSpPr>
                <a:spLocks noChangeArrowheads="1"/>
              </p:cNvSpPr>
              <p:nvPr/>
            </p:nvSpPr>
            <p:spPr bwMode="auto">
              <a:xfrm>
                <a:off x="0" y="0"/>
                <a:ext cx="559857" cy="254000"/>
              </a:xfrm>
              <a:prstGeom prst="rect">
                <a:avLst/>
              </a:pr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lt1"/>
                  </a:solidFill>
                  <a:ea typeface="微软雅黑" pitchFamily="34" charset="-122"/>
                  <a:sym typeface="宋体" panose="02010600030101010101" pitchFamily="2" charset="-122"/>
                </a:endParaRPr>
              </a:p>
            </p:txBody>
          </p:sp>
          <p:sp>
            <p:nvSpPr>
              <p:cNvPr id="15" name="矩形 13"/>
              <p:cNvSpPr>
                <a:spLocks noChangeArrowheads="1"/>
              </p:cNvSpPr>
              <p:nvPr/>
            </p:nvSpPr>
            <p:spPr bwMode="auto">
              <a:xfrm>
                <a:off x="829733" y="287867"/>
                <a:ext cx="295406" cy="567266"/>
              </a:xfrm>
              <a:prstGeom prst="rect">
                <a:avLst/>
              </a:pr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lt1"/>
                  </a:solidFill>
                  <a:ea typeface="微软雅黑" pitchFamily="34" charset="-122"/>
                  <a:sym typeface="宋体" panose="02010600030101010101" pitchFamily="2" charset="-122"/>
                </a:endParaRPr>
              </a:p>
            </p:txBody>
          </p:sp>
          <p:sp>
            <p:nvSpPr>
              <p:cNvPr id="16" name="任意多边形 18"/>
              <p:cNvSpPr/>
              <p:nvPr/>
            </p:nvSpPr>
            <p:spPr bwMode="auto">
              <a:xfrm>
                <a:off x="1156761" y="143317"/>
                <a:ext cx="219076" cy="839485"/>
              </a:xfrm>
              <a:custGeom>
                <a:avLst/>
                <a:gdLst>
                  <a:gd name="T0" fmla="*/ 215619 w 215619"/>
                  <a:gd name="T1" fmla="*/ 0 h 839485"/>
                  <a:gd name="T2" fmla="*/ 215619 w 215619"/>
                  <a:gd name="T3" fmla="*/ 839485 h 839485"/>
                  <a:gd name="T4" fmla="*/ 0 w 215619"/>
                  <a:gd name="T5" fmla="*/ 691923 h 839485"/>
                  <a:gd name="T6" fmla="*/ 0 w 215619"/>
                  <a:gd name="T7" fmla="*/ 147562 h 839485"/>
                  <a:gd name="T8" fmla="*/ 0 w 215619"/>
                  <a:gd name="T9" fmla="*/ 0 h 839485"/>
                  <a:gd name="T10" fmla="*/ 215619 w 215619"/>
                  <a:gd name="T11" fmla="*/ 839485 h 839485"/>
                </a:gdLst>
                <a:ahLst/>
                <a:cxnLst>
                  <a:cxn ang="0">
                    <a:pos x="T0" y="T1"/>
                  </a:cxn>
                  <a:cxn ang="0">
                    <a:pos x="T2" y="T3"/>
                  </a:cxn>
                  <a:cxn ang="0">
                    <a:pos x="T4" y="T5"/>
                  </a:cxn>
                  <a:cxn ang="0">
                    <a:pos x="T6" y="T7"/>
                  </a:cxn>
                </a:cxnLst>
                <a:rect l="T8" t="T9" r="T10" b="T11"/>
                <a:pathLst>
                  <a:path w="215619" h="839485">
                    <a:moveTo>
                      <a:pt x="215619" y="0"/>
                    </a:moveTo>
                    <a:lnTo>
                      <a:pt x="215619" y="839485"/>
                    </a:lnTo>
                    <a:lnTo>
                      <a:pt x="0" y="691923"/>
                    </a:lnTo>
                    <a:lnTo>
                      <a:pt x="0" y="147562"/>
                    </a:lnTo>
                    <a:close/>
                  </a:path>
                </a:pathLst>
              </a:cu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lt1"/>
                  </a:solidFill>
                  <a:ea typeface="微软雅黑" pitchFamily="34" charset="-122"/>
                </a:endParaRPr>
              </a:p>
            </p:txBody>
          </p:sp>
          <p:sp>
            <p:nvSpPr>
              <p:cNvPr id="17" name="任意多边形 21"/>
              <p:cNvSpPr/>
              <p:nvPr/>
            </p:nvSpPr>
            <p:spPr bwMode="auto">
              <a:xfrm>
                <a:off x="92709" y="821266"/>
                <a:ext cx="431799" cy="558801"/>
              </a:xfrm>
              <a:custGeom>
                <a:avLst/>
                <a:gdLst>
                  <a:gd name="T0" fmla="*/ 62411 w 431799"/>
                  <a:gd name="T1" fmla="*/ 80767 h 558801"/>
                  <a:gd name="T2" fmla="*/ 62411 w 431799"/>
                  <a:gd name="T3" fmla="*/ 478032 h 558801"/>
                  <a:gd name="T4" fmla="*/ 369387 w 431799"/>
                  <a:gd name="T5" fmla="*/ 478032 h 558801"/>
                  <a:gd name="T6" fmla="*/ 369387 w 431799"/>
                  <a:gd name="T7" fmla="*/ 80767 h 558801"/>
                  <a:gd name="T8" fmla="*/ 0 w 431799"/>
                  <a:gd name="T9" fmla="*/ 0 h 558801"/>
                  <a:gd name="T10" fmla="*/ 431799 w 431799"/>
                  <a:gd name="T11" fmla="*/ 0 h 558801"/>
                  <a:gd name="T12" fmla="*/ 431799 w 431799"/>
                  <a:gd name="T13" fmla="*/ 558801 h 558801"/>
                  <a:gd name="T14" fmla="*/ 0 w 431799"/>
                  <a:gd name="T15" fmla="*/ 558801 h 558801"/>
                  <a:gd name="T16" fmla="*/ 0 w 431799"/>
                  <a:gd name="T17" fmla="*/ 0 h 558801"/>
                  <a:gd name="T18" fmla="*/ 431799 w 431799"/>
                  <a:gd name="T19" fmla="*/ 558801 h 558801"/>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431799" h="558801">
                    <a:moveTo>
                      <a:pt x="62411" y="80767"/>
                    </a:moveTo>
                    <a:lnTo>
                      <a:pt x="62411" y="478032"/>
                    </a:lnTo>
                    <a:lnTo>
                      <a:pt x="369387" y="478032"/>
                    </a:lnTo>
                    <a:lnTo>
                      <a:pt x="369387" y="80767"/>
                    </a:lnTo>
                    <a:close/>
                    <a:moveTo>
                      <a:pt x="0" y="0"/>
                    </a:moveTo>
                    <a:lnTo>
                      <a:pt x="431799" y="0"/>
                    </a:lnTo>
                    <a:lnTo>
                      <a:pt x="431799" y="558801"/>
                    </a:lnTo>
                    <a:lnTo>
                      <a:pt x="0" y="558801"/>
                    </a:lnTo>
                    <a:close/>
                  </a:path>
                </a:pathLst>
              </a:cu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lt1"/>
                  </a:solidFill>
                  <a:ea typeface="微软雅黑" pitchFamily="34" charset="-122"/>
                </a:endParaRPr>
              </a:p>
            </p:txBody>
          </p:sp>
          <p:sp>
            <p:nvSpPr>
              <p:cNvPr id="18" name="椭圆 22"/>
              <p:cNvSpPr>
                <a:spLocks noChangeArrowheads="1"/>
              </p:cNvSpPr>
              <p:nvPr/>
            </p:nvSpPr>
            <p:spPr bwMode="auto">
              <a:xfrm>
                <a:off x="470600" y="1004001"/>
                <a:ext cx="376066" cy="376066"/>
              </a:xfrm>
              <a:prstGeom prst="ellipse">
                <a:avLst/>
              </a:pr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lt1"/>
                  </a:solidFill>
                  <a:ea typeface="微软雅黑" pitchFamily="34" charset="-122"/>
                  <a:sym typeface="宋体" panose="02010600030101010101" pitchFamily="2" charset="-122"/>
                </a:endParaRPr>
              </a:p>
            </p:txBody>
          </p:sp>
          <p:sp>
            <p:nvSpPr>
              <p:cNvPr id="19" name="矩形 23"/>
              <p:cNvSpPr>
                <a:spLocks noChangeArrowheads="1"/>
              </p:cNvSpPr>
              <p:nvPr/>
            </p:nvSpPr>
            <p:spPr bwMode="auto">
              <a:xfrm>
                <a:off x="476797" y="812801"/>
                <a:ext cx="167786" cy="567266"/>
              </a:xfrm>
              <a:prstGeom prst="rect">
                <a:avLst/>
              </a:pr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lt1"/>
                  </a:solidFill>
                  <a:ea typeface="微软雅黑" pitchFamily="34" charset="-122"/>
                  <a:sym typeface="宋体" panose="02010600030101010101" pitchFamily="2" charset="-122"/>
                </a:endParaRPr>
              </a:p>
            </p:txBody>
          </p:sp>
        </p:grpSp>
        <p:sp>
          <p:nvSpPr>
            <p:cNvPr id="12" name="椭圆 26"/>
            <p:cNvSpPr>
              <a:spLocks noChangeAspect="1" noChangeArrowheads="1"/>
            </p:cNvSpPr>
            <p:nvPr/>
          </p:nvSpPr>
          <p:spPr bwMode="auto">
            <a:xfrm>
              <a:off x="535892" y="1071836"/>
              <a:ext cx="252000" cy="252000"/>
            </a:xfrm>
            <a:prstGeom prst="ellipse">
              <a:avLst/>
            </a:pr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lt1"/>
                </a:solidFill>
                <a:ea typeface="微软雅黑" pitchFamily="34" charset="-122"/>
                <a:sym typeface="宋体" panose="02010600030101010101" pitchFamily="2" charset="-122"/>
              </a:endParaRPr>
            </a:p>
          </p:txBody>
        </p:sp>
      </p:grpSp>
      <p:sp>
        <p:nvSpPr>
          <p:cNvPr id="28" name="文本框 3"/>
          <p:cNvSpPr txBox="1"/>
          <p:nvPr/>
        </p:nvSpPr>
        <p:spPr>
          <a:xfrm>
            <a:off x="1558702" y="404664"/>
            <a:ext cx="2160240" cy="646331"/>
          </a:xfrm>
          <a:prstGeom prst="rect">
            <a:avLst/>
          </a:prstGeom>
          <a:noFill/>
          <a:effectLst/>
        </p:spPr>
        <p:txBody>
          <a:bodyPr wrap="square" rtlCol="0">
            <a:spAutoFit/>
          </a:bodyPr>
          <a:lstStyle/>
          <a:p>
            <a:pPr algn="ctr"/>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企业文化</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sp>
        <p:nvSpPr>
          <p:cNvPr id="33" name="矩形 32"/>
          <p:cNvSpPr/>
          <p:nvPr/>
        </p:nvSpPr>
        <p:spPr>
          <a:xfrm>
            <a:off x="8364648" y="1322474"/>
            <a:ext cx="2213198" cy="369332"/>
          </a:xfrm>
          <a:prstGeom prst="rect">
            <a:avLst/>
          </a:prstGeom>
        </p:spPr>
        <p:txBody>
          <a:bodyPr wrap="square">
            <a:spAutoFit/>
          </a:bodyPr>
          <a:lstStyle/>
          <a:p>
            <a:pPr lvl="0"/>
            <a:r>
              <a:rPr lang="zh-CN" altLang="en-US" b="1" dirty="0" smtClean="0">
                <a:solidFill>
                  <a:srgbClr val="00A1DA"/>
                </a:solidFill>
                <a:latin typeface="微软雅黑" panose="020B0503020204020204" pitchFamily="34" charset="-122"/>
                <a:ea typeface="微软雅黑" panose="020B0503020204020204" pitchFamily="34" charset="-122"/>
              </a:rPr>
              <a:t>优秀的视觉，标识</a:t>
            </a:r>
            <a:endParaRPr lang="zh-CN" altLang="en-US" b="1" dirty="0">
              <a:solidFill>
                <a:srgbClr val="00A1DA"/>
              </a:solidFill>
              <a:latin typeface="微软雅黑" panose="020B0503020204020204" pitchFamily="34" charset="-122"/>
              <a:ea typeface="微软雅黑" panose="020B0503020204020204" pitchFamily="34" charset="-122"/>
            </a:endParaRPr>
          </a:p>
        </p:txBody>
      </p:sp>
      <p:sp>
        <p:nvSpPr>
          <p:cNvPr id="34" name="矩形 33"/>
          <p:cNvSpPr/>
          <p:nvPr/>
        </p:nvSpPr>
        <p:spPr>
          <a:xfrm>
            <a:off x="8357658" y="1648753"/>
            <a:ext cx="2615556" cy="609398"/>
          </a:xfrm>
          <a:prstGeom prst="rect">
            <a:avLst/>
          </a:prstGeom>
        </p:spPr>
        <p:txBody>
          <a:bodyPr wrap="square">
            <a:spAutoFit/>
          </a:bodyPr>
          <a:lstStyle/>
          <a:p>
            <a:pPr>
              <a:lnSpc>
                <a:spcPct val="120000"/>
              </a:lnSpc>
            </a:pPr>
            <a:r>
              <a:rPr lang="en-US" altLang="zh-CN" sz="1400" dirty="0" smtClean="0">
                <a:latin typeface="微软雅黑" pitchFamily="34" charset="-122"/>
                <a:ea typeface="微软雅黑" pitchFamily="34" charset="-122"/>
              </a:rPr>
              <a:t>LOGO</a:t>
            </a:r>
            <a:r>
              <a:rPr lang="zh-CN" altLang="zh-CN" sz="1400" dirty="0">
                <a:latin typeface="微软雅黑" pitchFamily="34" charset="-122"/>
                <a:ea typeface="微软雅黑" pitchFamily="34" charset="-122"/>
              </a:rPr>
              <a:t>、</a:t>
            </a:r>
            <a:r>
              <a:rPr lang="zh-CN" altLang="en-US" sz="1400" dirty="0">
                <a:latin typeface="微软雅黑" pitchFamily="34" charset="-122"/>
                <a:ea typeface="微软雅黑" pitchFamily="34" charset="-122"/>
              </a:rPr>
              <a:t>网站 域名</a:t>
            </a:r>
            <a:r>
              <a:rPr lang="zh-CN" altLang="zh-CN" sz="1400" dirty="0">
                <a:latin typeface="微软雅黑" pitchFamily="34" charset="-122"/>
                <a:ea typeface="微软雅黑" pitchFamily="34" charset="-122"/>
              </a:rPr>
              <a:t>、</a:t>
            </a:r>
            <a:r>
              <a:rPr lang="en-US" altLang="zh-CN" sz="1400" dirty="0" smtClean="0">
                <a:latin typeface="微软雅黑" pitchFamily="34" charset="-122"/>
                <a:ea typeface="微软雅黑" pitchFamily="34" charset="-122"/>
              </a:rPr>
              <a:t>EMAIL</a:t>
            </a:r>
            <a:r>
              <a:rPr lang="zh-CN" altLang="en-US" sz="1400" dirty="0" smtClean="0">
                <a:latin typeface="微软雅黑" pitchFamily="34" charset="-122"/>
                <a:ea typeface="微软雅黑" pitchFamily="34" charset="-122"/>
              </a:rPr>
              <a:t>，</a:t>
            </a:r>
            <a:r>
              <a:rPr lang="zh-CN" altLang="zh-CN" sz="1400" dirty="0" smtClean="0">
                <a:latin typeface="微软雅黑" pitchFamily="34" charset="-122"/>
                <a:ea typeface="微软雅黑" pitchFamily="34" charset="-122"/>
              </a:rPr>
              <a:t>服装</a:t>
            </a:r>
            <a:r>
              <a:rPr lang="zh-CN" altLang="en-US" sz="1400" dirty="0" smtClean="0">
                <a:latin typeface="微软雅黑" pitchFamily="34" charset="-122"/>
                <a:ea typeface="微软雅黑" pitchFamily="34" charset="-122"/>
              </a:rPr>
              <a:t>等等</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5" name="矩形 34"/>
          <p:cNvSpPr/>
          <p:nvPr/>
        </p:nvSpPr>
        <p:spPr>
          <a:xfrm>
            <a:off x="6500283" y="1591603"/>
            <a:ext cx="1185714" cy="523220"/>
          </a:xfrm>
          <a:prstGeom prst="rect">
            <a:avLst/>
          </a:prstGeom>
        </p:spPr>
        <p:txBody>
          <a:bodyPr wrap="square">
            <a:spAutoFit/>
          </a:bodyPr>
          <a:lstStyle/>
          <a:p>
            <a:pPr lvl="0"/>
            <a:r>
              <a:rPr lang="zh-CN" altLang="en-US" sz="2800" b="1" dirty="0" smtClean="0">
                <a:solidFill>
                  <a:schemeClr val="bg1"/>
                </a:solidFill>
                <a:latin typeface="微软雅黑" panose="020B0503020204020204" pitchFamily="34" charset="-122"/>
                <a:ea typeface="微软雅黑" panose="020B0503020204020204" pitchFamily="34" charset="-122"/>
              </a:rPr>
              <a:t>表层</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36" name="矩形 35"/>
          <p:cNvSpPr/>
          <p:nvPr/>
        </p:nvSpPr>
        <p:spPr>
          <a:xfrm>
            <a:off x="8397762" y="2502973"/>
            <a:ext cx="2738004" cy="369332"/>
          </a:xfrm>
          <a:prstGeom prst="rect">
            <a:avLst/>
          </a:prstGeom>
        </p:spPr>
        <p:txBody>
          <a:bodyPr wrap="square">
            <a:spAutoFit/>
          </a:bodyPr>
          <a:lstStyle/>
          <a:p>
            <a:pPr lvl="0"/>
            <a:r>
              <a:rPr lang="zh-CN" altLang="en-US" b="1" dirty="0" smtClean="0">
                <a:solidFill>
                  <a:srgbClr val="00A1DA"/>
                </a:solidFill>
                <a:latin typeface="微软雅黑" panose="020B0503020204020204" pitchFamily="34" charset="-122"/>
                <a:ea typeface="微软雅黑" panose="020B0503020204020204" pitchFamily="34" charset="-122"/>
              </a:rPr>
              <a:t>标准的行为规范 口碑</a:t>
            </a:r>
            <a:endParaRPr lang="zh-CN" altLang="en-US" b="1" dirty="0">
              <a:solidFill>
                <a:srgbClr val="00A1DA"/>
              </a:solidFill>
              <a:latin typeface="微软雅黑" panose="020B0503020204020204" pitchFamily="34" charset="-122"/>
              <a:ea typeface="微软雅黑" panose="020B0503020204020204" pitchFamily="34" charset="-122"/>
            </a:endParaRPr>
          </a:p>
        </p:txBody>
      </p:sp>
      <p:sp>
        <p:nvSpPr>
          <p:cNvPr id="37" name="矩形 36"/>
          <p:cNvSpPr/>
          <p:nvPr/>
        </p:nvSpPr>
        <p:spPr>
          <a:xfrm>
            <a:off x="8390772" y="2829252"/>
            <a:ext cx="2615556" cy="609398"/>
          </a:xfrm>
          <a:prstGeom prst="rect">
            <a:avLst/>
          </a:prstGeom>
        </p:spPr>
        <p:txBody>
          <a:bodyPr wrap="square">
            <a:spAutoFit/>
          </a:bodyPr>
          <a:lstStyle/>
          <a:p>
            <a:pPr>
              <a:lnSpc>
                <a:spcPct val="120000"/>
              </a:lnSpc>
            </a:pPr>
            <a:r>
              <a:rPr lang="zh-CN" altLang="en-US" sz="1400" dirty="0" smtClean="0">
                <a:latin typeface="微软雅黑" pitchFamily="34" charset="-122"/>
                <a:ea typeface="微软雅黑" pitchFamily="34" charset="-122"/>
              </a:rPr>
              <a:t>口碑，员工的</a:t>
            </a:r>
            <a:r>
              <a:rPr lang="zh-CN" altLang="zh-CN" sz="1400" dirty="0" smtClean="0">
                <a:latin typeface="微软雅黑" pitchFamily="34" charset="-122"/>
                <a:ea typeface="微软雅黑" pitchFamily="34" charset="-122"/>
              </a:rPr>
              <a:t>走路</a:t>
            </a:r>
            <a:r>
              <a:rPr lang="zh-CN" altLang="zh-CN" sz="1400" dirty="0">
                <a:latin typeface="微软雅黑" pitchFamily="34" charset="-122"/>
                <a:ea typeface="微软雅黑" pitchFamily="34" charset="-122"/>
              </a:rPr>
              <a:t>、说话、</a:t>
            </a:r>
            <a:r>
              <a:rPr lang="zh-CN" altLang="zh-CN" sz="1400" dirty="0" smtClean="0">
                <a:latin typeface="微软雅黑" pitchFamily="34" charset="-122"/>
                <a:ea typeface="微软雅黑" pitchFamily="34" charset="-122"/>
              </a:rPr>
              <a:t>待人接物</a:t>
            </a:r>
            <a:r>
              <a:rPr lang="zh-CN" altLang="en-US" sz="1400" dirty="0" smtClean="0">
                <a:latin typeface="微软雅黑" pitchFamily="34" charset="-122"/>
                <a:ea typeface="微软雅黑" pitchFamily="34" charset="-122"/>
              </a:rPr>
              <a:t>，作业准则等</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8" name="矩形 37"/>
          <p:cNvSpPr/>
          <p:nvPr/>
        </p:nvSpPr>
        <p:spPr>
          <a:xfrm>
            <a:off x="6533397" y="2772102"/>
            <a:ext cx="1185714" cy="523220"/>
          </a:xfrm>
          <a:prstGeom prst="rect">
            <a:avLst/>
          </a:prstGeom>
        </p:spPr>
        <p:txBody>
          <a:bodyPr wrap="square">
            <a:spAutoFit/>
          </a:bodyPr>
          <a:lstStyle/>
          <a:p>
            <a:pPr lvl="0"/>
            <a:r>
              <a:rPr lang="zh-CN" altLang="en-US" sz="2800" b="1" dirty="0">
                <a:solidFill>
                  <a:schemeClr val="bg1"/>
                </a:solidFill>
                <a:latin typeface="微软雅黑" panose="020B0503020204020204" pitchFamily="34" charset="-122"/>
                <a:ea typeface="微软雅黑" panose="020B0503020204020204" pitchFamily="34" charset="-122"/>
              </a:rPr>
              <a:t>浅层</a:t>
            </a:r>
          </a:p>
        </p:txBody>
      </p:sp>
      <p:sp>
        <p:nvSpPr>
          <p:cNvPr id="39" name="矩形 38"/>
          <p:cNvSpPr/>
          <p:nvPr/>
        </p:nvSpPr>
        <p:spPr>
          <a:xfrm>
            <a:off x="8397762" y="3760026"/>
            <a:ext cx="2213198" cy="369332"/>
          </a:xfrm>
          <a:prstGeom prst="rect">
            <a:avLst/>
          </a:prstGeom>
        </p:spPr>
        <p:txBody>
          <a:bodyPr wrap="square">
            <a:spAutoFit/>
          </a:bodyPr>
          <a:lstStyle/>
          <a:p>
            <a:pPr lvl="0"/>
            <a:r>
              <a:rPr lang="zh-CN" altLang="en-US" b="1" dirty="0" smtClean="0">
                <a:solidFill>
                  <a:srgbClr val="00A1DA"/>
                </a:solidFill>
                <a:latin typeface="微软雅黑" panose="020B0503020204020204" pitchFamily="34" charset="-122"/>
                <a:ea typeface="微软雅黑" panose="020B0503020204020204" pitchFamily="34" charset="-122"/>
              </a:rPr>
              <a:t>健全的体系</a:t>
            </a:r>
            <a:endParaRPr lang="zh-CN" altLang="en-US" b="1" dirty="0">
              <a:solidFill>
                <a:srgbClr val="00A1DA"/>
              </a:solidFill>
              <a:latin typeface="微软雅黑" panose="020B0503020204020204" pitchFamily="34" charset="-122"/>
              <a:ea typeface="微软雅黑" panose="020B0503020204020204" pitchFamily="34" charset="-122"/>
            </a:endParaRPr>
          </a:p>
        </p:txBody>
      </p:sp>
      <p:sp>
        <p:nvSpPr>
          <p:cNvPr id="40" name="矩形 39"/>
          <p:cNvSpPr/>
          <p:nvPr/>
        </p:nvSpPr>
        <p:spPr>
          <a:xfrm>
            <a:off x="8390772" y="4086305"/>
            <a:ext cx="2615556" cy="867930"/>
          </a:xfrm>
          <a:prstGeom prst="rect">
            <a:avLst/>
          </a:prstGeom>
        </p:spPr>
        <p:txBody>
          <a:bodyPr wrap="square">
            <a:spAutoFit/>
          </a:bodyPr>
          <a:lstStyle/>
          <a:p>
            <a:pPr>
              <a:lnSpc>
                <a:spcPct val="120000"/>
              </a:lnSpc>
            </a:pPr>
            <a:r>
              <a:rPr lang="zh-CN" altLang="zh-CN" sz="1400" dirty="0" smtClean="0">
                <a:latin typeface="微软雅黑" pitchFamily="34" charset="-122"/>
                <a:ea typeface="微软雅黑" pitchFamily="34" charset="-122"/>
              </a:rPr>
              <a:t>整个</a:t>
            </a:r>
            <a:r>
              <a:rPr lang="zh-CN" altLang="en-US" sz="1400" dirty="0" smtClean="0">
                <a:latin typeface="微软雅黑" pitchFamily="34" charset="-122"/>
                <a:ea typeface="微软雅黑" pitchFamily="34" charset="-122"/>
              </a:rPr>
              <a:t>公司</a:t>
            </a:r>
            <a:r>
              <a:rPr lang="zh-CN" altLang="zh-CN" sz="1400" dirty="0" smtClean="0">
                <a:latin typeface="微软雅黑" pitchFamily="34" charset="-122"/>
                <a:ea typeface="微软雅黑" pitchFamily="34" charset="-122"/>
              </a:rPr>
              <a:t>的管理</a:t>
            </a:r>
            <a:r>
              <a:rPr lang="zh-CN" altLang="en-US" sz="1400" dirty="0" smtClean="0">
                <a:latin typeface="微软雅黑" pitchFamily="34" charset="-122"/>
                <a:ea typeface="微软雅黑" pitchFamily="34" charset="-122"/>
              </a:rPr>
              <a:t>体系</a:t>
            </a:r>
            <a:r>
              <a:rPr lang="zh-CN" altLang="zh-CN" sz="1400" dirty="0" smtClean="0">
                <a:latin typeface="微软雅黑" pitchFamily="34" charset="-122"/>
                <a:ea typeface="微软雅黑" pitchFamily="34" charset="-122"/>
              </a:rPr>
              <a:t>是否</a:t>
            </a:r>
            <a:r>
              <a:rPr lang="zh-CN" altLang="zh-CN" sz="1400" dirty="0">
                <a:latin typeface="微软雅黑" pitchFamily="34" charset="-122"/>
                <a:ea typeface="微软雅黑" pitchFamily="34" charset="-122"/>
              </a:rPr>
              <a:t>建立、健全，</a:t>
            </a:r>
            <a:r>
              <a:rPr lang="zh-CN" altLang="zh-CN" sz="1400" dirty="0" smtClean="0">
                <a:latin typeface="微软雅黑" pitchFamily="34" charset="-122"/>
                <a:ea typeface="微软雅黑" pitchFamily="34" charset="-122"/>
              </a:rPr>
              <a:t>整个</a:t>
            </a:r>
            <a:r>
              <a:rPr lang="zh-CN" altLang="en-US" sz="1400" dirty="0" smtClean="0">
                <a:latin typeface="微软雅黑" pitchFamily="34" charset="-122"/>
                <a:ea typeface="微软雅黑" pitchFamily="34" charset="-122"/>
              </a:rPr>
              <a:t>公司</a:t>
            </a:r>
            <a:r>
              <a:rPr lang="zh-CN" altLang="zh-CN" sz="1400" dirty="0" smtClean="0">
                <a:latin typeface="微软雅黑" pitchFamily="34" charset="-122"/>
                <a:ea typeface="微软雅黑" pitchFamily="34" charset="-122"/>
              </a:rPr>
              <a:t>管理系统</a:t>
            </a:r>
            <a:r>
              <a:rPr lang="zh-CN" altLang="zh-CN" sz="1400" dirty="0">
                <a:latin typeface="微软雅黑" pitchFamily="34" charset="-122"/>
                <a:ea typeface="微软雅黑" pitchFamily="34" charset="-122"/>
              </a:rPr>
              <a:t>运行状况、效果和效率的结合</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1" name="矩形 40"/>
          <p:cNvSpPr/>
          <p:nvPr/>
        </p:nvSpPr>
        <p:spPr>
          <a:xfrm>
            <a:off x="6533397" y="4029155"/>
            <a:ext cx="1185714" cy="523220"/>
          </a:xfrm>
          <a:prstGeom prst="rect">
            <a:avLst/>
          </a:prstGeom>
        </p:spPr>
        <p:txBody>
          <a:bodyPr wrap="square">
            <a:spAutoFit/>
          </a:bodyPr>
          <a:lstStyle/>
          <a:p>
            <a:pPr lvl="0"/>
            <a:r>
              <a:rPr lang="zh-CN" altLang="en-US" sz="2800" b="1" dirty="0" smtClean="0">
                <a:solidFill>
                  <a:schemeClr val="bg1"/>
                </a:solidFill>
                <a:latin typeface="微软雅黑" panose="020B0503020204020204" pitchFamily="34" charset="-122"/>
                <a:ea typeface="微软雅黑" panose="020B0503020204020204" pitchFamily="34" charset="-122"/>
              </a:rPr>
              <a:t>中层</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2" name="矩形 41"/>
          <p:cNvSpPr/>
          <p:nvPr/>
        </p:nvSpPr>
        <p:spPr>
          <a:xfrm>
            <a:off x="8416018" y="4983442"/>
            <a:ext cx="2213198" cy="369332"/>
          </a:xfrm>
          <a:prstGeom prst="rect">
            <a:avLst/>
          </a:prstGeom>
        </p:spPr>
        <p:txBody>
          <a:bodyPr wrap="square">
            <a:spAutoFit/>
          </a:bodyPr>
          <a:lstStyle/>
          <a:p>
            <a:pPr lvl="0"/>
            <a:r>
              <a:rPr lang="zh-CN" altLang="en-US" b="1" dirty="0" smtClean="0">
                <a:solidFill>
                  <a:srgbClr val="00A1DA"/>
                </a:solidFill>
                <a:latin typeface="微软雅黑" panose="020B0503020204020204" pitchFamily="34" charset="-122"/>
                <a:ea typeface="微软雅黑" panose="020B0503020204020204" pitchFamily="34" charset="-122"/>
              </a:rPr>
              <a:t>企业的魅力</a:t>
            </a:r>
            <a:endParaRPr lang="zh-CN" altLang="en-US" b="1" dirty="0">
              <a:solidFill>
                <a:srgbClr val="00A1DA"/>
              </a:solidFill>
              <a:latin typeface="微软雅黑" panose="020B0503020204020204" pitchFamily="34" charset="-122"/>
              <a:ea typeface="微软雅黑" panose="020B0503020204020204" pitchFamily="34" charset="-122"/>
            </a:endParaRPr>
          </a:p>
        </p:txBody>
      </p:sp>
      <p:sp>
        <p:nvSpPr>
          <p:cNvPr id="43" name="矩形 42"/>
          <p:cNvSpPr/>
          <p:nvPr/>
        </p:nvSpPr>
        <p:spPr>
          <a:xfrm>
            <a:off x="8409028" y="5309721"/>
            <a:ext cx="2615556" cy="609398"/>
          </a:xfrm>
          <a:prstGeom prst="rect">
            <a:avLst/>
          </a:prstGeom>
        </p:spPr>
        <p:txBody>
          <a:bodyPr wrap="square">
            <a:spAutoFit/>
          </a:bodyPr>
          <a:lstStyle/>
          <a:p>
            <a:pPr>
              <a:lnSpc>
                <a:spcPct val="120000"/>
              </a:lnSpc>
            </a:pPr>
            <a:r>
              <a:rPr lang="zh-CN" altLang="zh-CN" sz="1400" dirty="0" smtClean="0">
                <a:latin typeface="微软雅黑" pitchFamily="34" charset="-122"/>
                <a:ea typeface="微软雅黑" pitchFamily="34" charset="-122"/>
              </a:rPr>
              <a:t>愿</a:t>
            </a:r>
            <a:r>
              <a:rPr lang="zh-CN" altLang="zh-CN" sz="1400" dirty="0">
                <a:latin typeface="微软雅黑" pitchFamily="34" charset="-122"/>
                <a:ea typeface="微软雅黑" pitchFamily="34" charset="-122"/>
              </a:rPr>
              <a:t>景、价值观、品牌的内涵等深层的东西</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4" name="矩形 43"/>
          <p:cNvSpPr/>
          <p:nvPr/>
        </p:nvSpPr>
        <p:spPr>
          <a:xfrm>
            <a:off x="6551653" y="5252571"/>
            <a:ext cx="1185714" cy="523220"/>
          </a:xfrm>
          <a:prstGeom prst="rect">
            <a:avLst/>
          </a:prstGeom>
        </p:spPr>
        <p:txBody>
          <a:bodyPr wrap="square">
            <a:spAutoFit/>
          </a:bodyPr>
          <a:lstStyle/>
          <a:p>
            <a:pPr lvl="0"/>
            <a:r>
              <a:rPr lang="zh-CN" altLang="en-US" sz="2800" b="1" dirty="0" smtClean="0">
                <a:solidFill>
                  <a:schemeClr val="bg1"/>
                </a:solidFill>
                <a:latin typeface="微软雅黑" panose="020B0503020204020204" pitchFamily="34" charset="-122"/>
                <a:ea typeface="微软雅黑" panose="020B0503020204020204" pitchFamily="34" charset="-122"/>
              </a:rPr>
              <a:t>深层</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5" name="矩形 44"/>
          <p:cNvSpPr/>
          <p:nvPr/>
        </p:nvSpPr>
        <p:spPr>
          <a:xfrm>
            <a:off x="1126654" y="3263217"/>
            <a:ext cx="1832206" cy="400110"/>
          </a:xfrm>
          <a:prstGeom prst="rect">
            <a:avLst/>
          </a:prstGeom>
        </p:spPr>
        <p:txBody>
          <a:bodyPr wrap="square">
            <a:spAutoFit/>
          </a:bodyPr>
          <a:lstStyle/>
          <a:p>
            <a:pPr lvl="0"/>
            <a:r>
              <a:rPr lang="zh-CN" altLang="en-US" sz="2000" b="1" dirty="0" smtClean="0">
                <a:solidFill>
                  <a:srgbClr val="00A1DA"/>
                </a:solidFill>
                <a:latin typeface="微软雅黑" panose="020B0503020204020204" pitchFamily="34" charset="-122"/>
                <a:ea typeface="微软雅黑" panose="020B0503020204020204" pitchFamily="34" charset="-122"/>
              </a:rPr>
              <a:t>企业文化</a:t>
            </a:r>
            <a:endParaRPr lang="zh-CN" altLang="en-US" sz="2000" b="1" dirty="0">
              <a:solidFill>
                <a:srgbClr val="00A1DA"/>
              </a:solidFill>
              <a:latin typeface="微软雅黑" panose="020B0503020204020204" pitchFamily="34" charset="-122"/>
              <a:ea typeface="微软雅黑" panose="020B0503020204020204" pitchFamily="34" charset="-122"/>
            </a:endParaRPr>
          </a:p>
        </p:txBody>
      </p:sp>
      <p:sp>
        <p:nvSpPr>
          <p:cNvPr id="46" name="矩形 45"/>
          <p:cNvSpPr/>
          <p:nvPr/>
        </p:nvSpPr>
        <p:spPr>
          <a:xfrm>
            <a:off x="1047656" y="3719573"/>
            <a:ext cx="1839196" cy="609398"/>
          </a:xfrm>
          <a:prstGeom prst="rect">
            <a:avLst/>
          </a:prstGeom>
        </p:spPr>
        <p:txBody>
          <a:bodyPr wrap="square">
            <a:spAutoFit/>
          </a:bodyPr>
          <a:lstStyle/>
          <a:p>
            <a:pPr>
              <a:lnSpc>
                <a:spcPct val="120000"/>
              </a:lnSpc>
            </a:pP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不知道当讲不当讲</a:t>
            </a:r>
            <a:r>
              <a:rPr lang="en-US" altLang="zh-CN" sz="14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ppt_w</p:attrName>
                                        </p:attrNameLst>
                                      </p:cBhvr>
                                      <p:tavLst>
                                        <p:tav tm="0">
                                          <p:val>
                                            <p:fltVal val="0"/>
                                          </p:val>
                                        </p:tav>
                                        <p:tav tm="100000">
                                          <p:val>
                                            <p:strVal val="#ppt_w"/>
                                          </p:val>
                                        </p:tav>
                                      </p:tavLst>
                                    </p:anim>
                                    <p:anim calcmode="lin" valueType="num">
                                      <p:cBhvr>
                                        <p:cTn id="8" dur="500" fill="hold"/>
                                        <p:tgtEl>
                                          <p:spTgt spid="28"/>
                                        </p:tgtEl>
                                        <p:attrNameLst>
                                          <p:attrName>ppt_h</p:attrName>
                                        </p:attrNameLst>
                                      </p:cBhvr>
                                      <p:tavLst>
                                        <p:tav tm="0">
                                          <p:val>
                                            <p:fltVal val="0"/>
                                          </p:val>
                                        </p:tav>
                                        <p:tav tm="100000">
                                          <p:val>
                                            <p:strVal val="#ppt_h"/>
                                          </p:val>
                                        </p:tav>
                                      </p:tavLst>
                                    </p:anim>
                                  </p:childTnLst>
                                </p:cTn>
                              </p:par>
                            </p:childTnLst>
                          </p:cTn>
                        </p:par>
                        <p:par>
                          <p:cTn id="9" fill="hold">
                            <p:stCondLst>
                              <p:cond delay="650"/>
                            </p:stCondLst>
                            <p:childTnLst>
                              <p:par>
                                <p:cTn id="10" presetID="23" presetClass="entr" presetSubtype="16" fill="hold" grpId="0" nodeType="afterEffect">
                                  <p:stCondLst>
                                    <p:cond delay="0"/>
                                  </p:stCondLst>
                                  <p:iterate type="lt">
                                    <p:tmPct val="10000"/>
                                  </p:iterate>
                                  <p:childTnLst>
                                    <p:set>
                                      <p:cBhvr>
                                        <p:cTn id="11" dur="1" fill="hold">
                                          <p:stCondLst>
                                            <p:cond delay="0"/>
                                          </p:stCondLst>
                                        </p:cTn>
                                        <p:tgtEl>
                                          <p:spTgt spid="45"/>
                                        </p:tgtEl>
                                        <p:attrNameLst>
                                          <p:attrName>style.visibility</p:attrName>
                                        </p:attrNameLst>
                                      </p:cBhvr>
                                      <p:to>
                                        <p:strVal val="visible"/>
                                      </p:to>
                                    </p:set>
                                    <p:anim calcmode="lin" valueType="num">
                                      <p:cBhvr>
                                        <p:cTn id="12" dur="500" fill="hold"/>
                                        <p:tgtEl>
                                          <p:spTgt spid="45"/>
                                        </p:tgtEl>
                                        <p:attrNameLst>
                                          <p:attrName>ppt_w</p:attrName>
                                        </p:attrNameLst>
                                      </p:cBhvr>
                                      <p:tavLst>
                                        <p:tav tm="0">
                                          <p:val>
                                            <p:fltVal val="0"/>
                                          </p:val>
                                        </p:tav>
                                        <p:tav tm="100000">
                                          <p:val>
                                            <p:strVal val="#ppt_w"/>
                                          </p:val>
                                        </p:tav>
                                      </p:tavLst>
                                    </p:anim>
                                    <p:anim calcmode="lin" valueType="num">
                                      <p:cBhvr>
                                        <p:cTn id="13" dur="500" fill="hold"/>
                                        <p:tgtEl>
                                          <p:spTgt spid="45"/>
                                        </p:tgtEl>
                                        <p:attrNameLst>
                                          <p:attrName>ppt_h</p:attrName>
                                        </p:attrNameLst>
                                      </p:cBhvr>
                                      <p:tavLst>
                                        <p:tav tm="0">
                                          <p:val>
                                            <p:fltVal val="0"/>
                                          </p:val>
                                        </p:tav>
                                        <p:tav tm="100000">
                                          <p:val>
                                            <p:strVal val="#ppt_h"/>
                                          </p:val>
                                        </p:tav>
                                      </p:tavLst>
                                    </p:anim>
                                  </p:childTnLst>
                                </p:cTn>
                              </p:par>
                            </p:childTnLst>
                          </p:cTn>
                        </p:par>
                        <p:par>
                          <p:cTn id="14" fill="hold">
                            <p:stCondLst>
                              <p:cond delay="1300"/>
                            </p:stCondLst>
                            <p:childTnLst>
                              <p:par>
                                <p:cTn id="15" presetID="14" presetClass="entr" presetSubtype="10" fill="hold" grpId="0" nodeType="after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randombar(horizontal)">
                                      <p:cBhvr>
                                        <p:cTn id="17" dur="250"/>
                                        <p:tgtEl>
                                          <p:spTgt spid="46"/>
                                        </p:tgtEl>
                                      </p:cBhvr>
                                    </p:animEffect>
                                  </p:childTnLst>
                                </p:cTn>
                              </p:par>
                            </p:childTnLst>
                          </p:cTn>
                        </p:par>
                        <p:par>
                          <p:cTn id="18" fill="hold">
                            <p:stCondLst>
                              <p:cond delay="1550"/>
                            </p:stCondLst>
                            <p:childTnLst>
                              <p:par>
                                <p:cTn id="19" presetID="2" presetClass="entr" presetSubtype="8"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0-#ppt_w/2"/>
                                          </p:val>
                                        </p:tav>
                                        <p:tav tm="100000">
                                          <p:val>
                                            <p:strVal val="#ppt_x"/>
                                          </p:val>
                                        </p:tav>
                                      </p:tavLst>
                                    </p:anim>
                                    <p:anim calcmode="lin" valueType="num">
                                      <p:cBhvr additive="base">
                                        <p:cTn id="22" dur="500" fill="hold"/>
                                        <p:tgtEl>
                                          <p:spTgt spid="10"/>
                                        </p:tgtEl>
                                        <p:attrNameLst>
                                          <p:attrName>ppt_y</p:attrName>
                                        </p:attrNameLst>
                                      </p:cBhvr>
                                      <p:tavLst>
                                        <p:tav tm="0">
                                          <p:val>
                                            <p:strVal val="#ppt_y"/>
                                          </p:val>
                                        </p:tav>
                                        <p:tav tm="100000">
                                          <p:val>
                                            <p:strVal val="#ppt_y"/>
                                          </p:val>
                                        </p:tav>
                                      </p:tavLst>
                                    </p:anim>
                                  </p:childTnLst>
                                </p:cTn>
                              </p:par>
                            </p:childTnLst>
                          </p:cTn>
                        </p:par>
                        <p:par>
                          <p:cTn id="23" fill="hold">
                            <p:stCondLst>
                              <p:cond delay="2050"/>
                            </p:stCondLst>
                            <p:childTnLst>
                              <p:par>
                                <p:cTn id="24" presetID="22" presetClass="entr" presetSubtype="8" fill="hold" nodeType="after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wipe(left)">
                                      <p:cBhvr>
                                        <p:cTn id="26" dur="500"/>
                                        <p:tgtEl>
                                          <p:spTgt spid="29"/>
                                        </p:tgtEl>
                                      </p:cBhvr>
                                    </p:animEffect>
                                  </p:childTnLst>
                                </p:cTn>
                              </p:par>
                            </p:childTnLst>
                          </p:cTn>
                        </p:par>
                        <p:par>
                          <p:cTn id="27" fill="hold">
                            <p:stCondLst>
                              <p:cond delay="2550"/>
                            </p:stCondLst>
                            <p:childTnLst>
                              <p:par>
                                <p:cTn id="28" presetID="23" presetClass="entr" presetSubtype="16" fill="hold" grpId="0" nodeType="afterEffect">
                                  <p:stCondLst>
                                    <p:cond delay="0"/>
                                  </p:stCondLst>
                                  <p:iterate type="lt">
                                    <p:tmPct val="10000"/>
                                  </p:iterate>
                                  <p:childTnLst>
                                    <p:set>
                                      <p:cBhvr>
                                        <p:cTn id="29" dur="1" fill="hold">
                                          <p:stCondLst>
                                            <p:cond delay="0"/>
                                          </p:stCondLst>
                                        </p:cTn>
                                        <p:tgtEl>
                                          <p:spTgt spid="35"/>
                                        </p:tgtEl>
                                        <p:attrNameLst>
                                          <p:attrName>style.visibility</p:attrName>
                                        </p:attrNameLst>
                                      </p:cBhvr>
                                      <p:to>
                                        <p:strVal val="visible"/>
                                      </p:to>
                                    </p:set>
                                    <p:anim calcmode="lin" valueType="num">
                                      <p:cBhvr>
                                        <p:cTn id="30" dur="500" fill="hold"/>
                                        <p:tgtEl>
                                          <p:spTgt spid="35"/>
                                        </p:tgtEl>
                                        <p:attrNameLst>
                                          <p:attrName>ppt_w</p:attrName>
                                        </p:attrNameLst>
                                      </p:cBhvr>
                                      <p:tavLst>
                                        <p:tav tm="0">
                                          <p:val>
                                            <p:fltVal val="0"/>
                                          </p:val>
                                        </p:tav>
                                        <p:tav tm="100000">
                                          <p:val>
                                            <p:strVal val="#ppt_w"/>
                                          </p:val>
                                        </p:tav>
                                      </p:tavLst>
                                    </p:anim>
                                    <p:anim calcmode="lin" valueType="num">
                                      <p:cBhvr>
                                        <p:cTn id="31" dur="500" fill="hold"/>
                                        <p:tgtEl>
                                          <p:spTgt spid="35"/>
                                        </p:tgtEl>
                                        <p:attrNameLst>
                                          <p:attrName>ppt_h</p:attrName>
                                        </p:attrNameLst>
                                      </p:cBhvr>
                                      <p:tavLst>
                                        <p:tav tm="0">
                                          <p:val>
                                            <p:fltVal val="0"/>
                                          </p:val>
                                        </p:tav>
                                        <p:tav tm="100000">
                                          <p:val>
                                            <p:strVal val="#ppt_h"/>
                                          </p:val>
                                        </p:tav>
                                      </p:tavLst>
                                    </p:anim>
                                  </p:childTnLst>
                                </p:cTn>
                              </p:par>
                            </p:childTnLst>
                          </p:cTn>
                        </p:par>
                        <p:par>
                          <p:cTn id="32" fill="hold">
                            <p:stCondLst>
                              <p:cond delay="3100"/>
                            </p:stCondLst>
                            <p:childTnLst>
                              <p:par>
                                <p:cTn id="33" presetID="23" presetClass="entr" presetSubtype="16" fill="hold" grpId="0" nodeType="afterEffect">
                                  <p:stCondLst>
                                    <p:cond delay="0"/>
                                  </p:stCondLst>
                                  <p:iterate type="lt">
                                    <p:tmPct val="10000"/>
                                  </p:iterate>
                                  <p:childTnLst>
                                    <p:set>
                                      <p:cBhvr>
                                        <p:cTn id="34" dur="1" fill="hold">
                                          <p:stCondLst>
                                            <p:cond delay="0"/>
                                          </p:stCondLst>
                                        </p:cTn>
                                        <p:tgtEl>
                                          <p:spTgt spid="33"/>
                                        </p:tgtEl>
                                        <p:attrNameLst>
                                          <p:attrName>style.visibility</p:attrName>
                                        </p:attrNameLst>
                                      </p:cBhvr>
                                      <p:to>
                                        <p:strVal val="visible"/>
                                      </p:to>
                                    </p:set>
                                    <p:anim calcmode="lin" valueType="num">
                                      <p:cBhvr>
                                        <p:cTn id="35" dur="250" fill="hold"/>
                                        <p:tgtEl>
                                          <p:spTgt spid="33"/>
                                        </p:tgtEl>
                                        <p:attrNameLst>
                                          <p:attrName>ppt_w</p:attrName>
                                        </p:attrNameLst>
                                      </p:cBhvr>
                                      <p:tavLst>
                                        <p:tav tm="0">
                                          <p:val>
                                            <p:fltVal val="0"/>
                                          </p:val>
                                        </p:tav>
                                        <p:tav tm="100000">
                                          <p:val>
                                            <p:strVal val="#ppt_w"/>
                                          </p:val>
                                        </p:tav>
                                      </p:tavLst>
                                    </p:anim>
                                    <p:anim calcmode="lin" valueType="num">
                                      <p:cBhvr>
                                        <p:cTn id="36" dur="250" fill="hold"/>
                                        <p:tgtEl>
                                          <p:spTgt spid="33"/>
                                        </p:tgtEl>
                                        <p:attrNameLst>
                                          <p:attrName>ppt_h</p:attrName>
                                        </p:attrNameLst>
                                      </p:cBhvr>
                                      <p:tavLst>
                                        <p:tav tm="0">
                                          <p:val>
                                            <p:fltVal val="0"/>
                                          </p:val>
                                        </p:tav>
                                        <p:tav tm="100000">
                                          <p:val>
                                            <p:strVal val="#ppt_h"/>
                                          </p:val>
                                        </p:tav>
                                      </p:tavLst>
                                    </p:anim>
                                  </p:childTnLst>
                                </p:cTn>
                              </p:par>
                            </p:childTnLst>
                          </p:cTn>
                        </p:par>
                        <p:par>
                          <p:cTn id="37" fill="hold">
                            <p:stCondLst>
                              <p:cond delay="3525"/>
                            </p:stCondLst>
                            <p:childTnLst>
                              <p:par>
                                <p:cTn id="38" presetID="14" presetClass="entr" presetSubtype="10" fill="hold" grpId="0" nodeType="after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randombar(horizontal)">
                                      <p:cBhvr>
                                        <p:cTn id="40" dur="250"/>
                                        <p:tgtEl>
                                          <p:spTgt spid="34"/>
                                        </p:tgtEl>
                                      </p:cBhvr>
                                    </p:animEffect>
                                  </p:childTnLst>
                                </p:cTn>
                              </p:par>
                            </p:childTnLst>
                          </p:cTn>
                        </p:par>
                        <p:par>
                          <p:cTn id="41" fill="hold">
                            <p:stCondLst>
                              <p:cond delay="3775"/>
                            </p:stCondLst>
                            <p:childTnLst>
                              <p:par>
                                <p:cTn id="42" presetID="22" presetClass="entr" presetSubtype="8" fill="hold" nodeType="afterEffect">
                                  <p:stCondLst>
                                    <p:cond delay="0"/>
                                  </p:stCondLst>
                                  <p:childTnLst>
                                    <p:set>
                                      <p:cBhvr>
                                        <p:cTn id="43" dur="1" fill="hold">
                                          <p:stCondLst>
                                            <p:cond delay="0"/>
                                          </p:stCondLst>
                                        </p:cTn>
                                        <p:tgtEl>
                                          <p:spTgt spid="30"/>
                                        </p:tgtEl>
                                        <p:attrNameLst>
                                          <p:attrName>style.visibility</p:attrName>
                                        </p:attrNameLst>
                                      </p:cBhvr>
                                      <p:to>
                                        <p:strVal val="visible"/>
                                      </p:to>
                                    </p:set>
                                    <p:animEffect transition="in" filter="wipe(left)">
                                      <p:cBhvr>
                                        <p:cTn id="44" dur="500"/>
                                        <p:tgtEl>
                                          <p:spTgt spid="30"/>
                                        </p:tgtEl>
                                      </p:cBhvr>
                                    </p:animEffect>
                                  </p:childTnLst>
                                </p:cTn>
                              </p:par>
                            </p:childTnLst>
                          </p:cTn>
                        </p:par>
                        <p:par>
                          <p:cTn id="45" fill="hold">
                            <p:stCondLst>
                              <p:cond delay="4275"/>
                            </p:stCondLst>
                            <p:childTnLst>
                              <p:par>
                                <p:cTn id="46" presetID="23" presetClass="entr" presetSubtype="16" fill="hold" grpId="0" nodeType="afterEffect">
                                  <p:stCondLst>
                                    <p:cond delay="0"/>
                                  </p:stCondLst>
                                  <p:iterate type="lt">
                                    <p:tmPct val="10000"/>
                                  </p:iterate>
                                  <p:childTnLst>
                                    <p:set>
                                      <p:cBhvr>
                                        <p:cTn id="47" dur="1" fill="hold">
                                          <p:stCondLst>
                                            <p:cond delay="0"/>
                                          </p:stCondLst>
                                        </p:cTn>
                                        <p:tgtEl>
                                          <p:spTgt spid="38"/>
                                        </p:tgtEl>
                                        <p:attrNameLst>
                                          <p:attrName>style.visibility</p:attrName>
                                        </p:attrNameLst>
                                      </p:cBhvr>
                                      <p:to>
                                        <p:strVal val="visible"/>
                                      </p:to>
                                    </p:set>
                                    <p:anim calcmode="lin" valueType="num">
                                      <p:cBhvr>
                                        <p:cTn id="48" dur="500" fill="hold"/>
                                        <p:tgtEl>
                                          <p:spTgt spid="38"/>
                                        </p:tgtEl>
                                        <p:attrNameLst>
                                          <p:attrName>ppt_w</p:attrName>
                                        </p:attrNameLst>
                                      </p:cBhvr>
                                      <p:tavLst>
                                        <p:tav tm="0">
                                          <p:val>
                                            <p:fltVal val="0"/>
                                          </p:val>
                                        </p:tav>
                                        <p:tav tm="100000">
                                          <p:val>
                                            <p:strVal val="#ppt_w"/>
                                          </p:val>
                                        </p:tav>
                                      </p:tavLst>
                                    </p:anim>
                                    <p:anim calcmode="lin" valueType="num">
                                      <p:cBhvr>
                                        <p:cTn id="49" dur="500" fill="hold"/>
                                        <p:tgtEl>
                                          <p:spTgt spid="38"/>
                                        </p:tgtEl>
                                        <p:attrNameLst>
                                          <p:attrName>ppt_h</p:attrName>
                                        </p:attrNameLst>
                                      </p:cBhvr>
                                      <p:tavLst>
                                        <p:tav tm="0">
                                          <p:val>
                                            <p:fltVal val="0"/>
                                          </p:val>
                                        </p:tav>
                                        <p:tav tm="100000">
                                          <p:val>
                                            <p:strVal val="#ppt_h"/>
                                          </p:val>
                                        </p:tav>
                                      </p:tavLst>
                                    </p:anim>
                                  </p:childTnLst>
                                </p:cTn>
                              </p:par>
                            </p:childTnLst>
                          </p:cTn>
                        </p:par>
                        <p:par>
                          <p:cTn id="50" fill="hold">
                            <p:stCondLst>
                              <p:cond delay="4825"/>
                            </p:stCondLst>
                            <p:childTnLst>
                              <p:par>
                                <p:cTn id="51" presetID="23" presetClass="entr" presetSubtype="16" fill="hold" grpId="0" nodeType="afterEffect">
                                  <p:stCondLst>
                                    <p:cond delay="0"/>
                                  </p:stCondLst>
                                  <p:iterate type="lt">
                                    <p:tmPct val="10000"/>
                                  </p:iterate>
                                  <p:childTnLst>
                                    <p:set>
                                      <p:cBhvr>
                                        <p:cTn id="52" dur="1" fill="hold">
                                          <p:stCondLst>
                                            <p:cond delay="0"/>
                                          </p:stCondLst>
                                        </p:cTn>
                                        <p:tgtEl>
                                          <p:spTgt spid="36"/>
                                        </p:tgtEl>
                                        <p:attrNameLst>
                                          <p:attrName>style.visibility</p:attrName>
                                        </p:attrNameLst>
                                      </p:cBhvr>
                                      <p:to>
                                        <p:strVal val="visible"/>
                                      </p:to>
                                    </p:set>
                                    <p:anim calcmode="lin" valueType="num">
                                      <p:cBhvr>
                                        <p:cTn id="53" dur="250" fill="hold"/>
                                        <p:tgtEl>
                                          <p:spTgt spid="36"/>
                                        </p:tgtEl>
                                        <p:attrNameLst>
                                          <p:attrName>ppt_w</p:attrName>
                                        </p:attrNameLst>
                                      </p:cBhvr>
                                      <p:tavLst>
                                        <p:tav tm="0">
                                          <p:val>
                                            <p:fltVal val="0"/>
                                          </p:val>
                                        </p:tav>
                                        <p:tav tm="100000">
                                          <p:val>
                                            <p:strVal val="#ppt_w"/>
                                          </p:val>
                                        </p:tav>
                                      </p:tavLst>
                                    </p:anim>
                                    <p:anim calcmode="lin" valueType="num">
                                      <p:cBhvr>
                                        <p:cTn id="54" dur="250" fill="hold"/>
                                        <p:tgtEl>
                                          <p:spTgt spid="36"/>
                                        </p:tgtEl>
                                        <p:attrNameLst>
                                          <p:attrName>ppt_h</p:attrName>
                                        </p:attrNameLst>
                                      </p:cBhvr>
                                      <p:tavLst>
                                        <p:tav tm="0">
                                          <p:val>
                                            <p:fltVal val="0"/>
                                          </p:val>
                                        </p:tav>
                                        <p:tav tm="100000">
                                          <p:val>
                                            <p:strVal val="#ppt_h"/>
                                          </p:val>
                                        </p:tav>
                                      </p:tavLst>
                                    </p:anim>
                                  </p:childTnLst>
                                </p:cTn>
                              </p:par>
                            </p:childTnLst>
                          </p:cTn>
                        </p:par>
                        <p:par>
                          <p:cTn id="55" fill="hold">
                            <p:stCondLst>
                              <p:cond delay="5275"/>
                            </p:stCondLst>
                            <p:childTnLst>
                              <p:par>
                                <p:cTn id="56" presetID="14" presetClass="entr" presetSubtype="10" fill="hold" grpId="0" nodeType="afterEffect">
                                  <p:stCondLst>
                                    <p:cond delay="0"/>
                                  </p:stCondLst>
                                  <p:childTnLst>
                                    <p:set>
                                      <p:cBhvr>
                                        <p:cTn id="57" dur="1" fill="hold">
                                          <p:stCondLst>
                                            <p:cond delay="0"/>
                                          </p:stCondLst>
                                        </p:cTn>
                                        <p:tgtEl>
                                          <p:spTgt spid="37"/>
                                        </p:tgtEl>
                                        <p:attrNameLst>
                                          <p:attrName>style.visibility</p:attrName>
                                        </p:attrNameLst>
                                      </p:cBhvr>
                                      <p:to>
                                        <p:strVal val="visible"/>
                                      </p:to>
                                    </p:set>
                                    <p:animEffect transition="in" filter="randombar(horizontal)">
                                      <p:cBhvr>
                                        <p:cTn id="58" dur="250"/>
                                        <p:tgtEl>
                                          <p:spTgt spid="37"/>
                                        </p:tgtEl>
                                      </p:cBhvr>
                                    </p:animEffect>
                                  </p:childTnLst>
                                </p:cTn>
                              </p:par>
                            </p:childTnLst>
                          </p:cTn>
                        </p:par>
                        <p:par>
                          <p:cTn id="59" fill="hold">
                            <p:stCondLst>
                              <p:cond delay="5525"/>
                            </p:stCondLst>
                            <p:childTnLst>
                              <p:par>
                                <p:cTn id="60" presetID="22" presetClass="entr" presetSubtype="8" fill="hold" nodeType="after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wipe(left)">
                                      <p:cBhvr>
                                        <p:cTn id="62" dur="500"/>
                                        <p:tgtEl>
                                          <p:spTgt spid="31"/>
                                        </p:tgtEl>
                                      </p:cBhvr>
                                    </p:animEffect>
                                  </p:childTnLst>
                                </p:cTn>
                              </p:par>
                            </p:childTnLst>
                          </p:cTn>
                        </p:par>
                        <p:par>
                          <p:cTn id="63" fill="hold">
                            <p:stCondLst>
                              <p:cond delay="6025"/>
                            </p:stCondLst>
                            <p:childTnLst>
                              <p:par>
                                <p:cTn id="64" presetID="23" presetClass="entr" presetSubtype="16" fill="hold" grpId="0" nodeType="afterEffect">
                                  <p:stCondLst>
                                    <p:cond delay="0"/>
                                  </p:stCondLst>
                                  <p:iterate type="lt">
                                    <p:tmPct val="10000"/>
                                  </p:iterate>
                                  <p:childTnLst>
                                    <p:set>
                                      <p:cBhvr>
                                        <p:cTn id="65" dur="1" fill="hold">
                                          <p:stCondLst>
                                            <p:cond delay="0"/>
                                          </p:stCondLst>
                                        </p:cTn>
                                        <p:tgtEl>
                                          <p:spTgt spid="41"/>
                                        </p:tgtEl>
                                        <p:attrNameLst>
                                          <p:attrName>style.visibility</p:attrName>
                                        </p:attrNameLst>
                                      </p:cBhvr>
                                      <p:to>
                                        <p:strVal val="visible"/>
                                      </p:to>
                                    </p:set>
                                    <p:anim calcmode="lin" valueType="num">
                                      <p:cBhvr>
                                        <p:cTn id="66" dur="500" fill="hold"/>
                                        <p:tgtEl>
                                          <p:spTgt spid="41"/>
                                        </p:tgtEl>
                                        <p:attrNameLst>
                                          <p:attrName>ppt_w</p:attrName>
                                        </p:attrNameLst>
                                      </p:cBhvr>
                                      <p:tavLst>
                                        <p:tav tm="0">
                                          <p:val>
                                            <p:fltVal val="0"/>
                                          </p:val>
                                        </p:tav>
                                        <p:tav tm="100000">
                                          <p:val>
                                            <p:strVal val="#ppt_w"/>
                                          </p:val>
                                        </p:tav>
                                      </p:tavLst>
                                    </p:anim>
                                    <p:anim calcmode="lin" valueType="num">
                                      <p:cBhvr>
                                        <p:cTn id="67" dur="500" fill="hold"/>
                                        <p:tgtEl>
                                          <p:spTgt spid="41"/>
                                        </p:tgtEl>
                                        <p:attrNameLst>
                                          <p:attrName>ppt_h</p:attrName>
                                        </p:attrNameLst>
                                      </p:cBhvr>
                                      <p:tavLst>
                                        <p:tav tm="0">
                                          <p:val>
                                            <p:fltVal val="0"/>
                                          </p:val>
                                        </p:tav>
                                        <p:tav tm="100000">
                                          <p:val>
                                            <p:strVal val="#ppt_h"/>
                                          </p:val>
                                        </p:tav>
                                      </p:tavLst>
                                    </p:anim>
                                  </p:childTnLst>
                                </p:cTn>
                              </p:par>
                            </p:childTnLst>
                          </p:cTn>
                        </p:par>
                        <p:par>
                          <p:cTn id="68" fill="hold">
                            <p:stCondLst>
                              <p:cond delay="6575"/>
                            </p:stCondLst>
                            <p:childTnLst>
                              <p:par>
                                <p:cTn id="69" presetID="23" presetClass="entr" presetSubtype="16" fill="hold" grpId="0" nodeType="afterEffect">
                                  <p:stCondLst>
                                    <p:cond delay="0"/>
                                  </p:stCondLst>
                                  <p:iterate type="lt">
                                    <p:tmPct val="10000"/>
                                  </p:iterate>
                                  <p:childTnLst>
                                    <p:set>
                                      <p:cBhvr>
                                        <p:cTn id="70" dur="1" fill="hold">
                                          <p:stCondLst>
                                            <p:cond delay="0"/>
                                          </p:stCondLst>
                                        </p:cTn>
                                        <p:tgtEl>
                                          <p:spTgt spid="39"/>
                                        </p:tgtEl>
                                        <p:attrNameLst>
                                          <p:attrName>style.visibility</p:attrName>
                                        </p:attrNameLst>
                                      </p:cBhvr>
                                      <p:to>
                                        <p:strVal val="visible"/>
                                      </p:to>
                                    </p:set>
                                    <p:anim calcmode="lin" valueType="num">
                                      <p:cBhvr>
                                        <p:cTn id="71" dur="250" fill="hold"/>
                                        <p:tgtEl>
                                          <p:spTgt spid="39"/>
                                        </p:tgtEl>
                                        <p:attrNameLst>
                                          <p:attrName>ppt_w</p:attrName>
                                        </p:attrNameLst>
                                      </p:cBhvr>
                                      <p:tavLst>
                                        <p:tav tm="0">
                                          <p:val>
                                            <p:fltVal val="0"/>
                                          </p:val>
                                        </p:tav>
                                        <p:tav tm="100000">
                                          <p:val>
                                            <p:strVal val="#ppt_w"/>
                                          </p:val>
                                        </p:tav>
                                      </p:tavLst>
                                    </p:anim>
                                    <p:anim calcmode="lin" valueType="num">
                                      <p:cBhvr>
                                        <p:cTn id="72" dur="250" fill="hold"/>
                                        <p:tgtEl>
                                          <p:spTgt spid="39"/>
                                        </p:tgtEl>
                                        <p:attrNameLst>
                                          <p:attrName>ppt_h</p:attrName>
                                        </p:attrNameLst>
                                      </p:cBhvr>
                                      <p:tavLst>
                                        <p:tav tm="0">
                                          <p:val>
                                            <p:fltVal val="0"/>
                                          </p:val>
                                        </p:tav>
                                        <p:tav tm="100000">
                                          <p:val>
                                            <p:strVal val="#ppt_h"/>
                                          </p:val>
                                        </p:tav>
                                      </p:tavLst>
                                    </p:anim>
                                  </p:childTnLst>
                                </p:cTn>
                              </p:par>
                            </p:childTnLst>
                          </p:cTn>
                        </p:par>
                        <p:par>
                          <p:cTn id="73" fill="hold">
                            <p:stCondLst>
                              <p:cond delay="6925"/>
                            </p:stCondLst>
                            <p:childTnLst>
                              <p:par>
                                <p:cTn id="74" presetID="14" presetClass="entr" presetSubtype="10" fill="hold" grpId="0" nodeType="afterEffect">
                                  <p:stCondLst>
                                    <p:cond delay="0"/>
                                  </p:stCondLst>
                                  <p:childTnLst>
                                    <p:set>
                                      <p:cBhvr>
                                        <p:cTn id="75" dur="1" fill="hold">
                                          <p:stCondLst>
                                            <p:cond delay="0"/>
                                          </p:stCondLst>
                                        </p:cTn>
                                        <p:tgtEl>
                                          <p:spTgt spid="40"/>
                                        </p:tgtEl>
                                        <p:attrNameLst>
                                          <p:attrName>style.visibility</p:attrName>
                                        </p:attrNameLst>
                                      </p:cBhvr>
                                      <p:to>
                                        <p:strVal val="visible"/>
                                      </p:to>
                                    </p:set>
                                    <p:animEffect transition="in" filter="randombar(horizontal)">
                                      <p:cBhvr>
                                        <p:cTn id="76" dur="250"/>
                                        <p:tgtEl>
                                          <p:spTgt spid="40"/>
                                        </p:tgtEl>
                                      </p:cBhvr>
                                    </p:animEffect>
                                  </p:childTnLst>
                                </p:cTn>
                              </p:par>
                            </p:childTnLst>
                          </p:cTn>
                        </p:par>
                        <p:par>
                          <p:cTn id="77" fill="hold">
                            <p:stCondLst>
                              <p:cond delay="7175"/>
                            </p:stCondLst>
                            <p:childTnLst>
                              <p:par>
                                <p:cTn id="78" presetID="22" presetClass="entr" presetSubtype="8" fill="hold" nodeType="afterEffect">
                                  <p:stCondLst>
                                    <p:cond delay="0"/>
                                  </p:stCondLst>
                                  <p:childTnLst>
                                    <p:set>
                                      <p:cBhvr>
                                        <p:cTn id="79" dur="1" fill="hold">
                                          <p:stCondLst>
                                            <p:cond delay="0"/>
                                          </p:stCondLst>
                                        </p:cTn>
                                        <p:tgtEl>
                                          <p:spTgt spid="32"/>
                                        </p:tgtEl>
                                        <p:attrNameLst>
                                          <p:attrName>style.visibility</p:attrName>
                                        </p:attrNameLst>
                                      </p:cBhvr>
                                      <p:to>
                                        <p:strVal val="visible"/>
                                      </p:to>
                                    </p:set>
                                    <p:animEffect transition="in" filter="wipe(left)">
                                      <p:cBhvr>
                                        <p:cTn id="80" dur="500"/>
                                        <p:tgtEl>
                                          <p:spTgt spid="32"/>
                                        </p:tgtEl>
                                      </p:cBhvr>
                                    </p:animEffect>
                                  </p:childTnLst>
                                </p:cTn>
                              </p:par>
                            </p:childTnLst>
                          </p:cTn>
                        </p:par>
                        <p:par>
                          <p:cTn id="81" fill="hold">
                            <p:stCondLst>
                              <p:cond delay="7675"/>
                            </p:stCondLst>
                            <p:childTnLst>
                              <p:par>
                                <p:cTn id="82" presetID="23" presetClass="entr" presetSubtype="16" fill="hold" grpId="0" nodeType="afterEffect">
                                  <p:stCondLst>
                                    <p:cond delay="0"/>
                                  </p:stCondLst>
                                  <p:iterate type="lt">
                                    <p:tmPct val="10000"/>
                                  </p:iterate>
                                  <p:childTnLst>
                                    <p:set>
                                      <p:cBhvr>
                                        <p:cTn id="83" dur="1" fill="hold">
                                          <p:stCondLst>
                                            <p:cond delay="0"/>
                                          </p:stCondLst>
                                        </p:cTn>
                                        <p:tgtEl>
                                          <p:spTgt spid="44"/>
                                        </p:tgtEl>
                                        <p:attrNameLst>
                                          <p:attrName>style.visibility</p:attrName>
                                        </p:attrNameLst>
                                      </p:cBhvr>
                                      <p:to>
                                        <p:strVal val="visible"/>
                                      </p:to>
                                    </p:set>
                                    <p:anim calcmode="lin" valueType="num">
                                      <p:cBhvr>
                                        <p:cTn id="84" dur="500" fill="hold"/>
                                        <p:tgtEl>
                                          <p:spTgt spid="44"/>
                                        </p:tgtEl>
                                        <p:attrNameLst>
                                          <p:attrName>ppt_w</p:attrName>
                                        </p:attrNameLst>
                                      </p:cBhvr>
                                      <p:tavLst>
                                        <p:tav tm="0">
                                          <p:val>
                                            <p:fltVal val="0"/>
                                          </p:val>
                                        </p:tav>
                                        <p:tav tm="100000">
                                          <p:val>
                                            <p:strVal val="#ppt_w"/>
                                          </p:val>
                                        </p:tav>
                                      </p:tavLst>
                                    </p:anim>
                                    <p:anim calcmode="lin" valueType="num">
                                      <p:cBhvr>
                                        <p:cTn id="85" dur="500" fill="hold"/>
                                        <p:tgtEl>
                                          <p:spTgt spid="44"/>
                                        </p:tgtEl>
                                        <p:attrNameLst>
                                          <p:attrName>ppt_h</p:attrName>
                                        </p:attrNameLst>
                                      </p:cBhvr>
                                      <p:tavLst>
                                        <p:tav tm="0">
                                          <p:val>
                                            <p:fltVal val="0"/>
                                          </p:val>
                                        </p:tav>
                                        <p:tav tm="100000">
                                          <p:val>
                                            <p:strVal val="#ppt_h"/>
                                          </p:val>
                                        </p:tav>
                                      </p:tavLst>
                                    </p:anim>
                                  </p:childTnLst>
                                </p:cTn>
                              </p:par>
                            </p:childTnLst>
                          </p:cTn>
                        </p:par>
                        <p:par>
                          <p:cTn id="86" fill="hold">
                            <p:stCondLst>
                              <p:cond delay="8225"/>
                            </p:stCondLst>
                            <p:childTnLst>
                              <p:par>
                                <p:cTn id="87" presetID="23" presetClass="entr" presetSubtype="16" fill="hold" grpId="0" nodeType="afterEffect">
                                  <p:stCondLst>
                                    <p:cond delay="0"/>
                                  </p:stCondLst>
                                  <p:iterate type="lt">
                                    <p:tmPct val="10000"/>
                                  </p:iterate>
                                  <p:childTnLst>
                                    <p:set>
                                      <p:cBhvr>
                                        <p:cTn id="88" dur="1" fill="hold">
                                          <p:stCondLst>
                                            <p:cond delay="0"/>
                                          </p:stCondLst>
                                        </p:cTn>
                                        <p:tgtEl>
                                          <p:spTgt spid="42"/>
                                        </p:tgtEl>
                                        <p:attrNameLst>
                                          <p:attrName>style.visibility</p:attrName>
                                        </p:attrNameLst>
                                      </p:cBhvr>
                                      <p:to>
                                        <p:strVal val="visible"/>
                                      </p:to>
                                    </p:set>
                                    <p:anim calcmode="lin" valueType="num">
                                      <p:cBhvr>
                                        <p:cTn id="89" dur="250" fill="hold"/>
                                        <p:tgtEl>
                                          <p:spTgt spid="42"/>
                                        </p:tgtEl>
                                        <p:attrNameLst>
                                          <p:attrName>ppt_w</p:attrName>
                                        </p:attrNameLst>
                                      </p:cBhvr>
                                      <p:tavLst>
                                        <p:tav tm="0">
                                          <p:val>
                                            <p:fltVal val="0"/>
                                          </p:val>
                                        </p:tav>
                                        <p:tav tm="100000">
                                          <p:val>
                                            <p:strVal val="#ppt_w"/>
                                          </p:val>
                                        </p:tav>
                                      </p:tavLst>
                                    </p:anim>
                                    <p:anim calcmode="lin" valueType="num">
                                      <p:cBhvr>
                                        <p:cTn id="90" dur="250" fill="hold"/>
                                        <p:tgtEl>
                                          <p:spTgt spid="42"/>
                                        </p:tgtEl>
                                        <p:attrNameLst>
                                          <p:attrName>ppt_h</p:attrName>
                                        </p:attrNameLst>
                                      </p:cBhvr>
                                      <p:tavLst>
                                        <p:tav tm="0">
                                          <p:val>
                                            <p:fltVal val="0"/>
                                          </p:val>
                                        </p:tav>
                                        <p:tav tm="100000">
                                          <p:val>
                                            <p:strVal val="#ppt_h"/>
                                          </p:val>
                                        </p:tav>
                                      </p:tavLst>
                                    </p:anim>
                                  </p:childTnLst>
                                </p:cTn>
                              </p:par>
                            </p:childTnLst>
                          </p:cTn>
                        </p:par>
                        <p:par>
                          <p:cTn id="91" fill="hold">
                            <p:stCondLst>
                              <p:cond delay="8575"/>
                            </p:stCondLst>
                            <p:childTnLst>
                              <p:par>
                                <p:cTn id="92" presetID="14" presetClass="entr" presetSubtype="10" fill="hold" grpId="0" nodeType="afterEffect">
                                  <p:stCondLst>
                                    <p:cond delay="0"/>
                                  </p:stCondLst>
                                  <p:childTnLst>
                                    <p:set>
                                      <p:cBhvr>
                                        <p:cTn id="93" dur="1" fill="hold">
                                          <p:stCondLst>
                                            <p:cond delay="0"/>
                                          </p:stCondLst>
                                        </p:cTn>
                                        <p:tgtEl>
                                          <p:spTgt spid="43"/>
                                        </p:tgtEl>
                                        <p:attrNameLst>
                                          <p:attrName>style.visibility</p:attrName>
                                        </p:attrNameLst>
                                      </p:cBhvr>
                                      <p:to>
                                        <p:strVal val="visible"/>
                                      </p:to>
                                    </p:set>
                                    <p:animEffect transition="in" filter="randombar(horizontal)">
                                      <p:cBhvr>
                                        <p:cTn id="94" dur="25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4846712"/>
            <a:ext cx="2854846" cy="1294899"/>
          </a:xfrm>
          <a:prstGeom prst="rect">
            <a:avLst/>
          </a:pr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lt1"/>
              </a:solidFill>
              <a:ea typeface="微软雅黑" pitchFamily="34" charset="-122"/>
            </a:endParaRPr>
          </a:p>
        </p:txBody>
      </p:sp>
      <p:sp>
        <p:nvSpPr>
          <p:cNvPr id="7" name="矩形 6"/>
          <p:cNvSpPr/>
          <p:nvPr/>
        </p:nvSpPr>
        <p:spPr>
          <a:xfrm>
            <a:off x="2854845" y="4828977"/>
            <a:ext cx="9335567" cy="1312634"/>
          </a:xfrm>
          <a:prstGeom prst="rect">
            <a:avLst/>
          </a:prstGeom>
          <a:solidFill>
            <a:srgbClr val="00C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2" name="文本框 3"/>
          <p:cNvSpPr txBox="1"/>
          <p:nvPr/>
        </p:nvSpPr>
        <p:spPr>
          <a:xfrm>
            <a:off x="1558702" y="428328"/>
            <a:ext cx="2160240" cy="646331"/>
          </a:xfrm>
          <a:prstGeom prst="rect">
            <a:avLst/>
          </a:prstGeom>
          <a:noFill/>
          <a:effectLst/>
        </p:spPr>
        <p:txBody>
          <a:bodyPr wrap="square" rtlCol="0">
            <a:spAutoFit/>
          </a:bodyPr>
          <a:lstStyle/>
          <a:p>
            <a:pPr algn="ctr"/>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目前定位</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sp>
        <p:nvSpPr>
          <p:cNvPr id="5" name="矩形 4"/>
          <p:cNvSpPr/>
          <p:nvPr/>
        </p:nvSpPr>
        <p:spPr>
          <a:xfrm>
            <a:off x="1558702" y="5229200"/>
            <a:ext cx="9577064" cy="609398"/>
          </a:xfrm>
          <a:prstGeom prst="rect">
            <a:avLst/>
          </a:prstGeom>
        </p:spPr>
        <p:txBody>
          <a:bodyPr wrap="square">
            <a:spAutoFit/>
          </a:bodyPr>
          <a:lstStyle/>
          <a:p>
            <a:pPr>
              <a:lnSpc>
                <a:spcPct val="120000"/>
              </a:lnSpc>
            </a:pPr>
            <a:r>
              <a:rPr lang="zh-CN" altLang="en-US" sz="2800" dirty="0" smtClean="0">
                <a:solidFill>
                  <a:schemeClr val="bg1"/>
                </a:solidFill>
                <a:latin typeface="微软雅黑" panose="020B0503020204020204" pitchFamily="34" charset="-122"/>
                <a:ea typeface="微软雅黑" panose="020B0503020204020204" pitchFamily="34" charset="-122"/>
              </a:rPr>
              <a:t>其实很多公司已经在中层以上，并且早已向深层发展了。</a:t>
            </a:r>
            <a:endParaRPr lang="zh-CN" altLang="en-US" sz="2800" dirty="0">
              <a:solidFill>
                <a:schemeClr val="bg1"/>
              </a:solidFill>
              <a:latin typeface="微软雅黑" panose="020B0503020204020204" pitchFamily="34" charset="-122"/>
              <a:ea typeface="微软雅黑" panose="020B0503020204020204" pitchFamily="34" charset="-122"/>
            </a:endParaRPr>
          </a:p>
        </p:txBody>
      </p:sp>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t="15209" b="15221"/>
          <a:stretch/>
        </p:blipFill>
        <p:spPr>
          <a:xfrm>
            <a:off x="-1" y="1681147"/>
            <a:ext cx="12190413" cy="316556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par>
                          <p:cTn id="9" fill="hold">
                            <p:stCondLst>
                              <p:cond delay="650"/>
                            </p:stCondLst>
                            <p:childTnLst>
                              <p:par>
                                <p:cTn id="10" presetID="10"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par>
                          <p:cTn id="13" fill="hold">
                            <p:stCondLst>
                              <p:cond delay="1150"/>
                            </p:stCondLst>
                            <p:childTnLst>
                              <p:par>
                                <p:cTn id="14" presetID="2" presetClass="entr" presetSubtype="4"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500" fill="hold"/>
                                        <p:tgtEl>
                                          <p:spTgt spid="3"/>
                                        </p:tgtEl>
                                        <p:attrNameLst>
                                          <p:attrName>ppt_x</p:attrName>
                                        </p:attrNameLst>
                                      </p:cBhvr>
                                      <p:tavLst>
                                        <p:tav tm="0">
                                          <p:val>
                                            <p:strVal val="#ppt_x"/>
                                          </p:val>
                                        </p:tav>
                                        <p:tav tm="100000">
                                          <p:val>
                                            <p:strVal val="#ppt_x"/>
                                          </p:val>
                                        </p:tav>
                                      </p:tavLst>
                                    </p:anim>
                                    <p:anim calcmode="lin" valueType="num">
                                      <p:cBhvr additive="base">
                                        <p:cTn id="17" dur="500" fill="hold"/>
                                        <p:tgtEl>
                                          <p:spTgt spid="3"/>
                                        </p:tgtEl>
                                        <p:attrNameLst>
                                          <p:attrName>ppt_y</p:attrName>
                                        </p:attrNameLst>
                                      </p:cBhvr>
                                      <p:tavLst>
                                        <p:tav tm="0">
                                          <p:val>
                                            <p:strVal val="1+#ppt_h/2"/>
                                          </p:val>
                                        </p:tav>
                                        <p:tav tm="100000">
                                          <p:val>
                                            <p:strVal val="#ppt_y"/>
                                          </p:val>
                                        </p:tav>
                                      </p:tavLst>
                                    </p:anim>
                                  </p:childTnLst>
                                </p:cTn>
                              </p:par>
                            </p:childTnLst>
                          </p:cTn>
                        </p:par>
                        <p:par>
                          <p:cTn id="18" fill="hold">
                            <p:stCondLst>
                              <p:cond delay="1650"/>
                            </p:stCondLst>
                            <p:childTnLst>
                              <p:par>
                                <p:cTn id="19" presetID="2" presetClass="entr" presetSubtype="4"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childTnLst>
                          </p:cTn>
                        </p:par>
                        <p:par>
                          <p:cTn id="23" fill="hold">
                            <p:stCondLst>
                              <p:cond delay="2150"/>
                            </p:stCondLst>
                            <p:childTnLst>
                              <p:par>
                                <p:cTn id="24" presetID="14" presetClass="entr" presetSubtype="10"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randombar(horizontal)">
                                      <p:cBhvr>
                                        <p:cTn id="26" dur="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2"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94"/>
          <p:cNvSpPr>
            <a:spLocks noEditPoints="1"/>
          </p:cNvSpPr>
          <p:nvPr/>
        </p:nvSpPr>
        <p:spPr bwMode="auto">
          <a:xfrm>
            <a:off x="4045490" y="5013176"/>
            <a:ext cx="410328" cy="379772"/>
          </a:xfrm>
          <a:custGeom>
            <a:avLst/>
            <a:gdLst>
              <a:gd name="T0" fmla="*/ 96 w 96"/>
              <a:gd name="T1" fmla="*/ 28 h 89"/>
              <a:gd name="T2" fmla="*/ 65 w 96"/>
              <a:gd name="T3" fmla="*/ 52 h 89"/>
              <a:gd name="T4" fmla="*/ 59 w 96"/>
              <a:gd name="T5" fmla="*/ 57 h 89"/>
              <a:gd name="T6" fmla="*/ 55 w 96"/>
              <a:gd name="T7" fmla="*/ 67 h 89"/>
              <a:gd name="T8" fmla="*/ 63 w 96"/>
              <a:gd name="T9" fmla="*/ 74 h 89"/>
              <a:gd name="T10" fmla="*/ 74 w 96"/>
              <a:gd name="T11" fmla="*/ 83 h 89"/>
              <a:gd name="T12" fmla="*/ 74 w 96"/>
              <a:gd name="T13" fmla="*/ 87 h 89"/>
              <a:gd name="T14" fmla="*/ 72 w 96"/>
              <a:gd name="T15" fmla="*/ 89 h 89"/>
              <a:gd name="T16" fmla="*/ 24 w 96"/>
              <a:gd name="T17" fmla="*/ 89 h 89"/>
              <a:gd name="T18" fmla="*/ 22 w 96"/>
              <a:gd name="T19" fmla="*/ 87 h 89"/>
              <a:gd name="T20" fmla="*/ 22 w 96"/>
              <a:gd name="T21" fmla="*/ 83 h 89"/>
              <a:gd name="T22" fmla="*/ 33 w 96"/>
              <a:gd name="T23" fmla="*/ 74 h 89"/>
              <a:gd name="T24" fmla="*/ 41 w 96"/>
              <a:gd name="T25" fmla="*/ 67 h 89"/>
              <a:gd name="T26" fmla="*/ 37 w 96"/>
              <a:gd name="T27" fmla="*/ 57 h 89"/>
              <a:gd name="T28" fmla="*/ 31 w 96"/>
              <a:gd name="T29" fmla="*/ 52 h 89"/>
              <a:gd name="T30" fmla="*/ 0 w 96"/>
              <a:gd name="T31" fmla="*/ 28 h 89"/>
              <a:gd name="T32" fmla="*/ 0 w 96"/>
              <a:gd name="T33" fmla="*/ 20 h 89"/>
              <a:gd name="T34" fmla="*/ 5 w 96"/>
              <a:gd name="T35" fmla="*/ 14 h 89"/>
              <a:gd name="T36" fmla="*/ 22 w 96"/>
              <a:gd name="T37" fmla="*/ 14 h 89"/>
              <a:gd name="T38" fmla="*/ 22 w 96"/>
              <a:gd name="T39" fmla="*/ 9 h 89"/>
              <a:gd name="T40" fmla="*/ 31 w 96"/>
              <a:gd name="T41" fmla="*/ 0 h 89"/>
              <a:gd name="T42" fmla="*/ 65 w 96"/>
              <a:gd name="T43" fmla="*/ 0 h 89"/>
              <a:gd name="T44" fmla="*/ 74 w 96"/>
              <a:gd name="T45" fmla="*/ 9 h 89"/>
              <a:gd name="T46" fmla="*/ 74 w 96"/>
              <a:gd name="T47" fmla="*/ 14 h 89"/>
              <a:gd name="T48" fmla="*/ 91 w 96"/>
              <a:gd name="T49" fmla="*/ 14 h 89"/>
              <a:gd name="T50" fmla="*/ 96 w 96"/>
              <a:gd name="T51" fmla="*/ 20 h 89"/>
              <a:gd name="T52" fmla="*/ 96 w 96"/>
              <a:gd name="T53" fmla="*/ 28 h 89"/>
              <a:gd name="T54" fmla="*/ 22 w 96"/>
              <a:gd name="T55" fmla="*/ 22 h 89"/>
              <a:gd name="T56" fmla="*/ 7 w 96"/>
              <a:gd name="T57" fmla="*/ 22 h 89"/>
              <a:gd name="T58" fmla="*/ 7 w 96"/>
              <a:gd name="T59" fmla="*/ 28 h 89"/>
              <a:gd name="T60" fmla="*/ 26 w 96"/>
              <a:gd name="T61" fmla="*/ 43 h 89"/>
              <a:gd name="T62" fmla="*/ 22 w 96"/>
              <a:gd name="T63" fmla="*/ 22 h 89"/>
              <a:gd name="T64" fmla="*/ 89 w 96"/>
              <a:gd name="T65" fmla="*/ 22 h 89"/>
              <a:gd name="T66" fmla="*/ 74 w 96"/>
              <a:gd name="T67" fmla="*/ 22 h 89"/>
              <a:gd name="T68" fmla="*/ 70 w 96"/>
              <a:gd name="T69" fmla="*/ 43 h 89"/>
              <a:gd name="T70" fmla="*/ 89 w 96"/>
              <a:gd name="T71" fmla="*/ 28 h 89"/>
              <a:gd name="T72" fmla="*/ 89 w 96"/>
              <a:gd name="T73" fmla="*/ 2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6" h="89">
                <a:moveTo>
                  <a:pt x="96" y="28"/>
                </a:moveTo>
                <a:cubicBezTo>
                  <a:pt x="96" y="39"/>
                  <a:pt x="83" y="51"/>
                  <a:pt x="65" y="52"/>
                </a:cubicBezTo>
                <a:cubicBezTo>
                  <a:pt x="63" y="55"/>
                  <a:pt x="60" y="56"/>
                  <a:pt x="59" y="57"/>
                </a:cubicBezTo>
                <a:cubicBezTo>
                  <a:pt x="56" y="60"/>
                  <a:pt x="55" y="63"/>
                  <a:pt x="55" y="67"/>
                </a:cubicBezTo>
                <a:cubicBezTo>
                  <a:pt x="55" y="70"/>
                  <a:pt x="57" y="74"/>
                  <a:pt x="63" y="74"/>
                </a:cubicBezTo>
                <a:cubicBezTo>
                  <a:pt x="68" y="74"/>
                  <a:pt x="74" y="78"/>
                  <a:pt x="74" y="83"/>
                </a:cubicBezTo>
                <a:cubicBezTo>
                  <a:pt x="74" y="87"/>
                  <a:pt x="74" y="87"/>
                  <a:pt x="74" y="87"/>
                </a:cubicBezTo>
                <a:cubicBezTo>
                  <a:pt x="74" y="88"/>
                  <a:pt x="73" y="89"/>
                  <a:pt x="72" y="89"/>
                </a:cubicBezTo>
                <a:cubicBezTo>
                  <a:pt x="24" y="89"/>
                  <a:pt x="24" y="89"/>
                  <a:pt x="24" y="89"/>
                </a:cubicBezTo>
                <a:cubicBezTo>
                  <a:pt x="23" y="89"/>
                  <a:pt x="22" y="88"/>
                  <a:pt x="22" y="87"/>
                </a:cubicBezTo>
                <a:cubicBezTo>
                  <a:pt x="22" y="83"/>
                  <a:pt x="22" y="83"/>
                  <a:pt x="22" y="83"/>
                </a:cubicBezTo>
                <a:cubicBezTo>
                  <a:pt x="22" y="78"/>
                  <a:pt x="28" y="74"/>
                  <a:pt x="33" y="74"/>
                </a:cubicBezTo>
                <a:cubicBezTo>
                  <a:pt x="39" y="74"/>
                  <a:pt x="41" y="70"/>
                  <a:pt x="41" y="67"/>
                </a:cubicBezTo>
                <a:cubicBezTo>
                  <a:pt x="41" y="63"/>
                  <a:pt x="40" y="60"/>
                  <a:pt x="37" y="57"/>
                </a:cubicBezTo>
                <a:cubicBezTo>
                  <a:pt x="36" y="56"/>
                  <a:pt x="34" y="55"/>
                  <a:pt x="31" y="52"/>
                </a:cubicBezTo>
                <a:cubicBezTo>
                  <a:pt x="13" y="51"/>
                  <a:pt x="0" y="39"/>
                  <a:pt x="0" y="28"/>
                </a:cubicBezTo>
                <a:cubicBezTo>
                  <a:pt x="0" y="20"/>
                  <a:pt x="0" y="20"/>
                  <a:pt x="0" y="20"/>
                </a:cubicBezTo>
                <a:cubicBezTo>
                  <a:pt x="0" y="17"/>
                  <a:pt x="2" y="14"/>
                  <a:pt x="5" y="14"/>
                </a:cubicBezTo>
                <a:cubicBezTo>
                  <a:pt x="22" y="14"/>
                  <a:pt x="22" y="14"/>
                  <a:pt x="22" y="14"/>
                </a:cubicBezTo>
                <a:cubicBezTo>
                  <a:pt x="22" y="9"/>
                  <a:pt x="22" y="9"/>
                  <a:pt x="22" y="9"/>
                </a:cubicBezTo>
                <a:cubicBezTo>
                  <a:pt x="22" y="4"/>
                  <a:pt x="26" y="0"/>
                  <a:pt x="31" y="0"/>
                </a:cubicBezTo>
                <a:cubicBezTo>
                  <a:pt x="65" y="0"/>
                  <a:pt x="65" y="0"/>
                  <a:pt x="65" y="0"/>
                </a:cubicBezTo>
                <a:cubicBezTo>
                  <a:pt x="70" y="0"/>
                  <a:pt x="74" y="4"/>
                  <a:pt x="74" y="9"/>
                </a:cubicBezTo>
                <a:cubicBezTo>
                  <a:pt x="74" y="14"/>
                  <a:pt x="74" y="14"/>
                  <a:pt x="74" y="14"/>
                </a:cubicBezTo>
                <a:cubicBezTo>
                  <a:pt x="91" y="14"/>
                  <a:pt x="91" y="14"/>
                  <a:pt x="91" y="14"/>
                </a:cubicBezTo>
                <a:cubicBezTo>
                  <a:pt x="94" y="14"/>
                  <a:pt x="96" y="17"/>
                  <a:pt x="96" y="20"/>
                </a:cubicBezTo>
                <a:lnTo>
                  <a:pt x="96" y="28"/>
                </a:lnTo>
                <a:close/>
                <a:moveTo>
                  <a:pt x="22" y="22"/>
                </a:moveTo>
                <a:cubicBezTo>
                  <a:pt x="7" y="22"/>
                  <a:pt x="7" y="22"/>
                  <a:pt x="7" y="22"/>
                </a:cubicBezTo>
                <a:cubicBezTo>
                  <a:pt x="7" y="28"/>
                  <a:pt x="7" y="28"/>
                  <a:pt x="7" y="28"/>
                </a:cubicBezTo>
                <a:cubicBezTo>
                  <a:pt x="7" y="33"/>
                  <a:pt x="15" y="41"/>
                  <a:pt x="26" y="43"/>
                </a:cubicBezTo>
                <a:cubicBezTo>
                  <a:pt x="24" y="38"/>
                  <a:pt x="22" y="31"/>
                  <a:pt x="22" y="22"/>
                </a:cubicBezTo>
                <a:close/>
                <a:moveTo>
                  <a:pt x="89" y="22"/>
                </a:moveTo>
                <a:cubicBezTo>
                  <a:pt x="74" y="22"/>
                  <a:pt x="74" y="22"/>
                  <a:pt x="74" y="22"/>
                </a:cubicBezTo>
                <a:cubicBezTo>
                  <a:pt x="74" y="31"/>
                  <a:pt x="72" y="38"/>
                  <a:pt x="70" y="43"/>
                </a:cubicBezTo>
                <a:cubicBezTo>
                  <a:pt x="81" y="41"/>
                  <a:pt x="89" y="33"/>
                  <a:pt x="89" y="28"/>
                </a:cubicBezTo>
                <a:lnTo>
                  <a:pt x="89" y="22"/>
                </a:lnTo>
                <a:close/>
              </a:path>
            </a:pathLst>
          </a:custGeom>
          <a:solidFill>
            <a:schemeClr val="accent5"/>
          </a:solidFill>
          <a:ln>
            <a:noFill/>
          </a:ln>
          <a:extLst/>
        </p:spPr>
        <p:txBody>
          <a:bodyPr vert="horz" wrap="square" lIns="91440" tIns="45720" rIns="91440" bIns="4572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 name="Freeform 566"/>
          <p:cNvSpPr>
            <a:spLocks noEditPoints="1"/>
          </p:cNvSpPr>
          <p:nvPr/>
        </p:nvSpPr>
        <p:spPr bwMode="auto">
          <a:xfrm>
            <a:off x="4042215" y="4077072"/>
            <a:ext cx="443068" cy="285921"/>
          </a:xfrm>
          <a:custGeom>
            <a:avLst/>
            <a:gdLst>
              <a:gd name="T0" fmla="*/ 103 w 104"/>
              <a:gd name="T1" fmla="*/ 37 h 67"/>
              <a:gd name="T2" fmla="*/ 52 w 104"/>
              <a:gd name="T3" fmla="*/ 67 h 67"/>
              <a:gd name="T4" fmla="*/ 1 w 104"/>
              <a:gd name="T5" fmla="*/ 37 h 67"/>
              <a:gd name="T6" fmla="*/ 0 w 104"/>
              <a:gd name="T7" fmla="*/ 33 h 67"/>
              <a:gd name="T8" fmla="*/ 1 w 104"/>
              <a:gd name="T9" fmla="*/ 29 h 67"/>
              <a:gd name="T10" fmla="*/ 52 w 104"/>
              <a:gd name="T11" fmla="*/ 0 h 67"/>
              <a:gd name="T12" fmla="*/ 103 w 104"/>
              <a:gd name="T13" fmla="*/ 29 h 67"/>
              <a:gd name="T14" fmla="*/ 104 w 104"/>
              <a:gd name="T15" fmla="*/ 33 h 67"/>
              <a:gd name="T16" fmla="*/ 103 w 104"/>
              <a:gd name="T17" fmla="*/ 37 h 67"/>
              <a:gd name="T18" fmla="*/ 74 w 104"/>
              <a:gd name="T19" fmla="*/ 13 h 67"/>
              <a:gd name="T20" fmla="*/ 78 w 104"/>
              <a:gd name="T21" fmla="*/ 26 h 67"/>
              <a:gd name="T22" fmla="*/ 52 w 104"/>
              <a:gd name="T23" fmla="*/ 52 h 67"/>
              <a:gd name="T24" fmla="*/ 26 w 104"/>
              <a:gd name="T25" fmla="*/ 26 h 67"/>
              <a:gd name="T26" fmla="*/ 30 w 104"/>
              <a:gd name="T27" fmla="*/ 13 h 67"/>
              <a:gd name="T28" fmla="*/ 7 w 104"/>
              <a:gd name="T29" fmla="*/ 33 h 67"/>
              <a:gd name="T30" fmla="*/ 52 w 104"/>
              <a:gd name="T31" fmla="*/ 59 h 67"/>
              <a:gd name="T32" fmla="*/ 97 w 104"/>
              <a:gd name="T33" fmla="*/ 33 h 67"/>
              <a:gd name="T34" fmla="*/ 74 w 104"/>
              <a:gd name="T35" fmla="*/ 13 h 67"/>
              <a:gd name="T36" fmla="*/ 52 w 104"/>
              <a:gd name="T37" fmla="*/ 8 h 67"/>
              <a:gd name="T38" fmla="*/ 34 w 104"/>
              <a:gd name="T39" fmla="*/ 26 h 67"/>
              <a:gd name="T40" fmla="*/ 37 w 104"/>
              <a:gd name="T41" fmla="*/ 28 h 67"/>
              <a:gd name="T42" fmla="*/ 40 w 104"/>
              <a:gd name="T43" fmla="*/ 26 h 67"/>
              <a:gd name="T44" fmla="*/ 52 w 104"/>
              <a:gd name="T45" fmla="*/ 14 h 67"/>
              <a:gd name="T46" fmla="*/ 55 w 104"/>
              <a:gd name="T47" fmla="*/ 11 h 67"/>
              <a:gd name="T48" fmla="*/ 52 w 104"/>
              <a:gd name="T49" fmla="*/ 8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4" h="67">
                <a:moveTo>
                  <a:pt x="103" y="37"/>
                </a:moveTo>
                <a:cubicBezTo>
                  <a:pt x="92" y="55"/>
                  <a:pt x="73" y="67"/>
                  <a:pt x="52" y="67"/>
                </a:cubicBezTo>
                <a:cubicBezTo>
                  <a:pt x="31" y="67"/>
                  <a:pt x="12" y="55"/>
                  <a:pt x="1" y="37"/>
                </a:cubicBezTo>
                <a:cubicBezTo>
                  <a:pt x="0" y="36"/>
                  <a:pt x="0" y="35"/>
                  <a:pt x="0" y="33"/>
                </a:cubicBezTo>
                <a:cubicBezTo>
                  <a:pt x="0" y="32"/>
                  <a:pt x="0" y="30"/>
                  <a:pt x="1" y="29"/>
                </a:cubicBezTo>
                <a:cubicBezTo>
                  <a:pt x="12" y="12"/>
                  <a:pt x="31" y="0"/>
                  <a:pt x="52" y="0"/>
                </a:cubicBezTo>
                <a:cubicBezTo>
                  <a:pt x="73" y="0"/>
                  <a:pt x="92" y="12"/>
                  <a:pt x="103" y="29"/>
                </a:cubicBezTo>
                <a:cubicBezTo>
                  <a:pt x="104" y="30"/>
                  <a:pt x="104" y="32"/>
                  <a:pt x="104" y="33"/>
                </a:cubicBezTo>
                <a:cubicBezTo>
                  <a:pt x="104" y="35"/>
                  <a:pt x="104" y="36"/>
                  <a:pt x="103" y="37"/>
                </a:cubicBezTo>
                <a:close/>
                <a:moveTo>
                  <a:pt x="74" y="13"/>
                </a:moveTo>
                <a:cubicBezTo>
                  <a:pt x="77" y="17"/>
                  <a:pt x="78" y="21"/>
                  <a:pt x="78" y="26"/>
                </a:cubicBezTo>
                <a:cubicBezTo>
                  <a:pt x="78" y="40"/>
                  <a:pt x="66" y="52"/>
                  <a:pt x="52" y="52"/>
                </a:cubicBezTo>
                <a:cubicBezTo>
                  <a:pt x="38" y="52"/>
                  <a:pt x="26" y="40"/>
                  <a:pt x="26" y="26"/>
                </a:cubicBezTo>
                <a:cubicBezTo>
                  <a:pt x="26" y="21"/>
                  <a:pt x="27" y="17"/>
                  <a:pt x="30" y="13"/>
                </a:cubicBezTo>
                <a:cubicBezTo>
                  <a:pt x="21" y="17"/>
                  <a:pt x="13" y="25"/>
                  <a:pt x="7" y="33"/>
                </a:cubicBezTo>
                <a:cubicBezTo>
                  <a:pt x="17" y="48"/>
                  <a:pt x="33" y="59"/>
                  <a:pt x="52" y="59"/>
                </a:cubicBezTo>
                <a:cubicBezTo>
                  <a:pt x="71" y="59"/>
                  <a:pt x="87" y="48"/>
                  <a:pt x="97" y="33"/>
                </a:cubicBezTo>
                <a:cubicBezTo>
                  <a:pt x="91" y="25"/>
                  <a:pt x="84" y="17"/>
                  <a:pt x="74" y="13"/>
                </a:cubicBezTo>
                <a:close/>
                <a:moveTo>
                  <a:pt x="52" y="8"/>
                </a:moveTo>
                <a:cubicBezTo>
                  <a:pt x="42" y="8"/>
                  <a:pt x="34" y="16"/>
                  <a:pt x="34" y="26"/>
                </a:cubicBezTo>
                <a:cubicBezTo>
                  <a:pt x="34" y="27"/>
                  <a:pt x="36" y="28"/>
                  <a:pt x="37" y="28"/>
                </a:cubicBezTo>
                <a:cubicBezTo>
                  <a:pt x="39" y="28"/>
                  <a:pt x="40" y="27"/>
                  <a:pt x="40" y="26"/>
                </a:cubicBezTo>
                <a:cubicBezTo>
                  <a:pt x="40" y="19"/>
                  <a:pt x="45" y="14"/>
                  <a:pt x="52" y="14"/>
                </a:cubicBezTo>
                <a:cubicBezTo>
                  <a:pt x="54" y="14"/>
                  <a:pt x="55" y="12"/>
                  <a:pt x="55" y="11"/>
                </a:cubicBezTo>
                <a:cubicBezTo>
                  <a:pt x="55" y="9"/>
                  <a:pt x="54" y="8"/>
                  <a:pt x="52" y="8"/>
                </a:cubicBezTo>
                <a:close/>
              </a:path>
            </a:pathLst>
          </a:custGeom>
          <a:solidFill>
            <a:schemeClr val="accent4"/>
          </a:solidFill>
          <a:ln>
            <a:noFill/>
          </a:ln>
          <a:extLst/>
        </p:spPr>
        <p:txBody>
          <a:bodyPr vert="horz" wrap="square" lIns="91440" tIns="45720" rIns="91440" bIns="4572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 name="Freeform 573"/>
          <p:cNvSpPr>
            <a:spLocks noEditPoints="1"/>
          </p:cNvSpPr>
          <p:nvPr/>
        </p:nvSpPr>
        <p:spPr bwMode="auto">
          <a:xfrm>
            <a:off x="4026936" y="3284984"/>
            <a:ext cx="473625" cy="440885"/>
          </a:xfrm>
          <a:custGeom>
            <a:avLst/>
            <a:gdLst>
              <a:gd name="T0" fmla="*/ 64 w 111"/>
              <a:gd name="T1" fmla="*/ 60 h 103"/>
              <a:gd name="T2" fmla="*/ 67 w 111"/>
              <a:gd name="T3" fmla="*/ 72 h 103"/>
              <a:gd name="T4" fmla="*/ 56 w 111"/>
              <a:gd name="T5" fmla="*/ 82 h 103"/>
              <a:gd name="T6" fmla="*/ 44 w 111"/>
              <a:gd name="T7" fmla="*/ 87 h 103"/>
              <a:gd name="T8" fmla="*/ 30 w 111"/>
              <a:gd name="T9" fmla="*/ 87 h 103"/>
              <a:gd name="T10" fmla="*/ 17 w 111"/>
              <a:gd name="T11" fmla="*/ 82 h 103"/>
              <a:gd name="T12" fmla="*/ 6 w 111"/>
              <a:gd name="T13" fmla="*/ 72 h 103"/>
              <a:gd name="T14" fmla="*/ 10 w 111"/>
              <a:gd name="T15" fmla="*/ 60 h 103"/>
              <a:gd name="T16" fmla="*/ 0 w 111"/>
              <a:gd name="T17" fmla="*/ 46 h 103"/>
              <a:gd name="T18" fmla="*/ 12 w 111"/>
              <a:gd name="T19" fmla="*/ 38 h 103"/>
              <a:gd name="T20" fmla="*/ 7 w 111"/>
              <a:gd name="T21" fmla="*/ 29 h 103"/>
              <a:gd name="T22" fmla="*/ 24 w 111"/>
              <a:gd name="T23" fmla="*/ 26 h 103"/>
              <a:gd name="T24" fmla="*/ 31 w 111"/>
              <a:gd name="T25" fmla="*/ 14 h 103"/>
              <a:gd name="T26" fmla="*/ 45 w 111"/>
              <a:gd name="T27" fmla="*/ 25 h 103"/>
              <a:gd name="T28" fmla="*/ 58 w 111"/>
              <a:gd name="T29" fmla="*/ 21 h 103"/>
              <a:gd name="T30" fmla="*/ 67 w 111"/>
              <a:gd name="T31" fmla="*/ 32 h 103"/>
              <a:gd name="T32" fmla="*/ 73 w 111"/>
              <a:gd name="T33" fmla="*/ 44 h 103"/>
              <a:gd name="T34" fmla="*/ 37 w 111"/>
              <a:gd name="T35" fmla="*/ 37 h 103"/>
              <a:gd name="T36" fmla="*/ 52 w 111"/>
              <a:gd name="T37" fmla="*/ 51 h 103"/>
              <a:gd name="T38" fmla="*/ 103 w 111"/>
              <a:gd name="T39" fmla="*/ 28 h 103"/>
              <a:gd name="T40" fmla="*/ 104 w 111"/>
              <a:gd name="T41" fmla="*/ 39 h 103"/>
              <a:gd name="T42" fmla="*/ 89 w 111"/>
              <a:gd name="T43" fmla="*/ 37 h 103"/>
              <a:gd name="T44" fmla="*/ 74 w 111"/>
              <a:gd name="T45" fmla="*/ 39 h 103"/>
              <a:gd name="T46" fmla="*/ 75 w 111"/>
              <a:gd name="T47" fmla="*/ 28 h 103"/>
              <a:gd name="T48" fmla="*/ 75 w 111"/>
              <a:gd name="T49" fmla="*/ 16 h 103"/>
              <a:gd name="T50" fmla="*/ 74 w 111"/>
              <a:gd name="T51" fmla="*/ 4 h 103"/>
              <a:gd name="T52" fmla="*/ 89 w 111"/>
              <a:gd name="T53" fmla="*/ 7 h 103"/>
              <a:gd name="T54" fmla="*/ 96 w 111"/>
              <a:gd name="T55" fmla="*/ 0 h 103"/>
              <a:gd name="T56" fmla="*/ 101 w 111"/>
              <a:gd name="T57" fmla="*/ 13 h 103"/>
              <a:gd name="T58" fmla="*/ 111 w 111"/>
              <a:gd name="T59" fmla="*/ 26 h 103"/>
              <a:gd name="T60" fmla="*/ 101 w 111"/>
              <a:gd name="T61" fmla="*/ 90 h 103"/>
              <a:gd name="T62" fmla="*/ 96 w 111"/>
              <a:gd name="T63" fmla="*/ 103 h 103"/>
              <a:gd name="T64" fmla="*/ 87 w 111"/>
              <a:gd name="T65" fmla="*/ 96 h 103"/>
              <a:gd name="T66" fmla="*/ 74 w 111"/>
              <a:gd name="T67" fmla="*/ 98 h 103"/>
              <a:gd name="T68" fmla="*/ 67 w 111"/>
              <a:gd name="T69" fmla="*/ 85 h 103"/>
              <a:gd name="T70" fmla="*/ 77 w 111"/>
              <a:gd name="T71" fmla="*/ 72 h 103"/>
              <a:gd name="T72" fmla="*/ 81 w 111"/>
              <a:gd name="T73" fmla="*/ 60 h 103"/>
              <a:gd name="T74" fmla="*/ 91 w 111"/>
              <a:gd name="T75" fmla="*/ 66 h 103"/>
              <a:gd name="T76" fmla="*/ 104 w 111"/>
              <a:gd name="T77" fmla="*/ 64 h 103"/>
              <a:gd name="T78" fmla="*/ 103 w 111"/>
              <a:gd name="T79" fmla="*/ 75 h 103"/>
              <a:gd name="T80" fmla="*/ 89 w 111"/>
              <a:gd name="T81" fmla="*/ 14 h 103"/>
              <a:gd name="T82" fmla="*/ 96 w 111"/>
              <a:gd name="T83" fmla="*/ 22 h 103"/>
              <a:gd name="T84" fmla="*/ 81 w 111"/>
              <a:gd name="T85" fmla="*/ 81 h 103"/>
              <a:gd name="T86" fmla="*/ 89 w 111"/>
              <a:gd name="T87" fmla="*/ 7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1" h="103">
                <a:moveTo>
                  <a:pt x="74" y="57"/>
                </a:moveTo>
                <a:cubicBezTo>
                  <a:pt x="74" y="58"/>
                  <a:pt x="73" y="59"/>
                  <a:pt x="73" y="59"/>
                </a:cubicBezTo>
                <a:cubicBezTo>
                  <a:pt x="64" y="60"/>
                  <a:pt x="64" y="60"/>
                  <a:pt x="64" y="60"/>
                </a:cubicBezTo>
                <a:cubicBezTo>
                  <a:pt x="63" y="62"/>
                  <a:pt x="63" y="63"/>
                  <a:pt x="62" y="64"/>
                </a:cubicBezTo>
                <a:cubicBezTo>
                  <a:pt x="63" y="67"/>
                  <a:pt x="65" y="69"/>
                  <a:pt x="67" y="71"/>
                </a:cubicBezTo>
                <a:cubicBezTo>
                  <a:pt x="67" y="71"/>
                  <a:pt x="67" y="72"/>
                  <a:pt x="67" y="72"/>
                </a:cubicBezTo>
                <a:cubicBezTo>
                  <a:pt x="67" y="73"/>
                  <a:pt x="67" y="73"/>
                  <a:pt x="67" y="73"/>
                </a:cubicBezTo>
                <a:cubicBezTo>
                  <a:pt x="66" y="75"/>
                  <a:pt x="59" y="82"/>
                  <a:pt x="58" y="82"/>
                </a:cubicBezTo>
                <a:cubicBezTo>
                  <a:pt x="57" y="82"/>
                  <a:pt x="57" y="82"/>
                  <a:pt x="56" y="82"/>
                </a:cubicBezTo>
                <a:cubicBezTo>
                  <a:pt x="50" y="76"/>
                  <a:pt x="50" y="76"/>
                  <a:pt x="50" y="76"/>
                </a:cubicBezTo>
                <a:cubicBezTo>
                  <a:pt x="48" y="77"/>
                  <a:pt x="47" y="78"/>
                  <a:pt x="45" y="78"/>
                </a:cubicBezTo>
                <a:cubicBezTo>
                  <a:pt x="45" y="81"/>
                  <a:pt x="45" y="84"/>
                  <a:pt x="44" y="87"/>
                </a:cubicBezTo>
                <a:cubicBezTo>
                  <a:pt x="44" y="88"/>
                  <a:pt x="43" y="89"/>
                  <a:pt x="42" y="89"/>
                </a:cubicBezTo>
                <a:cubicBezTo>
                  <a:pt x="31" y="89"/>
                  <a:pt x="31" y="89"/>
                  <a:pt x="31" y="89"/>
                </a:cubicBezTo>
                <a:cubicBezTo>
                  <a:pt x="31" y="89"/>
                  <a:pt x="30" y="88"/>
                  <a:pt x="30" y="87"/>
                </a:cubicBezTo>
                <a:cubicBezTo>
                  <a:pt x="28" y="78"/>
                  <a:pt x="28" y="78"/>
                  <a:pt x="28" y="78"/>
                </a:cubicBezTo>
                <a:cubicBezTo>
                  <a:pt x="27" y="78"/>
                  <a:pt x="25" y="77"/>
                  <a:pt x="24" y="76"/>
                </a:cubicBezTo>
                <a:cubicBezTo>
                  <a:pt x="17" y="82"/>
                  <a:pt x="17" y="82"/>
                  <a:pt x="17" y="82"/>
                </a:cubicBezTo>
                <a:cubicBezTo>
                  <a:pt x="17" y="82"/>
                  <a:pt x="16" y="82"/>
                  <a:pt x="16" y="82"/>
                </a:cubicBezTo>
                <a:cubicBezTo>
                  <a:pt x="16" y="82"/>
                  <a:pt x="15" y="82"/>
                  <a:pt x="15" y="82"/>
                </a:cubicBezTo>
                <a:cubicBezTo>
                  <a:pt x="13" y="80"/>
                  <a:pt x="6" y="74"/>
                  <a:pt x="6" y="72"/>
                </a:cubicBezTo>
                <a:cubicBezTo>
                  <a:pt x="6" y="72"/>
                  <a:pt x="7" y="72"/>
                  <a:pt x="7" y="71"/>
                </a:cubicBezTo>
                <a:cubicBezTo>
                  <a:pt x="9" y="69"/>
                  <a:pt x="10" y="67"/>
                  <a:pt x="12" y="65"/>
                </a:cubicBezTo>
                <a:cubicBezTo>
                  <a:pt x="11" y="63"/>
                  <a:pt x="10" y="61"/>
                  <a:pt x="10" y="60"/>
                </a:cubicBezTo>
                <a:cubicBezTo>
                  <a:pt x="1" y="58"/>
                  <a:pt x="1" y="58"/>
                  <a:pt x="1" y="58"/>
                </a:cubicBezTo>
                <a:cubicBezTo>
                  <a:pt x="0" y="58"/>
                  <a:pt x="0" y="58"/>
                  <a:pt x="0" y="57"/>
                </a:cubicBezTo>
                <a:cubicBezTo>
                  <a:pt x="0" y="46"/>
                  <a:pt x="0" y="46"/>
                  <a:pt x="0" y="46"/>
                </a:cubicBezTo>
                <a:cubicBezTo>
                  <a:pt x="0" y="45"/>
                  <a:pt x="0" y="44"/>
                  <a:pt x="1" y="44"/>
                </a:cubicBezTo>
                <a:cubicBezTo>
                  <a:pt x="10" y="43"/>
                  <a:pt x="10" y="43"/>
                  <a:pt x="10" y="43"/>
                </a:cubicBezTo>
                <a:cubicBezTo>
                  <a:pt x="11" y="41"/>
                  <a:pt x="11" y="40"/>
                  <a:pt x="12" y="38"/>
                </a:cubicBezTo>
                <a:cubicBezTo>
                  <a:pt x="10" y="36"/>
                  <a:pt x="9" y="34"/>
                  <a:pt x="7" y="32"/>
                </a:cubicBezTo>
                <a:cubicBezTo>
                  <a:pt x="6" y="31"/>
                  <a:pt x="6" y="31"/>
                  <a:pt x="6" y="31"/>
                </a:cubicBezTo>
                <a:cubicBezTo>
                  <a:pt x="6" y="30"/>
                  <a:pt x="6" y="30"/>
                  <a:pt x="7" y="29"/>
                </a:cubicBezTo>
                <a:cubicBezTo>
                  <a:pt x="8" y="28"/>
                  <a:pt x="14" y="21"/>
                  <a:pt x="16" y="21"/>
                </a:cubicBezTo>
                <a:cubicBezTo>
                  <a:pt x="17" y="21"/>
                  <a:pt x="17" y="21"/>
                  <a:pt x="17" y="21"/>
                </a:cubicBezTo>
                <a:cubicBezTo>
                  <a:pt x="24" y="26"/>
                  <a:pt x="24" y="26"/>
                  <a:pt x="24" y="26"/>
                </a:cubicBezTo>
                <a:cubicBezTo>
                  <a:pt x="25" y="26"/>
                  <a:pt x="27" y="25"/>
                  <a:pt x="28" y="25"/>
                </a:cubicBezTo>
                <a:cubicBezTo>
                  <a:pt x="29" y="22"/>
                  <a:pt x="29" y="19"/>
                  <a:pt x="30" y="16"/>
                </a:cubicBezTo>
                <a:cubicBezTo>
                  <a:pt x="30" y="15"/>
                  <a:pt x="31" y="14"/>
                  <a:pt x="31" y="14"/>
                </a:cubicBezTo>
                <a:cubicBezTo>
                  <a:pt x="42" y="14"/>
                  <a:pt x="42" y="14"/>
                  <a:pt x="42" y="14"/>
                </a:cubicBezTo>
                <a:cubicBezTo>
                  <a:pt x="43" y="14"/>
                  <a:pt x="44" y="15"/>
                  <a:pt x="44" y="16"/>
                </a:cubicBezTo>
                <a:cubicBezTo>
                  <a:pt x="45" y="25"/>
                  <a:pt x="45" y="25"/>
                  <a:pt x="45" y="25"/>
                </a:cubicBezTo>
                <a:cubicBezTo>
                  <a:pt x="47" y="25"/>
                  <a:pt x="48" y="26"/>
                  <a:pt x="50" y="26"/>
                </a:cubicBezTo>
                <a:cubicBezTo>
                  <a:pt x="57" y="21"/>
                  <a:pt x="57" y="21"/>
                  <a:pt x="57" y="21"/>
                </a:cubicBezTo>
                <a:cubicBezTo>
                  <a:pt x="57" y="21"/>
                  <a:pt x="57" y="21"/>
                  <a:pt x="58" y="21"/>
                </a:cubicBezTo>
                <a:cubicBezTo>
                  <a:pt x="58" y="21"/>
                  <a:pt x="59" y="21"/>
                  <a:pt x="59" y="21"/>
                </a:cubicBezTo>
                <a:cubicBezTo>
                  <a:pt x="60" y="23"/>
                  <a:pt x="67" y="29"/>
                  <a:pt x="67" y="31"/>
                </a:cubicBezTo>
                <a:cubicBezTo>
                  <a:pt x="67" y="31"/>
                  <a:pt x="67" y="31"/>
                  <a:pt x="67" y="32"/>
                </a:cubicBezTo>
                <a:cubicBezTo>
                  <a:pt x="65" y="34"/>
                  <a:pt x="63" y="36"/>
                  <a:pt x="62" y="38"/>
                </a:cubicBezTo>
                <a:cubicBezTo>
                  <a:pt x="63" y="40"/>
                  <a:pt x="63" y="41"/>
                  <a:pt x="64" y="43"/>
                </a:cubicBezTo>
                <a:cubicBezTo>
                  <a:pt x="73" y="44"/>
                  <a:pt x="73" y="44"/>
                  <a:pt x="73" y="44"/>
                </a:cubicBezTo>
                <a:cubicBezTo>
                  <a:pt x="73" y="45"/>
                  <a:pt x="74" y="45"/>
                  <a:pt x="74" y="46"/>
                </a:cubicBezTo>
                <a:lnTo>
                  <a:pt x="74" y="57"/>
                </a:lnTo>
                <a:close/>
                <a:moveTo>
                  <a:pt x="37" y="37"/>
                </a:moveTo>
                <a:cubicBezTo>
                  <a:pt x="29" y="37"/>
                  <a:pt x="22" y="43"/>
                  <a:pt x="22" y="51"/>
                </a:cubicBezTo>
                <a:cubicBezTo>
                  <a:pt x="22" y="60"/>
                  <a:pt x="29" y="66"/>
                  <a:pt x="37" y="66"/>
                </a:cubicBezTo>
                <a:cubicBezTo>
                  <a:pt x="45" y="66"/>
                  <a:pt x="52" y="60"/>
                  <a:pt x="52" y="51"/>
                </a:cubicBezTo>
                <a:cubicBezTo>
                  <a:pt x="52" y="43"/>
                  <a:pt x="45" y="37"/>
                  <a:pt x="37" y="37"/>
                </a:cubicBezTo>
                <a:close/>
                <a:moveTo>
                  <a:pt x="111" y="26"/>
                </a:moveTo>
                <a:cubicBezTo>
                  <a:pt x="111" y="27"/>
                  <a:pt x="104" y="27"/>
                  <a:pt x="103" y="28"/>
                </a:cubicBezTo>
                <a:cubicBezTo>
                  <a:pt x="102" y="29"/>
                  <a:pt x="101" y="30"/>
                  <a:pt x="101" y="31"/>
                </a:cubicBezTo>
                <a:cubicBezTo>
                  <a:pt x="101" y="32"/>
                  <a:pt x="104" y="38"/>
                  <a:pt x="104" y="39"/>
                </a:cubicBezTo>
                <a:cubicBezTo>
                  <a:pt x="104" y="39"/>
                  <a:pt x="104" y="39"/>
                  <a:pt x="104" y="39"/>
                </a:cubicBezTo>
                <a:cubicBezTo>
                  <a:pt x="103" y="39"/>
                  <a:pt x="97" y="43"/>
                  <a:pt x="96" y="43"/>
                </a:cubicBezTo>
                <a:cubicBezTo>
                  <a:pt x="96" y="43"/>
                  <a:pt x="91" y="37"/>
                  <a:pt x="91" y="36"/>
                </a:cubicBezTo>
                <a:cubicBezTo>
                  <a:pt x="90" y="37"/>
                  <a:pt x="89" y="37"/>
                  <a:pt x="89" y="37"/>
                </a:cubicBezTo>
                <a:cubicBezTo>
                  <a:pt x="88" y="37"/>
                  <a:pt x="88" y="37"/>
                  <a:pt x="87" y="36"/>
                </a:cubicBezTo>
                <a:cubicBezTo>
                  <a:pt x="87" y="37"/>
                  <a:pt x="82" y="43"/>
                  <a:pt x="81" y="43"/>
                </a:cubicBezTo>
                <a:cubicBezTo>
                  <a:pt x="81" y="43"/>
                  <a:pt x="75" y="39"/>
                  <a:pt x="74" y="39"/>
                </a:cubicBezTo>
                <a:cubicBezTo>
                  <a:pt x="74" y="39"/>
                  <a:pt x="74" y="39"/>
                  <a:pt x="74" y="39"/>
                </a:cubicBezTo>
                <a:cubicBezTo>
                  <a:pt x="74" y="38"/>
                  <a:pt x="76" y="32"/>
                  <a:pt x="77" y="31"/>
                </a:cubicBezTo>
                <a:cubicBezTo>
                  <a:pt x="76" y="30"/>
                  <a:pt x="76" y="29"/>
                  <a:pt x="75" y="28"/>
                </a:cubicBezTo>
                <a:cubicBezTo>
                  <a:pt x="74" y="27"/>
                  <a:pt x="67" y="27"/>
                  <a:pt x="67" y="26"/>
                </a:cubicBezTo>
                <a:cubicBezTo>
                  <a:pt x="67" y="18"/>
                  <a:pt x="67" y="18"/>
                  <a:pt x="67" y="18"/>
                </a:cubicBezTo>
                <a:cubicBezTo>
                  <a:pt x="67" y="17"/>
                  <a:pt x="74" y="16"/>
                  <a:pt x="75" y="16"/>
                </a:cubicBezTo>
                <a:cubicBezTo>
                  <a:pt x="76" y="15"/>
                  <a:pt x="76" y="14"/>
                  <a:pt x="77" y="13"/>
                </a:cubicBezTo>
                <a:cubicBezTo>
                  <a:pt x="76" y="12"/>
                  <a:pt x="74" y="6"/>
                  <a:pt x="74" y="5"/>
                </a:cubicBezTo>
                <a:cubicBezTo>
                  <a:pt x="74" y="5"/>
                  <a:pt x="74" y="5"/>
                  <a:pt x="74" y="4"/>
                </a:cubicBezTo>
                <a:cubicBezTo>
                  <a:pt x="75" y="4"/>
                  <a:pt x="81" y="0"/>
                  <a:pt x="81" y="0"/>
                </a:cubicBezTo>
                <a:cubicBezTo>
                  <a:pt x="82" y="0"/>
                  <a:pt x="87" y="6"/>
                  <a:pt x="87" y="7"/>
                </a:cubicBezTo>
                <a:cubicBezTo>
                  <a:pt x="88" y="7"/>
                  <a:pt x="88" y="7"/>
                  <a:pt x="89" y="7"/>
                </a:cubicBezTo>
                <a:cubicBezTo>
                  <a:pt x="89" y="7"/>
                  <a:pt x="90" y="7"/>
                  <a:pt x="91" y="7"/>
                </a:cubicBezTo>
                <a:cubicBezTo>
                  <a:pt x="92" y="5"/>
                  <a:pt x="94" y="2"/>
                  <a:pt x="96" y="0"/>
                </a:cubicBezTo>
                <a:cubicBezTo>
                  <a:pt x="96" y="0"/>
                  <a:pt x="96" y="0"/>
                  <a:pt x="96" y="0"/>
                </a:cubicBezTo>
                <a:cubicBezTo>
                  <a:pt x="97" y="0"/>
                  <a:pt x="103" y="4"/>
                  <a:pt x="104" y="4"/>
                </a:cubicBezTo>
                <a:cubicBezTo>
                  <a:pt x="104" y="5"/>
                  <a:pt x="104" y="5"/>
                  <a:pt x="104" y="5"/>
                </a:cubicBezTo>
                <a:cubicBezTo>
                  <a:pt x="104" y="6"/>
                  <a:pt x="101" y="12"/>
                  <a:pt x="101" y="13"/>
                </a:cubicBezTo>
                <a:cubicBezTo>
                  <a:pt x="101" y="14"/>
                  <a:pt x="102" y="15"/>
                  <a:pt x="103" y="16"/>
                </a:cubicBezTo>
                <a:cubicBezTo>
                  <a:pt x="104" y="16"/>
                  <a:pt x="111" y="17"/>
                  <a:pt x="111" y="18"/>
                </a:cubicBezTo>
                <a:lnTo>
                  <a:pt x="111" y="26"/>
                </a:lnTo>
                <a:close/>
                <a:moveTo>
                  <a:pt x="111" y="85"/>
                </a:moveTo>
                <a:cubicBezTo>
                  <a:pt x="111" y="86"/>
                  <a:pt x="104" y="87"/>
                  <a:pt x="103" y="87"/>
                </a:cubicBezTo>
                <a:cubicBezTo>
                  <a:pt x="102" y="88"/>
                  <a:pt x="101" y="89"/>
                  <a:pt x="101" y="90"/>
                </a:cubicBezTo>
                <a:cubicBezTo>
                  <a:pt x="101" y="91"/>
                  <a:pt x="104" y="97"/>
                  <a:pt x="104" y="98"/>
                </a:cubicBezTo>
                <a:cubicBezTo>
                  <a:pt x="104" y="98"/>
                  <a:pt x="104" y="98"/>
                  <a:pt x="104" y="98"/>
                </a:cubicBezTo>
                <a:cubicBezTo>
                  <a:pt x="103" y="99"/>
                  <a:pt x="97" y="103"/>
                  <a:pt x="96" y="103"/>
                </a:cubicBezTo>
                <a:cubicBezTo>
                  <a:pt x="96" y="103"/>
                  <a:pt x="91" y="97"/>
                  <a:pt x="91" y="96"/>
                </a:cubicBezTo>
                <a:cubicBezTo>
                  <a:pt x="90" y="96"/>
                  <a:pt x="89" y="96"/>
                  <a:pt x="89" y="96"/>
                </a:cubicBezTo>
                <a:cubicBezTo>
                  <a:pt x="88" y="96"/>
                  <a:pt x="88" y="96"/>
                  <a:pt x="87" y="96"/>
                </a:cubicBezTo>
                <a:cubicBezTo>
                  <a:pt x="87" y="97"/>
                  <a:pt x="82" y="103"/>
                  <a:pt x="81" y="103"/>
                </a:cubicBezTo>
                <a:cubicBezTo>
                  <a:pt x="81" y="103"/>
                  <a:pt x="75" y="99"/>
                  <a:pt x="74" y="98"/>
                </a:cubicBezTo>
                <a:cubicBezTo>
                  <a:pt x="74" y="98"/>
                  <a:pt x="74" y="98"/>
                  <a:pt x="74" y="98"/>
                </a:cubicBezTo>
                <a:cubicBezTo>
                  <a:pt x="74" y="97"/>
                  <a:pt x="76" y="91"/>
                  <a:pt x="77" y="90"/>
                </a:cubicBezTo>
                <a:cubicBezTo>
                  <a:pt x="76" y="89"/>
                  <a:pt x="76" y="88"/>
                  <a:pt x="75" y="87"/>
                </a:cubicBezTo>
                <a:cubicBezTo>
                  <a:pt x="74" y="87"/>
                  <a:pt x="67" y="86"/>
                  <a:pt x="67" y="85"/>
                </a:cubicBezTo>
                <a:cubicBezTo>
                  <a:pt x="67" y="77"/>
                  <a:pt x="67" y="77"/>
                  <a:pt x="67" y="77"/>
                </a:cubicBezTo>
                <a:cubicBezTo>
                  <a:pt x="67" y="76"/>
                  <a:pt x="74" y="75"/>
                  <a:pt x="75" y="75"/>
                </a:cubicBezTo>
                <a:cubicBezTo>
                  <a:pt x="76" y="74"/>
                  <a:pt x="76" y="73"/>
                  <a:pt x="77" y="72"/>
                </a:cubicBezTo>
                <a:cubicBezTo>
                  <a:pt x="76" y="71"/>
                  <a:pt x="74" y="65"/>
                  <a:pt x="74" y="64"/>
                </a:cubicBezTo>
                <a:cubicBezTo>
                  <a:pt x="74" y="64"/>
                  <a:pt x="74" y="64"/>
                  <a:pt x="74" y="64"/>
                </a:cubicBezTo>
                <a:cubicBezTo>
                  <a:pt x="75" y="63"/>
                  <a:pt x="81" y="60"/>
                  <a:pt x="81" y="60"/>
                </a:cubicBezTo>
                <a:cubicBezTo>
                  <a:pt x="82" y="60"/>
                  <a:pt x="87" y="66"/>
                  <a:pt x="87" y="66"/>
                </a:cubicBezTo>
                <a:cubicBezTo>
                  <a:pt x="88" y="66"/>
                  <a:pt x="88" y="66"/>
                  <a:pt x="89" y="66"/>
                </a:cubicBezTo>
                <a:cubicBezTo>
                  <a:pt x="89" y="66"/>
                  <a:pt x="90" y="66"/>
                  <a:pt x="91" y="66"/>
                </a:cubicBezTo>
                <a:cubicBezTo>
                  <a:pt x="92" y="64"/>
                  <a:pt x="94" y="62"/>
                  <a:pt x="96" y="60"/>
                </a:cubicBezTo>
                <a:cubicBezTo>
                  <a:pt x="96" y="60"/>
                  <a:pt x="96" y="60"/>
                  <a:pt x="96" y="60"/>
                </a:cubicBezTo>
                <a:cubicBezTo>
                  <a:pt x="97" y="60"/>
                  <a:pt x="103" y="63"/>
                  <a:pt x="104" y="64"/>
                </a:cubicBezTo>
                <a:cubicBezTo>
                  <a:pt x="104" y="64"/>
                  <a:pt x="104" y="64"/>
                  <a:pt x="104" y="64"/>
                </a:cubicBezTo>
                <a:cubicBezTo>
                  <a:pt x="104" y="65"/>
                  <a:pt x="101" y="71"/>
                  <a:pt x="101" y="72"/>
                </a:cubicBezTo>
                <a:cubicBezTo>
                  <a:pt x="101" y="73"/>
                  <a:pt x="102" y="74"/>
                  <a:pt x="103" y="75"/>
                </a:cubicBezTo>
                <a:cubicBezTo>
                  <a:pt x="104" y="75"/>
                  <a:pt x="111" y="76"/>
                  <a:pt x="111" y="77"/>
                </a:cubicBezTo>
                <a:lnTo>
                  <a:pt x="111" y="85"/>
                </a:lnTo>
                <a:close/>
                <a:moveTo>
                  <a:pt x="89" y="14"/>
                </a:moveTo>
                <a:cubicBezTo>
                  <a:pt x="85" y="14"/>
                  <a:pt x="81" y="18"/>
                  <a:pt x="81" y="22"/>
                </a:cubicBezTo>
                <a:cubicBezTo>
                  <a:pt x="81" y="26"/>
                  <a:pt x="85" y="29"/>
                  <a:pt x="89" y="29"/>
                </a:cubicBezTo>
                <a:cubicBezTo>
                  <a:pt x="93" y="29"/>
                  <a:pt x="96" y="26"/>
                  <a:pt x="96" y="22"/>
                </a:cubicBezTo>
                <a:cubicBezTo>
                  <a:pt x="96" y="18"/>
                  <a:pt x="93" y="14"/>
                  <a:pt x="89" y="14"/>
                </a:cubicBezTo>
                <a:close/>
                <a:moveTo>
                  <a:pt x="89" y="74"/>
                </a:moveTo>
                <a:cubicBezTo>
                  <a:pt x="85" y="74"/>
                  <a:pt x="81" y="77"/>
                  <a:pt x="81" y="81"/>
                </a:cubicBezTo>
                <a:cubicBezTo>
                  <a:pt x="81" y="85"/>
                  <a:pt x="85" y="89"/>
                  <a:pt x="89" y="89"/>
                </a:cubicBezTo>
                <a:cubicBezTo>
                  <a:pt x="93" y="89"/>
                  <a:pt x="96" y="85"/>
                  <a:pt x="96" y="81"/>
                </a:cubicBezTo>
                <a:cubicBezTo>
                  <a:pt x="96" y="77"/>
                  <a:pt x="93" y="74"/>
                  <a:pt x="89" y="74"/>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 name="Freeform 883"/>
          <p:cNvSpPr>
            <a:spLocks noEditPoints="1"/>
          </p:cNvSpPr>
          <p:nvPr/>
        </p:nvSpPr>
        <p:spPr bwMode="auto">
          <a:xfrm>
            <a:off x="4010866" y="2542179"/>
            <a:ext cx="501997" cy="379772"/>
          </a:xfrm>
          <a:custGeom>
            <a:avLst/>
            <a:gdLst>
              <a:gd name="T0" fmla="*/ 118 w 118"/>
              <a:gd name="T1" fmla="*/ 89 h 89"/>
              <a:gd name="T2" fmla="*/ 0 w 118"/>
              <a:gd name="T3" fmla="*/ 89 h 89"/>
              <a:gd name="T4" fmla="*/ 0 w 118"/>
              <a:gd name="T5" fmla="*/ 0 h 89"/>
              <a:gd name="T6" fmla="*/ 7 w 118"/>
              <a:gd name="T7" fmla="*/ 0 h 89"/>
              <a:gd name="T8" fmla="*/ 7 w 118"/>
              <a:gd name="T9" fmla="*/ 82 h 89"/>
              <a:gd name="T10" fmla="*/ 118 w 118"/>
              <a:gd name="T11" fmla="*/ 82 h 89"/>
              <a:gd name="T12" fmla="*/ 118 w 118"/>
              <a:gd name="T13" fmla="*/ 89 h 89"/>
              <a:gd name="T14" fmla="*/ 111 w 118"/>
              <a:gd name="T15" fmla="*/ 34 h 89"/>
              <a:gd name="T16" fmla="*/ 108 w 118"/>
              <a:gd name="T17" fmla="*/ 36 h 89"/>
              <a:gd name="T18" fmla="*/ 101 w 118"/>
              <a:gd name="T19" fmla="*/ 29 h 89"/>
              <a:gd name="T20" fmla="*/ 64 w 118"/>
              <a:gd name="T21" fmla="*/ 65 h 89"/>
              <a:gd name="T22" fmla="*/ 61 w 118"/>
              <a:gd name="T23" fmla="*/ 65 h 89"/>
              <a:gd name="T24" fmla="*/ 48 w 118"/>
              <a:gd name="T25" fmla="*/ 52 h 89"/>
              <a:gd name="T26" fmla="*/ 24 w 118"/>
              <a:gd name="T27" fmla="*/ 76 h 89"/>
              <a:gd name="T28" fmla="*/ 13 w 118"/>
              <a:gd name="T29" fmla="*/ 65 h 89"/>
              <a:gd name="T30" fmla="*/ 47 w 118"/>
              <a:gd name="T31" fmla="*/ 31 h 89"/>
              <a:gd name="T32" fmla="*/ 49 w 118"/>
              <a:gd name="T33" fmla="*/ 31 h 89"/>
              <a:gd name="T34" fmla="*/ 63 w 118"/>
              <a:gd name="T35" fmla="*/ 44 h 89"/>
              <a:gd name="T36" fmla="*/ 90 w 118"/>
              <a:gd name="T37" fmla="*/ 17 h 89"/>
              <a:gd name="T38" fmla="*/ 83 w 118"/>
              <a:gd name="T39" fmla="*/ 10 h 89"/>
              <a:gd name="T40" fmla="*/ 84 w 118"/>
              <a:gd name="T41" fmla="*/ 7 h 89"/>
              <a:gd name="T42" fmla="*/ 109 w 118"/>
              <a:gd name="T43" fmla="*/ 7 h 89"/>
              <a:gd name="T44" fmla="*/ 111 w 118"/>
              <a:gd name="T45" fmla="*/ 9 h 89"/>
              <a:gd name="T46" fmla="*/ 111 w 118"/>
              <a:gd name="T47" fmla="*/ 3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8" h="89">
                <a:moveTo>
                  <a:pt x="118" y="89"/>
                </a:moveTo>
                <a:cubicBezTo>
                  <a:pt x="0" y="89"/>
                  <a:pt x="0" y="89"/>
                  <a:pt x="0" y="89"/>
                </a:cubicBezTo>
                <a:cubicBezTo>
                  <a:pt x="0" y="0"/>
                  <a:pt x="0" y="0"/>
                  <a:pt x="0" y="0"/>
                </a:cubicBezTo>
                <a:cubicBezTo>
                  <a:pt x="7" y="0"/>
                  <a:pt x="7" y="0"/>
                  <a:pt x="7" y="0"/>
                </a:cubicBezTo>
                <a:cubicBezTo>
                  <a:pt x="7" y="82"/>
                  <a:pt x="7" y="82"/>
                  <a:pt x="7" y="82"/>
                </a:cubicBezTo>
                <a:cubicBezTo>
                  <a:pt x="118" y="82"/>
                  <a:pt x="118" y="82"/>
                  <a:pt x="118" y="82"/>
                </a:cubicBezTo>
                <a:lnTo>
                  <a:pt x="118" y="89"/>
                </a:lnTo>
                <a:close/>
                <a:moveTo>
                  <a:pt x="111" y="34"/>
                </a:moveTo>
                <a:cubicBezTo>
                  <a:pt x="111" y="36"/>
                  <a:pt x="109" y="37"/>
                  <a:pt x="108" y="36"/>
                </a:cubicBezTo>
                <a:cubicBezTo>
                  <a:pt x="101" y="29"/>
                  <a:pt x="101" y="29"/>
                  <a:pt x="101" y="29"/>
                </a:cubicBezTo>
                <a:cubicBezTo>
                  <a:pt x="64" y="65"/>
                  <a:pt x="64" y="65"/>
                  <a:pt x="64" y="65"/>
                </a:cubicBezTo>
                <a:cubicBezTo>
                  <a:pt x="63" y="66"/>
                  <a:pt x="62" y="66"/>
                  <a:pt x="61" y="65"/>
                </a:cubicBezTo>
                <a:cubicBezTo>
                  <a:pt x="48" y="52"/>
                  <a:pt x="48" y="52"/>
                  <a:pt x="48" y="52"/>
                </a:cubicBezTo>
                <a:cubicBezTo>
                  <a:pt x="24" y="76"/>
                  <a:pt x="24" y="76"/>
                  <a:pt x="24" y="76"/>
                </a:cubicBezTo>
                <a:cubicBezTo>
                  <a:pt x="13" y="65"/>
                  <a:pt x="13" y="65"/>
                  <a:pt x="13" y="65"/>
                </a:cubicBezTo>
                <a:cubicBezTo>
                  <a:pt x="47" y="31"/>
                  <a:pt x="47" y="31"/>
                  <a:pt x="47" y="31"/>
                </a:cubicBezTo>
                <a:cubicBezTo>
                  <a:pt x="47" y="30"/>
                  <a:pt x="48" y="30"/>
                  <a:pt x="49" y="31"/>
                </a:cubicBezTo>
                <a:cubicBezTo>
                  <a:pt x="63" y="44"/>
                  <a:pt x="63" y="44"/>
                  <a:pt x="63" y="44"/>
                </a:cubicBezTo>
                <a:cubicBezTo>
                  <a:pt x="90" y="17"/>
                  <a:pt x="90" y="17"/>
                  <a:pt x="90" y="17"/>
                </a:cubicBezTo>
                <a:cubicBezTo>
                  <a:pt x="83" y="10"/>
                  <a:pt x="83" y="10"/>
                  <a:pt x="83" y="10"/>
                </a:cubicBezTo>
                <a:cubicBezTo>
                  <a:pt x="81" y="9"/>
                  <a:pt x="82" y="7"/>
                  <a:pt x="84" y="7"/>
                </a:cubicBezTo>
                <a:cubicBezTo>
                  <a:pt x="109" y="7"/>
                  <a:pt x="109" y="7"/>
                  <a:pt x="109" y="7"/>
                </a:cubicBezTo>
                <a:cubicBezTo>
                  <a:pt x="110" y="7"/>
                  <a:pt x="111" y="8"/>
                  <a:pt x="111" y="9"/>
                </a:cubicBezTo>
                <a:lnTo>
                  <a:pt x="111" y="34"/>
                </a:ln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Freeform 551"/>
          <p:cNvSpPr>
            <a:spLocks noEditPoints="1"/>
          </p:cNvSpPr>
          <p:nvPr/>
        </p:nvSpPr>
        <p:spPr bwMode="auto">
          <a:xfrm>
            <a:off x="4071680" y="1760425"/>
            <a:ext cx="384138" cy="331754"/>
          </a:xfrm>
          <a:custGeom>
            <a:avLst/>
            <a:gdLst>
              <a:gd name="T0" fmla="*/ 90 w 90"/>
              <a:gd name="T1" fmla="*/ 46 h 78"/>
              <a:gd name="T2" fmla="*/ 88 w 90"/>
              <a:gd name="T3" fmla="*/ 48 h 78"/>
              <a:gd name="T4" fmla="*/ 82 w 90"/>
              <a:gd name="T5" fmla="*/ 48 h 78"/>
              <a:gd name="T6" fmla="*/ 82 w 90"/>
              <a:gd name="T7" fmla="*/ 72 h 78"/>
              <a:gd name="T8" fmla="*/ 77 w 90"/>
              <a:gd name="T9" fmla="*/ 78 h 78"/>
              <a:gd name="T10" fmla="*/ 13 w 90"/>
              <a:gd name="T11" fmla="*/ 78 h 78"/>
              <a:gd name="T12" fmla="*/ 8 w 90"/>
              <a:gd name="T13" fmla="*/ 72 h 78"/>
              <a:gd name="T14" fmla="*/ 8 w 90"/>
              <a:gd name="T15" fmla="*/ 48 h 78"/>
              <a:gd name="T16" fmla="*/ 2 w 90"/>
              <a:gd name="T17" fmla="*/ 48 h 78"/>
              <a:gd name="T18" fmla="*/ 0 w 90"/>
              <a:gd name="T19" fmla="*/ 46 h 78"/>
              <a:gd name="T20" fmla="*/ 0 w 90"/>
              <a:gd name="T21" fmla="*/ 27 h 78"/>
              <a:gd name="T22" fmla="*/ 2 w 90"/>
              <a:gd name="T23" fmla="*/ 26 h 78"/>
              <a:gd name="T24" fmla="*/ 28 w 90"/>
              <a:gd name="T25" fmla="*/ 26 h 78"/>
              <a:gd name="T26" fmla="*/ 15 w 90"/>
              <a:gd name="T27" fmla="*/ 13 h 78"/>
              <a:gd name="T28" fmla="*/ 28 w 90"/>
              <a:gd name="T29" fmla="*/ 0 h 78"/>
              <a:gd name="T30" fmla="*/ 38 w 90"/>
              <a:gd name="T31" fmla="*/ 4 h 78"/>
              <a:gd name="T32" fmla="*/ 45 w 90"/>
              <a:gd name="T33" fmla="*/ 14 h 78"/>
              <a:gd name="T34" fmla="*/ 52 w 90"/>
              <a:gd name="T35" fmla="*/ 4 h 78"/>
              <a:gd name="T36" fmla="*/ 62 w 90"/>
              <a:gd name="T37" fmla="*/ 0 h 78"/>
              <a:gd name="T38" fmla="*/ 75 w 90"/>
              <a:gd name="T39" fmla="*/ 13 h 78"/>
              <a:gd name="T40" fmla="*/ 62 w 90"/>
              <a:gd name="T41" fmla="*/ 26 h 78"/>
              <a:gd name="T42" fmla="*/ 88 w 90"/>
              <a:gd name="T43" fmla="*/ 26 h 78"/>
              <a:gd name="T44" fmla="*/ 90 w 90"/>
              <a:gd name="T45" fmla="*/ 27 h 78"/>
              <a:gd name="T46" fmla="*/ 90 w 90"/>
              <a:gd name="T47" fmla="*/ 46 h 78"/>
              <a:gd name="T48" fmla="*/ 39 w 90"/>
              <a:gd name="T49" fmla="*/ 18 h 78"/>
              <a:gd name="T50" fmla="*/ 32 w 90"/>
              <a:gd name="T51" fmla="*/ 9 h 78"/>
              <a:gd name="T52" fmla="*/ 28 w 90"/>
              <a:gd name="T53" fmla="*/ 7 h 78"/>
              <a:gd name="T54" fmla="*/ 22 w 90"/>
              <a:gd name="T55" fmla="*/ 13 h 78"/>
              <a:gd name="T56" fmla="*/ 28 w 90"/>
              <a:gd name="T57" fmla="*/ 18 h 78"/>
              <a:gd name="T58" fmla="*/ 39 w 90"/>
              <a:gd name="T59" fmla="*/ 18 h 78"/>
              <a:gd name="T60" fmla="*/ 54 w 90"/>
              <a:gd name="T61" fmla="*/ 64 h 78"/>
              <a:gd name="T62" fmla="*/ 54 w 90"/>
              <a:gd name="T63" fmla="*/ 37 h 78"/>
              <a:gd name="T64" fmla="*/ 54 w 90"/>
              <a:gd name="T65" fmla="*/ 26 h 78"/>
              <a:gd name="T66" fmla="*/ 36 w 90"/>
              <a:gd name="T67" fmla="*/ 26 h 78"/>
              <a:gd name="T68" fmla="*/ 36 w 90"/>
              <a:gd name="T69" fmla="*/ 37 h 78"/>
              <a:gd name="T70" fmla="*/ 36 w 90"/>
              <a:gd name="T71" fmla="*/ 64 h 78"/>
              <a:gd name="T72" fmla="*/ 36 w 90"/>
              <a:gd name="T73" fmla="*/ 67 h 78"/>
              <a:gd name="T74" fmla="*/ 39 w 90"/>
              <a:gd name="T75" fmla="*/ 70 h 78"/>
              <a:gd name="T76" fmla="*/ 51 w 90"/>
              <a:gd name="T77" fmla="*/ 70 h 78"/>
              <a:gd name="T78" fmla="*/ 54 w 90"/>
              <a:gd name="T79" fmla="*/ 67 h 78"/>
              <a:gd name="T80" fmla="*/ 54 w 90"/>
              <a:gd name="T81" fmla="*/ 64 h 78"/>
              <a:gd name="T82" fmla="*/ 62 w 90"/>
              <a:gd name="T83" fmla="*/ 7 h 78"/>
              <a:gd name="T84" fmla="*/ 58 w 90"/>
              <a:gd name="T85" fmla="*/ 9 h 78"/>
              <a:gd name="T86" fmla="*/ 51 w 90"/>
              <a:gd name="T87" fmla="*/ 18 h 78"/>
              <a:gd name="T88" fmla="*/ 62 w 90"/>
              <a:gd name="T89" fmla="*/ 18 h 78"/>
              <a:gd name="T90" fmla="*/ 68 w 90"/>
              <a:gd name="T91" fmla="*/ 13 h 78"/>
              <a:gd name="T92" fmla="*/ 62 w 90"/>
              <a:gd name="T93" fmla="*/ 7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0" h="78">
                <a:moveTo>
                  <a:pt x="90" y="46"/>
                </a:moveTo>
                <a:cubicBezTo>
                  <a:pt x="90" y="47"/>
                  <a:pt x="89" y="48"/>
                  <a:pt x="88" y="48"/>
                </a:cubicBezTo>
                <a:cubicBezTo>
                  <a:pt x="82" y="48"/>
                  <a:pt x="82" y="48"/>
                  <a:pt x="82" y="48"/>
                </a:cubicBezTo>
                <a:cubicBezTo>
                  <a:pt x="82" y="72"/>
                  <a:pt x="82" y="72"/>
                  <a:pt x="82" y="72"/>
                </a:cubicBezTo>
                <a:cubicBezTo>
                  <a:pt x="82" y="75"/>
                  <a:pt x="80" y="78"/>
                  <a:pt x="77" y="78"/>
                </a:cubicBezTo>
                <a:cubicBezTo>
                  <a:pt x="13" y="78"/>
                  <a:pt x="13" y="78"/>
                  <a:pt x="13" y="78"/>
                </a:cubicBezTo>
                <a:cubicBezTo>
                  <a:pt x="10" y="78"/>
                  <a:pt x="8" y="75"/>
                  <a:pt x="8" y="72"/>
                </a:cubicBezTo>
                <a:cubicBezTo>
                  <a:pt x="8" y="48"/>
                  <a:pt x="8" y="48"/>
                  <a:pt x="8" y="48"/>
                </a:cubicBezTo>
                <a:cubicBezTo>
                  <a:pt x="2" y="48"/>
                  <a:pt x="2" y="48"/>
                  <a:pt x="2" y="48"/>
                </a:cubicBezTo>
                <a:cubicBezTo>
                  <a:pt x="1" y="48"/>
                  <a:pt x="0" y="47"/>
                  <a:pt x="0" y="46"/>
                </a:cubicBezTo>
                <a:cubicBezTo>
                  <a:pt x="0" y="27"/>
                  <a:pt x="0" y="27"/>
                  <a:pt x="0" y="27"/>
                </a:cubicBezTo>
                <a:cubicBezTo>
                  <a:pt x="0" y="26"/>
                  <a:pt x="1" y="26"/>
                  <a:pt x="2" y="26"/>
                </a:cubicBezTo>
                <a:cubicBezTo>
                  <a:pt x="28" y="26"/>
                  <a:pt x="28" y="26"/>
                  <a:pt x="28" y="26"/>
                </a:cubicBezTo>
                <a:cubicBezTo>
                  <a:pt x="21" y="26"/>
                  <a:pt x="15" y="20"/>
                  <a:pt x="15" y="13"/>
                </a:cubicBezTo>
                <a:cubicBezTo>
                  <a:pt x="15" y="5"/>
                  <a:pt x="21" y="0"/>
                  <a:pt x="28" y="0"/>
                </a:cubicBezTo>
                <a:cubicBezTo>
                  <a:pt x="32" y="0"/>
                  <a:pt x="35" y="1"/>
                  <a:pt x="38" y="4"/>
                </a:cubicBezTo>
                <a:cubicBezTo>
                  <a:pt x="45" y="14"/>
                  <a:pt x="45" y="14"/>
                  <a:pt x="45" y="14"/>
                </a:cubicBezTo>
                <a:cubicBezTo>
                  <a:pt x="52" y="4"/>
                  <a:pt x="52" y="4"/>
                  <a:pt x="52" y="4"/>
                </a:cubicBezTo>
                <a:cubicBezTo>
                  <a:pt x="55" y="1"/>
                  <a:pt x="58" y="0"/>
                  <a:pt x="62" y="0"/>
                </a:cubicBezTo>
                <a:cubicBezTo>
                  <a:pt x="69" y="0"/>
                  <a:pt x="75" y="5"/>
                  <a:pt x="75" y="13"/>
                </a:cubicBezTo>
                <a:cubicBezTo>
                  <a:pt x="75" y="20"/>
                  <a:pt x="69" y="26"/>
                  <a:pt x="62" y="26"/>
                </a:cubicBezTo>
                <a:cubicBezTo>
                  <a:pt x="88" y="26"/>
                  <a:pt x="88" y="26"/>
                  <a:pt x="88" y="26"/>
                </a:cubicBezTo>
                <a:cubicBezTo>
                  <a:pt x="89" y="26"/>
                  <a:pt x="90" y="26"/>
                  <a:pt x="90" y="27"/>
                </a:cubicBezTo>
                <a:lnTo>
                  <a:pt x="90" y="46"/>
                </a:lnTo>
                <a:close/>
                <a:moveTo>
                  <a:pt x="39" y="18"/>
                </a:moveTo>
                <a:cubicBezTo>
                  <a:pt x="32" y="9"/>
                  <a:pt x="32" y="9"/>
                  <a:pt x="32" y="9"/>
                </a:cubicBezTo>
                <a:cubicBezTo>
                  <a:pt x="31" y="8"/>
                  <a:pt x="30" y="7"/>
                  <a:pt x="28" y="7"/>
                </a:cubicBezTo>
                <a:cubicBezTo>
                  <a:pt x="25" y="7"/>
                  <a:pt x="22" y="9"/>
                  <a:pt x="22" y="13"/>
                </a:cubicBezTo>
                <a:cubicBezTo>
                  <a:pt x="22" y="16"/>
                  <a:pt x="25" y="18"/>
                  <a:pt x="28" y="18"/>
                </a:cubicBezTo>
                <a:lnTo>
                  <a:pt x="39" y="18"/>
                </a:lnTo>
                <a:close/>
                <a:moveTo>
                  <a:pt x="54" y="64"/>
                </a:moveTo>
                <a:cubicBezTo>
                  <a:pt x="54" y="37"/>
                  <a:pt x="54" y="37"/>
                  <a:pt x="54" y="37"/>
                </a:cubicBezTo>
                <a:cubicBezTo>
                  <a:pt x="54" y="26"/>
                  <a:pt x="54" y="26"/>
                  <a:pt x="54" y="26"/>
                </a:cubicBezTo>
                <a:cubicBezTo>
                  <a:pt x="36" y="26"/>
                  <a:pt x="36" y="26"/>
                  <a:pt x="36" y="26"/>
                </a:cubicBezTo>
                <a:cubicBezTo>
                  <a:pt x="36" y="37"/>
                  <a:pt x="36" y="37"/>
                  <a:pt x="36" y="37"/>
                </a:cubicBezTo>
                <a:cubicBezTo>
                  <a:pt x="36" y="64"/>
                  <a:pt x="36" y="64"/>
                  <a:pt x="36" y="64"/>
                </a:cubicBezTo>
                <a:cubicBezTo>
                  <a:pt x="36" y="67"/>
                  <a:pt x="36" y="67"/>
                  <a:pt x="36" y="67"/>
                </a:cubicBezTo>
                <a:cubicBezTo>
                  <a:pt x="36" y="69"/>
                  <a:pt x="37" y="70"/>
                  <a:pt x="39" y="70"/>
                </a:cubicBezTo>
                <a:cubicBezTo>
                  <a:pt x="51" y="70"/>
                  <a:pt x="51" y="70"/>
                  <a:pt x="51" y="70"/>
                </a:cubicBezTo>
                <a:cubicBezTo>
                  <a:pt x="53" y="70"/>
                  <a:pt x="54" y="69"/>
                  <a:pt x="54" y="67"/>
                </a:cubicBezTo>
                <a:lnTo>
                  <a:pt x="54" y="64"/>
                </a:lnTo>
                <a:close/>
                <a:moveTo>
                  <a:pt x="62" y="7"/>
                </a:moveTo>
                <a:cubicBezTo>
                  <a:pt x="60" y="7"/>
                  <a:pt x="59" y="8"/>
                  <a:pt x="58" y="9"/>
                </a:cubicBezTo>
                <a:cubicBezTo>
                  <a:pt x="51" y="18"/>
                  <a:pt x="51" y="18"/>
                  <a:pt x="51" y="18"/>
                </a:cubicBezTo>
                <a:cubicBezTo>
                  <a:pt x="62" y="18"/>
                  <a:pt x="62" y="18"/>
                  <a:pt x="62" y="18"/>
                </a:cubicBezTo>
                <a:cubicBezTo>
                  <a:pt x="65" y="18"/>
                  <a:pt x="68" y="16"/>
                  <a:pt x="68" y="13"/>
                </a:cubicBezTo>
                <a:cubicBezTo>
                  <a:pt x="68" y="9"/>
                  <a:pt x="65" y="7"/>
                  <a:pt x="62" y="7"/>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 name="TextBox 6"/>
          <p:cNvSpPr txBox="1"/>
          <p:nvPr/>
        </p:nvSpPr>
        <p:spPr>
          <a:xfrm>
            <a:off x="4655046" y="1753625"/>
            <a:ext cx="1415772" cy="338554"/>
          </a:xfrm>
          <a:prstGeom prst="rect">
            <a:avLst/>
          </a:prstGeom>
          <a:noFill/>
        </p:spPr>
        <p:txBody>
          <a:bodyPr wrap="none" rtlCol="0">
            <a:spAutoFit/>
          </a:bodyPr>
          <a:lstStyle/>
          <a:p>
            <a:r>
              <a:rPr lang="zh-CN" altLang="en-US" sz="1600" b="1" dirty="0" smtClean="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rPr>
              <a:t>发展战略规划</a:t>
            </a:r>
            <a:endParaRPr lang="id-ID" sz="1600" b="1"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8" name="Group 9"/>
          <p:cNvGrpSpPr>
            <a:grpSpLocks/>
          </p:cNvGrpSpPr>
          <p:nvPr/>
        </p:nvGrpSpPr>
        <p:grpSpPr bwMode="auto">
          <a:xfrm>
            <a:off x="685525" y="1408366"/>
            <a:ext cx="2701925" cy="975458"/>
            <a:chOff x="1024895" y="1676401"/>
            <a:chExt cx="2702698" cy="974857"/>
          </a:xfrm>
        </p:grpSpPr>
        <p:sp>
          <p:nvSpPr>
            <p:cNvPr id="9" name="Freeform 6"/>
            <p:cNvSpPr>
              <a:spLocks/>
            </p:cNvSpPr>
            <p:nvPr/>
          </p:nvSpPr>
          <p:spPr bwMode="auto">
            <a:xfrm>
              <a:off x="1033788" y="2085299"/>
              <a:ext cx="2687454" cy="565959"/>
            </a:xfrm>
            <a:custGeom>
              <a:avLst/>
              <a:gdLst>
                <a:gd name="T0" fmla="*/ 1351349 w 1010"/>
                <a:gd name="T1" fmla="*/ 0 h 269"/>
                <a:gd name="T2" fmla="*/ 0 w 1010"/>
                <a:gd name="T3" fmla="*/ 281928 h 269"/>
                <a:gd name="T4" fmla="*/ 0 w 1010"/>
                <a:gd name="T5" fmla="*/ 281928 h 269"/>
                <a:gd name="T6" fmla="*/ 1351349 w 1010"/>
                <a:gd name="T7" fmla="*/ 565959 h 269"/>
                <a:gd name="T8" fmla="*/ 2702698 w 1010"/>
                <a:gd name="T9" fmla="*/ 281928 h 269"/>
                <a:gd name="T10" fmla="*/ 2702698 w 1010"/>
                <a:gd name="T11" fmla="*/ 281928 h 269"/>
                <a:gd name="T12" fmla="*/ 1351349 w 1010"/>
                <a:gd name="T13" fmla="*/ 0 h 26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10" h="269">
                  <a:moveTo>
                    <a:pt x="505" y="0"/>
                  </a:moveTo>
                  <a:lnTo>
                    <a:pt x="0" y="134"/>
                  </a:lnTo>
                  <a:lnTo>
                    <a:pt x="505" y="269"/>
                  </a:lnTo>
                  <a:lnTo>
                    <a:pt x="1010" y="134"/>
                  </a:lnTo>
                  <a:lnTo>
                    <a:pt x="505" y="0"/>
                  </a:lnTo>
                  <a:close/>
                </a:path>
              </a:pathLst>
            </a:custGeom>
            <a:solidFill>
              <a:schemeClr val="accent1">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lIns="121920" tIns="60960" rIns="121920" bIns="60960"/>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Freeform 17"/>
            <p:cNvSpPr>
              <a:spLocks/>
            </p:cNvSpPr>
            <p:nvPr/>
          </p:nvSpPr>
          <p:spPr bwMode="auto">
            <a:xfrm>
              <a:off x="1024895" y="1676401"/>
              <a:ext cx="1351350" cy="690093"/>
            </a:xfrm>
            <a:custGeom>
              <a:avLst/>
              <a:gdLst>
                <a:gd name="T0" fmla="*/ 0 w 505"/>
                <a:gd name="T1" fmla="*/ 690093 h 328"/>
                <a:gd name="T2" fmla="*/ 1351350 w 505"/>
                <a:gd name="T3" fmla="*/ 408165 h 328"/>
                <a:gd name="T4" fmla="*/ 1351350 w 505"/>
                <a:gd name="T5" fmla="*/ 0 h 328"/>
                <a:gd name="T6" fmla="*/ 0 w 505"/>
                <a:gd name="T7" fmla="*/ 376606 h 328"/>
                <a:gd name="T8" fmla="*/ 0 w 505"/>
                <a:gd name="T9" fmla="*/ 690093 h 3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05" h="328">
                  <a:moveTo>
                    <a:pt x="0" y="328"/>
                  </a:moveTo>
                  <a:lnTo>
                    <a:pt x="505" y="194"/>
                  </a:lnTo>
                  <a:lnTo>
                    <a:pt x="505" y="0"/>
                  </a:lnTo>
                  <a:lnTo>
                    <a:pt x="0" y="179"/>
                  </a:lnTo>
                  <a:lnTo>
                    <a:pt x="0" y="328"/>
                  </a:lnTo>
                  <a:close/>
                </a:path>
              </a:pathLst>
            </a:custGeom>
            <a:solidFill>
              <a:schemeClr val="accent1"/>
            </a:solidFill>
            <a:ln/>
          </p:spPr>
          <p:style>
            <a:lnRef idx="1">
              <a:schemeClr val="accent1"/>
            </a:lnRef>
            <a:fillRef idx="3">
              <a:schemeClr val="accent1"/>
            </a:fillRef>
            <a:effectRef idx="2">
              <a:schemeClr val="accent1"/>
            </a:effectRef>
            <a:fontRef idx="minor">
              <a:schemeClr val="lt1"/>
            </a:fontRef>
          </p:style>
          <p:txBody>
            <a:bodyPr lIns="121920" tIns="60960" rIns="121920" bIns="60960"/>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Freeform 18"/>
            <p:cNvSpPr>
              <a:spLocks/>
            </p:cNvSpPr>
            <p:nvPr/>
          </p:nvSpPr>
          <p:spPr bwMode="auto">
            <a:xfrm>
              <a:off x="2376243" y="1676401"/>
              <a:ext cx="1351350" cy="690093"/>
            </a:xfrm>
            <a:custGeom>
              <a:avLst/>
              <a:gdLst>
                <a:gd name="T0" fmla="*/ 1351350 w 505"/>
                <a:gd name="T1" fmla="*/ 690093 h 328"/>
                <a:gd name="T2" fmla="*/ 0 w 505"/>
                <a:gd name="T3" fmla="*/ 408165 h 328"/>
                <a:gd name="T4" fmla="*/ 0 w 505"/>
                <a:gd name="T5" fmla="*/ 0 h 328"/>
                <a:gd name="T6" fmla="*/ 1351350 w 505"/>
                <a:gd name="T7" fmla="*/ 376606 h 328"/>
                <a:gd name="T8" fmla="*/ 1351350 w 505"/>
                <a:gd name="T9" fmla="*/ 690093 h 3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05" h="328">
                  <a:moveTo>
                    <a:pt x="505" y="328"/>
                  </a:moveTo>
                  <a:lnTo>
                    <a:pt x="0" y="194"/>
                  </a:lnTo>
                  <a:lnTo>
                    <a:pt x="0" y="0"/>
                  </a:lnTo>
                  <a:lnTo>
                    <a:pt x="505" y="179"/>
                  </a:lnTo>
                  <a:lnTo>
                    <a:pt x="505" y="328"/>
                  </a:lnTo>
                  <a:close/>
                </a:path>
              </a:pathLst>
            </a:custGeom>
            <a:solidFill>
              <a:schemeClr val="accent1"/>
            </a:solidFill>
            <a:ln/>
          </p:spPr>
          <p:style>
            <a:lnRef idx="1">
              <a:schemeClr val="accent1"/>
            </a:lnRef>
            <a:fillRef idx="3">
              <a:schemeClr val="accent1"/>
            </a:fillRef>
            <a:effectRef idx="2">
              <a:schemeClr val="accent1"/>
            </a:effectRef>
            <a:fontRef idx="minor">
              <a:schemeClr val="lt1"/>
            </a:fontRef>
          </p:style>
          <p:txBody>
            <a:bodyPr lIns="121920" tIns="60960" rIns="121920" bIns="60960"/>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2" name="Group 13"/>
          <p:cNvGrpSpPr>
            <a:grpSpLocks/>
          </p:cNvGrpSpPr>
          <p:nvPr/>
        </p:nvGrpSpPr>
        <p:grpSpPr bwMode="auto">
          <a:xfrm>
            <a:off x="685525" y="4423764"/>
            <a:ext cx="2701925" cy="1578829"/>
            <a:chOff x="1024895" y="4691052"/>
            <a:chExt cx="2702698" cy="1580353"/>
          </a:xfrm>
        </p:grpSpPr>
        <p:sp>
          <p:nvSpPr>
            <p:cNvPr id="13" name="Freeform 7"/>
            <p:cNvSpPr>
              <a:spLocks/>
            </p:cNvSpPr>
            <p:nvPr/>
          </p:nvSpPr>
          <p:spPr bwMode="auto">
            <a:xfrm>
              <a:off x="1024895" y="4859662"/>
              <a:ext cx="1351350" cy="1411743"/>
            </a:xfrm>
            <a:custGeom>
              <a:avLst/>
              <a:gdLst>
                <a:gd name="T0" fmla="*/ 1351350 w 505"/>
                <a:gd name="T1" fmla="*/ 1411743 h 671"/>
                <a:gd name="T2" fmla="*/ 0 w 505"/>
                <a:gd name="T3" fmla="*/ 1030930 h 671"/>
                <a:gd name="T4" fmla="*/ 0 w 505"/>
                <a:gd name="T5" fmla="*/ 0 h 671"/>
                <a:gd name="T6" fmla="*/ 1351350 w 505"/>
                <a:gd name="T7" fmla="*/ 220914 h 671"/>
                <a:gd name="T8" fmla="*/ 1351350 w 505"/>
                <a:gd name="T9" fmla="*/ 1411743 h 67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05" h="671">
                  <a:moveTo>
                    <a:pt x="505" y="671"/>
                  </a:moveTo>
                  <a:lnTo>
                    <a:pt x="0" y="490"/>
                  </a:lnTo>
                  <a:lnTo>
                    <a:pt x="0" y="0"/>
                  </a:lnTo>
                  <a:lnTo>
                    <a:pt x="505" y="105"/>
                  </a:lnTo>
                  <a:lnTo>
                    <a:pt x="505" y="671"/>
                  </a:lnTo>
                  <a:close/>
                </a:path>
              </a:pathLst>
            </a:custGeom>
            <a:solidFill>
              <a:schemeClr val="accent5"/>
            </a:solidFill>
            <a:ln/>
          </p:spPr>
          <p:style>
            <a:lnRef idx="1">
              <a:schemeClr val="accent5"/>
            </a:lnRef>
            <a:fillRef idx="3">
              <a:schemeClr val="accent5"/>
            </a:fillRef>
            <a:effectRef idx="2">
              <a:schemeClr val="accent5"/>
            </a:effectRef>
            <a:fontRef idx="minor">
              <a:schemeClr val="lt1"/>
            </a:fontRef>
          </p:style>
          <p:txBody>
            <a:bodyPr lIns="121920" tIns="60960" rIns="121920" bIns="60960"/>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Freeform 8"/>
            <p:cNvSpPr>
              <a:spLocks/>
            </p:cNvSpPr>
            <p:nvPr/>
          </p:nvSpPr>
          <p:spPr bwMode="auto">
            <a:xfrm>
              <a:off x="2376243" y="4859662"/>
              <a:ext cx="1351350" cy="1411743"/>
            </a:xfrm>
            <a:custGeom>
              <a:avLst/>
              <a:gdLst>
                <a:gd name="T0" fmla="*/ 0 w 505"/>
                <a:gd name="T1" fmla="*/ 1411743 h 671"/>
                <a:gd name="T2" fmla="*/ 1351350 w 505"/>
                <a:gd name="T3" fmla="*/ 1030930 h 671"/>
                <a:gd name="T4" fmla="*/ 1351350 w 505"/>
                <a:gd name="T5" fmla="*/ 0 h 671"/>
                <a:gd name="T6" fmla="*/ 0 w 505"/>
                <a:gd name="T7" fmla="*/ 220914 h 671"/>
                <a:gd name="T8" fmla="*/ 0 w 505"/>
                <a:gd name="T9" fmla="*/ 1411743 h 67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05" h="671">
                  <a:moveTo>
                    <a:pt x="0" y="671"/>
                  </a:moveTo>
                  <a:lnTo>
                    <a:pt x="505" y="490"/>
                  </a:lnTo>
                  <a:lnTo>
                    <a:pt x="505" y="0"/>
                  </a:lnTo>
                  <a:lnTo>
                    <a:pt x="0" y="105"/>
                  </a:lnTo>
                  <a:lnTo>
                    <a:pt x="0" y="671"/>
                  </a:lnTo>
                  <a:close/>
                </a:path>
              </a:pathLst>
            </a:custGeom>
            <a:solidFill>
              <a:schemeClr val="accent5"/>
            </a:solidFill>
            <a:ln/>
          </p:spPr>
          <p:style>
            <a:lnRef idx="1">
              <a:schemeClr val="accent5"/>
            </a:lnRef>
            <a:fillRef idx="3">
              <a:schemeClr val="accent5"/>
            </a:fillRef>
            <a:effectRef idx="2">
              <a:schemeClr val="accent5"/>
            </a:effectRef>
            <a:fontRef idx="minor">
              <a:schemeClr val="lt1"/>
            </a:fontRef>
          </p:style>
          <p:txBody>
            <a:bodyPr lIns="121920" tIns="60960" rIns="121920" bIns="60960"/>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Freeform 9"/>
            <p:cNvSpPr>
              <a:spLocks/>
            </p:cNvSpPr>
            <p:nvPr/>
          </p:nvSpPr>
          <p:spPr bwMode="auto">
            <a:xfrm>
              <a:off x="1040139" y="4691052"/>
              <a:ext cx="2667128" cy="394080"/>
            </a:xfrm>
            <a:custGeom>
              <a:avLst/>
              <a:gdLst>
                <a:gd name="T0" fmla="*/ 505 w 1010"/>
                <a:gd name="T1" fmla="*/ 0 h 187"/>
                <a:gd name="T2" fmla="*/ 0 w 1010"/>
                <a:gd name="T3" fmla="*/ 82 h 187"/>
                <a:gd name="T4" fmla="*/ 505 w 1010"/>
                <a:gd name="T5" fmla="*/ 187 h 187"/>
                <a:gd name="T6" fmla="*/ 1010 w 1010"/>
                <a:gd name="T7" fmla="*/ 82 h 187"/>
                <a:gd name="T8" fmla="*/ 505 w 1010"/>
                <a:gd name="T9" fmla="*/ 0 h 187"/>
              </a:gdLst>
              <a:ahLst/>
              <a:cxnLst>
                <a:cxn ang="0">
                  <a:pos x="T0" y="T1"/>
                </a:cxn>
                <a:cxn ang="0">
                  <a:pos x="T2" y="T3"/>
                </a:cxn>
                <a:cxn ang="0">
                  <a:pos x="T4" y="T5"/>
                </a:cxn>
                <a:cxn ang="0">
                  <a:pos x="T6" y="T7"/>
                </a:cxn>
                <a:cxn ang="0">
                  <a:pos x="T8" y="T9"/>
                </a:cxn>
              </a:cxnLst>
              <a:rect l="0" t="0" r="r" b="b"/>
              <a:pathLst>
                <a:path w="1010" h="187">
                  <a:moveTo>
                    <a:pt x="505" y="0"/>
                  </a:moveTo>
                  <a:lnTo>
                    <a:pt x="0" y="82"/>
                  </a:lnTo>
                  <a:lnTo>
                    <a:pt x="505" y="187"/>
                  </a:lnTo>
                  <a:lnTo>
                    <a:pt x="1010" y="82"/>
                  </a:lnTo>
                  <a:lnTo>
                    <a:pt x="505" y="0"/>
                  </a:lnTo>
                  <a:close/>
                </a:path>
              </a:pathLst>
            </a:custGeom>
            <a:solidFill>
              <a:schemeClr val="accent5">
                <a:lumMod val="60000"/>
                <a:lumOff val="40000"/>
              </a:schemeClr>
            </a:solidFill>
            <a:ln>
              <a:noFill/>
            </a:ln>
            <a:extLst/>
          </p:spPr>
          <p:style>
            <a:lnRef idx="1">
              <a:schemeClr val="accent5"/>
            </a:lnRef>
            <a:fillRef idx="3">
              <a:schemeClr val="accent5"/>
            </a:fillRef>
            <a:effectRef idx="2">
              <a:schemeClr val="accent5"/>
            </a:effectRef>
            <a:fontRef idx="minor">
              <a:schemeClr val="lt1"/>
            </a:fontRef>
          </p:style>
          <p:txBody>
            <a:bodyPr lIns="121920" tIns="60960" rIns="121920" bIns="60960"/>
            <a:lstStyle/>
            <a:p>
              <a:pPr eaLnBrk="1" fontAlgn="auto" hangingPunct="1">
                <a:spcBef>
                  <a:spcPts val="0"/>
                </a:spcBef>
                <a:spcAft>
                  <a:spcPts val="0"/>
                </a:spcAft>
                <a:defRPr/>
              </a:pPr>
              <a:endParaRPr lang="en-US" sz="240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6" name="Group 17"/>
          <p:cNvGrpSpPr>
            <a:grpSpLocks/>
          </p:cNvGrpSpPr>
          <p:nvPr/>
        </p:nvGrpSpPr>
        <p:grpSpPr bwMode="auto">
          <a:xfrm>
            <a:off x="685525" y="3642834"/>
            <a:ext cx="2701925" cy="1031027"/>
            <a:chOff x="1024895" y="3910837"/>
            <a:chExt cx="2702698" cy="1030879"/>
          </a:xfrm>
        </p:grpSpPr>
        <p:sp>
          <p:nvSpPr>
            <p:cNvPr id="17" name="Freeform 10"/>
            <p:cNvSpPr>
              <a:spLocks/>
            </p:cNvSpPr>
            <p:nvPr/>
          </p:nvSpPr>
          <p:spPr bwMode="auto">
            <a:xfrm>
              <a:off x="1024895" y="3986528"/>
              <a:ext cx="1351350" cy="955188"/>
            </a:xfrm>
            <a:custGeom>
              <a:avLst/>
              <a:gdLst>
                <a:gd name="T0" fmla="*/ 0 w 505"/>
                <a:gd name="T1" fmla="*/ 751106 h 454"/>
                <a:gd name="T2" fmla="*/ 0 w 505"/>
                <a:gd name="T3" fmla="*/ 0 h 454"/>
                <a:gd name="T4" fmla="*/ 1351350 w 505"/>
                <a:gd name="T5" fmla="*/ 75742 h 454"/>
                <a:gd name="T6" fmla="*/ 1351350 w 505"/>
                <a:gd name="T7" fmla="*/ 955188 h 454"/>
                <a:gd name="T8" fmla="*/ 0 w 505"/>
                <a:gd name="T9" fmla="*/ 751106 h 45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05" h="454">
                  <a:moveTo>
                    <a:pt x="0" y="357"/>
                  </a:moveTo>
                  <a:lnTo>
                    <a:pt x="0" y="0"/>
                  </a:lnTo>
                  <a:lnTo>
                    <a:pt x="505" y="36"/>
                  </a:lnTo>
                  <a:lnTo>
                    <a:pt x="505" y="454"/>
                  </a:lnTo>
                  <a:lnTo>
                    <a:pt x="0" y="357"/>
                  </a:lnTo>
                  <a:close/>
                </a:path>
              </a:pathLst>
            </a:custGeom>
            <a:solidFill>
              <a:schemeClr val="accent4"/>
            </a:solidFill>
            <a:ln/>
          </p:spPr>
          <p:style>
            <a:lnRef idx="1">
              <a:schemeClr val="accent4"/>
            </a:lnRef>
            <a:fillRef idx="3">
              <a:schemeClr val="accent4"/>
            </a:fillRef>
            <a:effectRef idx="2">
              <a:schemeClr val="accent4"/>
            </a:effectRef>
            <a:fontRef idx="minor">
              <a:schemeClr val="lt1"/>
            </a:fontRef>
          </p:style>
          <p:txBody>
            <a:bodyPr lIns="121920" tIns="60960" rIns="121920" bIns="60960"/>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Freeform 11"/>
            <p:cNvSpPr>
              <a:spLocks/>
            </p:cNvSpPr>
            <p:nvPr/>
          </p:nvSpPr>
          <p:spPr bwMode="auto">
            <a:xfrm>
              <a:off x="2376243" y="3986528"/>
              <a:ext cx="1351350" cy="955188"/>
            </a:xfrm>
            <a:custGeom>
              <a:avLst/>
              <a:gdLst>
                <a:gd name="T0" fmla="*/ 1351350 w 505"/>
                <a:gd name="T1" fmla="*/ 751106 h 454"/>
                <a:gd name="T2" fmla="*/ 1351350 w 505"/>
                <a:gd name="T3" fmla="*/ 0 h 454"/>
                <a:gd name="T4" fmla="*/ 0 w 505"/>
                <a:gd name="T5" fmla="*/ 75742 h 454"/>
                <a:gd name="T6" fmla="*/ 0 w 505"/>
                <a:gd name="T7" fmla="*/ 955188 h 454"/>
                <a:gd name="T8" fmla="*/ 1351350 w 505"/>
                <a:gd name="T9" fmla="*/ 751106 h 45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05" h="454">
                  <a:moveTo>
                    <a:pt x="505" y="357"/>
                  </a:moveTo>
                  <a:lnTo>
                    <a:pt x="505" y="0"/>
                  </a:lnTo>
                  <a:lnTo>
                    <a:pt x="0" y="36"/>
                  </a:lnTo>
                  <a:lnTo>
                    <a:pt x="0" y="454"/>
                  </a:lnTo>
                  <a:lnTo>
                    <a:pt x="505" y="357"/>
                  </a:lnTo>
                  <a:close/>
                </a:path>
              </a:pathLst>
            </a:custGeom>
            <a:solidFill>
              <a:schemeClr val="accent4"/>
            </a:solidFill>
            <a:ln/>
          </p:spPr>
          <p:style>
            <a:lnRef idx="1">
              <a:schemeClr val="accent4"/>
            </a:lnRef>
            <a:fillRef idx="3">
              <a:schemeClr val="accent4"/>
            </a:fillRef>
            <a:effectRef idx="2">
              <a:schemeClr val="accent4"/>
            </a:effectRef>
            <a:fontRef idx="minor">
              <a:schemeClr val="lt1"/>
            </a:fontRef>
          </p:style>
          <p:txBody>
            <a:bodyPr lIns="121920" tIns="60960" rIns="121920" bIns="60960"/>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Freeform 12"/>
            <p:cNvSpPr>
              <a:spLocks/>
            </p:cNvSpPr>
            <p:nvPr/>
          </p:nvSpPr>
          <p:spPr bwMode="auto">
            <a:xfrm>
              <a:off x="1024895" y="3910837"/>
              <a:ext cx="2667128" cy="149204"/>
            </a:xfrm>
            <a:custGeom>
              <a:avLst/>
              <a:gdLst>
                <a:gd name="T0" fmla="*/ 505 w 1010"/>
                <a:gd name="T1" fmla="*/ 0 h 71"/>
                <a:gd name="T2" fmla="*/ 0 w 1010"/>
                <a:gd name="T3" fmla="*/ 35 h 71"/>
                <a:gd name="T4" fmla="*/ 0 w 1010"/>
                <a:gd name="T5" fmla="*/ 35 h 71"/>
                <a:gd name="T6" fmla="*/ 505 w 1010"/>
                <a:gd name="T7" fmla="*/ 71 h 71"/>
                <a:gd name="T8" fmla="*/ 1010 w 1010"/>
                <a:gd name="T9" fmla="*/ 35 h 71"/>
                <a:gd name="T10" fmla="*/ 505 w 1010"/>
                <a:gd name="T11" fmla="*/ 0 h 71"/>
              </a:gdLst>
              <a:ahLst/>
              <a:cxnLst>
                <a:cxn ang="0">
                  <a:pos x="T0" y="T1"/>
                </a:cxn>
                <a:cxn ang="0">
                  <a:pos x="T2" y="T3"/>
                </a:cxn>
                <a:cxn ang="0">
                  <a:pos x="T4" y="T5"/>
                </a:cxn>
                <a:cxn ang="0">
                  <a:pos x="T6" y="T7"/>
                </a:cxn>
                <a:cxn ang="0">
                  <a:pos x="T8" y="T9"/>
                </a:cxn>
                <a:cxn ang="0">
                  <a:pos x="T10" y="T11"/>
                </a:cxn>
              </a:cxnLst>
              <a:rect l="0" t="0" r="r" b="b"/>
              <a:pathLst>
                <a:path w="1010" h="71">
                  <a:moveTo>
                    <a:pt x="505" y="0"/>
                  </a:moveTo>
                  <a:lnTo>
                    <a:pt x="0" y="35"/>
                  </a:lnTo>
                  <a:lnTo>
                    <a:pt x="0" y="35"/>
                  </a:lnTo>
                  <a:lnTo>
                    <a:pt x="505" y="71"/>
                  </a:lnTo>
                  <a:lnTo>
                    <a:pt x="1010" y="35"/>
                  </a:lnTo>
                  <a:lnTo>
                    <a:pt x="505" y="0"/>
                  </a:lnTo>
                  <a:close/>
                </a:path>
              </a:pathLst>
            </a:custGeom>
            <a:solidFill>
              <a:schemeClr val="accent4">
                <a:lumMod val="60000"/>
                <a:lumOff val="40000"/>
              </a:schemeClr>
            </a:solidFill>
            <a:ln>
              <a:noFill/>
            </a:ln>
            <a:extLst/>
          </p:spPr>
          <p:style>
            <a:lnRef idx="1">
              <a:schemeClr val="accent4"/>
            </a:lnRef>
            <a:fillRef idx="3">
              <a:schemeClr val="accent4"/>
            </a:fillRef>
            <a:effectRef idx="2">
              <a:schemeClr val="accent4"/>
            </a:effectRef>
            <a:fontRef idx="minor">
              <a:schemeClr val="lt1"/>
            </a:fontRef>
          </p:style>
          <p:txBody>
            <a:bodyPr lIns="121920" tIns="60960" rIns="121920" bIns="60960"/>
            <a:lstStyle/>
            <a:p>
              <a:pPr eaLnBrk="1" fontAlgn="auto" hangingPunct="1">
                <a:spcBef>
                  <a:spcPts val="0"/>
                </a:spcBef>
                <a:spcAft>
                  <a:spcPts val="0"/>
                </a:spcAft>
                <a:defRPr/>
              </a:pPr>
              <a:endParaRPr lang="en-US" sz="2400">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0" name="Group 21"/>
          <p:cNvGrpSpPr>
            <a:grpSpLocks/>
          </p:cNvGrpSpPr>
          <p:nvPr/>
        </p:nvGrpSpPr>
        <p:grpSpPr bwMode="auto">
          <a:xfrm>
            <a:off x="685525" y="2086230"/>
            <a:ext cx="2701925" cy="780097"/>
            <a:chOff x="1024895" y="2353871"/>
            <a:chExt cx="2702698" cy="779881"/>
          </a:xfrm>
        </p:grpSpPr>
        <p:sp>
          <p:nvSpPr>
            <p:cNvPr id="21" name="Freeform 5"/>
            <p:cNvSpPr>
              <a:spLocks/>
            </p:cNvSpPr>
            <p:nvPr/>
          </p:nvSpPr>
          <p:spPr bwMode="auto">
            <a:xfrm>
              <a:off x="1047126" y="2944892"/>
              <a:ext cx="2648708" cy="188860"/>
            </a:xfrm>
            <a:custGeom>
              <a:avLst/>
              <a:gdLst>
                <a:gd name="T0" fmla="*/ 505 w 1010"/>
                <a:gd name="T1" fmla="*/ 0 h 90"/>
                <a:gd name="T2" fmla="*/ 0 w 1010"/>
                <a:gd name="T3" fmla="*/ 45 h 90"/>
                <a:gd name="T4" fmla="*/ 505 w 1010"/>
                <a:gd name="T5" fmla="*/ 90 h 90"/>
                <a:gd name="T6" fmla="*/ 1010 w 1010"/>
                <a:gd name="T7" fmla="*/ 45 h 90"/>
                <a:gd name="T8" fmla="*/ 505 w 1010"/>
                <a:gd name="T9" fmla="*/ 0 h 90"/>
              </a:gdLst>
              <a:ahLst/>
              <a:cxnLst>
                <a:cxn ang="0">
                  <a:pos x="T0" y="T1"/>
                </a:cxn>
                <a:cxn ang="0">
                  <a:pos x="T2" y="T3"/>
                </a:cxn>
                <a:cxn ang="0">
                  <a:pos x="T4" y="T5"/>
                </a:cxn>
                <a:cxn ang="0">
                  <a:pos x="T6" y="T7"/>
                </a:cxn>
                <a:cxn ang="0">
                  <a:pos x="T8" y="T9"/>
                </a:cxn>
              </a:cxnLst>
              <a:rect l="0" t="0" r="r" b="b"/>
              <a:pathLst>
                <a:path w="1010" h="90">
                  <a:moveTo>
                    <a:pt x="505" y="0"/>
                  </a:moveTo>
                  <a:lnTo>
                    <a:pt x="0" y="45"/>
                  </a:lnTo>
                  <a:lnTo>
                    <a:pt x="505" y="90"/>
                  </a:lnTo>
                  <a:lnTo>
                    <a:pt x="1010" y="45"/>
                  </a:lnTo>
                  <a:lnTo>
                    <a:pt x="505" y="0"/>
                  </a:lnTo>
                  <a:close/>
                </a:path>
              </a:pathLst>
            </a:custGeom>
            <a:solidFill>
              <a:schemeClr val="accent2">
                <a:lumMod val="60000"/>
                <a:lumOff val="40000"/>
              </a:schemeClr>
            </a:solidFill>
            <a:ln>
              <a:noFill/>
            </a:ln>
            <a:extLst/>
          </p:spPr>
          <p:style>
            <a:lnRef idx="1">
              <a:schemeClr val="accent2"/>
            </a:lnRef>
            <a:fillRef idx="3">
              <a:schemeClr val="accent2"/>
            </a:fillRef>
            <a:effectRef idx="2">
              <a:schemeClr val="accent2"/>
            </a:effectRef>
            <a:fontRef idx="minor">
              <a:schemeClr val="lt1"/>
            </a:fontRef>
          </p:style>
          <p:txBody>
            <a:bodyPr lIns="121920" tIns="60960" rIns="121920" bIns="60960"/>
            <a:lstStyle/>
            <a:p>
              <a:pPr eaLnBrk="1" fontAlgn="auto" hangingPunct="1">
                <a:spcBef>
                  <a:spcPts val="0"/>
                </a:spcBef>
                <a:spcAft>
                  <a:spcPts val="0"/>
                </a:spcAft>
                <a:defRPr/>
              </a:pPr>
              <a:endParaRPr lang="en-US" sz="24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Freeform 15"/>
            <p:cNvSpPr>
              <a:spLocks/>
            </p:cNvSpPr>
            <p:nvPr/>
          </p:nvSpPr>
          <p:spPr bwMode="auto">
            <a:xfrm>
              <a:off x="1024895" y="2353871"/>
              <a:ext cx="1351350" cy="685610"/>
            </a:xfrm>
            <a:custGeom>
              <a:avLst/>
              <a:gdLst>
                <a:gd name="T0" fmla="*/ 0 w 505"/>
                <a:gd name="T1" fmla="*/ 326 h 326"/>
                <a:gd name="T2" fmla="*/ 505 w 505"/>
                <a:gd name="T3" fmla="*/ 281 h 326"/>
                <a:gd name="T4" fmla="*/ 505 w 505"/>
                <a:gd name="T5" fmla="*/ 0 h 326"/>
                <a:gd name="T6" fmla="*/ 0 w 505"/>
                <a:gd name="T7" fmla="*/ 120 h 326"/>
                <a:gd name="T8" fmla="*/ 0 w 505"/>
                <a:gd name="T9" fmla="*/ 326 h 326"/>
              </a:gdLst>
              <a:ahLst/>
              <a:cxnLst>
                <a:cxn ang="0">
                  <a:pos x="T0" y="T1"/>
                </a:cxn>
                <a:cxn ang="0">
                  <a:pos x="T2" y="T3"/>
                </a:cxn>
                <a:cxn ang="0">
                  <a:pos x="T4" y="T5"/>
                </a:cxn>
                <a:cxn ang="0">
                  <a:pos x="T6" y="T7"/>
                </a:cxn>
                <a:cxn ang="0">
                  <a:pos x="T8" y="T9"/>
                </a:cxn>
              </a:cxnLst>
              <a:rect l="0" t="0" r="r" b="b"/>
              <a:pathLst>
                <a:path w="505" h="326">
                  <a:moveTo>
                    <a:pt x="0" y="326"/>
                  </a:moveTo>
                  <a:lnTo>
                    <a:pt x="505" y="281"/>
                  </a:lnTo>
                  <a:lnTo>
                    <a:pt x="505" y="0"/>
                  </a:lnTo>
                  <a:lnTo>
                    <a:pt x="0" y="120"/>
                  </a:lnTo>
                  <a:lnTo>
                    <a:pt x="0" y="326"/>
                  </a:lnTo>
                  <a:close/>
                </a:path>
              </a:pathLst>
            </a:custGeom>
            <a:solidFill>
              <a:schemeClr val="accent2"/>
            </a:solidFill>
            <a:ln/>
            <a:extLst/>
          </p:spPr>
          <p:style>
            <a:lnRef idx="1">
              <a:schemeClr val="accent2"/>
            </a:lnRef>
            <a:fillRef idx="3">
              <a:schemeClr val="accent2"/>
            </a:fillRef>
            <a:effectRef idx="2">
              <a:schemeClr val="accent2"/>
            </a:effectRef>
            <a:fontRef idx="minor">
              <a:schemeClr val="lt1"/>
            </a:fontRef>
          </p:style>
          <p:txBody>
            <a:bodyPr lIns="121920" tIns="60960" rIns="121920" bIns="60960"/>
            <a:lstStyle/>
            <a:p>
              <a:pPr eaLnBrk="1" fontAlgn="auto" hangingPunct="1">
                <a:spcBef>
                  <a:spcPts val="0"/>
                </a:spcBef>
                <a:spcAft>
                  <a:spcPts val="0"/>
                </a:spcAft>
                <a:defRPr/>
              </a:pPr>
              <a:endParaRPr lang="en-US" sz="24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Freeform 16"/>
            <p:cNvSpPr>
              <a:spLocks/>
            </p:cNvSpPr>
            <p:nvPr/>
          </p:nvSpPr>
          <p:spPr bwMode="auto">
            <a:xfrm>
              <a:off x="2376243" y="2353871"/>
              <a:ext cx="1351350" cy="685885"/>
            </a:xfrm>
            <a:custGeom>
              <a:avLst/>
              <a:gdLst>
                <a:gd name="T0" fmla="*/ 1351350 w 505"/>
                <a:gd name="T1" fmla="*/ 685885 h 326"/>
                <a:gd name="T2" fmla="*/ 0 w 505"/>
                <a:gd name="T3" fmla="*/ 591208 h 326"/>
                <a:gd name="T4" fmla="*/ 0 w 505"/>
                <a:gd name="T5" fmla="*/ 0 h 326"/>
                <a:gd name="T6" fmla="*/ 1351350 w 505"/>
                <a:gd name="T7" fmla="*/ 252473 h 326"/>
                <a:gd name="T8" fmla="*/ 1351350 w 505"/>
                <a:gd name="T9" fmla="*/ 685885 h 3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05" h="326">
                  <a:moveTo>
                    <a:pt x="505" y="326"/>
                  </a:moveTo>
                  <a:lnTo>
                    <a:pt x="0" y="281"/>
                  </a:lnTo>
                  <a:lnTo>
                    <a:pt x="0" y="0"/>
                  </a:lnTo>
                  <a:lnTo>
                    <a:pt x="505" y="120"/>
                  </a:lnTo>
                  <a:lnTo>
                    <a:pt x="505" y="326"/>
                  </a:lnTo>
                  <a:close/>
                </a:path>
              </a:pathLst>
            </a:custGeom>
            <a:solidFill>
              <a:schemeClr val="accent2"/>
            </a:solidFill>
            <a:ln/>
          </p:spPr>
          <p:style>
            <a:lnRef idx="1">
              <a:schemeClr val="accent2"/>
            </a:lnRef>
            <a:fillRef idx="3">
              <a:schemeClr val="accent2"/>
            </a:fillRef>
            <a:effectRef idx="2">
              <a:schemeClr val="accent2"/>
            </a:effectRef>
            <a:fontRef idx="minor">
              <a:schemeClr val="lt1"/>
            </a:fontRef>
          </p:style>
          <p:txBody>
            <a:bodyPr lIns="121920" tIns="60960" rIns="121920" bIns="60960"/>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4" name="Group 25"/>
          <p:cNvGrpSpPr>
            <a:grpSpLocks/>
          </p:cNvGrpSpPr>
          <p:nvPr/>
        </p:nvGrpSpPr>
        <p:grpSpPr bwMode="auto">
          <a:xfrm>
            <a:off x="685525" y="2852992"/>
            <a:ext cx="2701925" cy="765175"/>
            <a:chOff x="1024895" y="3121807"/>
            <a:chExt cx="2702698" cy="763730"/>
          </a:xfrm>
        </p:grpSpPr>
        <p:sp>
          <p:nvSpPr>
            <p:cNvPr id="25" name="Freeform 13"/>
            <p:cNvSpPr>
              <a:spLocks/>
            </p:cNvSpPr>
            <p:nvPr/>
          </p:nvSpPr>
          <p:spPr bwMode="auto">
            <a:xfrm>
              <a:off x="1024895" y="3121807"/>
              <a:ext cx="1351350" cy="763730"/>
            </a:xfrm>
            <a:custGeom>
              <a:avLst/>
              <a:gdLst>
                <a:gd name="T0" fmla="*/ 0 w 505"/>
                <a:gd name="T1" fmla="*/ 332 h 363"/>
                <a:gd name="T2" fmla="*/ 505 w 505"/>
                <a:gd name="T3" fmla="*/ 363 h 363"/>
                <a:gd name="T4" fmla="*/ 505 w 505"/>
                <a:gd name="T5" fmla="*/ 0 h 363"/>
                <a:gd name="T6" fmla="*/ 0 w 505"/>
                <a:gd name="T7" fmla="*/ 43 h 363"/>
                <a:gd name="T8" fmla="*/ 0 w 505"/>
                <a:gd name="T9" fmla="*/ 332 h 363"/>
              </a:gdLst>
              <a:ahLst/>
              <a:cxnLst>
                <a:cxn ang="0">
                  <a:pos x="T0" y="T1"/>
                </a:cxn>
                <a:cxn ang="0">
                  <a:pos x="T2" y="T3"/>
                </a:cxn>
                <a:cxn ang="0">
                  <a:pos x="T4" y="T5"/>
                </a:cxn>
                <a:cxn ang="0">
                  <a:pos x="T6" y="T7"/>
                </a:cxn>
                <a:cxn ang="0">
                  <a:pos x="T8" y="T9"/>
                </a:cxn>
              </a:cxnLst>
              <a:rect l="0" t="0" r="r" b="b"/>
              <a:pathLst>
                <a:path w="505" h="363">
                  <a:moveTo>
                    <a:pt x="0" y="332"/>
                  </a:moveTo>
                  <a:lnTo>
                    <a:pt x="505" y="363"/>
                  </a:lnTo>
                  <a:lnTo>
                    <a:pt x="505" y="0"/>
                  </a:lnTo>
                  <a:lnTo>
                    <a:pt x="0" y="43"/>
                  </a:lnTo>
                  <a:lnTo>
                    <a:pt x="0" y="332"/>
                  </a:lnTo>
                  <a:close/>
                </a:path>
              </a:pathLst>
            </a:custGeom>
            <a:solidFill>
              <a:schemeClr val="accent3"/>
            </a:solidFill>
            <a:ln/>
            <a:extLst/>
          </p:spPr>
          <p:style>
            <a:lnRef idx="1">
              <a:schemeClr val="accent3"/>
            </a:lnRef>
            <a:fillRef idx="3">
              <a:schemeClr val="accent3"/>
            </a:fillRef>
            <a:effectRef idx="2">
              <a:schemeClr val="accent3"/>
            </a:effectRef>
            <a:fontRef idx="minor">
              <a:schemeClr val="lt1"/>
            </a:fontRef>
          </p:style>
          <p:txBody>
            <a:bodyPr lIns="121920" tIns="60960" rIns="121920" bIns="60960"/>
            <a:lstStyle/>
            <a:p>
              <a:pPr eaLnBrk="1" fontAlgn="auto" hangingPunct="1">
                <a:spcBef>
                  <a:spcPts val="0"/>
                </a:spcBef>
                <a:spcAft>
                  <a:spcPts val="0"/>
                </a:spcAft>
                <a:defRPr/>
              </a:pPr>
              <a:endParaRPr lang="en-US" sz="24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 name="Freeform 14"/>
            <p:cNvSpPr>
              <a:spLocks/>
            </p:cNvSpPr>
            <p:nvPr/>
          </p:nvSpPr>
          <p:spPr bwMode="auto">
            <a:xfrm>
              <a:off x="2376243" y="3121807"/>
              <a:ext cx="1351350" cy="763730"/>
            </a:xfrm>
            <a:custGeom>
              <a:avLst/>
              <a:gdLst>
                <a:gd name="T0" fmla="*/ 1351350 w 505"/>
                <a:gd name="T1" fmla="*/ 698508 h 363"/>
                <a:gd name="T2" fmla="*/ 0 w 505"/>
                <a:gd name="T3" fmla="*/ 763730 h 363"/>
                <a:gd name="T4" fmla="*/ 0 w 505"/>
                <a:gd name="T5" fmla="*/ 0 h 363"/>
                <a:gd name="T6" fmla="*/ 1351350 w 505"/>
                <a:gd name="T7" fmla="*/ 90469 h 363"/>
                <a:gd name="T8" fmla="*/ 1351350 w 505"/>
                <a:gd name="T9" fmla="*/ 698508 h 36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05" h="363">
                  <a:moveTo>
                    <a:pt x="505" y="332"/>
                  </a:moveTo>
                  <a:lnTo>
                    <a:pt x="0" y="363"/>
                  </a:lnTo>
                  <a:lnTo>
                    <a:pt x="0" y="0"/>
                  </a:lnTo>
                  <a:lnTo>
                    <a:pt x="505" y="43"/>
                  </a:lnTo>
                  <a:lnTo>
                    <a:pt x="505" y="332"/>
                  </a:lnTo>
                  <a:close/>
                </a:path>
              </a:pathLst>
            </a:custGeom>
            <a:solidFill>
              <a:schemeClr val="accent3"/>
            </a:solidFill>
            <a:ln/>
          </p:spPr>
          <p:style>
            <a:lnRef idx="1">
              <a:schemeClr val="accent3"/>
            </a:lnRef>
            <a:fillRef idx="3">
              <a:schemeClr val="accent3"/>
            </a:fillRef>
            <a:effectRef idx="2">
              <a:schemeClr val="accent3"/>
            </a:effectRef>
            <a:fontRef idx="minor">
              <a:schemeClr val="lt1"/>
            </a:fontRef>
          </p:style>
          <p:txBody>
            <a:bodyPr lIns="121920" tIns="60960" rIns="121920" bIns="60960"/>
            <a:lstStyle/>
            <a:p>
              <a:endParaRPr lang="id-ID">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7" name="TextBox 26"/>
          <p:cNvSpPr txBox="1"/>
          <p:nvPr/>
        </p:nvSpPr>
        <p:spPr>
          <a:xfrm>
            <a:off x="4617184" y="2541705"/>
            <a:ext cx="2031325" cy="338554"/>
          </a:xfrm>
          <a:prstGeom prst="rect">
            <a:avLst/>
          </a:prstGeom>
          <a:noFill/>
        </p:spPr>
        <p:txBody>
          <a:bodyPr wrap="none" rtlCol="0">
            <a:spAutoFit/>
          </a:bodyPr>
          <a:lstStyle/>
          <a:p>
            <a:r>
              <a:rPr lang="zh-CN" altLang="en-US" sz="1600" b="1" dirty="0" smtClean="0">
                <a:solidFill>
                  <a:schemeClr val="accent2"/>
                </a:solidFill>
                <a:latin typeface="微软雅黑" panose="020B0503020204020204" pitchFamily="34" charset="-122"/>
                <a:ea typeface="微软雅黑" panose="020B0503020204020204" pitchFamily="34" charset="-122"/>
                <a:sym typeface="微软雅黑" panose="020B0503020204020204" pitchFamily="34" charset="-122"/>
              </a:rPr>
              <a:t>规范化质量管理体系</a:t>
            </a:r>
            <a:endParaRPr lang="id-ID" sz="1600" b="1" dirty="0">
              <a:solidFill>
                <a:schemeClr val="accent2"/>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TextBox 27"/>
          <p:cNvSpPr txBox="1"/>
          <p:nvPr/>
        </p:nvSpPr>
        <p:spPr>
          <a:xfrm>
            <a:off x="4634894" y="3284984"/>
            <a:ext cx="1415772" cy="338554"/>
          </a:xfrm>
          <a:prstGeom prst="rect">
            <a:avLst/>
          </a:prstGeom>
          <a:noFill/>
        </p:spPr>
        <p:txBody>
          <a:bodyPr wrap="none" rtlCol="0">
            <a:spAutoFit/>
          </a:bodyPr>
          <a:lstStyle/>
          <a:p>
            <a:r>
              <a:rPr lang="zh-CN" altLang="en-US" sz="1600" b="1" dirty="0" smtClean="0">
                <a:solidFill>
                  <a:schemeClr val="accent3"/>
                </a:solidFill>
                <a:latin typeface="微软雅黑" panose="020B0503020204020204" pitchFamily="34" charset="-122"/>
                <a:ea typeface="微软雅黑" panose="020B0503020204020204" pitchFamily="34" charset="-122"/>
                <a:sym typeface="微软雅黑" panose="020B0503020204020204" pitchFamily="34" charset="-122"/>
              </a:rPr>
              <a:t>人力资源管理</a:t>
            </a:r>
            <a:endParaRPr lang="id-ID" sz="1600" b="1" dirty="0">
              <a:solidFill>
                <a:schemeClr val="accent3"/>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 name="TextBox 28"/>
          <p:cNvSpPr txBox="1"/>
          <p:nvPr/>
        </p:nvSpPr>
        <p:spPr>
          <a:xfrm>
            <a:off x="4616429" y="4077072"/>
            <a:ext cx="1415772" cy="338554"/>
          </a:xfrm>
          <a:prstGeom prst="rect">
            <a:avLst/>
          </a:prstGeom>
          <a:noFill/>
        </p:spPr>
        <p:txBody>
          <a:bodyPr wrap="none" rtlCol="0">
            <a:spAutoFit/>
          </a:bodyPr>
          <a:lstStyle/>
          <a:p>
            <a:r>
              <a:rPr lang="zh-CN" altLang="en-US" sz="1600" b="1" dirty="0" smtClean="0">
                <a:solidFill>
                  <a:schemeClr val="accent4"/>
                </a:solidFill>
                <a:latin typeface="微软雅黑" panose="020B0503020204020204" pitchFamily="34" charset="-122"/>
                <a:ea typeface="微软雅黑" panose="020B0503020204020204" pitchFamily="34" charset="-122"/>
                <a:sym typeface="微软雅黑" panose="020B0503020204020204" pitchFamily="34" charset="-122"/>
              </a:rPr>
              <a:t>市场营销管理</a:t>
            </a:r>
            <a:endParaRPr lang="id-ID" sz="1600" b="1" dirty="0">
              <a:solidFill>
                <a:schemeClr val="accent4"/>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TextBox 29"/>
          <p:cNvSpPr txBox="1"/>
          <p:nvPr/>
        </p:nvSpPr>
        <p:spPr>
          <a:xfrm>
            <a:off x="4634894" y="5013176"/>
            <a:ext cx="1415772" cy="338554"/>
          </a:xfrm>
          <a:prstGeom prst="rect">
            <a:avLst/>
          </a:prstGeom>
          <a:noFill/>
        </p:spPr>
        <p:txBody>
          <a:bodyPr wrap="none" rtlCol="0">
            <a:spAutoFit/>
          </a:bodyPr>
          <a:lstStyle/>
          <a:p>
            <a:r>
              <a:rPr lang="zh-CN" altLang="en-US" sz="1600" b="1" dirty="0" smtClean="0">
                <a:solidFill>
                  <a:schemeClr val="accent5"/>
                </a:solidFill>
                <a:latin typeface="微软雅黑" panose="020B0503020204020204" pitchFamily="34" charset="-122"/>
                <a:ea typeface="微软雅黑" panose="020B0503020204020204" pitchFamily="34" charset="-122"/>
                <a:sym typeface="微软雅黑" panose="020B0503020204020204" pitchFamily="34" charset="-122"/>
              </a:rPr>
              <a:t>资本运作管理</a:t>
            </a:r>
            <a:endParaRPr lang="id-ID" sz="1600" b="1" dirty="0">
              <a:solidFill>
                <a:schemeClr val="accent5"/>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31" name="Straight Connector 40"/>
          <p:cNvCxnSpPr/>
          <p:nvPr/>
        </p:nvCxnSpPr>
        <p:spPr>
          <a:xfrm>
            <a:off x="7103318" y="1991173"/>
            <a:ext cx="0" cy="3898900"/>
          </a:xfrm>
          <a:prstGeom prst="line">
            <a:avLst/>
          </a:prstGeom>
          <a:ln w="12700" cap="rnd">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sp>
        <p:nvSpPr>
          <p:cNvPr id="35" name="文本框 3"/>
          <p:cNvSpPr txBox="1"/>
          <p:nvPr/>
        </p:nvSpPr>
        <p:spPr>
          <a:xfrm>
            <a:off x="1558702" y="404664"/>
            <a:ext cx="3708990" cy="646331"/>
          </a:xfrm>
          <a:prstGeom prst="rect">
            <a:avLst/>
          </a:prstGeom>
          <a:noFill/>
          <a:effectLst/>
        </p:spPr>
        <p:txBody>
          <a:bodyPr wrap="square" rtlCol="0">
            <a:spAutoFit/>
          </a:bodyPr>
          <a:lstStyle/>
          <a:p>
            <a:pPr algn="ctr"/>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企业的五个硬件</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sp>
        <p:nvSpPr>
          <p:cNvPr id="38" name="矩形 37"/>
          <p:cNvSpPr/>
          <p:nvPr/>
        </p:nvSpPr>
        <p:spPr>
          <a:xfrm>
            <a:off x="7463358" y="2241933"/>
            <a:ext cx="4464888" cy="3046988"/>
          </a:xfrm>
          <a:prstGeom prst="rect">
            <a:avLst/>
          </a:prstGeom>
        </p:spPr>
        <p:txBody>
          <a:bodyPr wrap="square">
            <a:spAutoFit/>
          </a:bodyPr>
          <a:lstStyle/>
          <a:p>
            <a:pPr>
              <a:lnSpc>
                <a:spcPct val="200000"/>
              </a:lnSpc>
            </a:pPr>
            <a:r>
              <a:rPr lang="zh-CN" altLang="zh-CN" sz="1600" dirty="0">
                <a:latin typeface="微软雅黑" pitchFamily="34" charset="-122"/>
                <a:ea typeface="微软雅黑" pitchFamily="34" charset="-122"/>
              </a:rPr>
              <a:t>企业管理必须具有</a:t>
            </a:r>
            <a:r>
              <a:rPr lang="zh-CN" altLang="zh-CN" sz="1600" dirty="0" smtClean="0">
                <a:latin typeface="微软雅黑" pitchFamily="34" charset="-122"/>
                <a:ea typeface="微软雅黑" pitchFamily="34" charset="-122"/>
              </a:rPr>
              <a:t>系统性</a:t>
            </a:r>
            <a:endParaRPr lang="en-US" altLang="zh-CN" sz="1600" dirty="0" smtClean="0">
              <a:latin typeface="微软雅黑" pitchFamily="34" charset="-122"/>
              <a:ea typeface="微软雅黑" pitchFamily="34" charset="-122"/>
            </a:endParaRPr>
          </a:p>
          <a:p>
            <a:pPr>
              <a:lnSpc>
                <a:spcPct val="200000"/>
              </a:lnSpc>
            </a:pPr>
            <a:r>
              <a:rPr lang="zh-CN" altLang="zh-CN" sz="1600" dirty="0" smtClean="0">
                <a:latin typeface="微软雅黑" pitchFamily="34" charset="-122"/>
                <a:ea typeface="微软雅黑" pitchFamily="34" charset="-122"/>
              </a:rPr>
              <a:t>各个</a:t>
            </a:r>
            <a:r>
              <a:rPr lang="zh-CN" altLang="zh-CN" sz="1600" dirty="0">
                <a:latin typeface="微软雅黑" pitchFamily="34" charset="-122"/>
                <a:ea typeface="微软雅黑" pitchFamily="34" charset="-122"/>
              </a:rPr>
              <a:t>管理系统之间必须是联动的</a:t>
            </a:r>
            <a:r>
              <a:rPr lang="zh-CN" altLang="zh-CN" sz="1600" dirty="0" smtClean="0">
                <a:latin typeface="微软雅黑" pitchFamily="34" charset="-122"/>
                <a:ea typeface="微软雅黑" pitchFamily="34" charset="-122"/>
              </a:rPr>
              <a:t>，</a:t>
            </a:r>
            <a:endParaRPr lang="en-US" altLang="zh-CN" sz="1600" dirty="0" smtClean="0">
              <a:latin typeface="微软雅黑" pitchFamily="34" charset="-122"/>
              <a:ea typeface="微软雅黑" pitchFamily="34" charset="-122"/>
            </a:endParaRPr>
          </a:p>
          <a:p>
            <a:pPr>
              <a:lnSpc>
                <a:spcPct val="200000"/>
              </a:lnSpc>
            </a:pPr>
            <a:r>
              <a:rPr lang="zh-CN" altLang="zh-CN" sz="1600" dirty="0" smtClean="0">
                <a:latin typeface="微软雅黑" pitchFamily="34" charset="-122"/>
                <a:ea typeface="微软雅黑" pitchFamily="34" charset="-122"/>
              </a:rPr>
              <a:t>就</a:t>
            </a:r>
            <a:r>
              <a:rPr lang="zh-CN" altLang="zh-CN" sz="1600" dirty="0">
                <a:latin typeface="微软雅黑" pitchFamily="34" charset="-122"/>
                <a:ea typeface="微软雅黑" pitchFamily="34" charset="-122"/>
              </a:rPr>
              <a:t>像一台</a:t>
            </a:r>
            <a:r>
              <a:rPr lang="zh-CN" altLang="zh-CN" sz="1600" dirty="0" smtClean="0">
                <a:latin typeface="微软雅黑" pitchFamily="34" charset="-122"/>
                <a:ea typeface="微软雅黑" pitchFamily="34" charset="-122"/>
              </a:rPr>
              <a:t>机器</a:t>
            </a:r>
            <a:r>
              <a:rPr lang="zh-CN" altLang="en-US" sz="1600" dirty="0" smtClean="0">
                <a:latin typeface="微软雅黑" pitchFamily="34" charset="-122"/>
                <a:ea typeface="微软雅黑" pitchFamily="34" charset="-122"/>
              </a:rPr>
              <a:t>人</a:t>
            </a:r>
            <a:r>
              <a:rPr lang="zh-CN" altLang="zh-CN" sz="1600" dirty="0" smtClean="0">
                <a:latin typeface="微软雅黑" pitchFamily="34" charset="-122"/>
                <a:ea typeface="微软雅黑" pitchFamily="34" charset="-122"/>
              </a:rPr>
              <a:t>一样，</a:t>
            </a:r>
            <a:endParaRPr lang="en-US" altLang="zh-CN" sz="1600" dirty="0" smtClean="0">
              <a:latin typeface="微软雅黑" pitchFamily="34" charset="-122"/>
              <a:ea typeface="微软雅黑" pitchFamily="34" charset="-122"/>
            </a:endParaRPr>
          </a:p>
          <a:p>
            <a:pPr>
              <a:lnSpc>
                <a:spcPct val="200000"/>
              </a:lnSpc>
            </a:pPr>
            <a:r>
              <a:rPr lang="zh-CN" altLang="zh-CN" sz="1600" dirty="0" smtClean="0">
                <a:latin typeface="微软雅黑" pitchFamily="34" charset="-122"/>
                <a:ea typeface="微软雅黑" pitchFamily="34" charset="-122"/>
              </a:rPr>
              <a:t>只有</a:t>
            </a:r>
            <a:r>
              <a:rPr lang="zh-CN" altLang="en-US" sz="1600" dirty="0" smtClean="0">
                <a:latin typeface="微软雅黑" pitchFamily="34" charset="-122"/>
                <a:ea typeface="微软雅黑" pitchFamily="34" charset="-122"/>
              </a:rPr>
              <a:t>做好</a:t>
            </a:r>
            <a:r>
              <a:rPr lang="en-US" altLang="zh-CN" sz="1600" dirty="0" smtClean="0">
                <a:latin typeface="微软雅黑" pitchFamily="34" charset="-122"/>
                <a:ea typeface="微软雅黑" pitchFamily="34" charset="-122"/>
              </a:rPr>
              <a:t>ID,</a:t>
            </a:r>
            <a:r>
              <a:rPr lang="zh-CN" altLang="en-US" sz="1600" dirty="0" smtClean="0">
                <a:latin typeface="微软雅黑" pitchFamily="34" charset="-122"/>
                <a:ea typeface="微软雅黑" pitchFamily="34" charset="-122"/>
              </a:rPr>
              <a:t>算法，设计好结构，测试有效</a:t>
            </a:r>
            <a:endParaRPr lang="en-US" altLang="zh-CN" sz="1600" dirty="0" smtClean="0">
              <a:latin typeface="微软雅黑" pitchFamily="34" charset="-122"/>
              <a:ea typeface="微软雅黑" pitchFamily="34" charset="-122"/>
            </a:endParaRPr>
          </a:p>
          <a:p>
            <a:pPr>
              <a:lnSpc>
                <a:spcPct val="200000"/>
              </a:lnSpc>
            </a:pPr>
            <a:r>
              <a:rPr lang="zh-CN" altLang="zh-CN" sz="1600" dirty="0" smtClean="0">
                <a:latin typeface="微软雅黑" pitchFamily="34" charset="-122"/>
                <a:ea typeface="微软雅黑" pitchFamily="34" charset="-122"/>
              </a:rPr>
              <a:t>有机</a:t>
            </a:r>
            <a:r>
              <a:rPr lang="zh-CN" altLang="zh-CN" sz="1600" dirty="0">
                <a:latin typeface="微软雅黑" pitchFamily="34" charset="-122"/>
                <a:ea typeface="微软雅黑" pitchFamily="34" charset="-122"/>
              </a:rPr>
              <a:t>结合</a:t>
            </a:r>
            <a:r>
              <a:rPr lang="zh-CN" altLang="zh-CN" sz="1600" dirty="0" smtClean="0">
                <a:latin typeface="微软雅黑" pitchFamily="34" charset="-122"/>
                <a:ea typeface="微软雅黑" pitchFamily="34" charset="-122"/>
              </a:rPr>
              <a:t>，</a:t>
            </a:r>
            <a:endParaRPr lang="en-US" altLang="zh-CN" sz="1600" dirty="0" smtClean="0">
              <a:latin typeface="微软雅黑" pitchFamily="34" charset="-122"/>
              <a:ea typeface="微软雅黑" pitchFamily="34" charset="-122"/>
            </a:endParaRPr>
          </a:p>
          <a:p>
            <a:pPr>
              <a:lnSpc>
                <a:spcPct val="200000"/>
              </a:lnSpc>
            </a:pPr>
            <a:r>
              <a:rPr lang="zh-CN" altLang="zh-CN" sz="1600" dirty="0" smtClean="0">
                <a:latin typeface="微软雅黑" pitchFamily="34" charset="-122"/>
                <a:ea typeface="微软雅黑" pitchFamily="34" charset="-122"/>
              </a:rPr>
              <a:t>才能保证</a:t>
            </a:r>
            <a:r>
              <a:rPr lang="zh-CN" altLang="en-US" sz="1600" dirty="0" smtClean="0">
                <a:latin typeface="微软雅黑" pitchFamily="34" charset="-122"/>
                <a:ea typeface="微软雅黑" pitchFamily="34" charset="-122"/>
              </a:rPr>
              <a:t>机器人有效的使用。</a:t>
            </a:r>
            <a:endParaRPr lang="zh-CN" altLang="zh-CN" sz="1600" dirty="0">
              <a:latin typeface="微软雅黑" pitchFamily="34" charset="-122"/>
              <a:ea typeface="微软雅黑" pitchFamily="34" charset="-122"/>
            </a:endParaRPr>
          </a:p>
        </p:txBody>
      </p:sp>
    </p:spTree>
    <p:extLst>
      <p:ext uri="{BB962C8B-B14F-4D97-AF65-F5344CB8AC3E}">
        <p14:creationId xmlns:p14="http://schemas.microsoft.com/office/powerpoint/2010/main" val="57247345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childTnLst>
                                </p:cTn>
                              </p:par>
                            </p:childTnLst>
                          </p:cTn>
                        </p:par>
                        <p:par>
                          <p:cTn id="9" fill="hold">
                            <p:stCondLst>
                              <p:cond delay="800"/>
                            </p:stCondLst>
                            <p:childTnLst>
                              <p:par>
                                <p:cTn id="10" presetID="10" presetClass="entr" presetSubtype="0"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par>
                          <p:cTn id="13" fill="hold">
                            <p:stCondLst>
                              <p:cond delay="1300"/>
                            </p:stCondLst>
                            <p:childTnLst>
                              <p:par>
                                <p:cTn id="14" presetID="10"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par>
                          <p:cTn id="17" fill="hold">
                            <p:stCondLst>
                              <p:cond delay="1800"/>
                            </p:stCondLst>
                            <p:childTnLst>
                              <p:par>
                                <p:cTn id="18" presetID="10"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500"/>
                                        <p:tgtEl>
                                          <p:spTgt spid="20"/>
                                        </p:tgtEl>
                                      </p:cBhvr>
                                    </p:animEffect>
                                  </p:childTnLst>
                                </p:cTn>
                              </p:par>
                            </p:childTnLst>
                          </p:cTn>
                        </p:par>
                        <p:par>
                          <p:cTn id="25" fill="hold">
                            <p:stCondLst>
                              <p:cond delay="2800"/>
                            </p:stCondLst>
                            <p:childTnLst>
                              <p:par>
                                <p:cTn id="26" presetID="10" presetClass="entr" presetSubtype="0"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childTnLst>
                          </p:cTn>
                        </p:par>
                        <p:par>
                          <p:cTn id="29" fill="hold">
                            <p:stCondLst>
                              <p:cond delay="3300"/>
                            </p:stCondLst>
                            <p:childTnLst>
                              <p:par>
                                <p:cTn id="30" presetID="10" presetClass="entr" presetSubtype="0" fill="hold" grpId="0" nodeType="after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fade">
                                      <p:cBhvr>
                                        <p:cTn id="32" dur="500"/>
                                        <p:tgtEl>
                                          <p:spTgt spid="27"/>
                                        </p:tgtEl>
                                      </p:cBhvr>
                                    </p:animEffect>
                                  </p:childTnLst>
                                </p:cTn>
                              </p:par>
                            </p:childTnLst>
                          </p:cTn>
                        </p:par>
                        <p:par>
                          <p:cTn id="33" fill="hold">
                            <p:stCondLst>
                              <p:cond delay="3800"/>
                            </p:stCondLst>
                            <p:childTnLst>
                              <p:par>
                                <p:cTn id="34" presetID="10" presetClass="entr" presetSubtype="0"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childTnLst>
                                </p:cTn>
                              </p:par>
                            </p:childTnLst>
                          </p:cTn>
                        </p:par>
                        <p:par>
                          <p:cTn id="37" fill="hold">
                            <p:stCondLst>
                              <p:cond delay="4300"/>
                            </p:stCondLst>
                            <p:childTnLst>
                              <p:par>
                                <p:cTn id="38" presetID="10" presetClass="entr" presetSubtype="0" fill="hold" grpId="0" nodeType="after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fade">
                                      <p:cBhvr>
                                        <p:cTn id="40" dur="500"/>
                                        <p:tgtEl>
                                          <p:spTgt spid="4"/>
                                        </p:tgtEl>
                                      </p:cBhvr>
                                    </p:animEffect>
                                  </p:childTnLst>
                                </p:cTn>
                              </p:par>
                            </p:childTnLst>
                          </p:cTn>
                        </p:par>
                        <p:par>
                          <p:cTn id="41" fill="hold">
                            <p:stCondLst>
                              <p:cond delay="4800"/>
                            </p:stCondLst>
                            <p:childTnLst>
                              <p:par>
                                <p:cTn id="42" presetID="10" presetClass="entr" presetSubtype="0" fill="hold" grpId="0" nodeType="after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fade">
                                      <p:cBhvr>
                                        <p:cTn id="44" dur="500"/>
                                        <p:tgtEl>
                                          <p:spTgt spid="28"/>
                                        </p:tgtEl>
                                      </p:cBhvr>
                                    </p:animEffect>
                                  </p:childTnLst>
                                </p:cTn>
                              </p:par>
                            </p:childTnLst>
                          </p:cTn>
                        </p:par>
                        <p:par>
                          <p:cTn id="45" fill="hold">
                            <p:stCondLst>
                              <p:cond delay="5300"/>
                            </p:stCondLst>
                            <p:childTnLst>
                              <p:par>
                                <p:cTn id="46" presetID="10" presetClass="entr" presetSubtype="0" fill="hold" nodeType="after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fade">
                                      <p:cBhvr>
                                        <p:cTn id="48" dur="500"/>
                                        <p:tgtEl>
                                          <p:spTgt spid="16"/>
                                        </p:tgtEl>
                                      </p:cBhvr>
                                    </p:animEffect>
                                  </p:childTnLst>
                                </p:cTn>
                              </p:par>
                            </p:childTnLst>
                          </p:cTn>
                        </p:par>
                        <p:par>
                          <p:cTn id="49" fill="hold">
                            <p:stCondLst>
                              <p:cond delay="5800"/>
                            </p:stCondLst>
                            <p:childTnLst>
                              <p:par>
                                <p:cTn id="50" presetID="10" presetClass="entr" presetSubtype="0" fill="hold" grpId="0" nodeType="afterEffect">
                                  <p:stCondLst>
                                    <p:cond delay="0"/>
                                  </p:stCondLst>
                                  <p:childTnLst>
                                    <p:set>
                                      <p:cBhvr>
                                        <p:cTn id="51" dur="1" fill="hold">
                                          <p:stCondLst>
                                            <p:cond delay="0"/>
                                          </p:stCondLst>
                                        </p:cTn>
                                        <p:tgtEl>
                                          <p:spTgt spid="3"/>
                                        </p:tgtEl>
                                        <p:attrNameLst>
                                          <p:attrName>style.visibility</p:attrName>
                                        </p:attrNameLst>
                                      </p:cBhvr>
                                      <p:to>
                                        <p:strVal val="visible"/>
                                      </p:to>
                                    </p:set>
                                    <p:animEffect transition="in" filter="fade">
                                      <p:cBhvr>
                                        <p:cTn id="52" dur="500"/>
                                        <p:tgtEl>
                                          <p:spTgt spid="3"/>
                                        </p:tgtEl>
                                      </p:cBhvr>
                                    </p:animEffect>
                                  </p:childTnLst>
                                </p:cTn>
                              </p:par>
                            </p:childTnLst>
                          </p:cTn>
                        </p:par>
                        <p:par>
                          <p:cTn id="53" fill="hold">
                            <p:stCondLst>
                              <p:cond delay="6300"/>
                            </p:stCondLst>
                            <p:childTnLst>
                              <p:par>
                                <p:cTn id="54" presetID="10" presetClass="entr" presetSubtype="0" fill="hold" grpId="0" nodeType="after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fade">
                                      <p:cBhvr>
                                        <p:cTn id="56" dur="500"/>
                                        <p:tgtEl>
                                          <p:spTgt spid="29"/>
                                        </p:tgtEl>
                                      </p:cBhvr>
                                    </p:animEffect>
                                  </p:childTnLst>
                                </p:cTn>
                              </p:par>
                            </p:childTnLst>
                          </p:cTn>
                        </p:par>
                        <p:par>
                          <p:cTn id="57" fill="hold">
                            <p:stCondLst>
                              <p:cond delay="6800"/>
                            </p:stCondLst>
                            <p:childTnLst>
                              <p:par>
                                <p:cTn id="58" presetID="10" presetClass="entr" presetSubtype="0" fill="hold" nodeType="after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fade">
                                      <p:cBhvr>
                                        <p:cTn id="60" dur="500"/>
                                        <p:tgtEl>
                                          <p:spTgt spid="12"/>
                                        </p:tgtEl>
                                      </p:cBhvr>
                                    </p:animEffect>
                                  </p:childTnLst>
                                </p:cTn>
                              </p:par>
                            </p:childTnLst>
                          </p:cTn>
                        </p:par>
                        <p:par>
                          <p:cTn id="61" fill="hold">
                            <p:stCondLst>
                              <p:cond delay="7300"/>
                            </p:stCondLst>
                            <p:childTnLst>
                              <p:par>
                                <p:cTn id="62" presetID="10" presetClass="entr" presetSubtype="0" fill="hold" grpId="0" nodeType="afterEffect">
                                  <p:stCondLst>
                                    <p:cond delay="0"/>
                                  </p:stCondLst>
                                  <p:childTnLst>
                                    <p:set>
                                      <p:cBhvr>
                                        <p:cTn id="63" dur="1" fill="hold">
                                          <p:stCondLst>
                                            <p:cond delay="0"/>
                                          </p:stCondLst>
                                        </p:cTn>
                                        <p:tgtEl>
                                          <p:spTgt spid="2"/>
                                        </p:tgtEl>
                                        <p:attrNameLst>
                                          <p:attrName>style.visibility</p:attrName>
                                        </p:attrNameLst>
                                      </p:cBhvr>
                                      <p:to>
                                        <p:strVal val="visible"/>
                                      </p:to>
                                    </p:set>
                                    <p:animEffect transition="in" filter="fade">
                                      <p:cBhvr>
                                        <p:cTn id="64" dur="500"/>
                                        <p:tgtEl>
                                          <p:spTgt spid="2"/>
                                        </p:tgtEl>
                                      </p:cBhvr>
                                    </p:animEffect>
                                  </p:childTnLst>
                                </p:cTn>
                              </p:par>
                            </p:childTnLst>
                          </p:cTn>
                        </p:par>
                        <p:par>
                          <p:cTn id="65" fill="hold">
                            <p:stCondLst>
                              <p:cond delay="7800"/>
                            </p:stCondLst>
                            <p:childTnLst>
                              <p:par>
                                <p:cTn id="66" presetID="10" presetClass="entr" presetSubtype="0" fill="hold" grpId="0" nodeType="afterEffect">
                                  <p:stCondLst>
                                    <p:cond delay="0"/>
                                  </p:stCondLst>
                                  <p:childTnLst>
                                    <p:set>
                                      <p:cBhvr>
                                        <p:cTn id="67" dur="1" fill="hold">
                                          <p:stCondLst>
                                            <p:cond delay="0"/>
                                          </p:stCondLst>
                                        </p:cTn>
                                        <p:tgtEl>
                                          <p:spTgt spid="30"/>
                                        </p:tgtEl>
                                        <p:attrNameLst>
                                          <p:attrName>style.visibility</p:attrName>
                                        </p:attrNameLst>
                                      </p:cBhvr>
                                      <p:to>
                                        <p:strVal val="visible"/>
                                      </p:to>
                                    </p:set>
                                    <p:animEffect transition="in" filter="fade">
                                      <p:cBhvr>
                                        <p:cTn id="6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p:bldP spid="27" grpId="0"/>
      <p:bldP spid="28" grpId="0"/>
      <p:bldP spid="29" grpId="0"/>
      <p:bldP spid="30" grpId="0"/>
      <p:bldP spid="3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文本框 3"/>
          <p:cNvSpPr txBox="1"/>
          <p:nvPr/>
        </p:nvSpPr>
        <p:spPr>
          <a:xfrm>
            <a:off x="1558702" y="404664"/>
            <a:ext cx="5112568" cy="646331"/>
          </a:xfrm>
          <a:prstGeom prst="rect">
            <a:avLst/>
          </a:prstGeom>
          <a:noFill/>
          <a:effectLst/>
        </p:spPr>
        <p:txBody>
          <a:bodyPr wrap="square" rtlCol="0">
            <a:spAutoFit/>
          </a:bodyPr>
          <a:lstStyle/>
          <a:p>
            <a:pPr algn="ctr"/>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质量管理的七个模块</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sp>
        <p:nvSpPr>
          <p:cNvPr id="122" name="Rounded Rectangle 39"/>
          <p:cNvSpPr>
            <a:spLocks noChangeAspect="1"/>
          </p:cNvSpPr>
          <p:nvPr/>
        </p:nvSpPr>
        <p:spPr>
          <a:xfrm>
            <a:off x="1225550" y="2014538"/>
            <a:ext cx="1020763" cy="1019175"/>
          </a:xfrm>
          <a:prstGeom prst="roundRect">
            <a:avLst>
              <a:gd name="adj" fmla="val 5882"/>
            </a:avLst>
          </a:prstGeom>
          <a:ln/>
        </p:spPr>
        <p:style>
          <a:lnRef idx="1">
            <a:schemeClr val="accent2"/>
          </a:lnRef>
          <a:fillRef idx="3">
            <a:schemeClr val="accent2"/>
          </a:fillRef>
          <a:effectRef idx="2">
            <a:schemeClr val="accent2"/>
          </a:effectRef>
          <a:fontRef idx="minor">
            <a:schemeClr val="lt1"/>
          </a:fontRef>
        </p:style>
        <p:txBody>
          <a:bodyPr anchor="ctr"/>
          <a:lstStyle/>
          <a:p>
            <a:pPr algn="ctr" eaLnBrk="1" fontAlgn="auto" hangingPunct="1">
              <a:spcBef>
                <a:spcPts val="0"/>
              </a:spcBef>
              <a:spcAft>
                <a:spcPts val="0"/>
              </a:spcAft>
              <a:defRPr/>
            </a:pPr>
            <a:r>
              <a:rPr lang="zh-CN" altLang="en-US" sz="1400" b="1" dirty="0" smtClean="0">
                <a:solidFill>
                  <a:schemeClr val="bg1"/>
                </a:solidFill>
                <a:latin typeface="微软雅黑" pitchFamily="34" charset="-122"/>
                <a:ea typeface="微软雅黑" pitchFamily="34" charset="-122"/>
              </a:rPr>
              <a:t>发展战略</a:t>
            </a:r>
            <a:endParaRPr lang="en-US" sz="1400" b="1" dirty="0">
              <a:solidFill>
                <a:schemeClr val="bg1"/>
              </a:solidFill>
              <a:latin typeface="微软雅黑" pitchFamily="34" charset="-122"/>
              <a:ea typeface="微软雅黑" pitchFamily="34" charset="-122"/>
            </a:endParaRPr>
          </a:p>
        </p:txBody>
      </p:sp>
      <p:sp>
        <p:nvSpPr>
          <p:cNvPr id="124" name="Rounded Rectangle 40"/>
          <p:cNvSpPr>
            <a:spLocks noChangeAspect="1"/>
          </p:cNvSpPr>
          <p:nvPr/>
        </p:nvSpPr>
        <p:spPr>
          <a:xfrm>
            <a:off x="2427288" y="2014538"/>
            <a:ext cx="1020762" cy="1019175"/>
          </a:xfrm>
          <a:prstGeom prst="roundRect">
            <a:avLst>
              <a:gd name="adj" fmla="val 5882"/>
            </a:avLst>
          </a:prstGeom>
          <a:ln/>
        </p:spPr>
        <p:style>
          <a:lnRef idx="1">
            <a:schemeClr val="accent6"/>
          </a:lnRef>
          <a:fillRef idx="3">
            <a:schemeClr val="accent6"/>
          </a:fillRef>
          <a:effectRef idx="2">
            <a:schemeClr val="accent6"/>
          </a:effectRef>
          <a:fontRef idx="minor">
            <a:schemeClr val="lt1"/>
          </a:fontRef>
        </p:style>
        <p:txBody>
          <a:bodyPr anchor="ctr"/>
          <a:lstStyle/>
          <a:p>
            <a:pPr algn="ctr" eaLnBrk="1" fontAlgn="auto" hangingPunct="1">
              <a:spcBef>
                <a:spcPts val="0"/>
              </a:spcBef>
              <a:spcAft>
                <a:spcPts val="0"/>
              </a:spcAft>
              <a:defRPr/>
            </a:pPr>
            <a:r>
              <a:rPr lang="zh-CN" altLang="en-US" sz="1400" b="1" dirty="0" smtClean="0">
                <a:solidFill>
                  <a:schemeClr val="tx1"/>
                </a:solidFill>
                <a:latin typeface="微软雅黑" pitchFamily="34" charset="-122"/>
                <a:ea typeface="微软雅黑" pitchFamily="34" charset="-122"/>
              </a:rPr>
              <a:t>核心流程</a:t>
            </a:r>
            <a:endParaRPr lang="en-US" sz="1400" b="1" dirty="0">
              <a:solidFill>
                <a:schemeClr val="tx1"/>
              </a:solidFill>
              <a:latin typeface="微软雅黑" pitchFamily="34" charset="-122"/>
              <a:ea typeface="微软雅黑" pitchFamily="34" charset="-122"/>
            </a:endParaRPr>
          </a:p>
        </p:txBody>
      </p:sp>
      <p:sp>
        <p:nvSpPr>
          <p:cNvPr id="126" name="Rounded Rectangle 41"/>
          <p:cNvSpPr>
            <a:spLocks noChangeAspect="1"/>
          </p:cNvSpPr>
          <p:nvPr/>
        </p:nvSpPr>
        <p:spPr>
          <a:xfrm>
            <a:off x="3608388" y="2014538"/>
            <a:ext cx="1020762" cy="1019175"/>
          </a:xfrm>
          <a:prstGeom prst="roundRect">
            <a:avLst>
              <a:gd name="adj" fmla="val 5882"/>
            </a:avLst>
          </a:prstGeom>
          <a:ln/>
        </p:spPr>
        <p:style>
          <a:lnRef idx="1">
            <a:schemeClr val="accent3"/>
          </a:lnRef>
          <a:fillRef idx="3">
            <a:schemeClr val="accent3"/>
          </a:fillRef>
          <a:effectRef idx="2">
            <a:schemeClr val="accent3"/>
          </a:effectRef>
          <a:fontRef idx="minor">
            <a:schemeClr val="lt1"/>
          </a:fontRef>
        </p:style>
        <p:txBody>
          <a:bodyPr anchor="ctr"/>
          <a:lstStyle/>
          <a:p>
            <a:pPr algn="ctr" eaLnBrk="1" fontAlgn="auto" hangingPunct="1">
              <a:spcBef>
                <a:spcPts val="0"/>
              </a:spcBef>
              <a:spcAft>
                <a:spcPts val="0"/>
              </a:spcAft>
              <a:defRPr/>
            </a:pPr>
            <a:r>
              <a:rPr lang="zh-CN" altLang="en-US" sz="1400" b="1" dirty="0" smtClean="0">
                <a:solidFill>
                  <a:schemeClr val="tx1"/>
                </a:solidFill>
                <a:latin typeface="微软雅黑" pitchFamily="34" charset="-122"/>
                <a:ea typeface="微软雅黑" pitchFamily="34" charset="-122"/>
              </a:rPr>
              <a:t>组织架构</a:t>
            </a:r>
            <a:endParaRPr lang="en-US" sz="1400" b="1" dirty="0">
              <a:solidFill>
                <a:schemeClr val="tx1"/>
              </a:solidFill>
              <a:latin typeface="微软雅黑" pitchFamily="34" charset="-122"/>
              <a:ea typeface="微软雅黑" pitchFamily="34" charset="-122"/>
            </a:endParaRPr>
          </a:p>
        </p:txBody>
      </p:sp>
      <p:sp>
        <p:nvSpPr>
          <p:cNvPr id="128" name="Rounded Rectangle 43"/>
          <p:cNvSpPr>
            <a:spLocks noChangeAspect="1"/>
          </p:cNvSpPr>
          <p:nvPr/>
        </p:nvSpPr>
        <p:spPr>
          <a:xfrm>
            <a:off x="4808538" y="2014538"/>
            <a:ext cx="1020762" cy="1019175"/>
          </a:xfrm>
          <a:prstGeom prst="roundRect">
            <a:avLst>
              <a:gd name="adj" fmla="val 5882"/>
            </a:avLst>
          </a:prstGeom>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r>
              <a:rPr lang="zh-CN" altLang="en-US" sz="1400" b="1" dirty="0" smtClean="0">
                <a:solidFill>
                  <a:schemeClr val="tx1"/>
                </a:solidFill>
                <a:latin typeface="微软雅黑" pitchFamily="34" charset="-122"/>
                <a:ea typeface="微软雅黑" pitchFamily="34" charset="-122"/>
              </a:rPr>
              <a:t>工作流程</a:t>
            </a:r>
            <a:endParaRPr lang="en-US" sz="1400" b="1" dirty="0">
              <a:solidFill>
                <a:schemeClr val="tx1"/>
              </a:solidFill>
              <a:latin typeface="微软雅黑" pitchFamily="34" charset="-122"/>
              <a:ea typeface="微软雅黑" pitchFamily="34" charset="-122"/>
            </a:endParaRPr>
          </a:p>
        </p:txBody>
      </p:sp>
      <p:sp>
        <p:nvSpPr>
          <p:cNvPr id="130" name="Rounded Rectangle 44"/>
          <p:cNvSpPr>
            <a:spLocks noChangeAspect="1"/>
          </p:cNvSpPr>
          <p:nvPr/>
        </p:nvSpPr>
        <p:spPr>
          <a:xfrm>
            <a:off x="1225550" y="4254500"/>
            <a:ext cx="1020763" cy="1019175"/>
          </a:xfrm>
          <a:prstGeom prst="roundRect">
            <a:avLst>
              <a:gd name="adj" fmla="val 5882"/>
            </a:avLst>
          </a:prstGeom>
          <a:ln/>
        </p:spPr>
        <p:style>
          <a:lnRef idx="1">
            <a:schemeClr val="accent6"/>
          </a:lnRef>
          <a:fillRef idx="3">
            <a:schemeClr val="accent6"/>
          </a:fillRef>
          <a:effectRef idx="2">
            <a:schemeClr val="accent6"/>
          </a:effectRef>
          <a:fontRef idx="minor">
            <a:schemeClr val="lt1"/>
          </a:fontRef>
        </p:style>
        <p:txBody>
          <a:bodyPr anchor="ctr"/>
          <a:lstStyle/>
          <a:p>
            <a:pPr algn="ctr" eaLnBrk="1" fontAlgn="auto" hangingPunct="1">
              <a:spcBef>
                <a:spcPts val="0"/>
              </a:spcBef>
              <a:spcAft>
                <a:spcPts val="0"/>
              </a:spcAft>
              <a:defRPr/>
            </a:pPr>
            <a:r>
              <a:rPr lang="zh-CN" altLang="en-US" sz="1400" b="1" dirty="0" smtClean="0">
                <a:solidFill>
                  <a:schemeClr val="tx1"/>
                </a:solidFill>
                <a:latin typeface="微软雅黑" pitchFamily="34" charset="-122"/>
                <a:ea typeface="微软雅黑" pitchFamily="34" charset="-122"/>
              </a:rPr>
              <a:t>岗位描述</a:t>
            </a:r>
            <a:endParaRPr lang="en-US" sz="1400" b="1" dirty="0">
              <a:solidFill>
                <a:schemeClr val="tx1"/>
              </a:solidFill>
              <a:latin typeface="微软雅黑" pitchFamily="34" charset="-122"/>
              <a:ea typeface="微软雅黑" pitchFamily="34" charset="-122"/>
            </a:endParaRPr>
          </a:p>
        </p:txBody>
      </p:sp>
      <p:sp>
        <p:nvSpPr>
          <p:cNvPr id="131" name="Rounded Rectangle 45"/>
          <p:cNvSpPr>
            <a:spLocks noChangeAspect="1"/>
          </p:cNvSpPr>
          <p:nvPr/>
        </p:nvSpPr>
        <p:spPr>
          <a:xfrm>
            <a:off x="2427288" y="4254500"/>
            <a:ext cx="1020762" cy="1019175"/>
          </a:xfrm>
          <a:prstGeom prst="roundRect">
            <a:avLst>
              <a:gd name="adj" fmla="val 5882"/>
            </a:avLst>
          </a:prstGeom>
          <a:ln/>
        </p:spPr>
        <p:style>
          <a:lnRef idx="1">
            <a:schemeClr val="accent5"/>
          </a:lnRef>
          <a:fillRef idx="3">
            <a:schemeClr val="accent5"/>
          </a:fillRef>
          <a:effectRef idx="2">
            <a:schemeClr val="accent5"/>
          </a:effectRef>
          <a:fontRef idx="minor">
            <a:schemeClr val="lt1"/>
          </a:fontRef>
        </p:style>
        <p:txBody>
          <a:bodyPr anchor="ctr"/>
          <a:lstStyle/>
          <a:p>
            <a:pPr algn="ctr" eaLnBrk="1" fontAlgn="auto" hangingPunct="1">
              <a:spcBef>
                <a:spcPts val="0"/>
              </a:spcBef>
              <a:spcAft>
                <a:spcPts val="0"/>
              </a:spcAft>
              <a:defRPr/>
            </a:pPr>
            <a:r>
              <a:rPr lang="zh-CN" altLang="en-US" sz="1400" b="1" dirty="0" smtClean="0">
                <a:solidFill>
                  <a:schemeClr val="bg1"/>
                </a:solidFill>
                <a:latin typeface="微软雅黑" pitchFamily="34" charset="-122"/>
                <a:ea typeface="微软雅黑" pitchFamily="34" charset="-122"/>
              </a:rPr>
              <a:t>绩效考核</a:t>
            </a:r>
            <a:endParaRPr lang="en-US" sz="1400" b="1" dirty="0">
              <a:solidFill>
                <a:schemeClr val="bg1"/>
              </a:solidFill>
              <a:latin typeface="微软雅黑" pitchFamily="34" charset="-122"/>
              <a:ea typeface="微软雅黑" pitchFamily="34" charset="-122"/>
            </a:endParaRPr>
          </a:p>
        </p:txBody>
      </p:sp>
      <p:sp>
        <p:nvSpPr>
          <p:cNvPr id="132" name="Rounded Rectangle 46"/>
          <p:cNvSpPr>
            <a:spLocks noChangeAspect="1"/>
          </p:cNvSpPr>
          <p:nvPr/>
        </p:nvSpPr>
        <p:spPr>
          <a:xfrm>
            <a:off x="3608388" y="4254500"/>
            <a:ext cx="1020762" cy="1019175"/>
          </a:xfrm>
          <a:prstGeom prst="roundRect">
            <a:avLst>
              <a:gd name="adj" fmla="val 5882"/>
            </a:avLst>
          </a:prstGeom>
          <a:ln/>
        </p:spPr>
        <p:style>
          <a:lnRef idx="1">
            <a:schemeClr val="accent3"/>
          </a:lnRef>
          <a:fillRef idx="3">
            <a:schemeClr val="accent3"/>
          </a:fillRef>
          <a:effectRef idx="2">
            <a:schemeClr val="accent3"/>
          </a:effectRef>
          <a:fontRef idx="minor">
            <a:schemeClr val="lt1"/>
          </a:fontRef>
        </p:style>
        <p:txBody>
          <a:bodyPr anchor="ctr"/>
          <a:lstStyle/>
          <a:p>
            <a:pPr algn="ctr" eaLnBrk="1" fontAlgn="auto" hangingPunct="1">
              <a:spcBef>
                <a:spcPts val="0"/>
              </a:spcBef>
              <a:spcAft>
                <a:spcPts val="0"/>
              </a:spcAft>
              <a:defRPr/>
            </a:pPr>
            <a:r>
              <a:rPr lang="zh-CN" altLang="en-US" sz="1400" b="1" dirty="0" smtClean="0">
                <a:solidFill>
                  <a:schemeClr val="tx1"/>
                </a:solidFill>
                <a:latin typeface="微软雅黑" pitchFamily="34" charset="-122"/>
                <a:ea typeface="微软雅黑" pitchFamily="34" charset="-122"/>
              </a:rPr>
              <a:t>激励制度</a:t>
            </a:r>
            <a:endParaRPr lang="en-US" sz="1400" b="1" dirty="0">
              <a:solidFill>
                <a:schemeClr val="tx1"/>
              </a:solidFill>
              <a:latin typeface="微软雅黑" pitchFamily="34" charset="-122"/>
              <a:ea typeface="微软雅黑" pitchFamily="34" charset="-122"/>
            </a:endParaRPr>
          </a:p>
        </p:txBody>
      </p:sp>
      <p:sp>
        <p:nvSpPr>
          <p:cNvPr id="133" name="Rounded Rectangle 66"/>
          <p:cNvSpPr>
            <a:spLocks noChangeAspect="1"/>
          </p:cNvSpPr>
          <p:nvPr/>
        </p:nvSpPr>
        <p:spPr>
          <a:xfrm>
            <a:off x="4808538" y="4254500"/>
            <a:ext cx="1020762" cy="1019175"/>
          </a:xfrm>
          <a:prstGeom prst="roundRect">
            <a:avLst>
              <a:gd name="adj" fmla="val 5882"/>
            </a:avLst>
          </a:prstGeom>
          <a:solidFill>
            <a:srgbClr val="005886"/>
          </a:solidFill>
          <a:ln w="1270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sz="1400" dirty="0">
              <a:latin typeface="微软雅黑" pitchFamily="34" charset="-122"/>
              <a:ea typeface="微软雅黑" pitchFamily="34" charset="-122"/>
            </a:endParaRPr>
          </a:p>
        </p:txBody>
      </p:sp>
      <p:sp>
        <p:nvSpPr>
          <p:cNvPr id="135" name="Freeform 36"/>
          <p:cNvSpPr/>
          <p:nvPr/>
        </p:nvSpPr>
        <p:spPr>
          <a:xfrm>
            <a:off x="6546850" y="1995488"/>
            <a:ext cx="61913" cy="3863975"/>
          </a:xfrm>
          <a:custGeom>
            <a:avLst/>
            <a:gdLst>
              <a:gd name="connsiteX0" fmla="*/ 0 w 55460"/>
              <a:gd name="connsiteY0" fmla="*/ 0 h 1519481"/>
              <a:gd name="connsiteX1" fmla="*/ 11092 w 55460"/>
              <a:gd name="connsiteY1" fmla="*/ 632193 h 1519481"/>
              <a:gd name="connsiteX2" fmla="*/ 16638 w 55460"/>
              <a:gd name="connsiteY2" fmla="*/ 726467 h 1519481"/>
              <a:gd name="connsiteX3" fmla="*/ 55460 w 55460"/>
              <a:gd name="connsiteY3" fmla="*/ 770831 h 1519481"/>
              <a:gd name="connsiteX4" fmla="*/ 5546 w 55460"/>
              <a:gd name="connsiteY4" fmla="*/ 793014 h 1519481"/>
              <a:gd name="connsiteX5" fmla="*/ 5546 w 55460"/>
              <a:gd name="connsiteY5" fmla="*/ 793014 h 1519481"/>
              <a:gd name="connsiteX6" fmla="*/ 0 w 55460"/>
              <a:gd name="connsiteY6" fmla="*/ 1513935 h 1519481"/>
              <a:gd name="connsiteX7" fmla="*/ 0 w 55460"/>
              <a:gd name="connsiteY7" fmla="*/ 1519481 h 1519481"/>
              <a:gd name="connsiteX8" fmla="*/ 0 w 55460"/>
              <a:gd name="connsiteY8" fmla="*/ 1519481 h 1519481"/>
              <a:gd name="connsiteX9" fmla="*/ 0 w 55460"/>
              <a:gd name="connsiteY9" fmla="*/ 1519481 h 1519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5460" h="1519481">
                <a:moveTo>
                  <a:pt x="0" y="0"/>
                </a:moveTo>
                <a:lnTo>
                  <a:pt x="11092" y="632193"/>
                </a:lnTo>
                <a:lnTo>
                  <a:pt x="16638" y="726467"/>
                </a:lnTo>
                <a:lnTo>
                  <a:pt x="55460" y="770831"/>
                </a:lnTo>
                <a:lnTo>
                  <a:pt x="5546" y="793014"/>
                </a:lnTo>
                <a:lnTo>
                  <a:pt x="5546" y="793014"/>
                </a:lnTo>
                <a:cubicBezTo>
                  <a:pt x="3697" y="1033321"/>
                  <a:pt x="1849" y="1273628"/>
                  <a:pt x="0" y="1513935"/>
                </a:cubicBezTo>
                <a:lnTo>
                  <a:pt x="0" y="1519481"/>
                </a:lnTo>
                <a:lnTo>
                  <a:pt x="0" y="1519481"/>
                </a:lnTo>
                <a:lnTo>
                  <a:pt x="0" y="1519481"/>
                </a:lnTo>
              </a:path>
            </a:pathLst>
          </a:custGeom>
          <a:ln w="12700" cmpd="sng">
            <a:solidFill>
              <a:srgbClr val="ADBACA"/>
            </a:solidFill>
          </a:ln>
          <a:effectLst/>
        </p:spPr>
        <p:style>
          <a:lnRef idx="2">
            <a:schemeClr val="accent1"/>
          </a:lnRef>
          <a:fillRef idx="0">
            <a:schemeClr val="accent1"/>
          </a:fillRef>
          <a:effectRef idx="1">
            <a:schemeClr val="accent1"/>
          </a:effectRef>
          <a:fontRef idx="minor">
            <a:schemeClr val="tx1"/>
          </a:fontRef>
        </p:style>
        <p:txBody>
          <a:bodyPr anchor="ctr"/>
          <a:lstStyle/>
          <a:p>
            <a:pPr algn="ctr" eaLnBrk="1" fontAlgn="auto" hangingPunct="1">
              <a:spcBef>
                <a:spcPts val="0"/>
              </a:spcBef>
              <a:spcAft>
                <a:spcPts val="0"/>
              </a:spcAft>
              <a:defRPr/>
            </a:pPr>
            <a:endParaRPr lang="en-US" sz="3190" dirty="0">
              <a:latin typeface="Lato Regular"/>
            </a:endParaRPr>
          </a:p>
        </p:txBody>
      </p:sp>
      <p:sp>
        <p:nvSpPr>
          <p:cNvPr id="141" name="圆角矩形 140"/>
          <p:cNvSpPr/>
          <p:nvPr/>
        </p:nvSpPr>
        <p:spPr>
          <a:xfrm>
            <a:off x="6858000" y="3098800"/>
            <a:ext cx="4591050" cy="1476375"/>
          </a:xfrm>
          <a:prstGeom prst="roundRect">
            <a:avLst>
              <a:gd name="adj" fmla="val 9083"/>
            </a:avLst>
          </a:prstGeom>
          <a:noFill/>
          <a:ln>
            <a:solidFill>
              <a:srgbClr val="ADBAC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itchFamily="34" charset="-122"/>
            </a:endParaRPr>
          </a:p>
        </p:txBody>
      </p:sp>
      <p:sp>
        <p:nvSpPr>
          <p:cNvPr id="142" name="矩形 25"/>
          <p:cNvSpPr>
            <a:spLocks noChangeArrowheads="1"/>
          </p:cNvSpPr>
          <p:nvPr/>
        </p:nvSpPr>
        <p:spPr bwMode="auto">
          <a:xfrm>
            <a:off x="7191375" y="3427413"/>
            <a:ext cx="3924300" cy="1089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1216025">
              <a:lnSpc>
                <a:spcPct val="120000"/>
              </a:lnSpc>
              <a:spcBef>
                <a:spcPct val="20000"/>
              </a:spcBef>
            </a:pPr>
            <a:r>
              <a:rPr lang="zh-CN" altLang="en-US" dirty="0" smtClean="0">
                <a:solidFill>
                  <a:srgbClr val="445469"/>
                </a:solidFill>
                <a:latin typeface="微软雅黑" pitchFamily="34" charset="-122"/>
                <a:ea typeface="微软雅黑" pitchFamily="34" charset="-122"/>
                <a:sym typeface="Arial" pitchFamily="34" charset="0"/>
              </a:rPr>
              <a:t>战略目标管理 就是</a:t>
            </a:r>
            <a:r>
              <a:rPr lang="zh-CN" altLang="en-US" dirty="0">
                <a:solidFill>
                  <a:srgbClr val="445469"/>
                </a:solidFill>
                <a:latin typeface="微软雅黑" pitchFamily="34" charset="-122"/>
                <a:ea typeface="微软雅黑" pitchFamily="34" charset="-122"/>
                <a:sym typeface="Arial" pitchFamily="34" charset="0"/>
              </a:rPr>
              <a:t>企业的大脑，规范化质量管理是企业的两条腿，必须脚踏实地</a:t>
            </a:r>
            <a:endParaRPr lang="en-US" altLang="zh-CN" dirty="0">
              <a:solidFill>
                <a:srgbClr val="445469"/>
              </a:solidFill>
              <a:latin typeface="微软雅黑" pitchFamily="34" charset="-122"/>
              <a:ea typeface="微软雅黑" pitchFamily="34" charset="-122"/>
              <a:sym typeface="Arial" pitchFamily="34" charset="0"/>
            </a:endParaRPr>
          </a:p>
        </p:txBody>
      </p:sp>
      <p:sp>
        <p:nvSpPr>
          <p:cNvPr id="143" name="圆角矩形 142"/>
          <p:cNvSpPr/>
          <p:nvPr/>
        </p:nvSpPr>
        <p:spPr>
          <a:xfrm>
            <a:off x="7513638" y="2865438"/>
            <a:ext cx="3279775" cy="461962"/>
          </a:xfrm>
          <a:prstGeom prst="roundRect">
            <a:avLst/>
          </a:prstGeom>
          <a:solidFill>
            <a:srgbClr val="44546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ea typeface="微软雅黑" pitchFamily="34" charset="-122"/>
            </a:endParaRPr>
          </a:p>
        </p:txBody>
      </p:sp>
      <p:sp>
        <p:nvSpPr>
          <p:cNvPr id="144" name="文本框 27"/>
          <p:cNvSpPr txBox="1">
            <a:spLocks noChangeArrowheads="1"/>
          </p:cNvSpPr>
          <p:nvPr/>
        </p:nvSpPr>
        <p:spPr bwMode="auto">
          <a:xfrm>
            <a:off x="7745413" y="2914650"/>
            <a:ext cx="27971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spcBef>
                <a:spcPct val="20000"/>
              </a:spcBef>
            </a:pPr>
            <a:r>
              <a:rPr lang="zh-CN" altLang="en-US" sz="1600" b="1" dirty="0" smtClean="0">
                <a:solidFill>
                  <a:schemeClr val="bg1"/>
                </a:solidFill>
                <a:latin typeface="Arial" pitchFamily="34" charset="0"/>
                <a:ea typeface="微软雅黑" pitchFamily="34" charset="-122"/>
                <a:sym typeface="Arial" pitchFamily="34" charset="0"/>
              </a:rPr>
              <a:t>核心</a:t>
            </a:r>
            <a:endParaRPr lang="en-US" altLang="zh-CN" sz="1600" b="1" dirty="0">
              <a:solidFill>
                <a:schemeClr val="bg1"/>
              </a:solidFill>
              <a:latin typeface="Arial" pitchFamily="34" charset="0"/>
              <a:ea typeface="微软雅黑" pitchFamily="34" charset="-122"/>
              <a:sym typeface="Arial" pitchFamily="34" charset="0"/>
            </a:endParaRPr>
          </a:p>
        </p:txBody>
      </p:sp>
    </p:spTree>
    <p:extLst>
      <p:ext uri="{BB962C8B-B14F-4D97-AF65-F5344CB8AC3E}">
        <p14:creationId xmlns:p14="http://schemas.microsoft.com/office/powerpoint/2010/main" val="129477891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childTnLst>
                                </p:cTn>
                              </p:par>
                            </p:childTnLst>
                          </p:cTn>
                        </p:par>
                        <p:par>
                          <p:cTn id="9" fill="hold">
                            <p:stCondLst>
                              <p:cond delay="900"/>
                            </p:stCondLst>
                            <p:childTnLst>
                              <p:par>
                                <p:cTn id="10" presetID="10" presetClass="entr" presetSubtype="0" fill="hold" grpId="0" nodeType="afterEffect">
                                  <p:stCondLst>
                                    <p:cond delay="0"/>
                                  </p:stCondLst>
                                  <p:childTnLst>
                                    <p:set>
                                      <p:cBhvr>
                                        <p:cTn id="11" dur="1" fill="hold">
                                          <p:stCondLst>
                                            <p:cond delay="0"/>
                                          </p:stCondLst>
                                        </p:cTn>
                                        <p:tgtEl>
                                          <p:spTgt spid="122"/>
                                        </p:tgtEl>
                                        <p:attrNameLst>
                                          <p:attrName>style.visibility</p:attrName>
                                        </p:attrNameLst>
                                      </p:cBhvr>
                                      <p:to>
                                        <p:strVal val="visible"/>
                                      </p:to>
                                    </p:set>
                                    <p:animEffect transition="in" filter="fade">
                                      <p:cBhvr>
                                        <p:cTn id="12" dur="500"/>
                                        <p:tgtEl>
                                          <p:spTgt spid="122"/>
                                        </p:tgtEl>
                                      </p:cBhvr>
                                    </p:animEffect>
                                  </p:childTnLst>
                                </p:cTn>
                              </p:par>
                            </p:childTnLst>
                          </p:cTn>
                        </p:par>
                        <p:par>
                          <p:cTn id="13" fill="hold">
                            <p:stCondLst>
                              <p:cond delay="1400"/>
                            </p:stCondLst>
                            <p:childTnLst>
                              <p:par>
                                <p:cTn id="14" presetID="10" presetClass="entr" presetSubtype="0" fill="hold" grpId="0" nodeType="afterEffect">
                                  <p:stCondLst>
                                    <p:cond delay="0"/>
                                  </p:stCondLst>
                                  <p:childTnLst>
                                    <p:set>
                                      <p:cBhvr>
                                        <p:cTn id="15" dur="1" fill="hold">
                                          <p:stCondLst>
                                            <p:cond delay="0"/>
                                          </p:stCondLst>
                                        </p:cTn>
                                        <p:tgtEl>
                                          <p:spTgt spid="124"/>
                                        </p:tgtEl>
                                        <p:attrNameLst>
                                          <p:attrName>style.visibility</p:attrName>
                                        </p:attrNameLst>
                                      </p:cBhvr>
                                      <p:to>
                                        <p:strVal val="visible"/>
                                      </p:to>
                                    </p:set>
                                    <p:animEffect transition="in" filter="fade">
                                      <p:cBhvr>
                                        <p:cTn id="16" dur="500"/>
                                        <p:tgtEl>
                                          <p:spTgt spid="124"/>
                                        </p:tgtEl>
                                      </p:cBhvr>
                                    </p:animEffect>
                                  </p:childTnLst>
                                </p:cTn>
                              </p:par>
                            </p:childTnLst>
                          </p:cTn>
                        </p:par>
                        <p:par>
                          <p:cTn id="17" fill="hold">
                            <p:stCondLst>
                              <p:cond delay="1900"/>
                            </p:stCondLst>
                            <p:childTnLst>
                              <p:par>
                                <p:cTn id="18" presetID="10" presetClass="entr" presetSubtype="0" fill="hold" grpId="0" nodeType="afterEffect">
                                  <p:stCondLst>
                                    <p:cond delay="0"/>
                                  </p:stCondLst>
                                  <p:childTnLst>
                                    <p:set>
                                      <p:cBhvr>
                                        <p:cTn id="19" dur="1" fill="hold">
                                          <p:stCondLst>
                                            <p:cond delay="0"/>
                                          </p:stCondLst>
                                        </p:cTn>
                                        <p:tgtEl>
                                          <p:spTgt spid="126"/>
                                        </p:tgtEl>
                                        <p:attrNameLst>
                                          <p:attrName>style.visibility</p:attrName>
                                        </p:attrNameLst>
                                      </p:cBhvr>
                                      <p:to>
                                        <p:strVal val="visible"/>
                                      </p:to>
                                    </p:set>
                                    <p:animEffect transition="in" filter="fade">
                                      <p:cBhvr>
                                        <p:cTn id="20" dur="500"/>
                                        <p:tgtEl>
                                          <p:spTgt spid="126"/>
                                        </p:tgtEl>
                                      </p:cBhvr>
                                    </p:animEffect>
                                  </p:childTnLst>
                                </p:cTn>
                              </p:par>
                            </p:childTnLst>
                          </p:cTn>
                        </p:par>
                        <p:par>
                          <p:cTn id="21" fill="hold">
                            <p:stCondLst>
                              <p:cond delay="2400"/>
                            </p:stCondLst>
                            <p:childTnLst>
                              <p:par>
                                <p:cTn id="22" presetID="10" presetClass="entr" presetSubtype="0" fill="hold" grpId="0" nodeType="afterEffect">
                                  <p:stCondLst>
                                    <p:cond delay="0"/>
                                  </p:stCondLst>
                                  <p:childTnLst>
                                    <p:set>
                                      <p:cBhvr>
                                        <p:cTn id="23" dur="1" fill="hold">
                                          <p:stCondLst>
                                            <p:cond delay="0"/>
                                          </p:stCondLst>
                                        </p:cTn>
                                        <p:tgtEl>
                                          <p:spTgt spid="128"/>
                                        </p:tgtEl>
                                        <p:attrNameLst>
                                          <p:attrName>style.visibility</p:attrName>
                                        </p:attrNameLst>
                                      </p:cBhvr>
                                      <p:to>
                                        <p:strVal val="visible"/>
                                      </p:to>
                                    </p:set>
                                    <p:animEffect transition="in" filter="fade">
                                      <p:cBhvr>
                                        <p:cTn id="24" dur="500"/>
                                        <p:tgtEl>
                                          <p:spTgt spid="128"/>
                                        </p:tgtEl>
                                      </p:cBhvr>
                                    </p:animEffect>
                                  </p:childTnLst>
                                </p:cTn>
                              </p:par>
                            </p:childTnLst>
                          </p:cTn>
                        </p:par>
                        <p:par>
                          <p:cTn id="25" fill="hold">
                            <p:stCondLst>
                              <p:cond delay="2900"/>
                            </p:stCondLst>
                            <p:childTnLst>
                              <p:par>
                                <p:cTn id="26" presetID="10" presetClass="entr" presetSubtype="0" fill="hold" grpId="0" nodeType="afterEffect">
                                  <p:stCondLst>
                                    <p:cond delay="0"/>
                                  </p:stCondLst>
                                  <p:childTnLst>
                                    <p:set>
                                      <p:cBhvr>
                                        <p:cTn id="27" dur="1" fill="hold">
                                          <p:stCondLst>
                                            <p:cond delay="0"/>
                                          </p:stCondLst>
                                        </p:cTn>
                                        <p:tgtEl>
                                          <p:spTgt spid="130"/>
                                        </p:tgtEl>
                                        <p:attrNameLst>
                                          <p:attrName>style.visibility</p:attrName>
                                        </p:attrNameLst>
                                      </p:cBhvr>
                                      <p:to>
                                        <p:strVal val="visible"/>
                                      </p:to>
                                    </p:set>
                                    <p:animEffect transition="in" filter="fade">
                                      <p:cBhvr>
                                        <p:cTn id="28" dur="500"/>
                                        <p:tgtEl>
                                          <p:spTgt spid="130"/>
                                        </p:tgtEl>
                                      </p:cBhvr>
                                    </p:animEffect>
                                  </p:childTnLst>
                                </p:cTn>
                              </p:par>
                            </p:childTnLst>
                          </p:cTn>
                        </p:par>
                        <p:par>
                          <p:cTn id="29" fill="hold">
                            <p:stCondLst>
                              <p:cond delay="3400"/>
                            </p:stCondLst>
                            <p:childTnLst>
                              <p:par>
                                <p:cTn id="30" presetID="10" presetClass="entr" presetSubtype="0" fill="hold" grpId="0" nodeType="afterEffect">
                                  <p:stCondLst>
                                    <p:cond delay="0"/>
                                  </p:stCondLst>
                                  <p:childTnLst>
                                    <p:set>
                                      <p:cBhvr>
                                        <p:cTn id="31" dur="1" fill="hold">
                                          <p:stCondLst>
                                            <p:cond delay="0"/>
                                          </p:stCondLst>
                                        </p:cTn>
                                        <p:tgtEl>
                                          <p:spTgt spid="131"/>
                                        </p:tgtEl>
                                        <p:attrNameLst>
                                          <p:attrName>style.visibility</p:attrName>
                                        </p:attrNameLst>
                                      </p:cBhvr>
                                      <p:to>
                                        <p:strVal val="visible"/>
                                      </p:to>
                                    </p:set>
                                    <p:animEffect transition="in" filter="fade">
                                      <p:cBhvr>
                                        <p:cTn id="32" dur="500"/>
                                        <p:tgtEl>
                                          <p:spTgt spid="131"/>
                                        </p:tgtEl>
                                      </p:cBhvr>
                                    </p:animEffect>
                                  </p:childTnLst>
                                </p:cTn>
                              </p:par>
                            </p:childTnLst>
                          </p:cTn>
                        </p:par>
                        <p:par>
                          <p:cTn id="33" fill="hold">
                            <p:stCondLst>
                              <p:cond delay="3900"/>
                            </p:stCondLst>
                            <p:childTnLst>
                              <p:par>
                                <p:cTn id="34" presetID="10" presetClass="entr" presetSubtype="0" fill="hold" grpId="0" nodeType="afterEffect">
                                  <p:stCondLst>
                                    <p:cond delay="0"/>
                                  </p:stCondLst>
                                  <p:childTnLst>
                                    <p:set>
                                      <p:cBhvr>
                                        <p:cTn id="35" dur="1" fill="hold">
                                          <p:stCondLst>
                                            <p:cond delay="0"/>
                                          </p:stCondLst>
                                        </p:cTn>
                                        <p:tgtEl>
                                          <p:spTgt spid="132"/>
                                        </p:tgtEl>
                                        <p:attrNameLst>
                                          <p:attrName>style.visibility</p:attrName>
                                        </p:attrNameLst>
                                      </p:cBhvr>
                                      <p:to>
                                        <p:strVal val="visible"/>
                                      </p:to>
                                    </p:set>
                                    <p:animEffect transition="in" filter="fade">
                                      <p:cBhvr>
                                        <p:cTn id="36" dur="500"/>
                                        <p:tgtEl>
                                          <p:spTgt spid="132"/>
                                        </p:tgtEl>
                                      </p:cBhvr>
                                    </p:animEffect>
                                  </p:childTnLst>
                                </p:cTn>
                              </p:par>
                            </p:childTnLst>
                          </p:cTn>
                        </p:par>
                        <p:par>
                          <p:cTn id="37" fill="hold">
                            <p:stCondLst>
                              <p:cond delay="4400"/>
                            </p:stCondLst>
                            <p:childTnLst>
                              <p:par>
                                <p:cTn id="38" presetID="10" presetClass="entr" presetSubtype="0" fill="hold" grpId="0" nodeType="afterEffect">
                                  <p:stCondLst>
                                    <p:cond delay="0"/>
                                  </p:stCondLst>
                                  <p:childTnLst>
                                    <p:set>
                                      <p:cBhvr>
                                        <p:cTn id="39" dur="1" fill="hold">
                                          <p:stCondLst>
                                            <p:cond delay="0"/>
                                          </p:stCondLst>
                                        </p:cTn>
                                        <p:tgtEl>
                                          <p:spTgt spid="133"/>
                                        </p:tgtEl>
                                        <p:attrNameLst>
                                          <p:attrName>style.visibility</p:attrName>
                                        </p:attrNameLst>
                                      </p:cBhvr>
                                      <p:to>
                                        <p:strVal val="visible"/>
                                      </p:to>
                                    </p:set>
                                    <p:animEffect transition="in" filter="fade">
                                      <p:cBhvr>
                                        <p:cTn id="40" dur="500"/>
                                        <p:tgtEl>
                                          <p:spTgt spid="133"/>
                                        </p:tgtEl>
                                      </p:cBhvr>
                                    </p:animEffect>
                                  </p:childTnLst>
                                </p:cTn>
                              </p:par>
                            </p:childTnLst>
                          </p:cTn>
                        </p:par>
                        <p:par>
                          <p:cTn id="41" fill="hold">
                            <p:stCondLst>
                              <p:cond delay="4900"/>
                            </p:stCondLst>
                            <p:childTnLst>
                              <p:par>
                                <p:cTn id="42" presetID="53" presetClass="entr" presetSubtype="16" fill="hold" grpId="0" nodeType="afterEffect">
                                  <p:stCondLst>
                                    <p:cond delay="0"/>
                                  </p:stCondLst>
                                  <p:childTnLst>
                                    <p:set>
                                      <p:cBhvr>
                                        <p:cTn id="43" dur="1" fill="hold">
                                          <p:stCondLst>
                                            <p:cond delay="0"/>
                                          </p:stCondLst>
                                        </p:cTn>
                                        <p:tgtEl>
                                          <p:spTgt spid="141"/>
                                        </p:tgtEl>
                                        <p:attrNameLst>
                                          <p:attrName>style.visibility</p:attrName>
                                        </p:attrNameLst>
                                      </p:cBhvr>
                                      <p:to>
                                        <p:strVal val="visible"/>
                                      </p:to>
                                    </p:set>
                                    <p:anim calcmode="lin" valueType="num">
                                      <p:cBhvr>
                                        <p:cTn id="44" dur="500" fill="hold"/>
                                        <p:tgtEl>
                                          <p:spTgt spid="141"/>
                                        </p:tgtEl>
                                        <p:attrNameLst>
                                          <p:attrName>ppt_w</p:attrName>
                                        </p:attrNameLst>
                                      </p:cBhvr>
                                      <p:tavLst>
                                        <p:tav tm="0">
                                          <p:val>
                                            <p:fltVal val="0"/>
                                          </p:val>
                                        </p:tav>
                                        <p:tav tm="100000">
                                          <p:val>
                                            <p:strVal val="#ppt_w"/>
                                          </p:val>
                                        </p:tav>
                                      </p:tavLst>
                                    </p:anim>
                                    <p:anim calcmode="lin" valueType="num">
                                      <p:cBhvr>
                                        <p:cTn id="45" dur="500" fill="hold"/>
                                        <p:tgtEl>
                                          <p:spTgt spid="141"/>
                                        </p:tgtEl>
                                        <p:attrNameLst>
                                          <p:attrName>ppt_h</p:attrName>
                                        </p:attrNameLst>
                                      </p:cBhvr>
                                      <p:tavLst>
                                        <p:tav tm="0">
                                          <p:val>
                                            <p:fltVal val="0"/>
                                          </p:val>
                                        </p:tav>
                                        <p:tav tm="100000">
                                          <p:val>
                                            <p:strVal val="#ppt_h"/>
                                          </p:val>
                                        </p:tav>
                                      </p:tavLst>
                                    </p:anim>
                                    <p:animEffect transition="in" filter="fade">
                                      <p:cBhvr>
                                        <p:cTn id="46" dur="500"/>
                                        <p:tgtEl>
                                          <p:spTgt spid="141"/>
                                        </p:tgtEl>
                                      </p:cBhvr>
                                    </p:animEffect>
                                  </p:childTnLst>
                                </p:cTn>
                              </p:par>
                            </p:childTnLst>
                          </p:cTn>
                        </p:par>
                        <p:par>
                          <p:cTn id="47" fill="hold">
                            <p:stCondLst>
                              <p:cond delay="5400"/>
                            </p:stCondLst>
                            <p:childTnLst>
                              <p:par>
                                <p:cTn id="48" presetID="53" presetClass="entr" presetSubtype="16" fill="hold" grpId="0" nodeType="afterEffect">
                                  <p:stCondLst>
                                    <p:cond delay="0"/>
                                  </p:stCondLst>
                                  <p:childTnLst>
                                    <p:set>
                                      <p:cBhvr>
                                        <p:cTn id="49" dur="1" fill="hold">
                                          <p:stCondLst>
                                            <p:cond delay="0"/>
                                          </p:stCondLst>
                                        </p:cTn>
                                        <p:tgtEl>
                                          <p:spTgt spid="142"/>
                                        </p:tgtEl>
                                        <p:attrNameLst>
                                          <p:attrName>style.visibility</p:attrName>
                                        </p:attrNameLst>
                                      </p:cBhvr>
                                      <p:to>
                                        <p:strVal val="visible"/>
                                      </p:to>
                                    </p:set>
                                    <p:anim calcmode="lin" valueType="num">
                                      <p:cBhvr>
                                        <p:cTn id="50" dur="500" fill="hold"/>
                                        <p:tgtEl>
                                          <p:spTgt spid="142"/>
                                        </p:tgtEl>
                                        <p:attrNameLst>
                                          <p:attrName>ppt_w</p:attrName>
                                        </p:attrNameLst>
                                      </p:cBhvr>
                                      <p:tavLst>
                                        <p:tav tm="0">
                                          <p:val>
                                            <p:fltVal val="0"/>
                                          </p:val>
                                        </p:tav>
                                        <p:tav tm="100000">
                                          <p:val>
                                            <p:strVal val="#ppt_w"/>
                                          </p:val>
                                        </p:tav>
                                      </p:tavLst>
                                    </p:anim>
                                    <p:anim calcmode="lin" valueType="num">
                                      <p:cBhvr>
                                        <p:cTn id="51" dur="500" fill="hold"/>
                                        <p:tgtEl>
                                          <p:spTgt spid="142"/>
                                        </p:tgtEl>
                                        <p:attrNameLst>
                                          <p:attrName>ppt_h</p:attrName>
                                        </p:attrNameLst>
                                      </p:cBhvr>
                                      <p:tavLst>
                                        <p:tav tm="0">
                                          <p:val>
                                            <p:fltVal val="0"/>
                                          </p:val>
                                        </p:tav>
                                        <p:tav tm="100000">
                                          <p:val>
                                            <p:strVal val="#ppt_h"/>
                                          </p:val>
                                        </p:tav>
                                      </p:tavLst>
                                    </p:anim>
                                    <p:animEffect transition="in" filter="fade">
                                      <p:cBhvr>
                                        <p:cTn id="52" dur="500"/>
                                        <p:tgtEl>
                                          <p:spTgt spid="142"/>
                                        </p:tgtEl>
                                      </p:cBhvr>
                                    </p:animEffect>
                                  </p:childTnLst>
                                </p:cTn>
                              </p:par>
                            </p:childTnLst>
                          </p:cTn>
                        </p:par>
                        <p:par>
                          <p:cTn id="53" fill="hold">
                            <p:stCondLst>
                              <p:cond delay="5900"/>
                            </p:stCondLst>
                            <p:childTnLst>
                              <p:par>
                                <p:cTn id="54" presetID="53" presetClass="entr" presetSubtype="16" fill="hold" grpId="0" nodeType="afterEffect">
                                  <p:stCondLst>
                                    <p:cond delay="0"/>
                                  </p:stCondLst>
                                  <p:childTnLst>
                                    <p:set>
                                      <p:cBhvr>
                                        <p:cTn id="55" dur="1" fill="hold">
                                          <p:stCondLst>
                                            <p:cond delay="0"/>
                                          </p:stCondLst>
                                        </p:cTn>
                                        <p:tgtEl>
                                          <p:spTgt spid="143"/>
                                        </p:tgtEl>
                                        <p:attrNameLst>
                                          <p:attrName>style.visibility</p:attrName>
                                        </p:attrNameLst>
                                      </p:cBhvr>
                                      <p:to>
                                        <p:strVal val="visible"/>
                                      </p:to>
                                    </p:set>
                                    <p:anim calcmode="lin" valueType="num">
                                      <p:cBhvr>
                                        <p:cTn id="56" dur="500" fill="hold"/>
                                        <p:tgtEl>
                                          <p:spTgt spid="143"/>
                                        </p:tgtEl>
                                        <p:attrNameLst>
                                          <p:attrName>ppt_w</p:attrName>
                                        </p:attrNameLst>
                                      </p:cBhvr>
                                      <p:tavLst>
                                        <p:tav tm="0">
                                          <p:val>
                                            <p:fltVal val="0"/>
                                          </p:val>
                                        </p:tav>
                                        <p:tav tm="100000">
                                          <p:val>
                                            <p:strVal val="#ppt_w"/>
                                          </p:val>
                                        </p:tav>
                                      </p:tavLst>
                                    </p:anim>
                                    <p:anim calcmode="lin" valueType="num">
                                      <p:cBhvr>
                                        <p:cTn id="57" dur="500" fill="hold"/>
                                        <p:tgtEl>
                                          <p:spTgt spid="143"/>
                                        </p:tgtEl>
                                        <p:attrNameLst>
                                          <p:attrName>ppt_h</p:attrName>
                                        </p:attrNameLst>
                                      </p:cBhvr>
                                      <p:tavLst>
                                        <p:tav tm="0">
                                          <p:val>
                                            <p:fltVal val="0"/>
                                          </p:val>
                                        </p:tav>
                                        <p:tav tm="100000">
                                          <p:val>
                                            <p:strVal val="#ppt_h"/>
                                          </p:val>
                                        </p:tav>
                                      </p:tavLst>
                                    </p:anim>
                                    <p:animEffect transition="in" filter="fade">
                                      <p:cBhvr>
                                        <p:cTn id="58" dur="500"/>
                                        <p:tgtEl>
                                          <p:spTgt spid="143"/>
                                        </p:tgtEl>
                                      </p:cBhvr>
                                    </p:animEffect>
                                  </p:childTnLst>
                                </p:cTn>
                              </p:par>
                            </p:childTnLst>
                          </p:cTn>
                        </p:par>
                        <p:par>
                          <p:cTn id="59" fill="hold">
                            <p:stCondLst>
                              <p:cond delay="6400"/>
                            </p:stCondLst>
                            <p:childTnLst>
                              <p:par>
                                <p:cTn id="60" presetID="53" presetClass="entr" presetSubtype="16" fill="hold" grpId="0" nodeType="afterEffect">
                                  <p:stCondLst>
                                    <p:cond delay="0"/>
                                  </p:stCondLst>
                                  <p:childTnLst>
                                    <p:set>
                                      <p:cBhvr>
                                        <p:cTn id="61" dur="1" fill="hold">
                                          <p:stCondLst>
                                            <p:cond delay="0"/>
                                          </p:stCondLst>
                                        </p:cTn>
                                        <p:tgtEl>
                                          <p:spTgt spid="144"/>
                                        </p:tgtEl>
                                        <p:attrNameLst>
                                          <p:attrName>style.visibility</p:attrName>
                                        </p:attrNameLst>
                                      </p:cBhvr>
                                      <p:to>
                                        <p:strVal val="visible"/>
                                      </p:to>
                                    </p:set>
                                    <p:anim calcmode="lin" valueType="num">
                                      <p:cBhvr>
                                        <p:cTn id="62" dur="500" fill="hold"/>
                                        <p:tgtEl>
                                          <p:spTgt spid="144"/>
                                        </p:tgtEl>
                                        <p:attrNameLst>
                                          <p:attrName>ppt_w</p:attrName>
                                        </p:attrNameLst>
                                      </p:cBhvr>
                                      <p:tavLst>
                                        <p:tav tm="0">
                                          <p:val>
                                            <p:fltVal val="0"/>
                                          </p:val>
                                        </p:tav>
                                        <p:tav tm="100000">
                                          <p:val>
                                            <p:strVal val="#ppt_w"/>
                                          </p:val>
                                        </p:tav>
                                      </p:tavLst>
                                    </p:anim>
                                    <p:anim calcmode="lin" valueType="num">
                                      <p:cBhvr>
                                        <p:cTn id="63" dur="500" fill="hold"/>
                                        <p:tgtEl>
                                          <p:spTgt spid="144"/>
                                        </p:tgtEl>
                                        <p:attrNameLst>
                                          <p:attrName>ppt_h</p:attrName>
                                        </p:attrNameLst>
                                      </p:cBhvr>
                                      <p:tavLst>
                                        <p:tav tm="0">
                                          <p:val>
                                            <p:fltVal val="0"/>
                                          </p:val>
                                        </p:tav>
                                        <p:tav tm="100000">
                                          <p:val>
                                            <p:strVal val="#ppt_h"/>
                                          </p:val>
                                        </p:tav>
                                      </p:tavLst>
                                    </p:anim>
                                    <p:animEffect transition="in" filter="fade">
                                      <p:cBhvr>
                                        <p:cTn id="64" dur="500"/>
                                        <p:tgtEl>
                                          <p:spTgt spid="1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122" grpId="0" animBg="1"/>
      <p:bldP spid="124" grpId="0" animBg="1"/>
      <p:bldP spid="126" grpId="0" animBg="1"/>
      <p:bldP spid="128" grpId="0" animBg="1"/>
      <p:bldP spid="130" grpId="0" animBg="1"/>
      <p:bldP spid="131" grpId="0" animBg="1"/>
      <p:bldP spid="132" grpId="0" animBg="1"/>
      <p:bldP spid="133" grpId="0" animBg="1"/>
      <p:bldP spid="141" grpId="0" animBg="1"/>
      <p:bldP spid="142" grpId="0"/>
      <p:bldP spid="143" grpId="0" animBg="1"/>
      <p:bldP spid="14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558702" y="404664"/>
            <a:ext cx="3744416" cy="646331"/>
          </a:xfrm>
          <a:prstGeom prst="rect">
            <a:avLst/>
          </a:prstGeom>
          <a:noFill/>
          <a:effectLst/>
        </p:spPr>
        <p:txBody>
          <a:bodyPr wrap="square" rtlCol="0">
            <a:spAutoFit/>
          </a:bodyPr>
          <a:lstStyle/>
          <a:p>
            <a:pPr algn="ctr"/>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模块</a:t>
            </a:r>
            <a:r>
              <a:rPr lang="en-US" altLang="zh-CN"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1</a:t>
            </a:r>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：发展战略</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sp>
        <p:nvSpPr>
          <p:cNvPr id="3" name="矩形 2"/>
          <p:cNvSpPr/>
          <p:nvPr/>
        </p:nvSpPr>
        <p:spPr>
          <a:xfrm>
            <a:off x="5375126" y="2505670"/>
            <a:ext cx="6092825" cy="1815882"/>
          </a:xfrm>
          <a:prstGeom prst="rect">
            <a:avLst/>
          </a:prstGeom>
        </p:spPr>
        <p:txBody>
          <a:bodyPr>
            <a:spAutoFit/>
          </a:bodyPr>
          <a:lstStyle/>
          <a:p>
            <a:r>
              <a:rPr lang="zh-CN" altLang="zh-CN" dirty="0" smtClean="0">
                <a:latin typeface="微软雅黑" pitchFamily="34" charset="-122"/>
                <a:ea typeface="微软雅黑" pitchFamily="34" charset="-122"/>
              </a:rPr>
              <a:t>规划</a:t>
            </a:r>
            <a:r>
              <a:rPr lang="zh-CN" altLang="zh-CN" dirty="0">
                <a:latin typeface="微软雅黑" pitchFamily="34" charset="-122"/>
                <a:ea typeface="微软雅黑" pitchFamily="34" charset="-122"/>
              </a:rPr>
              <a:t>企业的发展战略，这是企业要做的第一件事情，换句话讲，企业一定要锁定目标市场，到底要抢占的市场是什么？向哪个方向发展</a:t>
            </a:r>
            <a:r>
              <a:rPr lang="zh-CN" altLang="zh-CN" dirty="0" smtClean="0">
                <a:latin typeface="微软雅黑" pitchFamily="34" charset="-122"/>
                <a:ea typeface="微软雅黑" pitchFamily="34" charset="-122"/>
              </a:rPr>
              <a:t>？</a:t>
            </a:r>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a:p>
            <a:r>
              <a:rPr lang="zh-CN" altLang="en-US" sz="4000" dirty="0" smtClean="0">
                <a:latin typeface="迷你简菱心" pitchFamily="49" charset="-122"/>
                <a:ea typeface="迷你简菱心" pitchFamily="49" charset="-122"/>
              </a:rPr>
              <a:t>布局有道</a:t>
            </a:r>
            <a:endParaRPr lang="zh-CN" altLang="zh-CN" sz="4000" dirty="0">
              <a:latin typeface="迷你简菱心" pitchFamily="49" charset="-122"/>
              <a:ea typeface="迷你简菱心" pitchFamily="49" charset="-122"/>
            </a:endParaRPr>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92" y="2060848"/>
            <a:ext cx="5167542" cy="3384376"/>
          </a:xfrm>
          <a:prstGeom prst="rect">
            <a:avLst/>
          </a:prstGeom>
        </p:spPr>
      </p:pic>
    </p:spTree>
    <p:extLst>
      <p:ext uri="{BB962C8B-B14F-4D97-AF65-F5344CB8AC3E}">
        <p14:creationId xmlns:p14="http://schemas.microsoft.com/office/powerpoint/2010/main" val="420389812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par>
                          <p:cTn id="9" fill="hold">
                            <p:stCondLst>
                              <p:cond delay="850"/>
                            </p:stCondLst>
                            <p:childTnLst>
                              <p:par>
                                <p:cTn id="10" presetID="42"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1850"/>
                            </p:stCondLst>
                            <p:childTnLst>
                              <p:par>
                                <p:cTn id="16" presetID="10" presetClass="entr" presetSubtype="0"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558702" y="404664"/>
            <a:ext cx="3744416" cy="646331"/>
          </a:xfrm>
          <a:prstGeom prst="rect">
            <a:avLst/>
          </a:prstGeom>
          <a:noFill/>
          <a:effectLst/>
        </p:spPr>
        <p:txBody>
          <a:bodyPr wrap="square" rtlCol="0">
            <a:spAutoFit/>
          </a:bodyPr>
          <a:lstStyle/>
          <a:p>
            <a:pPr algn="ctr"/>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模块</a:t>
            </a:r>
            <a:r>
              <a:rPr lang="en-US" altLang="zh-CN"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2</a:t>
            </a:r>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：核心流程</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sp>
        <p:nvSpPr>
          <p:cNvPr id="3" name="矩形 2"/>
          <p:cNvSpPr/>
          <p:nvPr/>
        </p:nvSpPr>
        <p:spPr>
          <a:xfrm>
            <a:off x="6279088" y="2901752"/>
            <a:ext cx="5472608" cy="1670778"/>
          </a:xfrm>
          <a:prstGeom prst="rect">
            <a:avLst/>
          </a:prstGeom>
        </p:spPr>
        <p:txBody>
          <a:bodyPr wrap="square">
            <a:spAutoFit/>
          </a:bodyPr>
          <a:lstStyle/>
          <a:p>
            <a:pPr>
              <a:lnSpc>
                <a:spcPct val="200000"/>
              </a:lnSpc>
            </a:pPr>
            <a:r>
              <a:rPr lang="zh-CN" altLang="zh-CN" dirty="0" smtClean="0">
                <a:latin typeface="微软雅黑" pitchFamily="34" charset="-122"/>
                <a:ea typeface="微软雅黑" pitchFamily="34" charset="-122"/>
              </a:rPr>
              <a:t>在</a:t>
            </a:r>
            <a:r>
              <a:rPr lang="zh-CN" altLang="zh-CN" dirty="0">
                <a:latin typeface="微软雅黑" pitchFamily="34" charset="-122"/>
                <a:ea typeface="微软雅黑" pitchFamily="34" charset="-122"/>
              </a:rPr>
              <a:t>战略规划确定、目标市场锁定的前提下</a:t>
            </a:r>
            <a:r>
              <a:rPr lang="zh-CN" altLang="zh-CN" dirty="0" smtClean="0">
                <a:latin typeface="微软雅黑" pitchFamily="34" charset="-122"/>
                <a:ea typeface="微软雅黑" pitchFamily="34" charset="-122"/>
              </a:rPr>
              <a:t>，</a:t>
            </a:r>
            <a:endParaRPr lang="en-US" altLang="zh-CN" dirty="0" smtClean="0">
              <a:latin typeface="微软雅黑" pitchFamily="34" charset="-122"/>
              <a:ea typeface="微软雅黑" pitchFamily="34" charset="-122"/>
            </a:endParaRPr>
          </a:p>
          <a:p>
            <a:pPr>
              <a:lnSpc>
                <a:spcPct val="200000"/>
              </a:lnSpc>
            </a:pPr>
            <a:r>
              <a:rPr lang="zh-CN" altLang="zh-CN" dirty="0" smtClean="0">
                <a:latin typeface="微软雅黑" pitchFamily="34" charset="-122"/>
                <a:ea typeface="微软雅黑" pitchFamily="34" charset="-122"/>
              </a:rPr>
              <a:t>用</a:t>
            </a:r>
            <a:r>
              <a:rPr lang="zh-CN" altLang="zh-CN" dirty="0">
                <a:latin typeface="微软雅黑" pitchFamily="34" charset="-122"/>
                <a:ea typeface="微软雅黑" pitchFamily="34" charset="-122"/>
              </a:rPr>
              <a:t>一个什么样的核心业务流程运转</a:t>
            </a:r>
            <a:r>
              <a:rPr lang="zh-CN" altLang="zh-CN" dirty="0" smtClean="0">
                <a:latin typeface="微软雅黑" pitchFamily="34" charset="-122"/>
                <a:ea typeface="微软雅黑" pitchFamily="34" charset="-122"/>
              </a:rPr>
              <a:t>，</a:t>
            </a:r>
            <a:endParaRPr lang="en-US" altLang="zh-CN" dirty="0" smtClean="0">
              <a:latin typeface="微软雅黑" pitchFamily="34" charset="-122"/>
              <a:ea typeface="微软雅黑" pitchFamily="34" charset="-122"/>
            </a:endParaRPr>
          </a:p>
          <a:p>
            <a:pPr>
              <a:lnSpc>
                <a:spcPct val="200000"/>
              </a:lnSpc>
            </a:pPr>
            <a:r>
              <a:rPr lang="zh-CN" altLang="zh-CN" dirty="0" smtClean="0">
                <a:latin typeface="微软雅黑" pitchFamily="34" charset="-122"/>
                <a:ea typeface="微软雅黑" pitchFamily="34" charset="-122"/>
              </a:rPr>
              <a:t>才能</a:t>
            </a:r>
            <a:r>
              <a:rPr lang="zh-CN" altLang="zh-CN" dirty="0">
                <a:latin typeface="微软雅黑" pitchFamily="34" charset="-122"/>
                <a:ea typeface="微软雅黑" pitchFamily="34" charset="-122"/>
              </a:rPr>
              <a:t>最大限度地占有企业的目标市场。</a:t>
            </a:r>
          </a:p>
        </p:txBody>
      </p:sp>
      <p:pic>
        <p:nvPicPr>
          <p:cNvPr id="36" name="图片 3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16533" y="2715507"/>
            <a:ext cx="2796705" cy="3039556"/>
          </a:xfrm>
          <a:prstGeom prst="rect">
            <a:avLst/>
          </a:prstGeom>
        </p:spPr>
      </p:pic>
      <p:sp>
        <p:nvSpPr>
          <p:cNvPr id="37" name="矩形 36"/>
          <p:cNvSpPr/>
          <p:nvPr/>
        </p:nvSpPr>
        <p:spPr>
          <a:xfrm>
            <a:off x="2458801" y="3726513"/>
            <a:ext cx="1512168" cy="7920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solidFill>
                  <a:schemeClr val="tx1"/>
                </a:solidFill>
                <a:latin typeface="微软雅黑" pitchFamily="34" charset="-122"/>
                <a:ea typeface="微软雅黑" pitchFamily="34" charset="-122"/>
              </a:rPr>
              <a:t>核心</a:t>
            </a:r>
            <a:endParaRPr lang="zh-CN" altLang="en-US" sz="3200" b="1" dirty="0">
              <a:solidFill>
                <a:schemeClr val="tx1"/>
              </a:solidFill>
              <a:latin typeface="微软雅黑" pitchFamily="34" charset="-122"/>
              <a:ea typeface="微软雅黑" pitchFamily="34" charset="-122"/>
            </a:endParaRPr>
          </a:p>
        </p:txBody>
      </p:sp>
      <p:sp>
        <p:nvSpPr>
          <p:cNvPr id="39" name="椭圆 38"/>
          <p:cNvSpPr/>
          <p:nvPr/>
        </p:nvSpPr>
        <p:spPr>
          <a:xfrm>
            <a:off x="1414686" y="2420888"/>
            <a:ext cx="3628794" cy="3628794"/>
          </a:xfrm>
          <a:prstGeom prst="ellipse">
            <a:avLst/>
          </a:prstGeom>
          <a:noFill/>
          <a:ln>
            <a:solidFill>
              <a:srgbClr val="74B23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40" name="矩形 39"/>
          <p:cNvSpPr/>
          <p:nvPr/>
        </p:nvSpPr>
        <p:spPr>
          <a:xfrm rot="18933962">
            <a:off x="1746427" y="3027119"/>
            <a:ext cx="1512168" cy="7920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solidFill>
                  <a:schemeClr val="tx1"/>
                </a:solidFill>
                <a:latin typeface="微软雅黑" pitchFamily="34" charset="-122"/>
                <a:ea typeface="微软雅黑" pitchFamily="34" charset="-122"/>
              </a:rPr>
              <a:t>专利技术</a:t>
            </a:r>
            <a:endParaRPr lang="zh-CN" altLang="en-US" sz="1600" b="1" dirty="0">
              <a:solidFill>
                <a:schemeClr val="tx1"/>
              </a:solidFill>
              <a:latin typeface="微软雅黑" pitchFamily="34" charset="-122"/>
              <a:ea typeface="微软雅黑" pitchFamily="34" charset="-122"/>
            </a:endParaRPr>
          </a:p>
        </p:txBody>
      </p:sp>
      <p:sp>
        <p:nvSpPr>
          <p:cNvPr id="41" name="矩形 40"/>
          <p:cNvSpPr/>
          <p:nvPr/>
        </p:nvSpPr>
        <p:spPr>
          <a:xfrm rot="2816646">
            <a:off x="3214884" y="3116635"/>
            <a:ext cx="1512168" cy="7920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solidFill>
                  <a:schemeClr val="tx1"/>
                </a:solidFill>
                <a:latin typeface="微软雅黑" pitchFamily="34" charset="-122"/>
                <a:ea typeface="微软雅黑" pitchFamily="34" charset="-122"/>
              </a:rPr>
              <a:t>市场需求</a:t>
            </a:r>
            <a:endParaRPr lang="zh-CN" altLang="en-US" sz="1600" b="1" dirty="0">
              <a:solidFill>
                <a:schemeClr val="tx1"/>
              </a:solidFill>
              <a:latin typeface="微软雅黑" pitchFamily="34" charset="-122"/>
              <a:ea typeface="微软雅黑" pitchFamily="34" charset="-122"/>
            </a:endParaRPr>
          </a:p>
        </p:txBody>
      </p:sp>
      <p:sp>
        <p:nvSpPr>
          <p:cNvPr id="42" name="矩形 41"/>
          <p:cNvSpPr/>
          <p:nvPr/>
        </p:nvSpPr>
        <p:spPr>
          <a:xfrm rot="18933962">
            <a:off x="3187412" y="4493152"/>
            <a:ext cx="1512168" cy="7920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solidFill>
                  <a:schemeClr val="tx1"/>
                </a:solidFill>
                <a:latin typeface="微软雅黑" pitchFamily="34" charset="-122"/>
                <a:ea typeface="微软雅黑" pitchFamily="34" charset="-122"/>
              </a:rPr>
              <a:t>组织架构</a:t>
            </a:r>
            <a:endParaRPr lang="zh-CN" altLang="en-US" sz="1600" b="1" dirty="0">
              <a:solidFill>
                <a:schemeClr val="tx1"/>
              </a:solidFill>
              <a:latin typeface="微软雅黑" pitchFamily="34" charset="-122"/>
              <a:ea typeface="微软雅黑" pitchFamily="34" charset="-122"/>
            </a:endParaRPr>
          </a:p>
        </p:txBody>
      </p:sp>
      <p:sp>
        <p:nvSpPr>
          <p:cNvPr id="43" name="矩形 42"/>
          <p:cNvSpPr/>
          <p:nvPr/>
        </p:nvSpPr>
        <p:spPr>
          <a:xfrm rot="2718432">
            <a:off x="1733996" y="4493153"/>
            <a:ext cx="1512168" cy="7920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solidFill>
                  <a:schemeClr val="tx1"/>
                </a:solidFill>
                <a:latin typeface="微软雅黑" pitchFamily="34" charset="-122"/>
                <a:ea typeface="微软雅黑" pitchFamily="34" charset="-122"/>
              </a:rPr>
              <a:t>生产品质</a:t>
            </a:r>
            <a:endParaRPr lang="zh-CN" altLang="en-US" sz="1600" b="1" dirty="0">
              <a:solidFill>
                <a:schemeClr val="tx1"/>
              </a:solidFill>
              <a:latin typeface="微软雅黑" pitchFamily="34" charset="-122"/>
              <a:ea typeface="微软雅黑" pitchFamily="34" charset="-122"/>
            </a:endParaRPr>
          </a:p>
        </p:txBody>
      </p:sp>
      <p:sp>
        <p:nvSpPr>
          <p:cNvPr id="44" name="椭圆 43"/>
          <p:cNvSpPr/>
          <p:nvPr/>
        </p:nvSpPr>
        <p:spPr>
          <a:xfrm>
            <a:off x="2890849" y="2096852"/>
            <a:ext cx="648072" cy="648072"/>
          </a:xfrm>
          <a:prstGeom prst="ellipse">
            <a:avLst/>
          </a:prstGeom>
          <a:ln/>
        </p:spPr>
        <p:style>
          <a:lnRef idx="1">
            <a:schemeClr val="accent3"/>
          </a:lnRef>
          <a:fillRef idx="3">
            <a:schemeClr val="accent3"/>
          </a:fillRef>
          <a:effectRef idx="2">
            <a:schemeClr val="accent3"/>
          </a:effectRef>
          <a:fontRef idx="minor">
            <a:schemeClr val="lt1"/>
          </a:fontRef>
        </p:style>
        <p:txBody>
          <a:bodyPr rtlCol="0" anchor="ctr"/>
          <a:lstStyle/>
          <a:p>
            <a:pPr algn="ctr"/>
            <a:r>
              <a:rPr lang="zh-CN" altLang="en-US" sz="1050" b="1" dirty="0" smtClean="0">
                <a:solidFill>
                  <a:schemeClr val="tx1"/>
                </a:solidFill>
                <a:latin typeface="微软雅黑" pitchFamily="34" charset="-122"/>
                <a:ea typeface="微软雅黑" pitchFamily="34" charset="-122"/>
              </a:rPr>
              <a:t>产品策划</a:t>
            </a:r>
            <a:endParaRPr lang="zh-CN" altLang="en-US" sz="1050" b="1" dirty="0">
              <a:solidFill>
                <a:schemeClr val="tx1"/>
              </a:solidFill>
              <a:latin typeface="微软雅黑" pitchFamily="34" charset="-122"/>
              <a:ea typeface="微软雅黑" pitchFamily="34" charset="-122"/>
            </a:endParaRPr>
          </a:p>
        </p:txBody>
      </p:sp>
      <p:sp>
        <p:nvSpPr>
          <p:cNvPr id="45" name="椭圆 44"/>
          <p:cNvSpPr/>
          <p:nvPr/>
        </p:nvSpPr>
        <p:spPr>
          <a:xfrm>
            <a:off x="3934966" y="2365797"/>
            <a:ext cx="648072" cy="648072"/>
          </a:xfrm>
          <a:prstGeom prst="ellipse">
            <a:avLst/>
          </a:prstGeom>
          <a:ln/>
        </p:spPr>
        <p:style>
          <a:lnRef idx="1">
            <a:schemeClr val="accent3"/>
          </a:lnRef>
          <a:fillRef idx="3">
            <a:schemeClr val="accent3"/>
          </a:fillRef>
          <a:effectRef idx="2">
            <a:schemeClr val="accent3"/>
          </a:effectRef>
          <a:fontRef idx="minor">
            <a:schemeClr val="lt1"/>
          </a:fontRef>
        </p:style>
        <p:txBody>
          <a:bodyPr rtlCol="0" anchor="ctr"/>
          <a:lstStyle/>
          <a:p>
            <a:pPr algn="ctr"/>
            <a:r>
              <a:rPr lang="zh-CN" altLang="en-US" sz="1050" b="1" dirty="0" smtClean="0">
                <a:solidFill>
                  <a:schemeClr val="tx1"/>
                </a:solidFill>
                <a:latin typeface="微软雅黑" pitchFamily="34" charset="-122"/>
                <a:ea typeface="微软雅黑" pitchFamily="34" charset="-122"/>
              </a:rPr>
              <a:t>工业设计</a:t>
            </a:r>
            <a:endParaRPr lang="zh-CN" altLang="en-US" sz="1050" b="1" dirty="0">
              <a:solidFill>
                <a:schemeClr val="tx1"/>
              </a:solidFill>
              <a:latin typeface="微软雅黑" pitchFamily="34" charset="-122"/>
              <a:ea typeface="微软雅黑" pitchFamily="34" charset="-122"/>
            </a:endParaRPr>
          </a:p>
        </p:txBody>
      </p:sp>
      <p:sp>
        <p:nvSpPr>
          <p:cNvPr id="46" name="椭圆 45"/>
          <p:cNvSpPr/>
          <p:nvPr/>
        </p:nvSpPr>
        <p:spPr>
          <a:xfrm>
            <a:off x="4625017" y="3363417"/>
            <a:ext cx="648072" cy="648072"/>
          </a:xfrm>
          <a:prstGeom prst="ellipse">
            <a:avLst/>
          </a:prstGeom>
          <a:ln/>
        </p:spPr>
        <p:style>
          <a:lnRef idx="1">
            <a:schemeClr val="accent3"/>
          </a:lnRef>
          <a:fillRef idx="3">
            <a:schemeClr val="accent3"/>
          </a:fillRef>
          <a:effectRef idx="2">
            <a:schemeClr val="accent3"/>
          </a:effectRef>
          <a:fontRef idx="minor">
            <a:schemeClr val="lt1"/>
          </a:fontRef>
        </p:style>
        <p:txBody>
          <a:bodyPr rtlCol="0" anchor="ctr"/>
          <a:lstStyle/>
          <a:p>
            <a:pPr algn="ctr"/>
            <a:r>
              <a:rPr lang="zh-CN" altLang="en-US" sz="1050" b="1" dirty="0" smtClean="0">
                <a:solidFill>
                  <a:schemeClr val="tx1"/>
                </a:solidFill>
                <a:latin typeface="微软雅黑" pitchFamily="34" charset="-122"/>
                <a:ea typeface="微软雅黑" pitchFamily="34" charset="-122"/>
              </a:rPr>
              <a:t>结构设计</a:t>
            </a:r>
            <a:endParaRPr lang="zh-CN" altLang="en-US" sz="1050" b="1" dirty="0">
              <a:solidFill>
                <a:schemeClr val="tx1"/>
              </a:solidFill>
              <a:latin typeface="微软雅黑" pitchFamily="34" charset="-122"/>
              <a:ea typeface="微软雅黑" pitchFamily="34" charset="-122"/>
            </a:endParaRPr>
          </a:p>
        </p:txBody>
      </p:sp>
      <p:sp>
        <p:nvSpPr>
          <p:cNvPr id="47" name="椭圆 46"/>
          <p:cNvSpPr/>
          <p:nvPr/>
        </p:nvSpPr>
        <p:spPr>
          <a:xfrm>
            <a:off x="4613238" y="4434797"/>
            <a:ext cx="648072" cy="648072"/>
          </a:xfrm>
          <a:prstGeom prst="ellipse">
            <a:avLst/>
          </a:prstGeom>
          <a:ln/>
        </p:spPr>
        <p:style>
          <a:lnRef idx="1">
            <a:schemeClr val="accent3"/>
          </a:lnRef>
          <a:fillRef idx="3">
            <a:schemeClr val="accent3"/>
          </a:fillRef>
          <a:effectRef idx="2">
            <a:schemeClr val="accent3"/>
          </a:effectRef>
          <a:fontRef idx="minor">
            <a:schemeClr val="lt1"/>
          </a:fontRef>
        </p:style>
        <p:txBody>
          <a:bodyPr rtlCol="0" anchor="ctr"/>
          <a:lstStyle/>
          <a:p>
            <a:pPr algn="ctr"/>
            <a:r>
              <a:rPr lang="zh-CN" altLang="en-US" sz="1050" b="1" dirty="0" smtClean="0">
                <a:solidFill>
                  <a:schemeClr val="tx1"/>
                </a:solidFill>
                <a:latin typeface="微软雅黑" pitchFamily="34" charset="-122"/>
                <a:ea typeface="微软雅黑" pitchFamily="34" charset="-122"/>
              </a:rPr>
              <a:t>专利技术</a:t>
            </a:r>
            <a:endParaRPr lang="zh-CN" altLang="en-US" sz="1050" b="1" dirty="0">
              <a:solidFill>
                <a:schemeClr val="tx1"/>
              </a:solidFill>
              <a:latin typeface="微软雅黑" pitchFamily="34" charset="-122"/>
              <a:ea typeface="微软雅黑" pitchFamily="34" charset="-122"/>
            </a:endParaRPr>
          </a:p>
        </p:txBody>
      </p:sp>
      <p:sp>
        <p:nvSpPr>
          <p:cNvPr id="48" name="椭圆 47"/>
          <p:cNvSpPr/>
          <p:nvPr/>
        </p:nvSpPr>
        <p:spPr>
          <a:xfrm>
            <a:off x="4011847" y="5303433"/>
            <a:ext cx="648072" cy="648072"/>
          </a:xfrm>
          <a:prstGeom prst="ellipse">
            <a:avLst/>
          </a:prstGeom>
          <a:ln/>
        </p:spPr>
        <p:style>
          <a:lnRef idx="1">
            <a:schemeClr val="accent3"/>
          </a:lnRef>
          <a:fillRef idx="3">
            <a:schemeClr val="accent3"/>
          </a:fillRef>
          <a:effectRef idx="2">
            <a:schemeClr val="accent3"/>
          </a:effectRef>
          <a:fontRef idx="minor">
            <a:schemeClr val="lt1"/>
          </a:fontRef>
        </p:style>
        <p:txBody>
          <a:bodyPr rtlCol="0" anchor="ctr"/>
          <a:lstStyle/>
          <a:p>
            <a:pPr algn="ctr"/>
            <a:r>
              <a:rPr lang="zh-CN" altLang="en-US" sz="1050" b="1" dirty="0" smtClean="0">
                <a:solidFill>
                  <a:schemeClr val="tx1"/>
                </a:solidFill>
                <a:latin typeface="微软雅黑" pitchFamily="34" charset="-122"/>
                <a:ea typeface="微软雅黑" pitchFamily="34" charset="-122"/>
              </a:rPr>
              <a:t>快速开模</a:t>
            </a:r>
            <a:endParaRPr lang="zh-CN" altLang="en-US" sz="1050" b="1" dirty="0">
              <a:solidFill>
                <a:schemeClr val="tx1"/>
              </a:solidFill>
              <a:latin typeface="微软雅黑" pitchFamily="34" charset="-122"/>
              <a:ea typeface="微软雅黑" pitchFamily="34" charset="-122"/>
            </a:endParaRPr>
          </a:p>
        </p:txBody>
      </p:sp>
      <p:sp>
        <p:nvSpPr>
          <p:cNvPr id="49" name="椭圆 48"/>
          <p:cNvSpPr/>
          <p:nvPr/>
        </p:nvSpPr>
        <p:spPr>
          <a:xfrm>
            <a:off x="2979345" y="5677626"/>
            <a:ext cx="648072" cy="648072"/>
          </a:xfrm>
          <a:prstGeom prst="ellipse">
            <a:avLst/>
          </a:prstGeom>
          <a:ln/>
        </p:spPr>
        <p:style>
          <a:lnRef idx="1">
            <a:schemeClr val="accent3"/>
          </a:lnRef>
          <a:fillRef idx="3">
            <a:schemeClr val="accent3"/>
          </a:fillRef>
          <a:effectRef idx="2">
            <a:schemeClr val="accent3"/>
          </a:effectRef>
          <a:fontRef idx="minor">
            <a:schemeClr val="lt1"/>
          </a:fontRef>
        </p:style>
        <p:txBody>
          <a:bodyPr rtlCol="0" anchor="ctr"/>
          <a:lstStyle/>
          <a:p>
            <a:pPr algn="ctr"/>
            <a:r>
              <a:rPr lang="zh-CN" altLang="en-US" sz="1050" b="1" dirty="0" smtClean="0">
                <a:solidFill>
                  <a:schemeClr val="tx1"/>
                </a:solidFill>
                <a:latin typeface="微软雅黑" pitchFamily="34" charset="-122"/>
                <a:ea typeface="微软雅黑" pitchFamily="34" charset="-122"/>
              </a:rPr>
              <a:t>精益注塑</a:t>
            </a:r>
            <a:endParaRPr lang="zh-CN" altLang="en-US" sz="1050" b="1" dirty="0">
              <a:solidFill>
                <a:schemeClr val="tx1"/>
              </a:solidFill>
              <a:latin typeface="微软雅黑" pitchFamily="34" charset="-122"/>
              <a:ea typeface="微软雅黑" pitchFamily="34" charset="-122"/>
            </a:endParaRPr>
          </a:p>
        </p:txBody>
      </p:sp>
      <p:sp>
        <p:nvSpPr>
          <p:cNvPr id="50" name="椭圆 49"/>
          <p:cNvSpPr/>
          <p:nvPr/>
        </p:nvSpPr>
        <p:spPr>
          <a:xfrm>
            <a:off x="2166044" y="5517232"/>
            <a:ext cx="648072" cy="648072"/>
          </a:xfrm>
          <a:prstGeom prst="ellipse">
            <a:avLst/>
          </a:prstGeom>
          <a:ln/>
        </p:spPr>
        <p:style>
          <a:lnRef idx="1">
            <a:schemeClr val="accent3"/>
          </a:lnRef>
          <a:fillRef idx="3">
            <a:schemeClr val="accent3"/>
          </a:fillRef>
          <a:effectRef idx="2">
            <a:schemeClr val="accent3"/>
          </a:effectRef>
          <a:fontRef idx="minor">
            <a:schemeClr val="lt1"/>
          </a:fontRef>
        </p:style>
        <p:txBody>
          <a:bodyPr rtlCol="0" anchor="ctr"/>
          <a:lstStyle/>
          <a:p>
            <a:pPr algn="ctr"/>
            <a:r>
              <a:rPr lang="en-US" altLang="zh-CN" sz="1050" b="1" dirty="0" smtClean="0">
                <a:solidFill>
                  <a:schemeClr val="tx1"/>
                </a:solidFill>
                <a:latin typeface="微软雅黑" pitchFamily="34" charset="-122"/>
                <a:ea typeface="微软雅黑" pitchFamily="34" charset="-122"/>
              </a:rPr>
              <a:t>NPI</a:t>
            </a:r>
            <a:r>
              <a:rPr lang="zh-CN" altLang="en-US" sz="1050" b="1" dirty="0" smtClean="0">
                <a:solidFill>
                  <a:schemeClr val="tx1"/>
                </a:solidFill>
                <a:latin typeface="微软雅黑" pitchFamily="34" charset="-122"/>
                <a:ea typeface="微软雅黑" pitchFamily="34" charset="-122"/>
              </a:rPr>
              <a:t>推进</a:t>
            </a:r>
            <a:endParaRPr lang="zh-CN" altLang="en-US" sz="1050" b="1" dirty="0">
              <a:solidFill>
                <a:schemeClr val="tx1"/>
              </a:solidFill>
              <a:latin typeface="微软雅黑" pitchFamily="34" charset="-122"/>
              <a:ea typeface="微软雅黑" pitchFamily="34" charset="-122"/>
            </a:endParaRPr>
          </a:p>
        </p:txBody>
      </p:sp>
      <p:sp>
        <p:nvSpPr>
          <p:cNvPr id="51" name="椭圆 50"/>
          <p:cNvSpPr/>
          <p:nvPr/>
        </p:nvSpPr>
        <p:spPr>
          <a:xfrm>
            <a:off x="1168461" y="4011489"/>
            <a:ext cx="648072" cy="648072"/>
          </a:xfrm>
          <a:prstGeom prst="ellipse">
            <a:avLst/>
          </a:prstGeom>
          <a:ln/>
        </p:spPr>
        <p:style>
          <a:lnRef idx="1">
            <a:schemeClr val="accent3"/>
          </a:lnRef>
          <a:fillRef idx="3">
            <a:schemeClr val="accent3"/>
          </a:fillRef>
          <a:effectRef idx="2">
            <a:schemeClr val="accent3"/>
          </a:effectRef>
          <a:fontRef idx="minor">
            <a:schemeClr val="lt1"/>
          </a:fontRef>
        </p:style>
        <p:txBody>
          <a:bodyPr rtlCol="0" anchor="ctr"/>
          <a:lstStyle/>
          <a:p>
            <a:pPr algn="ctr"/>
            <a:r>
              <a:rPr lang="zh-CN" altLang="en-US" sz="1050" b="1" dirty="0" smtClean="0">
                <a:solidFill>
                  <a:schemeClr val="tx1"/>
                </a:solidFill>
                <a:latin typeface="微软雅黑" pitchFamily="34" charset="-122"/>
                <a:ea typeface="微软雅黑" pitchFamily="34" charset="-122"/>
              </a:rPr>
              <a:t>服务类</a:t>
            </a:r>
            <a:endParaRPr lang="zh-CN" altLang="en-US" sz="1050" b="1" dirty="0">
              <a:solidFill>
                <a:schemeClr val="tx1"/>
              </a:solidFill>
              <a:latin typeface="微软雅黑" pitchFamily="34" charset="-122"/>
              <a:ea typeface="微软雅黑" pitchFamily="34" charset="-122"/>
            </a:endParaRPr>
          </a:p>
        </p:txBody>
      </p:sp>
      <p:sp>
        <p:nvSpPr>
          <p:cNvPr id="52" name="椭圆 51"/>
          <p:cNvSpPr/>
          <p:nvPr/>
        </p:nvSpPr>
        <p:spPr>
          <a:xfrm>
            <a:off x="1234666" y="3099127"/>
            <a:ext cx="648072" cy="648072"/>
          </a:xfrm>
          <a:prstGeom prst="ellipse">
            <a:avLst/>
          </a:prstGeom>
          <a:ln/>
        </p:spPr>
        <p:style>
          <a:lnRef idx="1">
            <a:schemeClr val="accent3"/>
          </a:lnRef>
          <a:fillRef idx="3">
            <a:schemeClr val="accent3"/>
          </a:fillRef>
          <a:effectRef idx="2">
            <a:schemeClr val="accent3"/>
          </a:effectRef>
          <a:fontRef idx="minor">
            <a:schemeClr val="lt1"/>
          </a:fontRef>
        </p:style>
        <p:txBody>
          <a:bodyPr rtlCol="0" anchor="ctr"/>
          <a:lstStyle/>
          <a:p>
            <a:pPr algn="ctr"/>
            <a:r>
              <a:rPr lang="zh-CN" altLang="en-US" sz="1050" b="1" dirty="0" smtClean="0">
                <a:solidFill>
                  <a:schemeClr val="tx1"/>
                </a:solidFill>
                <a:latin typeface="微软雅黑" pitchFamily="34" charset="-122"/>
                <a:ea typeface="微软雅黑" pitchFamily="34" charset="-122"/>
              </a:rPr>
              <a:t>沟通</a:t>
            </a:r>
            <a:endParaRPr lang="zh-CN" altLang="en-US" sz="1050" b="1" dirty="0">
              <a:solidFill>
                <a:schemeClr val="tx1"/>
              </a:solidFill>
              <a:latin typeface="微软雅黑" pitchFamily="34" charset="-122"/>
              <a:ea typeface="微软雅黑" pitchFamily="34" charset="-122"/>
            </a:endParaRPr>
          </a:p>
        </p:txBody>
      </p:sp>
      <p:sp>
        <p:nvSpPr>
          <p:cNvPr id="53" name="椭圆 52"/>
          <p:cNvSpPr/>
          <p:nvPr/>
        </p:nvSpPr>
        <p:spPr>
          <a:xfrm>
            <a:off x="1892210" y="2365797"/>
            <a:ext cx="648072" cy="648072"/>
          </a:xfrm>
          <a:prstGeom prst="ellipse">
            <a:avLst/>
          </a:prstGeom>
          <a:ln/>
        </p:spPr>
        <p:style>
          <a:lnRef idx="1">
            <a:schemeClr val="accent3"/>
          </a:lnRef>
          <a:fillRef idx="3">
            <a:schemeClr val="accent3"/>
          </a:fillRef>
          <a:effectRef idx="2">
            <a:schemeClr val="accent3"/>
          </a:effectRef>
          <a:fontRef idx="minor">
            <a:schemeClr val="lt1"/>
          </a:fontRef>
        </p:style>
        <p:txBody>
          <a:bodyPr rtlCol="0" anchor="ctr"/>
          <a:lstStyle/>
          <a:p>
            <a:pPr algn="ctr"/>
            <a:r>
              <a:rPr lang="zh-CN" altLang="en-US" sz="1050" b="1" dirty="0" smtClean="0">
                <a:solidFill>
                  <a:schemeClr val="tx1"/>
                </a:solidFill>
                <a:latin typeface="微软雅黑" pitchFamily="34" charset="-122"/>
                <a:ea typeface="微软雅黑" pitchFamily="34" charset="-122"/>
              </a:rPr>
              <a:t>打造品牌</a:t>
            </a:r>
            <a:endParaRPr lang="zh-CN" altLang="en-US" sz="1050" b="1" dirty="0">
              <a:solidFill>
                <a:schemeClr val="tx1"/>
              </a:solidFill>
              <a:latin typeface="微软雅黑" pitchFamily="34" charset="-122"/>
              <a:ea typeface="微软雅黑" pitchFamily="34" charset="-122"/>
            </a:endParaRPr>
          </a:p>
        </p:txBody>
      </p:sp>
      <p:sp>
        <p:nvSpPr>
          <p:cNvPr id="56" name="椭圆 55"/>
          <p:cNvSpPr/>
          <p:nvPr/>
        </p:nvSpPr>
        <p:spPr>
          <a:xfrm>
            <a:off x="1361322" y="4983597"/>
            <a:ext cx="648072" cy="648072"/>
          </a:xfrm>
          <a:prstGeom prst="ellipse">
            <a:avLst/>
          </a:prstGeom>
          <a:ln/>
        </p:spPr>
        <p:style>
          <a:lnRef idx="1">
            <a:schemeClr val="accent3"/>
          </a:lnRef>
          <a:fillRef idx="3">
            <a:schemeClr val="accent3"/>
          </a:fillRef>
          <a:effectRef idx="2">
            <a:schemeClr val="accent3"/>
          </a:effectRef>
          <a:fontRef idx="minor">
            <a:schemeClr val="lt1"/>
          </a:fontRef>
        </p:style>
        <p:txBody>
          <a:bodyPr rtlCol="0" anchor="ctr"/>
          <a:lstStyle/>
          <a:p>
            <a:pPr algn="ctr"/>
            <a:r>
              <a:rPr lang="zh-CN" altLang="en-US" sz="1050" b="1" dirty="0" smtClean="0">
                <a:solidFill>
                  <a:schemeClr val="tx1"/>
                </a:solidFill>
                <a:latin typeface="微软雅黑" pitchFamily="34" charset="-122"/>
                <a:ea typeface="微软雅黑" pitchFamily="34" charset="-122"/>
              </a:rPr>
              <a:t>精益生产</a:t>
            </a:r>
            <a:endParaRPr lang="zh-CN" altLang="en-US" sz="1050" b="1" dirty="0">
              <a:solidFill>
                <a:schemeClr val="tx1"/>
              </a:solidFill>
              <a:latin typeface="微软雅黑" pitchFamily="34" charset="-122"/>
              <a:ea typeface="微软雅黑" pitchFamily="34" charset="-122"/>
            </a:endParaRPr>
          </a:p>
        </p:txBody>
      </p:sp>
    </p:spTree>
    <p:extLst>
      <p:ext uri="{BB962C8B-B14F-4D97-AF65-F5344CB8AC3E}">
        <p14:creationId xmlns:p14="http://schemas.microsoft.com/office/powerpoint/2010/main" val="124035360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par>
                          <p:cTn id="9" fill="hold">
                            <p:stCondLst>
                              <p:cond delay="850"/>
                            </p:stCondLst>
                            <p:childTnLst>
                              <p:par>
                                <p:cTn id="10" presetID="10" presetClass="entr" presetSubtype="0" fill="hold" nodeType="after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500"/>
                                        <p:tgtEl>
                                          <p:spTgt spid="36"/>
                                        </p:tgtEl>
                                      </p:cBhvr>
                                    </p:animEffect>
                                  </p:childTnLst>
                                </p:cTn>
                              </p:par>
                            </p:childTnLst>
                          </p:cTn>
                        </p:par>
                        <p:par>
                          <p:cTn id="13" fill="hold">
                            <p:stCondLst>
                              <p:cond delay="1350"/>
                            </p:stCondLst>
                            <p:childTnLst>
                              <p:par>
                                <p:cTn id="14" presetID="10" presetClass="entr" presetSubtype="0"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500"/>
                                        <p:tgtEl>
                                          <p:spTgt spid="37"/>
                                        </p:tgtEl>
                                      </p:cBhvr>
                                    </p:animEffect>
                                  </p:childTnLst>
                                </p:cTn>
                              </p:par>
                            </p:childTnLst>
                          </p:cTn>
                        </p:par>
                        <p:par>
                          <p:cTn id="17" fill="hold">
                            <p:stCondLst>
                              <p:cond delay="1850"/>
                            </p:stCondLst>
                            <p:childTnLst>
                              <p:par>
                                <p:cTn id="18" presetID="10" presetClass="entr" presetSubtype="0" fill="hold" grpId="0" nodeType="afterEffect">
                                  <p:stCondLst>
                                    <p:cond delay="0"/>
                                  </p:stCondLst>
                                  <p:childTnLst>
                                    <p:set>
                                      <p:cBhvr>
                                        <p:cTn id="19" dur="1" fill="hold">
                                          <p:stCondLst>
                                            <p:cond delay="0"/>
                                          </p:stCondLst>
                                        </p:cTn>
                                        <p:tgtEl>
                                          <p:spTgt spid="40"/>
                                        </p:tgtEl>
                                        <p:attrNameLst>
                                          <p:attrName>style.visibility</p:attrName>
                                        </p:attrNameLst>
                                      </p:cBhvr>
                                      <p:to>
                                        <p:strVal val="visible"/>
                                      </p:to>
                                    </p:set>
                                    <p:animEffect transition="in" filter="fade">
                                      <p:cBhvr>
                                        <p:cTn id="20" dur="500"/>
                                        <p:tgtEl>
                                          <p:spTgt spid="40"/>
                                        </p:tgtEl>
                                      </p:cBhvr>
                                    </p:animEffect>
                                  </p:childTnLst>
                                </p:cTn>
                              </p:par>
                            </p:childTnLst>
                          </p:cTn>
                        </p:par>
                        <p:par>
                          <p:cTn id="21" fill="hold">
                            <p:stCondLst>
                              <p:cond delay="2350"/>
                            </p:stCondLst>
                            <p:childTnLst>
                              <p:par>
                                <p:cTn id="22" presetID="10" presetClass="entr" presetSubtype="0" fill="hold" grpId="0" nodeType="after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fade">
                                      <p:cBhvr>
                                        <p:cTn id="24" dur="500"/>
                                        <p:tgtEl>
                                          <p:spTgt spid="41"/>
                                        </p:tgtEl>
                                      </p:cBhvr>
                                    </p:animEffect>
                                  </p:childTnLst>
                                </p:cTn>
                              </p:par>
                            </p:childTnLst>
                          </p:cTn>
                        </p:par>
                        <p:par>
                          <p:cTn id="25" fill="hold">
                            <p:stCondLst>
                              <p:cond delay="2850"/>
                            </p:stCondLst>
                            <p:childTnLst>
                              <p:par>
                                <p:cTn id="26" presetID="10" presetClass="entr" presetSubtype="0" fill="hold" grpId="0" nodeType="after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500"/>
                                        <p:tgtEl>
                                          <p:spTgt spid="42"/>
                                        </p:tgtEl>
                                      </p:cBhvr>
                                    </p:animEffect>
                                  </p:childTnLst>
                                </p:cTn>
                              </p:par>
                            </p:childTnLst>
                          </p:cTn>
                        </p:par>
                        <p:par>
                          <p:cTn id="29" fill="hold">
                            <p:stCondLst>
                              <p:cond delay="3350"/>
                            </p:stCondLst>
                            <p:childTnLst>
                              <p:par>
                                <p:cTn id="30" presetID="10" presetClass="entr" presetSubtype="0"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Effect transition="in" filter="fade">
                                      <p:cBhvr>
                                        <p:cTn id="32" dur="500"/>
                                        <p:tgtEl>
                                          <p:spTgt spid="43"/>
                                        </p:tgtEl>
                                      </p:cBhvr>
                                    </p:animEffect>
                                  </p:childTnLst>
                                </p:cTn>
                              </p:par>
                            </p:childTnLst>
                          </p:cTn>
                        </p:par>
                        <p:par>
                          <p:cTn id="33" fill="hold">
                            <p:stCondLst>
                              <p:cond delay="3850"/>
                            </p:stCondLst>
                            <p:childTnLst>
                              <p:par>
                                <p:cTn id="34" presetID="21" presetClass="entr" presetSubtype="1" fill="hold" grpId="0"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wheel(1)">
                                      <p:cBhvr>
                                        <p:cTn id="36" dur="2000"/>
                                        <p:tgtEl>
                                          <p:spTgt spid="39"/>
                                        </p:tgtEl>
                                      </p:cBhvr>
                                    </p:animEffect>
                                  </p:childTnLst>
                                </p:cTn>
                              </p:par>
                            </p:childTnLst>
                          </p:cTn>
                        </p:par>
                        <p:par>
                          <p:cTn id="37" fill="hold">
                            <p:stCondLst>
                              <p:cond delay="5850"/>
                            </p:stCondLst>
                            <p:childTnLst>
                              <p:par>
                                <p:cTn id="38" presetID="21" presetClass="entr" presetSubtype="1" fill="hold" grpId="0" nodeType="afterEffect">
                                  <p:stCondLst>
                                    <p:cond delay="0"/>
                                  </p:stCondLst>
                                  <p:childTnLst>
                                    <p:set>
                                      <p:cBhvr>
                                        <p:cTn id="39" dur="1" fill="hold">
                                          <p:stCondLst>
                                            <p:cond delay="0"/>
                                          </p:stCondLst>
                                        </p:cTn>
                                        <p:tgtEl>
                                          <p:spTgt spid="53"/>
                                        </p:tgtEl>
                                        <p:attrNameLst>
                                          <p:attrName>style.visibility</p:attrName>
                                        </p:attrNameLst>
                                      </p:cBhvr>
                                      <p:to>
                                        <p:strVal val="visible"/>
                                      </p:to>
                                    </p:set>
                                    <p:animEffect transition="in" filter="wheel(1)">
                                      <p:cBhvr>
                                        <p:cTn id="40" dur="500"/>
                                        <p:tgtEl>
                                          <p:spTgt spid="53"/>
                                        </p:tgtEl>
                                      </p:cBhvr>
                                    </p:animEffect>
                                  </p:childTnLst>
                                </p:cTn>
                              </p:par>
                            </p:childTnLst>
                          </p:cTn>
                        </p:par>
                        <p:par>
                          <p:cTn id="41" fill="hold">
                            <p:stCondLst>
                              <p:cond delay="6350"/>
                            </p:stCondLst>
                            <p:childTnLst>
                              <p:par>
                                <p:cTn id="42" presetID="21" presetClass="entr" presetSubtype="1" fill="hold" grpId="0" nodeType="afterEffect">
                                  <p:stCondLst>
                                    <p:cond delay="0"/>
                                  </p:stCondLst>
                                  <p:childTnLst>
                                    <p:set>
                                      <p:cBhvr>
                                        <p:cTn id="43" dur="1" fill="hold">
                                          <p:stCondLst>
                                            <p:cond delay="0"/>
                                          </p:stCondLst>
                                        </p:cTn>
                                        <p:tgtEl>
                                          <p:spTgt spid="44"/>
                                        </p:tgtEl>
                                        <p:attrNameLst>
                                          <p:attrName>style.visibility</p:attrName>
                                        </p:attrNameLst>
                                      </p:cBhvr>
                                      <p:to>
                                        <p:strVal val="visible"/>
                                      </p:to>
                                    </p:set>
                                    <p:animEffect transition="in" filter="wheel(1)">
                                      <p:cBhvr>
                                        <p:cTn id="44" dur="500"/>
                                        <p:tgtEl>
                                          <p:spTgt spid="44"/>
                                        </p:tgtEl>
                                      </p:cBhvr>
                                    </p:animEffect>
                                  </p:childTnLst>
                                </p:cTn>
                              </p:par>
                            </p:childTnLst>
                          </p:cTn>
                        </p:par>
                        <p:par>
                          <p:cTn id="45" fill="hold">
                            <p:stCondLst>
                              <p:cond delay="6850"/>
                            </p:stCondLst>
                            <p:childTnLst>
                              <p:par>
                                <p:cTn id="46" presetID="21" presetClass="entr" presetSubtype="1" fill="hold" grpId="0" nodeType="afterEffect">
                                  <p:stCondLst>
                                    <p:cond delay="0"/>
                                  </p:stCondLst>
                                  <p:childTnLst>
                                    <p:set>
                                      <p:cBhvr>
                                        <p:cTn id="47" dur="1" fill="hold">
                                          <p:stCondLst>
                                            <p:cond delay="0"/>
                                          </p:stCondLst>
                                        </p:cTn>
                                        <p:tgtEl>
                                          <p:spTgt spid="45"/>
                                        </p:tgtEl>
                                        <p:attrNameLst>
                                          <p:attrName>style.visibility</p:attrName>
                                        </p:attrNameLst>
                                      </p:cBhvr>
                                      <p:to>
                                        <p:strVal val="visible"/>
                                      </p:to>
                                    </p:set>
                                    <p:animEffect transition="in" filter="wheel(1)">
                                      <p:cBhvr>
                                        <p:cTn id="48" dur="500"/>
                                        <p:tgtEl>
                                          <p:spTgt spid="45"/>
                                        </p:tgtEl>
                                      </p:cBhvr>
                                    </p:animEffect>
                                  </p:childTnLst>
                                </p:cTn>
                              </p:par>
                            </p:childTnLst>
                          </p:cTn>
                        </p:par>
                        <p:par>
                          <p:cTn id="49" fill="hold">
                            <p:stCondLst>
                              <p:cond delay="7350"/>
                            </p:stCondLst>
                            <p:childTnLst>
                              <p:par>
                                <p:cTn id="50" presetID="21" presetClass="entr" presetSubtype="1" fill="hold" grpId="0" nodeType="after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wheel(1)">
                                      <p:cBhvr>
                                        <p:cTn id="52" dur="500"/>
                                        <p:tgtEl>
                                          <p:spTgt spid="46"/>
                                        </p:tgtEl>
                                      </p:cBhvr>
                                    </p:animEffect>
                                  </p:childTnLst>
                                </p:cTn>
                              </p:par>
                            </p:childTnLst>
                          </p:cTn>
                        </p:par>
                        <p:par>
                          <p:cTn id="53" fill="hold">
                            <p:stCondLst>
                              <p:cond delay="7850"/>
                            </p:stCondLst>
                            <p:childTnLst>
                              <p:par>
                                <p:cTn id="54" presetID="21" presetClass="entr" presetSubtype="1" fill="hold" grpId="0" nodeType="afterEffect">
                                  <p:stCondLst>
                                    <p:cond delay="0"/>
                                  </p:stCondLst>
                                  <p:childTnLst>
                                    <p:set>
                                      <p:cBhvr>
                                        <p:cTn id="55" dur="1" fill="hold">
                                          <p:stCondLst>
                                            <p:cond delay="0"/>
                                          </p:stCondLst>
                                        </p:cTn>
                                        <p:tgtEl>
                                          <p:spTgt spid="47"/>
                                        </p:tgtEl>
                                        <p:attrNameLst>
                                          <p:attrName>style.visibility</p:attrName>
                                        </p:attrNameLst>
                                      </p:cBhvr>
                                      <p:to>
                                        <p:strVal val="visible"/>
                                      </p:to>
                                    </p:set>
                                    <p:animEffect transition="in" filter="wheel(1)">
                                      <p:cBhvr>
                                        <p:cTn id="56" dur="500"/>
                                        <p:tgtEl>
                                          <p:spTgt spid="47"/>
                                        </p:tgtEl>
                                      </p:cBhvr>
                                    </p:animEffect>
                                  </p:childTnLst>
                                </p:cTn>
                              </p:par>
                            </p:childTnLst>
                          </p:cTn>
                        </p:par>
                        <p:par>
                          <p:cTn id="57" fill="hold">
                            <p:stCondLst>
                              <p:cond delay="8350"/>
                            </p:stCondLst>
                            <p:childTnLst>
                              <p:par>
                                <p:cTn id="58" presetID="21" presetClass="entr" presetSubtype="1" fill="hold" grpId="0" nodeType="afterEffect">
                                  <p:stCondLst>
                                    <p:cond delay="0"/>
                                  </p:stCondLst>
                                  <p:childTnLst>
                                    <p:set>
                                      <p:cBhvr>
                                        <p:cTn id="59" dur="1" fill="hold">
                                          <p:stCondLst>
                                            <p:cond delay="0"/>
                                          </p:stCondLst>
                                        </p:cTn>
                                        <p:tgtEl>
                                          <p:spTgt spid="48"/>
                                        </p:tgtEl>
                                        <p:attrNameLst>
                                          <p:attrName>style.visibility</p:attrName>
                                        </p:attrNameLst>
                                      </p:cBhvr>
                                      <p:to>
                                        <p:strVal val="visible"/>
                                      </p:to>
                                    </p:set>
                                    <p:animEffect transition="in" filter="wheel(1)">
                                      <p:cBhvr>
                                        <p:cTn id="60" dur="500"/>
                                        <p:tgtEl>
                                          <p:spTgt spid="48"/>
                                        </p:tgtEl>
                                      </p:cBhvr>
                                    </p:animEffect>
                                  </p:childTnLst>
                                </p:cTn>
                              </p:par>
                            </p:childTnLst>
                          </p:cTn>
                        </p:par>
                        <p:par>
                          <p:cTn id="61" fill="hold">
                            <p:stCondLst>
                              <p:cond delay="8850"/>
                            </p:stCondLst>
                            <p:childTnLst>
                              <p:par>
                                <p:cTn id="62" presetID="21" presetClass="entr" presetSubtype="1" fill="hold" grpId="0" nodeType="afterEffect">
                                  <p:stCondLst>
                                    <p:cond delay="0"/>
                                  </p:stCondLst>
                                  <p:childTnLst>
                                    <p:set>
                                      <p:cBhvr>
                                        <p:cTn id="63" dur="1" fill="hold">
                                          <p:stCondLst>
                                            <p:cond delay="0"/>
                                          </p:stCondLst>
                                        </p:cTn>
                                        <p:tgtEl>
                                          <p:spTgt spid="49"/>
                                        </p:tgtEl>
                                        <p:attrNameLst>
                                          <p:attrName>style.visibility</p:attrName>
                                        </p:attrNameLst>
                                      </p:cBhvr>
                                      <p:to>
                                        <p:strVal val="visible"/>
                                      </p:to>
                                    </p:set>
                                    <p:animEffect transition="in" filter="wheel(1)">
                                      <p:cBhvr>
                                        <p:cTn id="64" dur="500"/>
                                        <p:tgtEl>
                                          <p:spTgt spid="49"/>
                                        </p:tgtEl>
                                      </p:cBhvr>
                                    </p:animEffect>
                                  </p:childTnLst>
                                </p:cTn>
                              </p:par>
                            </p:childTnLst>
                          </p:cTn>
                        </p:par>
                        <p:par>
                          <p:cTn id="65" fill="hold">
                            <p:stCondLst>
                              <p:cond delay="9350"/>
                            </p:stCondLst>
                            <p:childTnLst>
                              <p:par>
                                <p:cTn id="66" presetID="21" presetClass="entr" presetSubtype="1" fill="hold" grpId="0" nodeType="afterEffect">
                                  <p:stCondLst>
                                    <p:cond delay="0"/>
                                  </p:stCondLst>
                                  <p:childTnLst>
                                    <p:set>
                                      <p:cBhvr>
                                        <p:cTn id="67" dur="1" fill="hold">
                                          <p:stCondLst>
                                            <p:cond delay="0"/>
                                          </p:stCondLst>
                                        </p:cTn>
                                        <p:tgtEl>
                                          <p:spTgt spid="50"/>
                                        </p:tgtEl>
                                        <p:attrNameLst>
                                          <p:attrName>style.visibility</p:attrName>
                                        </p:attrNameLst>
                                      </p:cBhvr>
                                      <p:to>
                                        <p:strVal val="visible"/>
                                      </p:to>
                                    </p:set>
                                    <p:animEffect transition="in" filter="wheel(1)">
                                      <p:cBhvr>
                                        <p:cTn id="68" dur="500"/>
                                        <p:tgtEl>
                                          <p:spTgt spid="50"/>
                                        </p:tgtEl>
                                      </p:cBhvr>
                                    </p:animEffect>
                                  </p:childTnLst>
                                </p:cTn>
                              </p:par>
                            </p:childTnLst>
                          </p:cTn>
                        </p:par>
                        <p:par>
                          <p:cTn id="69" fill="hold">
                            <p:stCondLst>
                              <p:cond delay="9850"/>
                            </p:stCondLst>
                            <p:childTnLst>
                              <p:par>
                                <p:cTn id="70" presetID="21" presetClass="entr" presetSubtype="1" fill="hold" grpId="0" nodeType="afterEffect">
                                  <p:stCondLst>
                                    <p:cond delay="0"/>
                                  </p:stCondLst>
                                  <p:childTnLst>
                                    <p:set>
                                      <p:cBhvr>
                                        <p:cTn id="71" dur="1" fill="hold">
                                          <p:stCondLst>
                                            <p:cond delay="0"/>
                                          </p:stCondLst>
                                        </p:cTn>
                                        <p:tgtEl>
                                          <p:spTgt spid="56"/>
                                        </p:tgtEl>
                                        <p:attrNameLst>
                                          <p:attrName>style.visibility</p:attrName>
                                        </p:attrNameLst>
                                      </p:cBhvr>
                                      <p:to>
                                        <p:strVal val="visible"/>
                                      </p:to>
                                    </p:set>
                                    <p:animEffect transition="in" filter="wheel(1)">
                                      <p:cBhvr>
                                        <p:cTn id="72" dur="500"/>
                                        <p:tgtEl>
                                          <p:spTgt spid="56"/>
                                        </p:tgtEl>
                                      </p:cBhvr>
                                    </p:animEffect>
                                  </p:childTnLst>
                                </p:cTn>
                              </p:par>
                            </p:childTnLst>
                          </p:cTn>
                        </p:par>
                        <p:par>
                          <p:cTn id="73" fill="hold">
                            <p:stCondLst>
                              <p:cond delay="10350"/>
                            </p:stCondLst>
                            <p:childTnLst>
                              <p:par>
                                <p:cTn id="74" presetID="21" presetClass="entr" presetSubtype="1" fill="hold" grpId="0" nodeType="afterEffect">
                                  <p:stCondLst>
                                    <p:cond delay="0"/>
                                  </p:stCondLst>
                                  <p:childTnLst>
                                    <p:set>
                                      <p:cBhvr>
                                        <p:cTn id="75" dur="1" fill="hold">
                                          <p:stCondLst>
                                            <p:cond delay="0"/>
                                          </p:stCondLst>
                                        </p:cTn>
                                        <p:tgtEl>
                                          <p:spTgt spid="51"/>
                                        </p:tgtEl>
                                        <p:attrNameLst>
                                          <p:attrName>style.visibility</p:attrName>
                                        </p:attrNameLst>
                                      </p:cBhvr>
                                      <p:to>
                                        <p:strVal val="visible"/>
                                      </p:to>
                                    </p:set>
                                    <p:animEffect transition="in" filter="wheel(1)">
                                      <p:cBhvr>
                                        <p:cTn id="76" dur="500"/>
                                        <p:tgtEl>
                                          <p:spTgt spid="51"/>
                                        </p:tgtEl>
                                      </p:cBhvr>
                                    </p:animEffect>
                                  </p:childTnLst>
                                </p:cTn>
                              </p:par>
                            </p:childTnLst>
                          </p:cTn>
                        </p:par>
                        <p:par>
                          <p:cTn id="77" fill="hold">
                            <p:stCondLst>
                              <p:cond delay="10850"/>
                            </p:stCondLst>
                            <p:childTnLst>
                              <p:par>
                                <p:cTn id="78" presetID="21" presetClass="entr" presetSubtype="1" fill="hold" grpId="0" nodeType="afterEffect">
                                  <p:stCondLst>
                                    <p:cond delay="0"/>
                                  </p:stCondLst>
                                  <p:childTnLst>
                                    <p:set>
                                      <p:cBhvr>
                                        <p:cTn id="79" dur="1" fill="hold">
                                          <p:stCondLst>
                                            <p:cond delay="0"/>
                                          </p:stCondLst>
                                        </p:cTn>
                                        <p:tgtEl>
                                          <p:spTgt spid="52"/>
                                        </p:tgtEl>
                                        <p:attrNameLst>
                                          <p:attrName>style.visibility</p:attrName>
                                        </p:attrNameLst>
                                      </p:cBhvr>
                                      <p:to>
                                        <p:strVal val="visible"/>
                                      </p:to>
                                    </p:set>
                                    <p:animEffect transition="in" filter="wheel(1)">
                                      <p:cBhvr>
                                        <p:cTn id="80" dur="500"/>
                                        <p:tgtEl>
                                          <p:spTgt spid="52"/>
                                        </p:tgtEl>
                                      </p:cBhvr>
                                    </p:animEffect>
                                  </p:childTnLst>
                                </p:cTn>
                              </p:par>
                            </p:childTnLst>
                          </p:cTn>
                        </p:par>
                        <p:par>
                          <p:cTn id="81" fill="hold">
                            <p:stCondLst>
                              <p:cond delay="11350"/>
                            </p:stCondLst>
                            <p:childTnLst>
                              <p:par>
                                <p:cTn id="82" presetID="16" presetClass="entr" presetSubtype="21" fill="hold" grpId="0" nodeType="afterEffect">
                                  <p:stCondLst>
                                    <p:cond delay="0"/>
                                  </p:stCondLst>
                                  <p:childTnLst>
                                    <p:set>
                                      <p:cBhvr>
                                        <p:cTn id="83" dur="1" fill="hold">
                                          <p:stCondLst>
                                            <p:cond delay="0"/>
                                          </p:stCondLst>
                                        </p:cTn>
                                        <p:tgtEl>
                                          <p:spTgt spid="3"/>
                                        </p:tgtEl>
                                        <p:attrNameLst>
                                          <p:attrName>style.visibility</p:attrName>
                                        </p:attrNameLst>
                                      </p:cBhvr>
                                      <p:to>
                                        <p:strVal val="visible"/>
                                      </p:to>
                                    </p:set>
                                    <p:animEffect transition="in" filter="barn(inVertical)">
                                      <p:cBhvr>
                                        <p:cTn id="8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37" grpId="0"/>
      <p:bldP spid="39" grpId="0" animBg="1"/>
      <p:bldP spid="40" grpId="0"/>
      <p:bldP spid="41" grpId="0"/>
      <p:bldP spid="42" grpId="0"/>
      <p:bldP spid="43" grpId="0"/>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807174" y="2485018"/>
            <a:ext cx="6092825" cy="2224776"/>
          </a:xfrm>
          <a:prstGeom prst="rect">
            <a:avLst/>
          </a:prstGeom>
        </p:spPr>
        <p:txBody>
          <a:bodyPr>
            <a:spAutoFit/>
          </a:bodyPr>
          <a:lstStyle/>
          <a:p>
            <a:pPr>
              <a:lnSpc>
                <a:spcPct val="200000"/>
              </a:lnSpc>
            </a:pPr>
            <a:r>
              <a:rPr lang="zh-CN" altLang="en-US" dirty="0">
                <a:latin typeface="微软雅黑" pitchFamily="34" charset="-122"/>
                <a:ea typeface="微软雅黑" pitchFamily="34" charset="-122"/>
              </a:rPr>
              <a:t>一</a:t>
            </a:r>
            <a:r>
              <a:rPr lang="zh-CN" altLang="en-US" dirty="0" smtClean="0">
                <a:latin typeface="微软雅黑" pitchFamily="34" charset="-122"/>
                <a:ea typeface="微软雅黑" pitchFamily="34" charset="-122"/>
              </a:rPr>
              <a:t>个公司的组织架构直接</a:t>
            </a:r>
            <a:r>
              <a:rPr lang="zh-CN" altLang="zh-CN" dirty="0" smtClean="0">
                <a:latin typeface="微软雅黑" pitchFamily="34" charset="-122"/>
                <a:ea typeface="微软雅黑" pitchFamily="34" charset="-122"/>
              </a:rPr>
              <a:t>影响</a:t>
            </a:r>
            <a:r>
              <a:rPr lang="zh-CN" altLang="en-US" dirty="0" smtClean="0">
                <a:latin typeface="微软雅黑" pitchFamily="34" charset="-122"/>
                <a:ea typeface="微软雅黑" pitchFamily="34" charset="-122"/>
              </a:rPr>
              <a:t>公司</a:t>
            </a:r>
            <a:r>
              <a:rPr lang="zh-CN" altLang="zh-CN" dirty="0" smtClean="0">
                <a:latin typeface="微软雅黑" pitchFamily="34" charset="-122"/>
                <a:ea typeface="微软雅黑" pitchFamily="34" charset="-122"/>
              </a:rPr>
              <a:t>行为</a:t>
            </a:r>
            <a:r>
              <a:rPr lang="zh-CN" altLang="zh-CN" dirty="0">
                <a:latin typeface="微软雅黑" pitchFamily="34" charset="-122"/>
                <a:ea typeface="微软雅黑" pitchFamily="34" charset="-122"/>
              </a:rPr>
              <a:t>，将直接</a:t>
            </a:r>
            <a:r>
              <a:rPr lang="zh-CN" altLang="zh-CN" dirty="0" smtClean="0">
                <a:latin typeface="微软雅黑" pitchFamily="34" charset="-122"/>
                <a:ea typeface="微软雅黑" pitchFamily="34" charset="-122"/>
              </a:rPr>
              <a:t>决定</a:t>
            </a:r>
            <a:r>
              <a:rPr lang="zh-CN" altLang="en-US" dirty="0" smtClean="0">
                <a:latin typeface="微软雅黑" pitchFamily="34" charset="-122"/>
                <a:ea typeface="微软雅黑" pitchFamily="34" charset="-122"/>
              </a:rPr>
              <a:t>公司</a:t>
            </a:r>
            <a:r>
              <a:rPr lang="zh-CN" altLang="zh-CN" dirty="0" smtClean="0">
                <a:latin typeface="微软雅黑" pitchFamily="34" charset="-122"/>
                <a:ea typeface="微软雅黑" pitchFamily="34" charset="-122"/>
              </a:rPr>
              <a:t>运作</a:t>
            </a:r>
            <a:r>
              <a:rPr lang="zh-CN" altLang="zh-CN" dirty="0">
                <a:latin typeface="微软雅黑" pitchFamily="34" charset="-122"/>
                <a:ea typeface="微软雅黑" pitchFamily="34" charset="-122"/>
              </a:rPr>
              <a:t>的功能是否健全。因此组织结构不是</a:t>
            </a:r>
            <a:r>
              <a:rPr lang="zh-CN" altLang="zh-CN" dirty="0" smtClean="0">
                <a:latin typeface="微软雅黑" pitchFamily="34" charset="-122"/>
                <a:ea typeface="微软雅黑" pitchFamily="34" charset="-122"/>
              </a:rPr>
              <a:t>靠</a:t>
            </a:r>
            <a:r>
              <a:rPr lang="en-US" altLang="zh-CN" dirty="0" smtClean="0">
                <a:latin typeface="微软雅黑" pitchFamily="34" charset="-122"/>
                <a:ea typeface="微软雅黑" pitchFamily="34" charset="-122"/>
              </a:rPr>
              <a:t>CEO</a:t>
            </a:r>
            <a:r>
              <a:rPr lang="zh-CN" altLang="zh-CN" dirty="0" smtClean="0">
                <a:latin typeface="微软雅黑" pitchFamily="34" charset="-122"/>
                <a:ea typeface="微软雅黑" pitchFamily="34" charset="-122"/>
              </a:rPr>
              <a:t>画</a:t>
            </a:r>
            <a:r>
              <a:rPr lang="zh-CN" altLang="zh-CN" dirty="0">
                <a:latin typeface="微软雅黑" pitchFamily="34" charset="-122"/>
                <a:ea typeface="微软雅黑" pitchFamily="34" charset="-122"/>
              </a:rPr>
              <a:t>出来的，而应</a:t>
            </a:r>
            <a:r>
              <a:rPr lang="zh-CN" altLang="zh-CN" dirty="0" smtClean="0">
                <a:latin typeface="微软雅黑" pitchFamily="34" charset="-122"/>
                <a:ea typeface="微软雅黑" pitchFamily="34" charset="-122"/>
              </a:rPr>
              <a:t>根据</a:t>
            </a:r>
            <a:r>
              <a:rPr lang="zh-CN" altLang="en-US" dirty="0" smtClean="0">
                <a:latin typeface="微软雅黑" pitchFamily="34" charset="-122"/>
                <a:ea typeface="微软雅黑" pitchFamily="34" charset="-122"/>
              </a:rPr>
              <a:t>公司</a:t>
            </a:r>
            <a:r>
              <a:rPr lang="zh-CN" altLang="zh-CN" dirty="0" smtClean="0">
                <a:latin typeface="微软雅黑" pitchFamily="34" charset="-122"/>
                <a:ea typeface="微软雅黑" pitchFamily="34" charset="-122"/>
              </a:rPr>
              <a:t>的</a:t>
            </a:r>
            <a:r>
              <a:rPr lang="zh-CN" altLang="zh-CN" dirty="0">
                <a:latin typeface="微软雅黑" pitchFamily="34" charset="-122"/>
                <a:ea typeface="微软雅黑" pitchFamily="34" charset="-122"/>
              </a:rPr>
              <a:t>战略发展规划需求、核心业务流程、市场需求导向的指引来精心设计。</a:t>
            </a:r>
          </a:p>
        </p:txBody>
      </p:sp>
      <p:sp>
        <p:nvSpPr>
          <p:cNvPr id="3" name="文本框 3"/>
          <p:cNvSpPr txBox="1"/>
          <p:nvPr/>
        </p:nvSpPr>
        <p:spPr>
          <a:xfrm>
            <a:off x="1558702" y="404664"/>
            <a:ext cx="3744416" cy="646331"/>
          </a:xfrm>
          <a:prstGeom prst="rect">
            <a:avLst/>
          </a:prstGeom>
          <a:noFill/>
          <a:effectLst/>
        </p:spPr>
        <p:txBody>
          <a:bodyPr wrap="square" rtlCol="0">
            <a:spAutoFit/>
          </a:bodyPr>
          <a:lstStyle/>
          <a:p>
            <a:pPr algn="ctr"/>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模块</a:t>
            </a:r>
            <a:r>
              <a:rPr lang="en-US" altLang="zh-CN"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3</a:t>
            </a:r>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：组织结构</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grpSp>
        <p:nvGrpSpPr>
          <p:cNvPr id="43" name="组合 42"/>
          <p:cNvGrpSpPr/>
          <p:nvPr/>
        </p:nvGrpSpPr>
        <p:grpSpPr>
          <a:xfrm>
            <a:off x="649886" y="2185078"/>
            <a:ext cx="4710532" cy="2924482"/>
            <a:chOff x="588903" y="1988840"/>
            <a:chExt cx="4710532" cy="2924482"/>
          </a:xfrm>
        </p:grpSpPr>
        <p:pic>
          <p:nvPicPr>
            <p:cNvPr id="4" name="图片 3"/>
            <p:cNvPicPr>
              <a:picLocks noChangeAspect="1"/>
            </p:cNvPicPr>
            <p:nvPr/>
          </p:nvPicPr>
          <p:blipFill rotWithShape="1">
            <a:blip r:embed="rId2">
              <a:extLst>
                <a:ext uri="{28A0092B-C50C-407E-A947-70E740481C1C}">
                  <a14:useLocalDpi xmlns:a14="http://schemas.microsoft.com/office/drawing/2010/main" val="0"/>
                </a:ext>
              </a:extLst>
            </a:blip>
            <a:srcRect b="37747"/>
            <a:stretch/>
          </p:blipFill>
          <p:spPr>
            <a:xfrm>
              <a:off x="588903" y="1988840"/>
              <a:ext cx="4697760" cy="2924482"/>
            </a:xfrm>
            <a:prstGeom prst="rect">
              <a:avLst/>
            </a:prstGeom>
          </p:spPr>
        </p:pic>
        <p:sp>
          <p:nvSpPr>
            <p:cNvPr id="5" name="圆角矩形 4"/>
            <p:cNvSpPr/>
            <p:nvPr/>
          </p:nvSpPr>
          <p:spPr>
            <a:xfrm>
              <a:off x="2505735" y="4077072"/>
              <a:ext cx="864096" cy="57606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solidFill>
                    <a:schemeClr val="tx1"/>
                  </a:solidFill>
                  <a:latin typeface="微软雅黑" pitchFamily="34" charset="-122"/>
                  <a:ea typeface="微软雅黑" pitchFamily="34" charset="-122"/>
                </a:rPr>
                <a:t>CEO</a:t>
              </a:r>
              <a:endParaRPr lang="zh-CN" altLang="en-US" sz="2000" b="1" dirty="0">
                <a:solidFill>
                  <a:schemeClr val="tx1"/>
                </a:solidFill>
                <a:latin typeface="微软雅黑" pitchFamily="34" charset="-122"/>
                <a:ea typeface="微软雅黑" pitchFamily="34" charset="-122"/>
              </a:endParaRPr>
            </a:p>
          </p:txBody>
        </p:sp>
        <p:cxnSp>
          <p:nvCxnSpPr>
            <p:cNvPr id="11" name="直接连接符 10"/>
            <p:cNvCxnSpPr/>
            <p:nvPr/>
          </p:nvCxnSpPr>
          <p:spPr>
            <a:xfrm>
              <a:off x="1054646" y="2924944"/>
              <a:ext cx="792088" cy="536654"/>
            </a:xfrm>
            <a:prstGeom prst="line">
              <a:avLst/>
            </a:prstGeom>
          </p:spPr>
          <p:style>
            <a:lnRef idx="1">
              <a:schemeClr val="accent6"/>
            </a:lnRef>
            <a:fillRef idx="0">
              <a:schemeClr val="accent6"/>
            </a:fillRef>
            <a:effectRef idx="0">
              <a:schemeClr val="accent6"/>
            </a:effectRef>
            <a:fontRef idx="minor">
              <a:schemeClr val="tx1"/>
            </a:fontRef>
          </p:style>
        </p:cxnSp>
        <p:sp>
          <p:nvSpPr>
            <p:cNvPr id="20" name="椭圆 19"/>
            <p:cNvSpPr/>
            <p:nvPr/>
          </p:nvSpPr>
          <p:spPr>
            <a:xfrm>
              <a:off x="1750295" y="3789040"/>
              <a:ext cx="576064" cy="576064"/>
            </a:xfrm>
            <a:prstGeom prst="ellipse">
              <a:avLst/>
            </a:prstGeom>
            <a:solidFill>
              <a:srgbClr val="00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b="1">
                <a:solidFill>
                  <a:schemeClr val="tx1"/>
                </a:solidFill>
                <a:latin typeface="微软雅黑" pitchFamily="34" charset="-122"/>
                <a:ea typeface="微软雅黑" pitchFamily="34" charset="-122"/>
              </a:endParaRPr>
            </a:p>
          </p:txBody>
        </p:sp>
        <p:cxnSp>
          <p:nvCxnSpPr>
            <p:cNvPr id="15" name="直接连接符 14"/>
            <p:cNvCxnSpPr>
              <a:stCxn id="4" idx="0"/>
            </p:cNvCxnSpPr>
            <p:nvPr/>
          </p:nvCxnSpPr>
          <p:spPr>
            <a:xfrm>
              <a:off x="2937783" y="1988840"/>
              <a:ext cx="0" cy="936104"/>
            </a:xfrm>
            <a:prstGeom prst="line">
              <a:avLst/>
            </a:prstGeom>
          </p:spPr>
          <p:style>
            <a:lnRef idx="1">
              <a:schemeClr val="accent6"/>
            </a:lnRef>
            <a:fillRef idx="0">
              <a:schemeClr val="accent6"/>
            </a:fillRef>
            <a:effectRef idx="0">
              <a:schemeClr val="accent6"/>
            </a:effectRef>
            <a:fontRef idx="minor">
              <a:schemeClr val="tx1"/>
            </a:fontRef>
          </p:style>
        </p:cxnSp>
        <p:cxnSp>
          <p:nvCxnSpPr>
            <p:cNvPr id="17" name="直接连接符 16"/>
            <p:cNvCxnSpPr/>
            <p:nvPr/>
          </p:nvCxnSpPr>
          <p:spPr>
            <a:xfrm flipH="1">
              <a:off x="4006974" y="2780928"/>
              <a:ext cx="720080" cy="576064"/>
            </a:xfrm>
            <a:prstGeom prst="line">
              <a:avLst/>
            </a:prstGeom>
          </p:spPr>
          <p:style>
            <a:lnRef idx="1">
              <a:schemeClr val="accent6"/>
            </a:lnRef>
            <a:fillRef idx="0">
              <a:schemeClr val="accent6"/>
            </a:fillRef>
            <a:effectRef idx="0">
              <a:schemeClr val="accent6"/>
            </a:effectRef>
            <a:fontRef idx="minor">
              <a:schemeClr val="tx1"/>
            </a:fontRef>
          </p:style>
        </p:cxnSp>
        <p:sp>
          <p:nvSpPr>
            <p:cNvPr id="6" name="圆角矩形 5"/>
            <p:cNvSpPr/>
            <p:nvPr/>
          </p:nvSpPr>
          <p:spPr>
            <a:xfrm>
              <a:off x="1641639" y="3727537"/>
              <a:ext cx="864096" cy="57606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a:solidFill>
                    <a:schemeClr val="tx1"/>
                  </a:solidFill>
                  <a:latin typeface="微软雅黑" pitchFamily="34" charset="-122"/>
                  <a:ea typeface="微软雅黑" pitchFamily="34" charset="-122"/>
                </a:rPr>
                <a:t>研发</a:t>
              </a:r>
            </a:p>
          </p:txBody>
        </p:sp>
        <p:sp>
          <p:nvSpPr>
            <p:cNvPr id="21" name="椭圆 20"/>
            <p:cNvSpPr/>
            <p:nvPr/>
          </p:nvSpPr>
          <p:spPr>
            <a:xfrm>
              <a:off x="2192433" y="3205618"/>
              <a:ext cx="576064" cy="576064"/>
            </a:xfrm>
            <a:prstGeom prst="ellipse">
              <a:avLst/>
            </a:prstGeom>
            <a:solidFill>
              <a:srgbClr val="00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b="1">
                <a:solidFill>
                  <a:schemeClr val="tx1"/>
                </a:solidFill>
                <a:latin typeface="微软雅黑" pitchFamily="34" charset="-122"/>
                <a:ea typeface="微软雅黑" pitchFamily="34" charset="-122"/>
              </a:endParaRPr>
            </a:p>
          </p:txBody>
        </p:sp>
        <p:sp>
          <p:nvSpPr>
            <p:cNvPr id="22" name="椭圆 21"/>
            <p:cNvSpPr/>
            <p:nvPr/>
          </p:nvSpPr>
          <p:spPr>
            <a:xfrm>
              <a:off x="3081799" y="3212976"/>
              <a:ext cx="576064" cy="576064"/>
            </a:xfrm>
            <a:prstGeom prst="ellipse">
              <a:avLst/>
            </a:prstGeom>
            <a:solidFill>
              <a:srgbClr val="00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b="1">
                <a:solidFill>
                  <a:schemeClr val="tx1"/>
                </a:solidFill>
                <a:latin typeface="微软雅黑" pitchFamily="34" charset="-122"/>
                <a:ea typeface="微软雅黑" pitchFamily="34" charset="-122"/>
              </a:endParaRPr>
            </a:p>
          </p:txBody>
        </p:sp>
        <p:sp>
          <p:nvSpPr>
            <p:cNvPr id="23" name="椭圆 22"/>
            <p:cNvSpPr/>
            <p:nvPr/>
          </p:nvSpPr>
          <p:spPr>
            <a:xfrm>
              <a:off x="3574926" y="3739636"/>
              <a:ext cx="576064" cy="576064"/>
            </a:xfrm>
            <a:prstGeom prst="ellipse">
              <a:avLst/>
            </a:prstGeom>
            <a:solidFill>
              <a:srgbClr val="00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b="1">
                <a:solidFill>
                  <a:schemeClr val="tx1"/>
                </a:solidFill>
                <a:latin typeface="微软雅黑" pitchFamily="34" charset="-122"/>
                <a:ea typeface="微软雅黑" pitchFamily="34" charset="-122"/>
              </a:endParaRPr>
            </a:p>
          </p:txBody>
        </p:sp>
        <p:sp>
          <p:nvSpPr>
            <p:cNvPr id="7" name="圆角矩形 6"/>
            <p:cNvSpPr/>
            <p:nvPr/>
          </p:nvSpPr>
          <p:spPr>
            <a:xfrm>
              <a:off x="2048417" y="3173566"/>
              <a:ext cx="864096" cy="57606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smtClean="0">
                  <a:solidFill>
                    <a:schemeClr val="tx1"/>
                  </a:solidFill>
                  <a:latin typeface="微软雅黑" pitchFamily="34" charset="-122"/>
                  <a:ea typeface="微软雅黑" pitchFamily="34" charset="-122"/>
                </a:rPr>
                <a:t>生产</a:t>
              </a:r>
              <a:endParaRPr lang="zh-CN" altLang="en-US" sz="1100" b="1" dirty="0">
                <a:solidFill>
                  <a:schemeClr val="tx1"/>
                </a:solidFill>
                <a:latin typeface="微软雅黑" pitchFamily="34" charset="-122"/>
                <a:ea typeface="微软雅黑" pitchFamily="34" charset="-122"/>
              </a:endParaRPr>
            </a:p>
          </p:txBody>
        </p:sp>
        <p:sp>
          <p:nvSpPr>
            <p:cNvPr id="8" name="圆角矩形 7"/>
            <p:cNvSpPr/>
            <p:nvPr/>
          </p:nvSpPr>
          <p:spPr>
            <a:xfrm>
              <a:off x="2937783" y="3163049"/>
              <a:ext cx="864096" cy="57606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smtClean="0">
                  <a:solidFill>
                    <a:schemeClr val="tx1"/>
                  </a:solidFill>
                  <a:latin typeface="微软雅黑" pitchFamily="34" charset="-122"/>
                  <a:ea typeface="微软雅黑" pitchFamily="34" charset="-122"/>
                </a:rPr>
                <a:t>资材</a:t>
              </a:r>
              <a:endParaRPr lang="zh-CN" altLang="en-US" sz="1100" b="1" dirty="0">
                <a:solidFill>
                  <a:schemeClr val="tx1"/>
                </a:solidFill>
                <a:latin typeface="微软雅黑" pitchFamily="34" charset="-122"/>
                <a:ea typeface="微软雅黑" pitchFamily="34" charset="-122"/>
              </a:endParaRPr>
            </a:p>
          </p:txBody>
        </p:sp>
        <p:sp>
          <p:nvSpPr>
            <p:cNvPr id="9" name="圆角矩形 8"/>
            <p:cNvSpPr/>
            <p:nvPr/>
          </p:nvSpPr>
          <p:spPr>
            <a:xfrm>
              <a:off x="3430910" y="3729115"/>
              <a:ext cx="864096" cy="57606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smtClean="0">
                  <a:solidFill>
                    <a:schemeClr val="tx1"/>
                  </a:solidFill>
                  <a:latin typeface="微软雅黑" pitchFamily="34" charset="-122"/>
                  <a:ea typeface="微软雅黑" pitchFamily="34" charset="-122"/>
                </a:rPr>
                <a:t>市场</a:t>
              </a:r>
              <a:endParaRPr lang="zh-CN" altLang="en-US" sz="1100" b="1" dirty="0">
                <a:solidFill>
                  <a:schemeClr val="tx1"/>
                </a:solidFill>
                <a:latin typeface="微软雅黑" pitchFamily="34" charset="-122"/>
                <a:ea typeface="微软雅黑" pitchFamily="34" charset="-122"/>
              </a:endParaRPr>
            </a:p>
          </p:txBody>
        </p:sp>
        <p:sp>
          <p:nvSpPr>
            <p:cNvPr id="24" name="矩形 23"/>
            <p:cNvSpPr/>
            <p:nvPr/>
          </p:nvSpPr>
          <p:spPr>
            <a:xfrm>
              <a:off x="667528" y="4159585"/>
              <a:ext cx="825783"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smtClean="0">
                  <a:solidFill>
                    <a:schemeClr val="tx1"/>
                  </a:solidFill>
                  <a:latin typeface="微软雅黑" pitchFamily="34" charset="-122"/>
                  <a:ea typeface="微软雅黑" pitchFamily="34" charset="-122"/>
                </a:rPr>
                <a:t>工业设计</a:t>
              </a:r>
              <a:endParaRPr lang="zh-CN" altLang="en-US" sz="1100" b="1" dirty="0">
                <a:solidFill>
                  <a:schemeClr val="tx1"/>
                </a:solidFill>
                <a:latin typeface="微软雅黑" pitchFamily="34" charset="-122"/>
                <a:ea typeface="微软雅黑" pitchFamily="34" charset="-122"/>
              </a:endParaRPr>
            </a:p>
          </p:txBody>
        </p:sp>
        <p:sp>
          <p:nvSpPr>
            <p:cNvPr id="25" name="矩形 24"/>
            <p:cNvSpPr/>
            <p:nvPr/>
          </p:nvSpPr>
          <p:spPr>
            <a:xfrm rot="772980">
              <a:off x="678882" y="3851364"/>
              <a:ext cx="825783"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a:solidFill>
                    <a:schemeClr val="tx1"/>
                  </a:solidFill>
                  <a:latin typeface="微软雅黑" pitchFamily="34" charset="-122"/>
                  <a:ea typeface="微软雅黑" pitchFamily="34" charset="-122"/>
                </a:rPr>
                <a:t>结构</a:t>
              </a:r>
              <a:r>
                <a:rPr lang="zh-CN" altLang="en-US" sz="1100" b="1" dirty="0" smtClean="0">
                  <a:solidFill>
                    <a:schemeClr val="tx1"/>
                  </a:solidFill>
                  <a:latin typeface="微软雅黑" pitchFamily="34" charset="-122"/>
                  <a:ea typeface="微软雅黑" pitchFamily="34" charset="-122"/>
                </a:rPr>
                <a:t>设计</a:t>
              </a:r>
              <a:endParaRPr lang="zh-CN" altLang="en-US" sz="1100" b="1" dirty="0">
                <a:solidFill>
                  <a:schemeClr val="tx1"/>
                </a:solidFill>
                <a:latin typeface="微软雅黑" pitchFamily="34" charset="-122"/>
                <a:ea typeface="微软雅黑" pitchFamily="34" charset="-122"/>
              </a:endParaRPr>
            </a:p>
          </p:txBody>
        </p:sp>
        <p:sp>
          <p:nvSpPr>
            <p:cNvPr id="26" name="矩形 25"/>
            <p:cNvSpPr/>
            <p:nvPr/>
          </p:nvSpPr>
          <p:spPr>
            <a:xfrm rot="784730">
              <a:off x="793976" y="3505765"/>
              <a:ext cx="825783"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smtClean="0">
                  <a:solidFill>
                    <a:schemeClr val="tx1"/>
                  </a:solidFill>
                  <a:latin typeface="微软雅黑" pitchFamily="34" charset="-122"/>
                  <a:ea typeface="微软雅黑" pitchFamily="34" charset="-122"/>
                </a:rPr>
                <a:t>电子设计</a:t>
              </a:r>
              <a:endParaRPr lang="zh-CN" altLang="en-US" sz="1100" b="1" dirty="0">
                <a:solidFill>
                  <a:schemeClr val="tx1"/>
                </a:solidFill>
                <a:latin typeface="微软雅黑" pitchFamily="34" charset="-122"/>
                <a:ea typeface="微软雅黑" pitchFamily="34" charset="-122"/>
              </a:endParaRPr>
            </a:p>
          </p:txBody>
        </p:sp>
        <p:sp>
          <p:nvSpPr>
            <p:cNvPr id="27" name="矩形 26"/>
            <p:cNvSpPr/>
            <p:nvPr/>
          </p:nvSpPr>
          <p:spPr>
            <a:xfrm rot="1260514">
              <a:off x="900327" y="3272051"/>
              <a:ext cx="825783"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smtClean="0">
                  <a:solidFill>
                    <a:schemeClr val="tx1"/>
                  </a:solidFill>
                  <a:latin typeface="微软雅黑" pitchFamily="34" charset="-122"/>
                  <a:ea typeface="微软雅黑" pitchFamily="34" charset="-122"/>
                </a:rPr>
                <a:t>算法设计</a:t>
              </a:r>
              <a:endParaRPr lang="zh-CN" altLang="en-US" sz="1100" b="1" dirty="0">
                <a:solidFill>
                  <a:schemeClr val="tx1"/>
                </a:solidFill>
                <a:latin typeface="微软雅黑" pitchFamily="34" charset="-122"/>
                <a:ea typeface="微软雅黑" pitchFamily="34" charset="-122"/>
              </a:endParaRPr>
            </a:p>
          </p:txBody>
        </p:sp>
        <p:sp>
          <p:nvSpPr>
            <p:cNvPr id="32" name="矩形 31"/>
            <p:cNvSpPr/>
            <p:nvPr/>
          </p:nvSpPr>
          <p:spPr>
            <a:xfrm rot="18674297">
              <a:off x="1553208" y="2552349"/>
              <a:ext cx="245484" cy="8141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a:solidFill>
                    <a:schemeClr val="tx1"/>
                  </a:solidFill>
                  <a:latin typeface="微软雅黑" pitchFamily="34" charset="-122"/>
                  <a:ea typeface="微软雅黑" pitchFamily="34" charset="-122"/>
                </a:rPr>
                <a:t>工程</a:t>
              </a:r>
            </a:p>
          </p:txBody>
        </p:sp>
        <p:sp>
          <p:nvSpPr>
            <p:cNvPr id="33" name="矩形 32"/>
            <p:cNvSpPr/>
            <p:nvPr/>
          </p:nvSpPr>
          <p:spPr>
            <a:xfrm rot="18960055">
              <a:off x="1807035" y="2259795"/>
              <a:ext cx="245484" cy="8141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smtClean="0">
                  <a:solidFill>
                    <a:schemeClr val="tx1"/>
                  </a:solidFill>
                  <a:latin typeface="微软雅黑" pitchFamily="34" charset="-122"/>
                  <a:ea typeface="微软雅黑" pitchFamily="34" charset="-122"/>
                </a:rPr>
                <a:t>品质</a:t>
              </a:r>
              <a:endParaRPr lang="zh-CN" altLang="en-US" sz="1100" b="1" dirty="0">
                <a:solidFill>
                  <a:schemeClr val="tx1"/>
                </a:solidFill>
                <a:latin typeface="微软雅黑" pitchFamily="34" charset="-122"/>
                <a:ea typeface="微软雅黑" pitchFamily="34" charset="-122"/>
              </a:endParaRPr>
            </a:p>
          </p:txBody>
        </p:sp>
        <p:sp>
          <p:nvSpPr>
            <p:cNvPr id="34" name="矩形 33"/>
            <p:cNvSpPr/>
            <p:nvPr/>
          </p:nvSpPr>
          <p:spPr>
            <a:xfrm rot="20213775">
              <a:off x="2198312" y="2070984"/>
              <a:ext cx="245484" cy="8141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smtClean="0">
                  <a:solidFill>
                    <a:schemeClr val="tx1"/>
                  </a:solidFill>
                  <a:latin typeface="微软雅黑" pitchFamily="34" charset="-122"/>
                  <a:ea typeface="微软雅黑" pitchFamily="34" charset="-122"/>
                </a:rPr>
                <a:t>生产</a:t>
              </a:r>
              <a:endParaRPr lang="zh-CN" altLang="en-US" sz="1100" b="1" dirty="0">
                <a:solidFill>
                  <a:schemeClr val="tx1"/>
                </a:solidFill>
                <a:latin typeface="微软雅黑" pitchFamily="34" charset="-122"/>
                <a:ea typeface="微软雅黑" pitchFamily="34" charset="-122"/>
              </a:endParaRPr>
            </a:p>
          </p:txBody>
        </p:sp>
        <p:sp>
          <p:nvSpPr>
            <p:cNvPr id="35" name="矩形 34"/>
            <p:cNvSpPr/>
            <p:nvPr/>
          </p:nvSpPr>
          <p:spPr>
            <a:xfrm>
              <a:off x="2645755" y="2049807"/>
              <a:ext cx="245484" cy="8141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smtClean="0">
                  <a:solidFill>
                    <a:schemeClr val="tx1"/>
                  </a:solidFill>
                  <a:latin typeface="微软雅黑" pitchFamily="34" charset="-122"/>
                  <a:ea typeface="微软雅黑" pitchFamily="34" charset="-122"/>
                </a:rPr>
                <a:t>设备</a:t>
              </a:r>
              <a:endParaRPr lang="zh-CN" altLang="en-US" sz="1100" b="1" dirty="0">
                <a:solidFill>
                  <a:schemeClr val="tx1"/>
                </a:solidFill>
                <a:latin typeface="微软雅黑" pitchFamily="34" charset="-122"/>
                <a:ea typeface="微软雅黑" pitchFamily="34" charset="-122"/>
              </a:endParaRPr>
            </a:p>
          </p:txBody>
        </p:sp>
        <p:sp>
          <p:nvSpPr>
            <p:cNvPr id="36" name="矩形 35"/>
            <p:cNvSpPr/>
            <p:nvPr/>
          </p:nvSpPr>
          <p:spPr>
            <a:xfrm>
              <a:off x="3047441" y="2000412"/>
              <a:ext cx="245484" cy="8141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smtClean="0">
                  <a:solidFill>
                    <a:schemeClr val="tx1"/>
                  </a:solidFill>
                  <a:latin typeface="微软雅黑" pitchFamily="34" charset="-122"/>
                  <a:ea typeface="微软雅黑" pitchFamily="34" charset="-122"/>
                </a:rPr>
                <a:t>采购</a:t>
              </a:r>
              <a:endParaRPr lang="zh-CN" altLang="en-US" sz="1100" b="1" dirty="0">
                <a:solidFill>
                  <a:schemeClr val="tx1"/>
                </a:solidFill>
                <a:latin typeface="微软雅黑" pitchFamily="34" charset="-122"/>
                <a:ea typeface="微软雅黑" pitchFamily="34" charset="-122"/>
              </a:endParaRPr>
            </a:p>
          </p:txBody>
        </p:sp>
        <p:sp>
          <p:nvSpPr>
            <p:cNvPr id="37" name="矩形 36"/>
            <p:cNvSpPr/>
            <p:nvPr/>
          </p:nvSpPr>
          <p:spPr>
            <a:xfrm rot="1256529">
              <a:off x="3529928" y="2165803"/>
              <a:ext cx="245484" cy="8141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smtClean="0">
                  <a:solidFill>
                    <a:schemeClr val="tx1"/>
                  </a:solidFill>
                  <a:latin typeface="微软雅黑" pitchFamily="34" charset="-122"/>
                  <a:ea typeface="微软雅黑" pitchFamily="34" charset="-122"/>
                </a:rPr>
                <a:t>仓储</a:t>
              </a:r>
              <a:endParaRPr lang="zh-CN" altLang="en-US" sz="1100" b="1" dirty="0">
                <a:solidFill>
                  <a:schemeClr val="tx1"/>
                </a:solidFill>
                <a:latin typeface="微软雅黑" pitchFamily="34" charset="-122"/>
                <a:ea typeface="微软雅黑" pitchFamily="34" charset="-122"/>
              </a:endParaRPr>
            </a:p>
          </p:txBody>
        </p:sp>
        <p:sp>
          <p:nvSpPr>
            <p:cNvPr id="38" name="矩形 37"/>
            <p:cNvSpPr/>
            <p:nvPr/>
          </p:nvSpPr>
          <p:spPr>
            <a:xfrm rot="2138306">
              <a:off x="3955561" y="2384515"/>
              <a:ext cx="245484" cy="8141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b="1" dirty="0" smtClean="0">
                  <a:solidFill>
                    <a:schemeClr val="tx1"/>
                  </a:solidFill>
                  <a:latin typeface="微软雅黑" pitchFamily="34" charset="-122"/>
                  <a:ea typeface="微软雅黑" pitchFamily="34" charset="-122"/>
                </a:rPr>
                <a:t>PMC</a:t>
              </a:r>
              <a:endParaRPr lang="zh-CN" altLang="en-US" sz="1100" b="1" dirty="0">
                <a:solidFill>
                  <a:schemeClr val="tx1"/>
                </a:solidFill>
                <a:latin typeface="微软雅黑" pitchFamily="34" charset="-122"/>
                <a:ea typeface="微软雅黑" pitchFamily="34" charset="-122"/>
              </a:endParaRPr>
            </a:p>
          </p:txBody>
        </p:sp>
        <p:sp>
          <p:nvSpPr>
            <p:cNvPr id="39" name="矩形 38"/>
            <p:cNvSpPr/>
            <p:nvPr/>
          </p:nvSpPr>
          <p:spPr>
            <a:xfrm rot="19846921">
              <a:off x="4168755" y="3176064"/>
              <a:ext cx="825783"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a:solidFill>
                    <a:schemeClr val="tx1"/>
                  </a:solidFill>
                  <a:latin typeface="微软雅黑" pitchFamily="34" charset="-122"/>
                  <a:ea typeface="微软雅黑" pitchFamily="34" charset="-122"/>
                </a:rPr>
                <a:t>营销策划</a:t>
              </a:r>
            </a:p>
          </p:txBody>
        </p:sp>
        <p:sp>
          <p:nvSpPr>
            <p:cNvPr id="40" name="矩形 39"/>
            <p:cNvSpPr/>
            <p:nvPr/>
          </p:nvSpPr>
          <p:spPr>
            <a:xfrm rot="19846921">
              <a:off x="4312773" y="3453100"/>
              <a:ext cx="825783"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smtClean="0">
                  <a:solidFill>
                    <a:schemeClr val="tx1"/>
                  </a:solidFill>
                  <a:latin typeface="微软雅黑" pitchFamily="34" charset="-122"/>
                  <a:ea typeface="微软雅黑" pitchFamily="34" charset="-122"/>
                </a:rPr>
                <a:t>销售</a:t>
              </a:r>
              <a:endParaRPr lang="zh-CN" altLang="en-US" sz="1100" b="1" dirty="0">
                <a:solidFill>
                  <a:schemeClr val="tx1"/>
                </a:solidFill>
                <a:latin typeface="微软雅黑" pitchFamily="34" charset="-122"/>
                <a:ea typeface="微软雅黑" pitchFamily="34" charset="-122"/>
              </a:endParaRPr>
            </a:p>
          </p:txBody>
        </p:sp>
        <p:sp>
          <p:nvSpPr>
            <p:cNvPr id="41" name="矩形 40"/>
            <p:cNvSpPr/>
            <p:nvPr/>
          </p:nvSpPr>
          <p:spPr>
            <a:xfrm rot="21295849">
              <a:off x="4462542" y="3736181"/>
              <a:ext cx="825783"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smtClean="0">
                  <a:solidFill>
                    <a:schemeClr val="tx1"/>
                  </a:solidFill>
                  <a:latin typeface="微软雅黑" pitchFamily="34" charset="-122"/>
                  <a:ea typeface="微软雅黑" pitchFamily="34" charset="-122"/>
                </a:rPr>
                <a:t>渠道</a:t>
              </a:r>
              <a:endParaRPr lang="zh-CN" altLang="en-US" sz="1100" b="1" dirty="0">
                <a:solidFill>
                  <a:schemeClr val="tx1"/>
                </a:solidFill>
                <a:latin typeface="微软雅黑" pitchFamily="34" charset="-122"/>
                <a:ea typeface="微软雅黑" pitchFamily="34" charset="-122"/>
              </a:endParaRPr>
            </a:p>
          </p:txBody>
        </p:sp>
        <p:sp>
          <p:nvSpPr>
            <p:cNvPr id="42" name="矩形 41"/>
            <p:cNvSpPr/>
            <p:nvPr/>
          </p:nvSpPr>
          <p:spPr>
            <a:xfrm>
              <a:off x="4473652" y="4090027"/>
              <a:ext cx="825783"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smtClean="0">
                  <a:solidFill>
                    <a:schemeClr val="tx1"/>
                  </a:solidFill>
                  <a:latin typeface="微软雅黑" pitchFamily="34" charset="-122"/>
                  <a:ea typeface="微软雅黑" pitchFamily="34" charset="-122"/>
                </a:rPr>
                <a:t>信息化管理</a:t>
              </a:r>
              <a:endParaRPr lang="zh-CN" altLang="en-US" sz="1100" b="1" dirty="0">
                <a:solidFill>
                  <a:schemeClr val="tx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06685999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par>
                          <p:cTn id="9" fill="hold">
                            <p:stCondLst>
                              <p:cond delay="850"/>
                            </p:stCondLst>
                            <p:childTnLst>
                              <p:par>
                                <p:cTn id="10" presetID="10" presetClass="entr" presetSubtype="0" fill="hold" nodeType="after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fade">
                                      <p:cBhvr>
                                        <p:cTn id="12" dur="500"/>
                                        <p:tgtEl>
                                          <p:spTgt spid="43"/>
                                        </p:tgtEl>
                                      </p:cBhvr>
                                    </p:animEffect>
                                  </p:childTnLst>
                                </p:cTn>
                              </p:par>
                            </p:childTnLst>
                          </p:cTn>
                        </p:par>
                        <p:par>
                          <p:cTn id="13" fill="hold">
                            <p:stCondLst>
                              <p:cond delay="1350"/>
                            </p:stCondLst>
                            <p:childTnLst>
                              <p:par>
                                <p:cTn id="14" presetID="16" presetClass="entr" presetSubtype="21" fill="hold" grpId="0"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barn(inVertical)">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3"/>
          <p:cNvSpPr txBox="1"/>
          <p:nvPr/>
        </p:nvSpPr>
        <p:spPr>
          <a:xfrm>
            <a:off x="1558702" y="404664"/>
            <a:ext cx="3744416" cy="646331"/>
          </a:xfrm>
          <a:prstGeom prst="rect">
            <a:avLst/>
          </a:prstGeom>
          <a:noFill/>
          <a:effectLst/>
        </p:spPr>
        <p:txBody>
          <a:bodyPr wrap="square" rtlCol="0">
            <a:spAutoFit/>
          </a:bodyPr>
          <a:lstStyle/>
          <a:p>
            <a:pPr algn="ctr"/>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模块</a:t>
            </a:r>
            <a:r>
              <a:rPr lang="en-US" altLang="zh-CN"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4</a:t>
            </a:r>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：工作流程</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grpSp>
        <p:nvGrpSpPr>
          <p:cNvPr id="4" name="组合 27"/>
          <p:cNvGrpSpPr/>
          <p:nvPr/>
        </p:nvGrpSpPr>
        <p:grpSpPr>
          <a:xfrm>
            <a:off x="5796221" y="1858124"/>
            <a:ext cx="2754305" cy="1255069"/>
            <a:chOff x="3491880" y="2420888"/>
            <a:chExt cx="5794246" cy="2160240"/>
          </a:xfrm>
          <a:solidFill>
            <a:schemeClr val="accent1"/>
          </a:solidFill>
        </p:grpSpPr>
        <p:sp>
          <p:nvSpPr>
            <p:cNvPr id="5" name="上弧形箭头 28"/>
            <p:cNvSpPr/>
            <p:nvPr/>
          </p:nvSpPr>
          <p:spPr>
            <a:xfrm>
              <a:off x="3605493" y="2420888"/>
              <a:ext cx="5680633" cy="2160240"/>
            </a:xfrm>
            <a:prstGeom prst="curvedDownArrow">
              <a:avLst/>
            </a:pr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lt1"/>
                </a:solidFill>
                <a:ea typeface="微软雅黑" pitchFamily="34" charset="-122"/>
              </a:endParaRPr>
            </a:p>
          </p:txBody>
        </p:sp>
        <p:sp>
          <p:nvSpPr>
            <p:cNvPr id="6" name="上弧形箭头 29"/>
            <p:cNvSpPr/>
            <p:nvPr/>
          </p:nvSpPr>
          <p:spPr>
            <a:xfrm>
              <a:off x="3491880" y="2420888"/>
              <a:ext cx="4317280" cy="2160240"/>
            </a:xfrm>
            <a:prstGeom prst="curvedDownArrow">
              <a:avLst/>
            </a:pr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lt1"/>
                </a:solidFill>
                <a:ea typeface="微软雅黑" pitchFamily="34" charset="-122"/>
              </a:endParaRPr>
            </a:p>
          </p:txBody>
        </p:sp>
        <p:sp>
          <p:nvSpPr>
            <p:cNvPr id="7" name="上弧形箭头 30"/>
            <p:cNvSpPr/>
            <p:nvPr/>
          </p:nvSpPr>
          <p:spPr>
            <a:xfrm>
              <a:off x="3584799" y="2420888"/>
              <a:ext cx="2808312" cy="2160240"/>
            </a:xfrm>
            <a:prstGeom prst="curvedDownArrow">
              <a:avLst/>
            </a:pr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lt1"/>
                </a:solidFill>
                <a:ea typeface="微软雅黑" pitchFamily="34" charset="-122"/>
              </a:endParaRPr>
            </a:p>
          </p:txBody>
        </p:sp>
      </p:grpSp>
      <p:grpSp>
        <p:nvGrpSpPr>
          <p:cNvPr id="8" name="组合 31"/>
          <p:cNvGrpSpPr/>
          <p:nvPr/>
        </p:nvGrpSpPr>
        <p:grpSpPr>
          <a:xfrm flipH="1">
            <a:off x="3412909" y="1858123"/>
            <a:ext cx="2754305" cy="1255070"/>
            <a:chOff x="3491880" y="2420886"/>
            <a:chExt cx="5794246" cy="2160242"/>
          </a:xfrm>
          <a:solidFill>
            <a:schemeClr val="accent1"/>
          </a:solidFill>
        </p:grpSpPr>
        <p:sp>
          <p:nvSpPr>
            <p:cNvPr id="9" name="上弧形箭头 32"/>
            <p:cNvSpPr/>
            <p:nvPr/>
          </p:nvSpPr>
          <p:spPr>
            <a:xfrm>
              <a:off x="3605493" y="2420888"/>
              <a:ext cx="5680633" cy="2160240"/>
            </a:xfrm>
            <a:prstGeom prst="curvedDownArrow">
              <a:avLst/>
            </a:pr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itchFamily="34" charset="-122"/>
              </a:endParaRPr>
            </a:p>
          </p:txBody>
        </p:sp>
        <p:sp>
          <p:nvSpPr>
            <p:cNvPr id="10" name="上弧形箭头 33"/>
            <p:cNvSpPr/>
            <p:nvPr/>
          </p:nvSpPr>
          <p:spPr>
            <a:xfrm>
              <a:off x="3491880" y="2420888"/>
              <a:ext cx="4317280" cy="2160240"/>
            </a:xfrm>
            <a:prstGeom prst="curvedDownArrow">
              <a:avLst/>
            </a:pr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itchFamily="34" charset="-122"/>
              </a:endParaRPr>
            </a:p>
          </p:txBody>
        </p:sp>
        <p:sp>
          <p:nvSpPr>
            <p:cNvPr id="11" name="上弧形箭头 34"/>
            <p:cNvSpPr/>
            <p:nvPr/>
          </p:nvSpPr>
          <p:spPr>
            <a:xfrm>
              <a:off x="3611303" y="2420886"/>
              <a:ext cx="2808314" cy="2160240"/>
            </a:xfrm>
            <a:prstGeom prst="curvedDownArrow">
              <a:avLst/>
            </a:pr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itchFamily="34" charset="-122"/>
              </a:endParaRPr>
            </a:p>
          </p:txBody>
        </p:sp>
      </p:grpSp>
      <p:sp>
        <p:nvSpPr>
          <p:cNvPr id="12" name="TextBox 11"/>
          <p:cNvSpPr txBox="1"/>
          <p:nvPr/>
        </p:nvSpPr>
        <p:spPr>
          <a:xfrm>
            <a:off x="3415325" y="3169276"/>
            <a:ext cx="646331" cy="369332"/>
          </a:xfrm>
          <a:prstGeom prst="rect">
            <a:avLst/>
          </a:prstGeom>
          <a:noFill/>
          <a:ln>
            <a:noFill/>
          </a:ln>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市场</a:t>
            </a:r>
            <a:endParaRPr lang="en-GB"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TextBox 12"/>
          <p:cNvSpPr txBox="1"/>
          <p:nvPr/>
        </p:nvSpPr>
        <p:spPr>
          <a:xfrm>
            <a:off x="4180404" y="3169276"/>
            <a:ext cx="646331" cy="369332"/>
          </a:xfrm>
          <a:prstGeom prst="rect">
            <a:avLst/>
          </a:prstGeom>
          <a:noFill/>
          <a:ln>
            <a:noFill/>
          </a:ln>
        </p:spPr>
        <p:txBody>
          <a:bodyPr wrap="none" rtlCol="0">
            <a:spAutoFit/>
          </a:bodyPr>
          <a:lstStyle/>
          <a:p>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研发</a:t>
            </a:r>
            <a:endParaRPr lang="en-GB" altLang="zh-CN"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TextBox 13"/>
          <p:cNvSpPr txBox="1"/>
          <p:nvPr/>
        </p:nvSpPr>
        <p:spPr>
          <a:xfrm>
            <a:off x="4875755" y="3169276"/>
            <a:ext cx="646331" cy="369332"/>
          </a:xfrm>
          <a:prstGeom prst="rect">
            <a:avLst/>
          </a:prstGeom>
          <a:noFill/>
          <a:ln>
            <a:noFill/>
          </a:ln>
        </p:spPr>
        <p:txBody>
          <a:bodyPr wrap="none" rtlCol="0">
            <a:spAutoFit/>
          </a:bodyPr>
          <a:lstStyle/>
          <a:p>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生产</a:t>
            </a:r>
            <a:endParaRPr lang="en-GB" altLang="zh-CN"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TextBox 14"/>
          <p:cNvSpPr txBox="1"/>
          <p:nvPr/>
        </p:nvSpPr>
        <p:spPr>
          <a:xfrm>
            <a:off x="6552308" y="3169276"/>
            <a:ext cx="646331" cy="369332"/>
          </a:xfrm>
          <a:prstGeom prst="rect">
            <a:avLst/>
          </a:prstGeom>
          <a:noFill/>
          <a:ln>
            <a:noFill/>
          </a:ln>
        </p:spPr>
        <p:txBody>
          <a:bodyPr wrap="none" rtlCol="0">
            <a:spAutoFit/>
          </a:bodyPr>
          <a:lstStyle/>
          <a:p>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品质</a:t>
            </a:r>
            <a:endParaRPr lang="en-GB" altLang="zh-CN"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TextBox 15"/>
          <p:cNvSpPr txBox="1"/>
          <p:nvPr/>
        </p:nvSpPr>
        <p:spPr>
          <a:xfrm>
            <a:off x="7242413" y="3169276"/>
            <a:ext cx="646331" cy="369332"/>
          </a:xfrm>
          <a:prstGeom prst="rect">
            <a:avLst/>
          </a:prstGeom>
          <a:noFill/>
          <a:ln>
            <a:noFill/>
          </a:ln>
        </p:spPr>
        <p:txBody>
          <a:bodyPr wrap="none" rtlCol="0">
            <a:spAutoFit/>
          </a:bodyPr>
          <a:lstStyle/>
          <a:p>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工程</a:t>
            </a:r>
            <a:endParaRPr lang="en-GB" altLang="zh-CN"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7982119" y="3169276"/>
            <a:ext cx="646331" cy="369332"/>
          </a:xfrm>
          <a:prstGeom prst="rect">
            <a:avLst/>
          </a:prstGeom>
          <a:noFill/>
          <a:ln>
            <a:noFill/>
          </a:ln>
        </p:spPr>
        <p:txBody>
          <a:bodyPr wrap="none" rtlCol="0">
            <a:spAutoFit/>
          </a:bodyPr>
          <a:lstStyle/>
          <a:p>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资材</a:t>
            </a:r>
            <a:endParaRPr lang="en-GB" altLang="zh-CN"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矩形 17"/>
          <p:cNvSpPr/>
          <p:nvPr/>
        </p:nvSpPr>
        <p:spPr>
          <a:xfrm>
            <a:off x="5796221" y="3113192"/>
            <a:ext cx="378042" cy="2116008"/>
          </a:xfrm>
          <a:prstGeom prst="rect">
            <a:avLst/>
          </a:pr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lt1"/>
              </a:solidFill>
              <a:ea typeface="微软雅黑" pitchFamily="34" charset="-122"/>
            </a:endParaRPr>
          </a:p>
        </p:txBody>
      </p:sp>
      <p:sp>
        <p:nvSpPr>
          <p:cNvPr id="21" name="矩形 20"/>
          <p:cNvSpPr/>
          <p:nvPr/>
        </p:nvSpPr>
        <p:spPr>
          <a:xfrm>
            <a:off x="-1" y="5229200"/>
            <a:ext cx="12190413" cy="1628800"/>
          </a:xfrm>
          <a:prstGeom prst="rect">
            <a:avLst/>
          </a:pr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lt1"/>
              </a:solidFill>
              <a:ea typeface="微软雅黑" pitchFamily="34" charset="-122"/>
            </a:endParaRPr>
          </a:p>
        </p:txBody>
      </p:sp>
      <p:sp>
        <p:nvSpPr>
          <p:cNvPr id="24" name="矩形 23"/>
          <p:cNvSpPr/>
          <p:nvPr/>
        </p:nvSpPr>
        <p:spPr>
          <a:xfrm>
            <a:off x="1198662" y="5517232"/>
            <a:ext cx="10369152" cy="738664"/>
          </a:xfrm>
          <a:prstGeom prst="rect">
            <a:avLst/>
          </a:prstGeom>
        </p:spPr>
        <p:txBody>
          <a:bodyPr wrap="square">
            <a:spAutoFit/>
          </a:bodyPr>
          <a:lstStyle/>
          <a:p>
            <a:pPr>
              <a:lnSpc>
                <a:spcPct val="150000"/>
              </a:lnSpc>
            </a:pPr>
            <a:r>
              <a:rPr lang="zh-CN" altLang="en-US" sz="1400" dirty="0" smtClean="0">
                <a:latin typeface="微软雅黑" pitchFamily="34" charset="-122"/>
                <a:ea typeface="微软雅黑" pitchFamily="34" charset="-122"/>
              </a:rPr>
              <a:t>公司</a:t>
            </a:r>
            <a:r>
              <a:rPr lang="zh-CN" altLang="zh-CN" sz="1400" dirty="0" smtClean="0">
                <a:latin typeface="微软雅黑" pitchFamily="34" charset="-122"/>
                <a:ea typeface="微软雅黑" pitchFamily="34" charset="-122"/>
              </a:rPr>
              <a:t>有</a:t>
            </a:r>
            <a:r>
              <a:rPr lang="zh-CN" altLang="zh-CN" sz="1400" dirty="0">
                <a:latin typeface="微软雅黑" pitchFamily="34" charset="-122"/>
                <a:ea typeface="微软雅黑" pitchFamily="34" charset="-122"/>
              </a:rPr>
              <a:t>多少个具体的工作流程，流程须经过多少组织模块，每个流程是如何确定的？在工作的流程中，责权利如何清晰？资源如何被分配？现代企业管理流程先于、重于和大于部门的设置。</a:t>
            </a:r>
          </a:p>
        </p:txBody>
      </p:sp>
    </p:spTree>
    <p:extLst>
      <p:ext uri="{BB962C8B-B14F-4D97-AF65-F5344CB8AC3E}">
        <p14:creationId xmlns:p14="http://schemas.microsoft.com/office/powerpoint/2010/main" val="149387950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par>
                          <p:cTn id="9" fill="hold">
                            <p:stCondLst>
                              <p:cond delay="850"/>
                            </p:stCondLst>
                            <p:childTnLst>
                              <p:par>
                                <p:cTn id="10" presetID="2" presetClass="entr" presetSubtype="4"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fill="hold"/>
                                        <p:tgtEl>
                                          <p:spTgt spid="18"/>
                                        </p:tgtEl>
                                        <p:attrNameLst>
                                          <p:attrName>ppt_x</p:attrName>
                                        </p:attrNameLst>
                                      </p:cBhvr>
                                      <p:tavLst>
                                        <p:tav tm="0">
                                          <p:val>
                                            <p:strVal val="#ppt_x"/>
                                          </p:val>
                                        </p:tav>
                                        <p:tav tm="100000">
                                          <p:val>
                                            <p:strVal val="#ppt_x"/>
                                          </p:val>
                                        </p:tav>
                                      </p:tavLst>
                                    </p:anim>
                                    <p:anim calcmode="lin" valueType="num">
                                      <p:cBhvr additive="base">
                                        <p:cTn id="13" dur="500" fill="hold"/>
                                        <p:tgtEl>
                                          <p:spTgt spid="18"/>
                                        </p:tgtEl>
                                        <p:attrNameLst>
                                          <p:attrName>ppt_y</p:attrName>
                                        </p:attrNameLst>
                                      </p:cBhvr>
                                      <p:tavLst>
                                        <p:tav tm="0">
                                          <p:val>
                                            <p:strVal val="1+#ppt_h/2"/>
                                          </p:val>
                                        </p:tav>
                                        <p:tav tm="100000">
                                          <p:val>
                                            <p:strVal val="#ppt_y"/>
                                          </p:val>
                                        </p:tav>
                                      </p:tavLst>
                                    </p:anim>
                                  </p:childTnLst>
                                </p:cTn>
                              </p:par>
                            </p:childTnLst>
                          </p:cTn>
                        </p:par>
                        <p:par>
                          <p:cTn id="14" fill="hold">
                            <p:stCondLst>
                              <p:cond delay="1350"/>
                            </p:stCondLst>
                            <p:childTnLst>
                              <p:par>
                                <p:cTn id="15" presetID="22" presetClass="entr" presetSubtype="2"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right)">
                                      <p:cBhvr>
                                        <p:cTn id="17" dur="500"/>
                                        <p:tgtEl>
                                          <p:spTgt spid="8"/>
                                        </p:tgtEl>
                                      </p:cBhvr>
                                    </p:animEffect>
                                  </p:childTnLst>
                                </p:cTn>
                              </p:par>
                              <p:par>
                                <p:cTn id="18" presetID="22" presetClass="entr" presetSubtype="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childTnLst>
                          </p:cTn>
                        </p:par>
                        <p:par>
                          <p:cTn id="21" fill="hold">
                            <p:stCondLst>
                              <p:cond delay="1850"/>
                            </p:stCondLst>
                            <p:childTnLst>
                              <p:par>
                                <p:cTn id="22" presetID="2" presetClass="entr" presetSubtype="4"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ppt_x"/>
                                          </p:val>
                                        </p:tav>
                                        <p:tav tm="100000">
                                          <p:val>
                                            <p:strVal val="#ppt_x"/>
                                          </p:val>
                                        </p:tav>
                                      </p:tavLst>
                                    </p:anim>
                                    <p:anim calcmode="lin" valueType="num">
                                      <p:cBhvr additive="base">
                                        <p:cTn id="29" dur="500" fill="hold"/>
                                        <p:tgtEl>
                                          <p:spTgt spid="13"/>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ppt_x"/>
                                          </p:val>
                                        </p:tav>
                                        <p:tav tm="100000">
                                          <p:val>
                                            <p:strVal val="#ppt_x"/>
                                          </p:val>
                                        </p:tav>
                                      </p:tavLst>
                                    </p:anim>
                                    <p:anim calcmode="lin" valueType="num">
                                      <p:cBhvr additive="base">
                                        <p:cTn id="37" dur="500" fill="hold"/>
                                        <p:tgtEl>
                                          <p:spTgt spid="15"/>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additive="base">
                                        <p:cTn id="40" dur="500" fill="hold"/>
                                        <p:tgtEl>
                                          <p:spTgt spid="16"/>
                                        </p:tgtEl>
                                        <p:attrNameLst>
                                          <p:attrName>ppt_x</p:attrName>
                                        </p:attrNameLst>
                                      </p:cBhvr>
                                      <p:tavLst>
                                        <p:tav tm="0">
                                          <p:val>
                                            <p:strVal val="#ppt_x"/>
                                          </p:val>
                                        </p:tav>
                                        <p:tav tm="100000">
                                          <p:val>
                                            <p:strVal val="#ppt_x"/>
                                          </p:val>
                                        </p:tav>
                                      </p:tavLst>
                                    </p:anim>
                                    <p:anim calcmode="lin" valueType="num">
                                      <p:cBhvr additive="base">
                                        <p:cTn id="41" dur="500" fill="hold"/>
                                        <p:tgtEl>
                                          <p:spTgt spid="16"/>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17"/>
                                        </p:tgtEl>
                                        <p:attrNameLst>
                                          <p:attrName>style.visibility</p:attrName>
                                        </p:attrNameLst>
                                      </p:cBhvr>
                                      <p:to>
                                        <p:strVal val="visible"/>
                                      </p:to>
                                    </p:set>
                                    <p:anim calcmode="lin" valueType="num">
                                      <p:cBhvr additive="base">
                                        <p:cTn id="44" dur="500" fill="hold"/>
                                        <p:tgtEl>
                                          <p:spTgt spid="17"/>
                                        </p:tgtEl>
                                        <p:attrNameLst>
                                          <p:attrName>ppt_x</p:attrName>
                                        </p:attrNameLst>
                                      </p:cBhvr>
                                      <p:tavLst>
                                        <p:tav tm="0">
                                          <p:val>
                                            <p:strVal val="#ppt_x"/>
                                          </p:val>
                                        </p:tav>
                                        <p:tav tm="100000">
                                          <p:val>
                                            <p:strVal val="#ppt_x"/>
                                          </p:val>
                                        </p:tav>
                                      </p:tavLst>
                                    </p:anim>
                                    <p:anim calcmode="lin" valueType="num">
                                      <p:cBhvr additive="base">
                                        <p:cTn id="45" dur="500" fill="hold"/>
                                        <p:tgtEl>
                                          <p:spTgt spid="17"/>
                                        </p:tgtEl>
                                        <p:attrNameLst>
                                          <p:attrName>ppt_y</p:attrName>
                                        </p:attrNameLst>
                                      </p:cBhvr>
                                      <p:tavLst>
                                        <p:tav tm="0">
                                          <p:val>
                                            <p:strVal val="1+#ppt_h/2"/>
                                          </p:val>
                                        </p:tav>
                                        <p:tav tm="100000">
                                          <p:val>
                                            <p:strVal val="#ppt_y"/>
                                          </p:val>
                                        </p:tav>
                                      </p:tavLst>
                                    </p:anim>
                                  </p:childTnLst>
                                </p:cTn>
                              </p:par>
                            </p:childTnLst>
                          </p:cTn>
                        </p:par>
                        <p:par>
                          <p:cTn id="46" fill="hold">
                            <p:stCondLst>
                              <p:cond delay="2350"/>
                            </p:stCondLst>
                            <p:childTnLst>
                              <p:par>
                                <p:cTn id="47" presetID="14" presetClass="entr" presetSubtype="10" fill="hold" grpId="0" nodeType="after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randombar(horizontal)">
                                      <p:cBhvr>
                                        <p:cTn id="4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2" grpId="0"/>
      <p:bldP spid="13" grpId="0"/>
      <p:bldP spid="14" grpId="0"/>
      <p:bldP spid="15" grpId="0"/>
      <p:bldP spid="16" grpId="0"/>
      <p:bldP spid="17" grpId="0"/>
      <p:bldP spid="18" grpId="0" animBg="1"/>
      <p:bldP spid="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3"/>
          <p:cNvSpPr txBox="1"/>
          <p:nvPr/>
        </p:nvSpPr>
        <p:spPr>
          <a:xfrm>
            <a:off x="1558702" y="404664"/>
            <a:ext cx="3744416" cy="646331"/>
          </a:xfrm>
          <a:prstGeom prst="rect">
            <a:avLst/>
          </a:prstGeom>
          <a:noFill/>
          <a:effectLst/>
        </p:spPr>
        <p:txBody>
          <a:bodyPr wrap="square" rtlCol="0">
            <a:spAutoFit/>
          </a:bodyPr>
          <a:lstStyle/>
          <a:p>
            <a:pPr algn="ctr"/>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模块</a:t>
            </a:r>
            <a:r>
              <a:rPr lang="en-US" altLang="zh-CN"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5</a:t>
            </a:r>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：岗位描述</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sp>
        <p:nvSpPr>
          <p:cNvPr id="4" name="Freeform 10"/>
          <p:cNvSpPr>
            <a:spLocks noEditPoints="1"/>
          </p:cNvSpPr>
          <p:nvPr/>
        </p:nvSpPr>
        <p:spPr bwMode="auto">
          <a:xfrm>
            <a:off x="1334304" y="3441445"/>
            <a:ext cx="2267544" cy="1139683"/>
          </a:xfrm>
          <a:custGeom>
            <a:avLst/>
            <a:gdLst>
              <a:gd name="T0" fmla="*/ 1868488 w 2333"/>
              <a:gd name="T1" fmla="*/ 0 h 1818"/>
              <a:gd name="T2" fmla="*/ 1868488 w 2333"/>
              <a:gd name="T3" fmla="*/ 1092205 h 1818"/>
              <a:gd name="T4" fmla="*/ 933844 w 2333"/>
              <a:gd name="T5" fmla="*/ 1455739 h 1818"/>
              <a:gd name="T6" fmla="*/ 0 w 2333"/>
              <a:gd name="T7" fmla="*/ 1092205 h 1818"/>
              <a:gd name="T8" fmla="*/ 0 w 2333"/>
              <a:gd name="T9" fmla="*/ 0 h 1818"/>
              <a:gd name="T10" fmla="*/ 1868488 w 2333"/>
              <a:gd name="T11" fmla="*/ 0 h 1818"/>
              <a:gd name="T12" fmla="*/ 933844 w 2333"/>
              <a:gd name="T13" fmla="*/ 0 h 1818"/>
              <a:gd name="T14" fmla="*/ 0 60000 65536"/>
              <a:gd name="T15" fmla="*/ 0 60000 65536"/>
              <a:gd name="T16" fmla="*/ 0 60000 65536"/>
              <a:gd name="T17" fmla="*/ 0 60000 65536"/>
              <a:gd name="T18" fmla="*/ 0 60000 65536"/>
              <a:gd name="T19" fmla="*/ 0 60000 65536"/>
              <a:gd name="T20" fmla="*/ 0 60000 65536"/>
              <a:gd name="T21" fmla="*/ 0 w 2333"/>
              <a:gd name="T22" fmla="*/ 0 h 1818"/>
              <a:gd name="T23" fmla="*/ 2333 w 2333"/>
              <a:gd name="T24" fmla="*/ 1818 h 18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333" h="1818">
                <a:moveTo>
                  <a:pt x="2333" y="0"/>
                </a:moveTo>
                <a:lnTo>
                  <a:pt x="2333" y="1364"/>
                </a:lnTo>
                <a:lnTo>
                  <a:pt x="1166" y="1818"/>
                </a:lnTo>
                <a:lnTo>
                  <a:pt x="0" y="1364"/>
                </a:lnTo>
                <a:lnTo>
                  <a:pt x="0" y="0"/>
                </a:lnTo>
                <a:lnTo>
                  <a:pt x="2333" y="0"/>
                </a:lnTo>
                <a:close/>
                <a:moveTo>
                  <a:pt x="1166" y="0"/>
                </a:moveTo>
              </a:path>
            </a:pathLst>
          </a:cu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dirty="0" smtClean="0">
                <a:solidFill>
                  <a:schemeClr val="lt1"/>
                </a:solidFill>
                <a:latin typeface="微软雅黑" panose="020B0503020204020204" pitchFamily="34" charset="-122"/>
                <a:ea typeface="微软雅黑" panose="020B0503020204020204" pitchFamily="34" charset="-122"/>
              </a:rPr>
              <a:t>研发</a:t>
            </a:r>
            <a:endParaRPr lang="zh-CN" altLang="en-US" dirty="0">
              <a:solidFill>
                <a:schemeClr val="lt1"/>
              </a:solidFill>
              <a:latin typeface="微软雅黑" panose="020B0503020204020204" pitchFamily="34" charset="-122"/>
              <a:ea typeface="微软雅黑" panose="020B0503020204020204" pitchFamily="34" charset="-122"/>
            </a:endParaRPr>
          </a:p>
        </p:txBody>
      </p:sp>
      <p:sp>
        <p:nvSpPr>
          <p:cNvPr id="5" name="Freeform 10"/>
          <p:cNvSpPr>
            <a:spLocks noEditPoints="1"/>
          </p:cNvSpPr>
          <p:nvPr/>
        </p:nvSpPr>
        <p:spPr bwMode="auto">
          <a:xfrm>
            <a:off x="3754395" y="3429000"/>
            <a:ext cx="2124787" cy="1139683"/>
          </a:xfrm>
          <a:custGeom>
            <a:avLst/>
            <a:gdLst>
              <a:gd name="T0" fmla="*/ 1868488 w 2333"/>
              <a:gd name="T1" fmla="*/ 0 h 1818"/>
              <a:gd name="T2" fmla="*/ 1868488 w 2333"/>
              <a:gd name="T3" fmla="*/ 1092205 h 1818"/>
              <a:gd name="T4" fmla="*/ 933844 w 2333"/>
              <a:gd name="T5" fmla="*/ 1455739 h 1818"/>
              <a:gd name="T6" fmla="*/ 0 w 2333"/>
              <a:gd name="T7" fmla="*/ 1092205 h 1818"/>
              <a:gd name="T8" fmla="*/ 0 w 2333"/>
              <a:gd name="T9" fmla="*/ 0 h 1818"/>
              <a:gd name="T10" fmla="*/ 1868488 w 2333"/>
              <a:gd name="T11" fmla="*/ 0 h 1818"/>
              <a:gd name="T12" fmla="*/ 933844 w 2333"/>
              <a:gd name="T13" fmla="*/ 0 h 1818"/>
              <a:gd name="T14" fmla="*/ 0 60000 65536"/>
              <a:gd name="T15" fmla="*/ 0 60000 65536"/>
              <a:gd name="T16" fmla="*/ 0 60000 65536"/>
              <a:gd name="T17" fmla="*/ 0 60000 65536"/>
              <a:gd name="T18" fmla="*/ 0 60000 65536"/>
              <a:gd name="T19" fmla="*/ 0 60000 65536"/>
              <a:gd name="T20" fmla="*/ 0 60000 65536"/>
              <a:gd name="T21" fmla="*/ 0 w 2333"/>
              <a:gd name="T22" fmla="*/ 0 h 1818"/>
              <a:gd name="T23" fmla="*/ 2333 w 2333"/>
              <a:gd name="T24" fmla="*/ 1818 h 18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333" h="1818">
                <a:moveTo>
                  <a:pt x="2333" y="0"/>
                </a:moveTo>
                <a:lnTo>
                  <a:pt x="2333" y="1364"/>
                </a:lnTo>
                <a:lnTo>
                  <a:pt x="1166" y="1818"/>
                </a:lnTo>
                <a:lnTo>
                  <a:pt x="0" y="1364"/>
                </a:lnTo>
                <a:lnTo>
                  <a:pt x="0" y="0"/>
                </a:lnTo>
                <a:lnTo>
                  <a:pt x="2333" y="0"/>
                </a:lnTo>
                <a:close/>
                <a:moveTo>
                  <a:pt x="1166" y="0"/>
                </a:moveTo>
              </a:path>
            </a:pathLst>
          </a:cu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dirty="0" smtClean="0">
                <a:solidFill>
                  <a:schemeClr val="lt1"/>
                </a:solidFill>
                <a:latin typeface="微软雅黑" panose="020B0503020204020204" pitchFamily="34" charset="-122"/>
                <a:ea typeface="微软雅黑" panose="020B0503020204020204" pitchFamily="34" charset="-122"/>
              </a:rPr>
              <a:t>生产</a:t>
            </a:r>
            <a:endParaRPr lang="zh-CN" altLang="en-US" dirty="0">
              <a:solidFill>
                <a:schemeClr val="lt1"/>
              </a:solidFill>
              <a:latin typeface="微软雅黑" panose="020B0503020204020204" pitchFamily="34" charset="-122"/>
              <a:ea typeface="微软雅黑" panose="020B0503020204020204" pitchFamily="34" charset="-122"/>
            </a:endParaRPr>
          </a:p>
        </p:txBody>
      </p:sp>
      <p:sp>
        <p:nvSpPr>
          <p:cNvPr id="6" name="Freeform 10"/>
          <p:cNvSpPr>
            <a:spLocks noEditPoints="1"/>
          </p:cNvSpPr>
          <p:nvPr/>
        </p:nvSpPr>
        <p:spPr bwMode="auto">
          <a:xfrm>
            <a:off x="6130867" y="3412910"/>
            <a:ext cx="2129268" cy="1139683"/>
          </a:xfrm>
          <a:custGeom>
            <a:avLst/>
            <a:gdLst>
              <a:gd name="T0" fmla="*/ 1868488 w 2333"/>
              <a:gd name="T1" fmla="*/ 0 h 1818"/>
              <a:gd name="T2" fmla="*/ 1868488 w 2333"/>
              <a:gd name="T3" fmla="*/ 1092205 h 1818"/>
              <a:gd name="T4" fmla="*/ 933844 w 2333"/>
              <a:gd name="T5" fmla="*/ 1455739 h 1818"/>
              <a:gd name="T6" fmla="*/ 0 w 2333"/>
              <a:gd name="T7" fmla="*/ 1092205 h 1818"/>
              <a:gd name="T8" fmla="*/ 0 w 2333"/>
              <a:gd name="T9" fmla="*/ 0 h 1818"/>
              <a:gd name="T10" fmla="*/ 1868488 w 2333"/>
              <a:gd name="T11" fmla="*/ 0 h 1818"/>
              <a:gd name="T12" fmla="*/ 933844 w 2333"/>
              <a:gd name="T13" fmla="*/ 0 h 1818"/>
              <a:gd name="T14" fmla="*/ 0 60000 65536"/>
              <a:gd name="T15" fmla="*/ 0 60000 65536"/>
              <a:gd name="T16" fmla="*/ 0 60000 65536"/>
              <a:gd name="T17" fmla="*/ 0 60000 65536"/>
              <a:gd name="T18" fmla="*/ 0 60000 65536"/>
              <a:gd name="T19" fmla="*/ 0 60000 65536"/>
              <a:gd name="T20" fmla="*/ 0 60000 65536"/>
              <a:gd name="T21" fmla="*/ 0 w 2333"/>
              <a:gd name="T22" fmla="*/ 0 h 1818"/>
              <a:gd name="T23" fmla="*/ 2333 w 2333"/>
              <a:gd name="T24" fmla="*/ 1818 h 18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333" h="1818">
                <a:moveTo>
                  <a:pt x="2333" y="0"/>
                </a:moveTo>
                <a:lnTo>
                  <a:pt x="2333" y="1364"/>
                </a:lnTo>
                <a:lnTo>
                  <a:pt x="1166" y="1818"/>
                </a:lnTo>
                <a:lnTo>
                  <a:pt x="0" y="1364"/>
                </a:lnTo>
                <a:lnTo>
                  <a:pt x="0" y="0"/>
                </a:lnTo>
                <a:lnTo>
                  <a:pt x="2333" y="0"/>
                </a:lnTo>
                <a:close/>
                <a:moveTo>
                  <a:pt x="1166" y="0"/>
                </a:moveTo>
              </a:path>
            </a:pathLst>
          </a:cu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dirty="0" smtClean="0">
                <a:solidFill>
                  <a:schemeClr val="lt1"/>
                </a:solidFill>
                <a:latin typeface="微软雅黑" panose="020B0503020204020204" pitchFamily="34" charset="-122"/>
                <a:ea typeface="微软雅黑" panose="020B0503020204020204" pitchFamily="34" charset="-122"/>
              </a:rPr>
              <a:t>资材</a:t>
            </a:r>
            <a:endParaRPr lang="zh-CN" altLang="en-US" dirty="0">
              <a:solidFill>
                <a:schemeClr val="lt1"/>
              </a:solidFill>
              <a:latin typeface="微软雅黑" panose="020B0503020204020204" pitchFamily="34" charset="-122"/>
              <a:ea typeface="微软雅黑" panose="020B0503020204020204" pitchFamily="34" charset="-122"/>
            </a:endParaRPr>
          </a:p>
        </p:txBody>
      </p:sp>
      <p:sp>
        <p:nvSpPr>
          <p:cNvPr id="7" name="矩形 6"/>
          <p:cNvSpPr/>
          <p:nvPr/>
        </p:nvSpPr>
        <p:spPr>
          <a:xfrm>
            <a:off x="2090897" y="5110786"/>
            <a:ext cx="8079940" cy="738664"/>
          </a:xfrm>
          <a:prstGeom prst="rect">
            <a:avLst/>
          </a:prstGeom>
        </p:spPr>
        <p:txBody>
          <a:bodyPr wrap="square">
            <a:spAutoFit/>
          </a:bodyPr>
          <a:lstStyle/>
          <a:p>
            <a:pPr>
              <a:lnSpc>
                <a:spcPct val="150000"/>
              </a:lnSpc>
            </a:pPr>
            <a:r>
              <a:rPr lang="zh-CN" altLang="zh-CN" sz="1400" dirty="0">
                <a:latin typeface="微软雅黑" pitchFamily="34" charset="-122"/>
                <a:ea typeface="微软雅黑" pitchFamily="34" charset="-122"/>
              </a:rPr>
              <a:t>公司组织结构里设计了多少部门？每个部门的功能是什么？部门与部门之间的互动关系是什么？每个部门里面的三定（定岗、定编、定员）标准是什么？每一个岗对公司所产生的价值是什么</a:t>
            </a:r>
            <a:r>
              <a:rPr lang="zh-CN" altLang="zh-CN" sz="1400" dirty="0" smtClean="0">
                <a:latin typeface="微软雅黑" pitchFamily="34" charset="-122"/>
                <a:ea typeface="微软雅黑" pitchFamily="34" charset="-122"/>
              </a:rPr>
              <a:t>？</a:t>
            </a:r>
            <a:endParaRPr lang="zh-CN" altLang="zh-CN" sz="1400" dirty="0">
              <a:latin typeface="微软雅黑" pitchFamily="34" charset="-122"/>
              <a:ea typeface="微软雅黑" pitchFamily="34" charset="-122"/>
            </a:endParaRPr>
          </a:p>
        </p:txBody>
      </p:sp>
      <p:sp>
        <p:nvSpPr>
          <p:cNvPr id="8" name="Freeform 10"/>
          <p:cNvSpPr>
            <a:spLocks noEditPoints="1"/>
          </p:cNvSpPr>
          <p:nvPr/>
        </p:nvSpPr>
        <p:spPr bwMode="auto">
          <a:xfrm>
            <a:off x="8572487" y="3441445"/>
            <a:ext cx="2203239" cy="1139683"/>
          </a:xfrm>
          <a:custGeom>
            <a:avLst/>
            <a:gdLst>
              <a:gd name="T0" fmla="*/ 1868488 w 2333"/>
              <a:gd name="T1" fmla="*/ 0 h 1818"/>
              <a:gd name="T2" fmla="*/ 1868488 w 2333"/>
              <a:gd name="T3" fmla="*/ 1092205 h 1818"/>
              <a:gd name="T4" fmla="*/ 933844 w 2333"/>
              <a:gd name="T5" fmla="*/ 1455739 h 1818"/>
              <a:gd name="T6" fmla="*/ 0 w 2333"/>
              <a:gd name="T7" fmla="*/ 1092205 h 1818"/>
              <a:gd name="T8" fmla="*/ 0 w 2333"/>
              <a:gd name="T9" fmla="*/ 0 h 1818"/>
              <a:gd name="T10" fmla="*/ 1868488 w 2333"/>
              <a:gd name="T11" fmla="*/ 0 h 1818"/>
              <a:gd name="T12" fmla="*/ 933844 w 2333"/>
              <a:gd name="T13" fmla="*/ 0 h 1818"/>
              <a:gd name="T14" fmla="*/ 0 60000 65536"/>
              <a:gd name="T15" fmla="*/ 0 60000 65536"/>
              <a:gd name="T16" fmla="*/ 0 60000 65536"/>
              <a:gd name="T17" fmla="*/ 0 60000 65536"/>
              <a:gd name="T18" fmla="*/ 0 60000 65536"/>
              <a:gd name="T19" fmla="*/ 0 60000 65536"/>
              <a:gd name="T20" fmla="*/ 0 60000 65536"/>
              <a:gd name="T21" fmla="*/ 0 w 2333"/>
              <a:gd name="T22" fmla="*/ 0 h 1818"/>
              <a:gd name="T23" fmla="*/ 2333 w 2333"/>
              <a:gd name="T24" fmla="*/ 1818 h 18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333" h="1818">
                <a:moveTo>
                  <a:pt x="2333" y="0"/>
                </a:moveTo>
                <a:lnTo>
                  <a:pt x="2333" y="1364"/>
                </a:lnTo>
                <a:lnTo>
                  <a:pt x="1166" y="1818"/>
                </a:lnTo>
                <a:lnTo>
                  <a:pt x="0" y="1364"/>
                </a:lnTo>
                <a:lnTo>
                  <a:pt x="0" y="0"/>
                </a:lnTo>
                <a:lnTo>
                  <a:pt x="2333" y="0"/>
                </a:lnTo>
                <a:close/>
                <a:moveTo>
                  <a:pt x="1166" y="0"/>
                </a:moveTo>
              </a:path>
            </a:pathLst>
          </a:cu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dirty="0" smtClean="0">
                <a:solidFill>
                  <a:schemeClr val="lt1"/>
                </a:solidFill>
                <a:latin typeface="微软雅黑" panose="020B0503020204020204" pitchFamily="34" charset="-122"/>
                <a:ea typeface="微软雅黑" panose="020B0503020204020204" pitchFamily="34" charset="-122"/>
              </a:rPr>
              <a:t>市场</a:t>
            </a:r>
            <a:endParaRPr lang="zh-CN" altLang="en-US" dirty="0">
              <a:solidFill>
                <a:schemeClr val="lt1"/>
              </a:solidFill>
              <a:latin typeface="微软雅黑" panose="020B0503020204020204" pitchFamily="34" charset="-122"/>
              <a:ea typeface="微软雅黑" panose="020B0503020204020204" pitchFamily="34" charset="-122"/>
            </a:endParaRPr>
          </a:p>
        </p:txBody>
      </p:sp>
      <p:pic>
        <p:nvPicPr>
          <p:cNvPr id="9" name="图片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1356887" y="1776430"/>
            <a:ext cx="2222377" cy="1666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图片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auto">
          <a:xfrm>
            <a:off x="6130867" y="1776430"/>
            <a:ext cx="2129268" cy="1636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图片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bwMode="auto">
          <a:xfrm>
            <a:off x="3754395" y="1776430"/>
            <a:ext cx="2124787" cy="1652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图片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bwMode="auto">
          <a:xfrm>
            <a:off x="8572487" y="1776430"/>
            <a:ext cx="2203239" cy="1666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0670222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par>
                          <p:cTn id="9" fill="hold">
                            <p:stCondLst>
                              <p:cond delay="850"/>
                            </p:stCondLst>
                            <p:childTnLst>
                              <p:par>
                                <p:cTn id="10" presetID="14" presetClass="entr" presetSubtype="1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par>
                          <p:cTn id="13" fill="hold">
                            <p:stCondLst>
                              <p:cond delay="1350"/>
                            </p:stCondLst>
                            <p:childTnLst>
                              <p:par>
                                <p:cTn id="14" presetID="47" presetClass="entr" presetSubtype="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anim calcmode="lin" valueType="num">
                                      <p:cBhvr>
                                        <p:cTn id="17" dur="500" fill="hold"/>
                                        <p:tgtEl>
                                          <p:spTgt spid="4"/>
                                        </p:tgtEl>
                                        <p:attrNameLst>
                                          <p:attrName>ppt_x</p:attrName>
                                        </p:attrNameLst>
                                      </p:cBhvr>
                                      <p:tavLst>
                                        <p:tav tm="0">
                                          <p:val>
                                            <p:strVal val="#ppt_x"/>
                                          </p:val>
                                        </p:tav>
                                        <p:tav tm="100000">
                                          <p:val>
                                            <p:strVal val="#ppt_x"/>
                                          </p:val>
                                        </p:tav>
                                      </p:tavLst>
                                    </p:anim>
                                    <p:anim calcmode="lin" valueType="num">
                                      <p:cBhvr>
                                        <p:cTn id="18" dur="500" fill="hold"/>
                                        <p:tgtEl>
                                          <p:spTgt spid="4"/>
                                        </p:tgtEl>
                                        <p:attrNameLst>
                                          <p:attrName>ppt_y</p:attrName>
                                        </p:attrNameLst>
                                      </p:cBhvr>
                                      <p:tavLst>
                                        <p:tav tm="0">
                                          <p:val>
                                            <p:strVal val="#ppt_y-.1"/>
                                          </p:val>
                                        </p:tav>
                                        <p:tav tm="100000">
                                          <p:val>
                                            <p:strVal val="#ppt_y"/>
                                          </p:val>
                                        </p:tav>
                                      </p:tavLst>
                                    </p:anim>
                                  </p:childTnLst>
                                </p:cTn>
                              </p:par>
                            </p:childTnLst>
                          </p:cTn>
                        </p:par>
                        <p:par>
                          <p:cTn id="19" fill="hold">
                            <p:stCondLst>
                              <p:cond delay="1850"/>
                            </p:stCondLst>
                            <p:childTnLst>
                              <p:par>
                                <p:cTn id="20" presetID="14" presetClass="entr" presetSubtype="10"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par>
                          <p:cTn id="23" fill="hold">
                            <p:stCondLst>
                              <p:cond delay="2350"/>
                            </p:stCondLst>
                            <p:childTnLst>
                              <p:par>
                                <p:cTn id="24" presetID="47" presetClass="entr" presetSubtype="0"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500"/>
                                        <p:tgtEl>
                                          <p:spTgt spid="5"/>
                                        </p:tgtEl>
                                      </p:cBhvr>
                                    </p:animEffect>
                                    <p:anim calcmode="lin" valueType="num">
                                      <p:cBhvr>
                                        <p:cTn id="27" dur="500" fill="hold"/>
                                        <p:tgtEl>
                                          <p:spTgt spid="5"/>
                                        </p:tgtEl>
                                        <p:attrNameLst>
                                          <p:attrName>ppt_x</p:attrName>
                                        </p:attrNameLst>
                                      </p:cBhvr>
                                      <p:tavLst>
                                        <p:tav tm="0">
                                          <p:val>
                                            <p:strVal val="#ppt_x"/>
                                          </p:val>
                                        </p:tav>
                                        <p:tav tm="100000">
                                          <p:val>
                                            <p:strVal val="#ppt_x"/>
                                          </p:val>
                                        </p:tav>
                                      </p:tavLst>
                                    </p:anim>
                                    <p:anim calcmode="lin" valueType="num">
                                      <p:cBhvr>
                                        <p:cTn id="28" dur="500" fill="hold"/>
                                        <p:tgtEl>
                                          <p:spTgt spid="5"/>
                                        </p:tgtEl>
                                        <p:attrNameLst>
                                          <p:attrName>ppt_y</p:attrName>
                                        </p:attrNameLst>
                                      </p:cBhvr>
                                      <p:tavLst>
                                        <p:tav tm="0">
                                          <p:val>
                                            <p:strVal val="#ppt_y-.1"/>
                                          </p:val>
                                        </p:tav>
                                        <p:tav tm="100000">
                                          <p:val>
                                            <p:strVal val="#ppt_y"/>
                                          </p:val>
                                        </p:tav>
                                      </p:tavLst>
                                    </p:anim>
                                  </p:childTnLst>
                                </p:cTn>
                              </p:par>
                            </p:childTnLst>
                          </p:cTn>
                        </p:par>
                        <p:par>
                          <p:cTn id="29" fill="hold">
                            <p:stCondLst>
                              <p:cond delay="2850"/>
                            </p:stCondLst>
                            <p:childTnLst>
                              <p:par>
                                <p:cTn id="30" presetID="14" presetClass="entr" presetSubtype="10"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par>
                          <p:cTn id="33" fill="hold">
                            <p:stCondLst>
                              <p:cond delay="3350"/>
                            </p:stCondLst>
                            <p:childTnLst>
                              <p:par>
                                <p:cTn id="34" presetID="47" presetClass="entr" presetSubtype="0" fill="hold" grpId="0"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500"/>
                                        <p:tgtEl>
                                          <p:spTgt spid="6"/>
                                        </p:tgtEl>
                                      </p:cBhvr>
                                    </p:animEffect>
                                    <p:anim calcmode="lin" valueType="num">
                                      <p:cBhvr>
                                        <p:cTn id="37" dur="500" fill="hold"/>
                                        <p:tgtEl>
                                          <p:spTgt spid="6"/>
                                        </p:tgtEl>
                                        <p:attrNameLst>
                                          <p:attrName>ppt_x</p:attrName>
                                        </p:attrNameLst>
                                      </p:cBhvr>
                                      <p:tavLst>
                                        <p:tav tm="0">
                                          <p:val>
                                            <p:strVal val="#ppt_x"/>
                                          </p:val>
                                        </p:tav>
                                        <p:tav tm="100000">
                                          <p:val>
                                            <p:strVal val="#ppt_x"/>
                                          </p:val>
                                        </p:tav>
                                      </p:tavLst>
                                    </p:anim>
                                    <p:anim calcmode="lin" valueType="num">
                                      <p:cBhvr>
                                        <p:cTn id="38" dur="500" fill="hold"/>
                                        <p:tgtEl>
                                          <p:spTgt spid="6"/>
                                        </p:tgtEl>
                                        <p:attrNameLst>
                                          <p:attrName>ppt_y</p:attrName>
                                        </p:attrNameLst>
                                      </p:cBhvr>
                                      <p:tavLst>
                                        <p:tav tm="0">
                                          <p:val>
                                            <p:strVal val="#ppt_y-.1"/>
                                          </p:val>
                                        </p:tav>
                                        <p:tav tm="100000">
                                          <p:val>
                                            <p:strVal val="#ppt_y"/>
                                          </p:val>
                                        </p:tav>
                                      </p:tavLst>
                                    </p:anim>
                                  </p:childTnLst>
                                </p:cTn>
                              </p:par>
                            </p:childTnLst>
                          </p:cTn>
                        </p:par>
                        <p:par>
                          <p:cTn id="39" fill="hold">
                            <p:stCondLst>
                              <p:cond delay="3850"/>
                            </p:stCondLst>
                            <p:childTnLst>
                              <p:par>
                                <p:cTn id="40" presetID="14" presetClass="entr" presetSubtype="10" fill="hold"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par>
                          <p:cTn id="43" fill="hold">
                            <p:stCondLst>
                              <p:cond delay="4350"/>
                            </p:stCondLst>
                            <p:childTnLst>
                              <p:par>
                                <p:cTn id="44" presetID="47" presetClass="entr" presetSubtype="0" fill="hold" grpId="0" nodeType="after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fade">
                                      <p:cBhvr>
                                        <p:cTn id="46" dur="500"/>
                                        <p:tgtEl>
                                          <p:spTgt spid="8"/>
                                        </p:tgtEl>
                                      </p:cBhvr>
                                    </p:animEffect>
                                    <p:anim calcmode="lin" valueType="num">
                                      <p:cBhvr>
                                        <p:cTn id="47" dur="500" fill="hold"/>
                                        <p:tgtEl>
                                          <p:spTgt spid="8"/>
                                        </p:tgtEl>
                                        <p:attrNameLst>
                                          <p:attrName>ppt_x</p:attrName>
                                        </p:attrNameLst>
                                      </p:cBhvr>
                                      <p:tavLst>
                                        <p:tav tm="0">
                                          <p:val>
                                            <p:strVal val="#ppt_x"/>
                                          </p:val>
                                        </p:tav>
                                        <p:tav tm="100000">
                                          <p:val>
                                            <p:strVal val="#ppt_x"/>
                                          </p:val>
                                        </p:tav>
                                      </p:tavLst>
                                    </p:anim>
                                    <p:anim calcmode="lin" valueType="num">
                                      <p:cBhvr>
                                        <p:cTn id="48" dur="500" fill="hold"/>
                                        <p:tgtEl>
                                          <p:spTgt spid="8"/>
                                        </p:tgtEl>
                                        <p:attrNameLst>
                                          <p:attrName>ppt_y</p:attrName>
                                        </p:attrNameLst>
                                      </p:cBhvr>
                                      <p:tavLst>
                                        <p:tav tm="0">
                                          <p:val>
                                            <p:strVal val="#ppt_y-.1"/>
                                          </p:val>
                                        </p:tav>
                                        <p:tav tm="100000">
                                          <p:val>
                                            <p:strVal val="#ppt_y"/>
                                          </p:val>
                                        </p:tav>
                                      </p:tavLst>
                                    </p:anim>
                                  </p:childTnLst>
                                </p:cTn>
                              </p:par>
                            </p:childTnLst>
                          </p:cTn>
                        </p:par>
                        <p:par>
                          <p:cTn id="49" fill="hold">
                            <p:stCondLst>
                              <p:cond delay="4850"/>
                            </p:stCondLst>
                            <p:childTnLst>
                              <p:par>
                                <p:cTn id="50" presetID="14" presetClass="entr" presetSubtype="10" fill="hold" grpId="0" nodeType="after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randombar(horizontal)">
                                      <p:cBhvr>
                                        <p:cTn id="52" dur="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等腰三角形 2"/>
          <p:cNvSpPr/>
          <p:nvPr/>
        </p:nvSpPr>
        <p:spPr>
          <a:xfrm>
            <a:off x="1198662" y="5157192"/>
            <a:ext cx="1471299" cy="216024"/>
          </a:xfrm>
          <a:prstGeom prst="triangle">
            <a:avLst/>
          </a:prstGeom>
          <a:solidFill>
            <a:schemeClr val="bg2">
              <a:lumMod val="25000"/>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 name="等腰三角形 3"/>
          <p:cNvSpPr/>
          <p:nvPr/>
        </p:nvSpPr>
        <p:spPr>
          <a:xfrm>
            <a:off x="2343005" y="4437112"/>
            <a:ext cx="1471299" cy="936104"/>
          </a:xfrm>
          <a:prstGeom prst="triangle">
            <a:avLst/>
          </a:prstGeom>
          <a:solidFill>
            <a:schemeClr val="bg2">
              <a:lumMod val="25000"/>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 name="等腰三角形 4"/>
          <p:cNvSpPr/>
          <p:nvPr/>
        </p:nvSpPr>
        <p:spPr>
          <a:xfrm>
            <a:off x="3487349" y="3429000"/>
            <a:ext cx="1471299" cy="1944216"/>
          </a:xfrm>
          <a:prstGeom prst="triangle">
            <a:avLst/>
          </a:prstGeom>
          <a:solidFill>
            <a:schemeClr val="bg2">
              <a:lumMod val="50000"/>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a:off x="4631692" y="2204864"/>
            <a:ext cx="1471299" cy="3168352"/>
          </a:xfrm>
          <a:prstGeom prst="triangle">
            <a:avLst/>
          </a:pr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lt1"/>
              </a:solidFill>
              <a:ea typeface="微软雅黑" pitchFamily="34" charset="-122"/>
            </a:endParaRPr>
          </a:p>
        </p:txBody>
      </p:sp>
      <p:sp>
        <p:nvSpPr>
          <p:cNvPr id="7" name="等腰三角形 6"/>
          <p:cNvSpPr/>
          <p:nvPr/>
        </p:nvSpPr>
        <p:spPr>
          <a:xfrm>
            <a:off x="5776035" y="3773714"/>
            <a:ext cx="1471299" cy="1599502"/>
          </a:xfrm>
          <a:prstGeom prst="triangle">
            <a:avLst/>
          </a:prstGeom>
          <a:solidFill>
            <a:schemeClr val="bg2">
              <a:lumMod val="50000"/>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TextBox 7"/>
          <p:cNvSpPr txBox="1"/>
          <p:nvPr/>
        </p:nvSpPr>
        <p:spPr>
          <a:xfrm>
            <a:off x="1562613" y="5579948"/>
            <a:ext cx="743396" cy="369332"/>
          </a:xfrm>
          <a:prstGeom prst="rect">
            <a:avLst/>
          </a:prstGeom>
          <a:noFill/>
        </p:spPr>
        <p:txBody>
          <a:bodyPr wrap="square" rtlCol="0">
            <a:spAutoFit/>
          </a:bodyPr>
          <a:lstStyle/>
          <a:p>
            <a:pPr algn="ct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其他</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endParaRPr>
          </a:p>
        </p:txBody>
      </p:sp>
      <p:sp>
        <p:nvSpPr>
          <p:cNvPr id="9" name="TextBox 8"/>
          <p:cNvSpPr txBox="1"/>
          <p:nvPr/>
        </p:nvSpPr>
        <p:spPr>
          <a:xfrm>
            <a:off x="2706956" y="5579948"/>
            <a:ext cx="743396" cy="646331"/>
          </a:xfrm>
          <a:prstGeom prst="rect">
            <a:avLst/>
          </a:prstGeom>
          <a:noFill/>
        </p:spPr>
        <p:txBody>
          <a:bodyPr wrap="square" rtlCol="0">
            <a:spAutoFit/>
          </a:bodyPr>
          <a:lstStyle/>
          <a:p>
            <a:pPr algn="ct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及时性</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endParaRPr>
          </a:p>
        </p:txBody>
      </p:sp>
      <p:sp>
        <p:nvSpPr>
          <p:cNvPr id="10" name="TextBox 9"/>
          <p:cNvSpPr txBox="1"/>
          <p:nvPr/>
        </p:nvSpPr>
        <p:spPr>
          <a:xfrm>
            <a:off x="3851300" y="5579948"/>
            <a:ext cx="743396" cy="646331"/>
          </a:xfrm>
          <a:prstGeom prst="rect">
            <a:avLst/>
          </a:prstGeom>
          <a:noFill/>
        </p:spPr>
        <p:txBody>
          <a:bodyPr wrap="square" rtlCol="0">
            <a:spAutoFit/>
          </a:bodyPr>
          <a:lstStyle/>
          <a:p>
            <a:pPr algn="ct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准确性</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endParaRPr>
          </a:p>
        </p:txBody>
      </p:sp>
      <p:sp>
        <p:nvSpPr>
          <p:cNvPr id="11" name="TextBox 10"/>
          <p:cNvSpPr txBox="1"/>
          <p:nvPr/>
        </p:nvSpPr>
        <p:spPr>
          <a:xfrm>
            <a:off x="4995643" y="5579948"/>
            <a:ext cx="743396" cy="923330"/>
          </a:xfrm>
          <a:prstGeom prst="rect">
            <a:avLst/>
          </a:prstGeom>
          <a:noFill/>
        </p:spPr>
        <p:txBody>
          <a:bodyPr wrap="square" rtlCol="0">
            <a:spAutoFit/>
          </a:bodyPr>
          <a:lstStyle/>
          <a:p>
            <a:pPr algn="ct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任务完成度</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endParaRPr>
          </a:p>
        </p:txBody>
      </p:sp>
      <p:sp>
        <p:nvSpPr>
          <p:cNvPr id="12" name="TextBox 11"/>
          <p:cNvSpPr txBox="1"/>
          <p:nvPr/>
        </p:nvSpPr>
        <p:spPr>
          <a:xfrm>
            <a:off x="6139986" y="5579948"/>
            <a:ext cx="743396" cy="646331"/>
          </a:xfrm>
          <a:prstGeom prst="rect">
            <a:avLst/>
          </a:prstGeom>
          <a:noFill/>
        </p:spPr>
        <p:txBody>
          <a:bodyPr wrap="square" rtlCol="0">
            <a:spAutoFit/>
          </a:bodyPr>
          <a:lstStyle/>
          <a:p>
            <a:pPr algn="ct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配合度</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endParaRPr>
          </a:p>
        </p:txBody>
      </p:sp>
      <p:sp>
        <p:nvSpPr>
          <p:cNvPr id="13" name="TextBox 12"/>
          <p:cNvSpPr txBox="1"/>
          <p:nvPr/>
        </p:nvSpPr>
        <p:spPr>
          <a:xfrm>
            <a:off x="1671258" y="4611796"/>
            <a:ext cx="304892" cy="338554"/>
          </a:xfrm>
          <a:prstGeom prst="rect">
            <a:avLst/>
          </a:prstGeom>
          <a:noFill/>
        </p:spPr>
        <p:txBody>
          <a:bodyPr wrap="none" rtlCol="0">
            <a:spAutoFit/>
          </a:bodyPr>
          <a:lstStyle/>
          <a:p>
            <a:r>
              <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rPr>
              <a:t>4</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TextBox 13"/>
          <p:cNvSpPr txBox="1"/>
          <p:nvPr/>
        </p:nvSpPr>
        <p:spPr>
          <a:xfrm>
            <a:off x="2758695" y="3882534"/>
            <a:ext cx="304892" cy="338554"/>
          </a:xfrm>
          <a:prstGeom prst="rect">
            <a:avLst/>
          </a:prstGeom>
          <a:noFill/>
        </p:spPr>
        <p:txBody>
          <a:bodyPr wrap="none" rtlCol="0">
            <a:spAutoFit/>
          </a:bodyPr>
          <a:lstStyle/>
          <a:p>
            <a:r>
              <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rPr>
              <a:t>6</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TextBox 14"/>
          <p:cNvSpPr txBox="1"/>
          <p:nvPr/>
        </p:nvSpPr>
        <p:spPr>
          <a:xfrm>
            <a:off x="3903039" y="2943202"/>
            <a:ext cx="425116" cy="338554"/>
          </a:xfrm>
          <a:prstGeom prst="rect">
            <a:avLst/>
          </a:prstGeom>
          <a:noFill/>
        </p:spPr>
        <p:txBody>
          <a:bodyPr wrap="none" rtlCol="0">
            <a:spAutoFit/>
          </a:bodyPr>
          <a:lstStyle/>
          <a:p>
            <a:r>
              <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rPr>
              <a:t>12</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TextBox 15"/>
          <p:cNvSpPr txBox="1"/>
          <p:nvPr/>
        </p:nvSpPr>
        <p:spPr>
          <a:xfrm>
            <a:off x="5047382" y="1719066"/>
            <a:ext cx="425116" cy="338554"/>
          </a:xfrm>
          <a:prstGeom prst="rect">
            <a:avLst/>
          </a:prstGeom>
          <a:noFill/>
        </p:spPr>
        <p:txBody>
          <a:bodyPr wrap="none" rtlCol="0">
            <a:spAutoFit/>
          </a:bodyPr>
          <a:lstStyle/>
          <a:p>
            <a:r>
              <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rPr>
              <a:t>70</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6191725" y="3250979"/>
            <a:ext cx="304892" cy="338554"/>
          </a:xfrm>
          <a:prstGeom prst="rect">
            <a:avLst/>
          </a:prstGeom>
          <a:noFill/>
        </p:spPr>
        <p:txBody>
          <a:bodyPr wrap="none" rtlCol="0">
            <a:spAutoFit/>
          </a:bodyPr>
          <a:lstStyle/>
          <a:p>
            <a:r>
              <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rPr>
              <a:t>8</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Freeform 91"/>
          <p:cNvSpPr>
            <a:spLocks noEditPoints="1"/>
          </p:cNvSpPr>
          <p:nvPr/>
        </p:nvSpPr>
        <p:spPr bwMode="auto">
          <a:xfrm>
            <a:off x="7967414" y="2680431"/>
            <a:ext cx="293174" cy="418025"/>
          </a:xfrm>
          <a:custGeom>
            <a:avLst/>
            <a:gdLst>
              <a:gd name="T0" fmla="*/ 8 w 348"/>
              <a:gd name="T1" fmla="*/ 0 h 414"/>
              <a:gd name="T2" fmla="*/ 0 w 348"/>
              <a:gd name="T3" fmla="*/ 406 h 414"/>
              <a:gd name="T4" fmla="*/ 340 w 348"/>
              <a:gd name="T5" fmla="*/ 414 h 414"/>
              <a:gd name="T6" fmla="*/ 348 w 348"/>
              <a:gd name="T7" fmla="*/ 8 h 414"/>
              <a:gd name="T8" fmla="*/ 333 w 348"/>
              <a:gd name="T9" fmla="*/ 399 h 414"/>
              <a:gd name="T10" fmla="*/ 15 w 348"/>
              <a:gd name="T11" fmla="*/ 15 h 414"/>
              <a:gd name="T12" fmla="*/ 333 w 348"/>
              <a:gd name="T13" fmla="*/ 399 h 414"/>
              <a:gd name="T14" fmla="*/ 33 w 348"/>
              <a:gd name="T15" fmla="*/ 43 h 414"/>
              <a:gd name="T16" fmla="*/ 307 w 348"/>
              <a:gd name="T17" fmla="*/ 36 h 414"/>
              <a:gd name="T18" fmla="*/ 315 w 348"/>
              <a:gd name="T19" fmla="*/ 104 h 414"/>
              <a:gd name="T20" fmla="*/ 41 w 348"/>
              <a:gd name="T21" fmla="*/ 111 h 414"/>
              <a:gd name="T22" fmla="*/ 108 w 348"/>
              <a:gd name="T23" fmla="*/ 141 h 414"/>
              <a:gd name="T24" fmla="*/ 123 w 348"/>
              <a:gd name="T25" fmla="*/ 203 h 414"/>
              <a:gd name="T26" fmla="*/ 53 w 348"/>
              <a:gd name="T27" fmla="*/ 210 h 414"/>
              <a:gd name="T28" fmla="*/ 108 w 348"/>
              <a:gd name="T29" fmla="*/ 195 h 414"/>
              <a:gd name="T30" fmla="*/ 198 w 348"/>
              <a:gd name="T31" fmla="*/ 141 h 414"/>
              <a:gd name="T32" fmla="*/ 212 w 348"/>
              <a:gd name="T33" fmla="*/ 203 h 414"/>
              <a:gd name="T34" fmla="*/ 143 w 348"/>
              <a:gd name="T35" fmla="*/ 210 h 414"/>
              <a:gd name="T36" fmla="*/ 198 w 348"/>
              <a:gd name="T37" fmla="*/ 195 h 414"/>
              <a:gd name="T38" fmla="*/ 287 w 348"/>
              <a:gd name="T39" fmla="*/ 141 h 414"/>
              <a:gd name="T40" fmla="*/ 302 w 348"/>
              <a:gd name="T41" fmla="*/ 203 h 414"/>
              <a:gd name="T42" fmla="*/ 233 w 348"/>
              <a:gd name="T43" fmla="*/ 210 h 414"/>
              <a:gd name="T44" fmla="*/ 287 w 348"/>
              <a:gd name="T45" fmla="*/ 195 h 414"/>
              <a:gd name="T46" fmla="*/ 108 w 348"/>
              <a:gd name="T47" fmla="*/ 314 h 414"/>
              <a:gd name="T48" fmla="*/ 123 w 348"/>
              <a:gd name="T49" fmla="*/ 376 h 414"/>
              <a:gd name="T50" fmla="*/ 53 w 348"/>
              <a:gd name="T51" fmla="*/ 384 h 414"/>
              <a:gd name="T52" fmla="*/ 108 w 348"/>
              <a:gd name="T53" fmla="*/ 369 h 414"/>
              <a:gd name="T54" fmla="*/ 198 w 348"/>
              <a:gd name="T55" fmla="*/ 314 h 414"/>
              <a:gd name="T56" fmla="*/ 212 w 348"/>
              <a:gd name="T57" fmla="*/ 376 h 414"/>
              <a:gd name="T58" fmla="*/ 143 w 348"/>
              <a:gd name="T59" fmla="*/ 384 h 414"/>
              <a:gd name="T60" fmla="*/ 198 w 348"/>
              <a:gd name="T61" fmla="*/ 369 h 414"/>
              <a:gd name="T62" fmla="*/ 287 w 348"/>
              <a:gd name="T63" fmla="*/ 314 h 414"/>
              <a:gd name="T64" fmla="*/ 302 w 348"/>
              <a:gd name="T65" fmla="*/ 376 h 414"/>
              <a:gd name="T66" fmla="*/ 233 w 348"/>
              <a:gd name="T67" fmla="*/ 384 h 414"/>
              <a:gd name="T68" fmla="*/ 287 w 348"/>
              <a:gd name="T69" fmla="*/ 369 h 414"/>
              <a:gd name="T70" fmla="*/ 108 w 348"/>
              <a:gd name="T71" fmla="*/ 227 h 414"/>
              <a:gd name="T72" fmla="*/ 123 w 348"/>
              <a:gd name="T73" fmla="*/ 289 h 414"/>
              <a:gd name="T74" fmla="*/ 53 w 348"/>
              <a:gd name="T75" fmla="*/ 297 h 414"/>
              <a:gd name="T76" fmla="*/ 108 w 348"/>
              <a:gd name="T77" fmla="*/ 282 h 414"/>
              <a:gd name="T78" fmla="*/ 198 w 348"/>
              <a:gd name="T79" fmla="*/ 227 h 414"/>
              <a:gd name="T80" fmla="*/ 212 w 348"/>
              <a:gd name="T81" fmla="*/ 289 h 414"/>
              <a:gd name="T82" fmla="*/ 143 w 348"/>
              <a:gd name="T83" fmla="*/ 297 h 414"/>
              <a:gd name="T84" fmla="*/ 198 w 348"/>
              <a:gd name="T85" fmla="*/ 282 h 414"/>
              <a:gd name="T86" fmla="*/ 287 w 348"/>
              <a:gd name="T87" fmla="*/ 227 h 414"/>
              <a:gd name="T88" fmla="*/ 302 w 348"/>
              <a:gd name="T89" fmla="*/ 289 h 414"/>
              <a:gd name="T90" fmla="*/ 233 w 348"/>
              <a:gd name="T91" fmla="*/ 297 h 414"/>
              <a:gd name="T92" fmla="*/ 287 w 348"/>
              <a:gd name="T93" fmla="*/ 282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48" h="414">
                <a:moveTo>
                  <a:pt x="340" y="0"/>
                </a:moveTo>
                <a:cubicBezTo>
                  <a:pt x="8" y="0"/>
                  <a:pt x="8" y="0"/>
                  <a:pt x="8" y="0"/>
                </a:cubicBezTo>
                <a:cubicBezTo>
                  <a:pt x="4" y="0"/>
                  <a:pt x="0" y="4"/>
                  <a:pt x="0" y="8"/>
                </a:cubicBezTo>
                <a:cubicBezTo>
                  <a:pt x="0" y="406"/>
                  <a:pt x="0" y="406"/>
                  <a:pt x="0" y="406"/>
                </a:cubicBezTo>
                <a:cubicBezTo>
                  <a:pt x="0" y="410"/>
                  <a:pt x="4" y="414"/>
                  <a:pt x="8" y="414"/>
                </a:cubicBezTo>
                <a:cubicBezTo>
                  <a:pt x="340" y="414"/>
                  <a:pt x="340" y="414"/>
                  <a:pt x="340" y="414"/>
                </a:cubicBezTo>
                <a:cubicBezTo>
                  <a:pt x="344" y="414"/>
                  <a:pt x="348" y="410"/>
                  <a:pt x="348" y="406"/>
                </a:cubicBezTo>
                <a:cubicBezTo>
                  <a:pt x="348" y="8"/>
                  <a:pt x="348" y="8"/>
                  <a:pt x="348" y="8"/>
                </a:cubicBezTo>
                <a:cubicBezTo>
                  <a:pt x="348" y="4"/>
                  <a:pt x="344" y="0"/>
                  <a:pt x="340" y="0"/>
                </a:cubicBezTo>
                <a:close/>
                <a:moveTo>
                  <a:pt x="333" y="399"/>
                </a:moveTo>
                <a:cubicBezTo>
                  <a:pt x="15" y="399"/>
                  <a:pt x="15" y="399"/>
                  <a:pt x="15" y="399"/>
                </a:cubicBezTo>
                <a:cubicBezTo>
                  <a:pt x="15" y="15"/>
                  <a:pt x="15" y="15"/>
                  <a:pt x="15" y="15"/>
                </a:cubicBezTo>
                <a:cubicBezTo>
                  <a:pt x="333" y="15"/>
                  <a:pt x="333" y="15"/>
                  <a:pt x="333" y="15"/>
                </a:cubicBezTo>
                <a:lnTo>
                  <a:pt x="333" y="399"/>
                </a:lnTo>
                <a:close/>
                <a:moveTo>
                  <a:pt x="33" y="104"/>
                </a:moveTo>
                <a:cubicBezTo>
                  <a:pt x="33" y="43"/>
                  <a:pt x="33" y="43"/>
                  <a:pt x="33" y="43"/>
                </a:cubicBezTo>
                <a:cubicBezTo>
                  <a:pt x="33" y="39"/>
                  <a:pt x="37" y="36"/>
                  <a:pt x="41" y="36"/>
                </a:cubicBezTo>
                <a:cubicBezTo>
                  <a:pt x="307" y="36"/>
                  <a:pt x="307" y="36"/>
                  <a:pt x="307" y="36"/>
                </a:cubicBezTo>
                <a:cubicBezTo>
                  <a:pt x="311" y="36"/>
                  <a:pt x="315" y="39"/>
                  <a:pt x="315" y="43"/>
                </a:cubicBezTo>
                <a:cubicBezTo>
                  <a:pt x="315" y="104"/>
                  <a:pt x="315" y="104"/>
                  <a:pt x="315" y="104"/>
                </a:cubicBezTo>
                <a:cubicBezTo>
                  <a:pt x="315" y="108"/>
                  <a:pt x="311" y="111"/>
                  <a:pt x="307" y="111"/>
                </a:cubicBezTo>
                <a:cubicBezTo>
                  <a:pt x="41" y="111"/>
                  <a:pt x="41" y="111"/>
                  <a:pt x="41" y="111"/>
                </a:cubicBezTo>
                <a:cubicBezTo>
                  <a:pt x="37" y="111"/>
                  <a:pt x="33" y="108"/>
                  <a:pt x="33" y="104"/>
                </a:cubicBezTo>
                <a:close/>
                <a:moveTo>
                  <a:pt x="108" y="141"/>
                </a:moveTo>
                <a:cubicBezTo>
                  <a:pt x="123" y="141"/>
                  <a:pt x="123" y="141"/>
                  <a:pt x="123" y="141"/>
                </a:cubicBezTo>
                <a:cubicBezTo>
                  <a:pt x="123" y="203"/>
                  <a:pt x="123" y="203"/>
                  <a:pt x="123" y="203"/>
                </a:cubicBezTo>
                <a:cubicBezTo>
                  <a:pt x="123" y="207"/>
                  <a:pt x="119" y="210"/>
                  <a:pt x="115" y="210"/>
                </a:cubicBezTo>
                <a:cubicBezTo>
                  <a:pt x="53" y="210"/>
                  <a:pt x="53" y="210"/>
                  <a:pt x="53" y="210"/>
                </a:cubicBezTo>
                <a:cubicBezTo>
                  <a:pt x="53" y="195"/>
                  <a:pt x="53" y="195"/>
                  <a:pt x="53" y="195"/>
                </a:cubicBezTo>
                <a:cubicBezTo>
                  <a:pt x="108" y="195"/>
                  <a:pt x="108" y="195"/>
                  <a:pt x="108" y="195"/>
                </a:cubicBezTo>
                <a:lnTo>
                  <a:pt x="108" y="141"/>
                </a:lnTo>
                <a:close/>
                <a:moveTo>
                  <a:pt x="198" y="141"/>
                </a:moveTo>
                <a:cubicBezTo>
                  <a:pt x="212" y="141"/>
                  <a:pt x="212" y="141"/>
                  <a:pt x="212" y="141"/>
                </a:cubicBezTo>
                <a:cubicBezTo>
                  <a:pt x="212" y="203"/>
                  <a:pt x="212" y="203"/>
                  <a:pt x="212" y="203"/>
                </a:cubicBezTo>
                <a:cubicBezTo>
                  <a:pt x="212" y="207"/>
                  <a:pt x="209" y="210"/>
                  <a:pt x="205" y="210"/>
                </a:cubicBezTo>
                <a:cubicBezTo>
                  <a:pt x="143" y="210"/>
                  <a:pt x="143" y="210"/>
                  <a:pt x="143" y="210"/>
                </a:cubicBezTo>
                <a:cubicBezTo>
                  <a:pt x="143" y="195"/>
                  <a:pt x="143" y="195"/>
                  <a:pt x="143" y="195"/>
                </a:cubicBezTo>
                <a:cubicBezTo>
                  <a:pt x="198" y="195"/>
                  <a:pt x="198" y="195"/>
                  <a:pt x="198" y="195"/>
                </a:cubicBezTo>
                <a:lnTo>
                  <a:pt x="198" y="141"/>
                </a:lnTo>
                <a:close/>
                <a:moveTo>
                  <a:pt x="287" y="141"/>
                </a:moveTo>
                <a:cubicBezTo>
                  <a:pt x="302" y="141"/>
                  <a:pt x="302" y="141"/>
                  <a:pt x="302" y="141"/>
                </a:cubicBezTo>
                <a:cubicBezTo>
                  <a:pt x="302" y="203"/>
                  <a:pt x="302" y="203"/>
                  <a:pt x="302" y="203"/>
                </a:cubicBezTo>
                <a:cubicBezTo>
                  <a:pt x="302" y="207"/>
                  <a:pt x="299" y="210"/>
                  <a:pt x="295" y="210"/>
                </a:cubicBezTo>
                <a:cubicBezTo>
                  <a:pt x="233" y="210"/>
                  <a:pt x="233" y="210"/>
                  <a:pt x="233" y="210"/>
                </a:cubicBezTo>
                <a:cubicBezTo>
                  <a:pt x="233" y="195"/>
                  <a:pt x="233" y="195"/>
                  <a:pt x="233" y="195"/>
                </a:cubicBezTo>
                <a:cubicBezTo>
                  <a:pt x="287" y="195"/>
                  <a:pt x="287" y="195"/>
                  <a:pt x="287" y="195"/>
                </a:cubicBezTo>
                <a:lnTo>
                  <a:pt x="287" y="141"/>
                </a:lnTo>
                <a:close/>
                <a:moveTo>
                  <a:pt x="108" y="314"/>
                </a:moveTo>
                <a:cubicBezTo>
                  <a:pt x="123" y="314"/>
                  <a:pt x="123" y="314"/>
                  <a:pt x="123" y="314"/>
                </a:cubicBezTo>
                <a:cubicBezTo>
                  <a:pt x="123" y="376"/>
                  <a:pt x="123" y="376"/>
                  <a:pt x="123" y="376"/>
                </a:cubicBezTo>
                <a:cubicBezTo>
                  <a:pt x="123" y="380"/>
                  <a:pt x="119" y="384"/>
                  <a:pt x="115" y="384"/>
                </a:cubicBezTo>
                <a:cubicBezTo>
                  <a:pt x="53" y="384"/>
                  <a:pt x="53" y="384"/>
                  <a:pt x="53" y="384"/>
                </a:cubicBezTo>
                <a:cubicBezTo>
                  <a:pt x="53" y="369"/>
                  <a:pt x="53" y="369"/>
                  <a:pt x="53" y="369"/>
                </a:cubicBezTo>
                <a:cubicBezTo>
                  <a:pt x="108" y="369"/>
                  <a:pt x="108" y="369"/>
                  <a:pt x="108" y="369"/>
                </a:cubicBezTo>
                <a:lnTo>
                  <a:pt x="108" y="314"/>
                </a:lnTo>
                <a:close/>
                <a:moveTo>
                  <a:pt x="198" y="314"/>
                </a:moveTo>
                <a:cubicBezTo>
                  <a:pt x="212" y="314"/>
                  <a:pt x="212" y="314"/>
                  <a:pt x="212" y="314"/>
                </a:cubicBezTo>
                <a:cubicBezTo>
                  <a:pt x="212" y="376"/>
                  <a:pt x="212" y="376"/>
                  <a:pt x="212" y="376"/>
                </a:cubicBezTo>
                <a:cubicBezTo>
                  <a:pt x="212" y="380"/>
                  <a:pt x="209" y="384"/>
                  <a:pt x="205" y="384"/>
                </a:cubicBezTo>
                <a:cubicBezTo>
                  <a:pt x="143" y="384"/>
                  <a:pt x="143" y="384"/>
                  <a:pt x="143" y="384"/>
                </a:cubicBezTo>
                <a:cubicBezTo>
                  <a:pt x="143" y="369"/>
                  <a:pt x="143" y="369"/>
                  <a:pt x="143" y="369"/>
                </a:cubicBezTo>
                <a:cubicBezTo>
                  <a:pt x="198" y="369"/>
                  <a:pt x="198" y="369"/>
                  <a:pt x="198" y="369"/>
                </a:cubicBezTo>
                <a:lnTo>
                  <a:pt x="198" y="314"/>
                </a:lnTo>
                <a:close/>
                <a:moveTo>
                  <a:pt x="287" y="314"/>
                </a:moveTo>
                <a:cubicBezTo>
                  <a:pt x="302" y="314"/>
                  <a:pt x="302" y="314"/>
                  <a:pt x="302" y="314"/>
                </a:cubicBezTo>
                <a:cubicBezTo>
                  <a:pt x="302" y="376"/>
                  <a:pt x="302" y="376"/>
                  <a:pt x="302" y="376"/>
                </a:cubicBezTo>
                <a:cubicBezTo>
                  <a:pt x="302" y="380"/>
                  <a:pt x="299" y="384"/>
                  <a:pt x="295" y="384"/>
                </a:cubicBezTo>
                <a:cubicBezTo>
                  <a:pt x="233" y="384"/>
                  <a:pt x="233" y="384"/>
                  <a:pt x="233" y="384"/>
                </a:cubicBezTo>
                <a:cubicBezTo>
                  <a:pt x="233" y="369"/>
                  <a:pt x="233" y="369"/>
                  <a:pt x="233" y="369"/>
                </a:cubicBezTo>
                <a:cubicBezTo>
                  <a:pt x="287" y="369"/>
                  <a:pt x="287" y="369"/>
                  <a:pt x="287" y="369"/>
                </a:cubicBezTo>
                <a:lnTo>
                  <a:pt x="287" y="314"/>
                </a:lnTo>
                <a:close/>
                <a:moveTo>
                  <a:pt x="108" y="227"/>
                </a:moveTo>
                <a:cubicBezTo>
                  <a:pt x="123" y="227"/>
                  <a:pt x="123" y="227"/>
                  <a:pt x="123" y="227"/>
                </a:cubicBezTo>
                <a:cubicBezTo>
                  <a:pt x="123" y="289"/>
                  <a:pt x="123" y="289"/>
                  <a:pt x="123" y="289"/>
                </a:cubicBezTo>
                <a:cubicBezTo>
                  <a:pt x="123" y="293"/>
                  <a:pt x="119" y="297"/>
                  <a:pt x="115" y="297"/>
                </a:cubicBezTo>
                <a:cubicBezTo>
                  <a:pt x="53" y="297"/>
                  <a:pt x="53" y="297"/>
                  <a:pt x="53" y="297"/>
                </a:cubicBezTo>
                <a:cubicBezTo>
                  <a:pt x="53" y="282"/>
                  <a:pt x="53" y="282"/>
                  <a:pt x="53" y="282"/>
                </a:cubicBezTo>
                <a:cubicBezTo>
                  <a:pt x="108" y="282"/>
                  <a:pt x="108" y="282"/>
                  <a:pt x="108" y="282"/>
                </a:cubicBezTo>
                <a:lnTo>
                  <a:pt x="108" y="227"/>
                </a:lnTo>
                <a:close/>
                <a:moveTo>
                  <a:pt x="198" y="227"/>
                </a:moveTo>
                <a:cubicBezTo>
                  <a:pt x="212" y="227"/>
                  <a:pt x="212" y="227"/>
                  <a:pt x="212" y="227"/>
                </a:cubicBezTo>
                <a:cubicBezTo>
                  <a:pt x="212" y="289"/>
                  <a:pt x="212" y="289"/>
                  <a:pt x="212" y="289"/>
                </a:cubicBezTo>
                <a:cubicBezTo>
                  <a:pt x="212" y="293"/>
                  <a:pt x="209" y="297"/>
                  <a:pt x="205" y="297"/>
                </a:cubicBezTo>
                <a:cubicBezTo>
                  <a:pt x="143" y="297"/>
                  <a:pt x="143" y="297"/>
                  <a:pt x="143" y="297"/>
                </a:cubicBezTo>
                <a:cubicBezTo>
                  <a:pt x="143" y="282"/>
                  <a:pt x="143" y="282"/>
                  <a:pt x="143" y="282"/>
                </a:cubicBezTo>
                <a:cubicBezTo>
                  <a:pt x="198" y="282"/>
                  <a:pt x="198" y="282"/>
                  <a:pt x="198" y="282"/>
                </a:cubicBezTo>
                <a:lnTo>
                  <a:pt x="198" y="227"/>
                </a:lnTo>
                <a:close/>
                <a:moveTo>
                  <a:pt x="287" y="227"/>
                </a:moveTo>
                <a:cubicBezTo>
                  <a:pt x="302" y="227"/>
                  <a:pt x="302" y="227"/>
                  <a:pt x="302" y="227"/>
                </a:cubicBezTo>
                <a:cubicBezTo>
                  <a:pt x="302" y="289"/>
                  <a:pt x="302" y="289"/>
                  <a:pt x="302" y="289"/>
                </a:cubicBezTo>
                <a:cubicBezTo>
                  <a:pt x="302" y="293"/>
                  <a:pt x="299" y="297"/>
                  <a:pt x="295" y="297"/>
                </a:cubicBezTo>
                <a:cubicBezTo>
                  <a:pt x="233" y="297"/>
                  <a:pt x="233" y="297"/>
                  <a:pt x="233" y="297"/>
                </a:cubicBezTo>
                <a:cubicBezTo>
                  <a:pt x="233" y="282"/>
                  <a:pt x="233" y="282"/>
                  <a:pt x="233" y="282"/>
                </a:cubicBezTo>
                <a:cubicBezTo>
                  <a:pt x="287" y="282"/>
                  <a:pt x="287" y="282"/>
                  <a:pt x="287" y="282"/>
                </a:cubicBezTo>
                <a:lnTo>
                  <a:pt x="287" y="227"/>
                </a:lnTo>
                <a:close/>
              </a:path>
            </a:pathLst>
          </a:custGeom>
          <a:solidFill>
            <a:srgbClr val="00A1DA"/>
          </a:solidFill>
          <a:ln>
            <a:noFill/>
          </a:ln>
        </p:spPr>
        <p:txBody>
          <a:bodyPr vert="horz" wrap="square" lIns="68571" tIns="34286" rIns="68571" bIns="34286" numCol="1" anchor="t" anchorCtr="0" compatLnSpc="1"/>
          <a:lstStyle/>
          <a:p>
            <a:endParaRPr lang="en-US"/>
          </a:p>
        </p:txBody>
      </p:sp>
      <p:sp>
        <p:nvSpPr>
          <p:cNvPr id="19" name="Freeform 80"/>
          <p:cNvSpPr>
            <a:spLocks noEditPoints="1"/>
          </p:cNvSpPr>
          <p:nvPr/>
        </p:nvSpPr>
        <p:spPr bwMode="auto">
          <a:xfrm>
            <a:off x="7967414" y="4260556"/>
            <a:ext cx="293174" cy="416743"/>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solidFill>
            <a:srgbClr val="00C88A"/>
          </a:solidFill>
          <a:ln>
            <a:noFill/>
          </a:ln>
        </p:spPr>
        <p:txBody>
          <a:bodyPr vert="horz" wrap="square" lIns="68571" tIns="34286" rIns="68571" bIns="34286" numCol="1" anchor="t" anchorCtr="0" compatLnSpc="1"/>
          <a:lstStyle/>
          <a:p>
            <a:endParaRPr lang="en-US"/>
          </a:p>
        </p:txBody>
      </p:sp>
      <p:sp>
        <p:nvSpPr>
          <p:cNvPr id="20" name="矩形 19"/>
          <p:cNvSpPr/>
          <p:nvPr/>
        </p:nvSpPr>
        <p:spPr>
          <a:xfrm>
            <a:off x="8421566" y="2586390"/>
            <a:ext cx="2213198" cy="338554"/>
          </a:xfrm>
          <a:prstGeom prst="rect">
            <a:avLst/>
          </a:prstGeom>
        </p:spPr>
        <p:txBody>
          <a:bodyPr wrap="square">
            <a:spAutoFit/>
          </a:bodyPr>
          <a:lstStyle/>
          <a:p>
            <a:pPr lvl="0"/>
            <a:r>
              <a:rPr lang="zh-CN" altLang="en-US" sz="1600" b="1" dirty="0" smtClean="0">
                <a:solidFill>
                  <a:srgbClr val="0091C4"/>
                </a:solidFill>
                <a:latin typeface="微软雅黑" panose="020B0503020204020204" pitchFamily="34" charset="-122"/>
                <a:ea typeface="微软雅黑" panose="020B0503020204020204" pitchFamily="34" charset="-122"/>
              </a:rPr>
              <a:t>考核与管理</a:t>
            </a:r>
            <a:endParaRPr lang="zh-CN" altLang="en-US" sz="1600" b="1" dirty="0">
              <a:solidFill>
                <a:srgbClr val="0091C4"/>
              </a:solidFill>
              <a:latin typeface="微软雅黑" panose="020B0503020204020204" pitchFamily="34" charset="-122"/>
              <a:ea typeface="微软雅黑" panose="020B0503020204020204" pitchFamily="34" charset="-122"/>
            </a:endParaRPr>
          </a:p>
        </p:txBody>
      </p:sp>
      <p:sp>
        <p:nvSpPr>
          <p:cNvPr id="21" name="矩形 20"/>
          <p:cNvSpPr/>
          <p:nvPr/>
        </p:nvSpPr>
        <p:spPr>
          <a:xfrm>
            <a:off x="8421566" y="2921110"/>
            <a:ext cx="2947008" cy="954107"/>
          </a:xfrm>
          <a:prstGeom prst="rect">
            <a:avLst/>
          </a:prstGeom>
        </p:spPr>
        <p:txBody>
          <a:bodyPr wrap="square">
            <a:spAutoFit/>
          </a:bodyPr>
          <a:lstStyle/>
          <a:p>
            <a:r>
              <a:rPr lang="zh-CN" altLang="zh-CN" sz="1400" dirty="0">
                <a:latin typeface="微软雅黑" pitchFamily="34" charset="-122"/>
                <a:ea typeface="微软雅黑" pitchFamily="34" charset="-122"/>
              </a:rPr>
              <a:t>绩效考核不等于绩效管理。绩效管理是一个系统，绩效考核只是其中的一个工具。先进的绩效考核法是目标考核法</a:t>
            </a:r>
            <a:r>
              <a:rPr lang="zh-CN" altLang="zh-CN" sz="1400" dirty="0" smtClean="0">
                <a:latin typeface="微软雅黑" pitchFamily="34" charset="-122"/>
                <a:ea typeface="微软雅黑" pitchFamily="34" charset="-122"/>
              </a:rPr>
              <a:t>。。</a:t>
            </a:r>
            <a:endParaRPr lang="zh-CN" altLang="zh-CN" sz="1400" dirty="0">
              <a:latin typeface="微软雅黑" pitchFamily="34" charset="-122"/>
              <a:ea typeface="微软雅黑" pitchFamily="34" charset="-122"/>
            </a:endParaRPr>
          </a:p>
        </p:txBody>
      </p:sp>
      <p:sp>
        <p:nvSpPr>
          <p:cNvPr id="22" name="矩形 21"/>
          <p:cNvSpPr/>
          <p:nvPr/>
        </p:nvSpPr>
        <p:spPr>
          <a:xfrm>
            <a:off x="8421566" y="4242574"/>
            <a:ext cx="2213198" cy="338554"/>
          </a:xfrm>
          <a:prstGeom prst="rect">
            <a:avLst/>
          </a:prstGeom>
        </p:spPr>
        <p:txBody>
          <a:bodyPr wrap="square">
            <a:spAutoFit/>
          </a:bodyPr>
          <a:lstStyle/>
          <a:p>
            <a:pPr lvl="0"/>
            <a:r>
              <a:rPr lang="zh-CN" altLang="en-US" sz="1600" b="1" dirty="0" smtClean="0">
                <a:solidFill>
                  <a:srgbClr val="0091C4"/>
                </a:solidFill>
                <a:latin typeface="微软雅黑" panose="020B0503020204020204" pitchFamily="34" charset="-122"/>
                <a:ea typeface="微软雅黑" panose="020B0503020204020204" pitchFamily="34" charset="-122"/>
              </a:rPr>
              <a:t>目标与考核</a:t>
            </a:r>
            <a:endParaRPr lang="zh-CN" altLang="en-US" sz="1600" b="1" dirty="0">
              <a:solidFill>
                <a:srgbClr val="0091C4"/>
              </a:solidFill>
              <a:latin typeface="微软雅黑" panose="020B0503020204020204" pitchFamily="34" charset="-122"/>
              <a:ea typeface="微软雅黑" panose="020B0503020204020204" pitchFamily="34" charset="-122"/>
            </a:endParaRPr>
          </a:p>
        </p:txBody>
      </p:sp>
      <p:sp>
        <p:nvSpPr>
          <p:cNvPr id="23" name="矩形 22"/>
          <p:cNvSpPr/>
          <p:nvPr/>
        </p:nvSpPr>
        <p:spPr>
          <a:xfrm>
            <a:off x="8421566" y="4577294"/>
            <a:ext cx="2947008" cy="609398"/>
          </a:xfrm>
          <a:prstGeom prst="rect">
            <a:avLst/>
          </a:prstGeom>
        </p:spPr>
        <p:txBody>
          <a:bodyPr wrap="square">
            <a:spAutoFit/>
          </a:bodyPr>
          <a:lstStyle/>
          <a:p>
            <a:pPr>
              <a:lnSpc>
                <a:spcPct val="120000"/>
              </a:lnSpc>
            </a:pPr>
            <a:r>
              <a:rPr lang="zh-CN" altLang="zh-CN" sz="1400" dirty="0">
                <a:latin typeface="微软雅黑" pitchFamily="34" charset="-122"/>
                <a:ea typeface="微软雅黑" pitchFamily="34" charset="-122"/>
              </a:rPr>
              <a:t>公司首先要确定奋斗目标，确定工作责任，才能进行绩效考核</a:t>
            </a:r>
            <a:r>
              <a:rPr lang="zh-CN" altLang="zh-CN" sz="1400" dirty="0" smtClean="0">
                <a:latin typeface="微软雅黑" pitchFamily="34" charset="-122"/>
                <a:ea typeface="微软雅黑" pitchFamily="34" charset="-122"/>
              </a:rPr>
              <a:t>。</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文本框 3"/>
          <p:cNvSpPr txBox="1"/>
          <p:nvPr/>
        </p:nvSpPr>
        <p:spPr>
          <a:xfrm>
            <a:off x="1558702" y="404664"/>
            <a:ext cx="3744416" cy="646331"/>
          </a:xfrm>
          <a:prstGeom prst="rect">
            <a:avLst/>
          </a:prstGeom>
          <a:noFill/>
          <a:effectLst/>
        </p:spPr>
        <p:txBody>
          <a:bodyPr wrap="square" rtlCol="0">
            <a:spAutoFit/>
          </a:bodyPr>
          <a:lstStyle/>
          <a:p>
            <a:pPr algn="ctr"/>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模块</a:t>
            </a:r>
            <a:r>
              <a:rPr lang="en-US" altLang="zh-CN"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6</a:t>
            </a:r>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：绩效管理</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6956547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strVal val="#ppt_w*0.70"/>
                                          </p:val>
                                        </p:tav>
                                        <p:tav tm="100000">
                                          <p:val>
                                            <p:strVal val="#ppt_w"/>
                                          </p:val>
                                        </p:tav>
                                      </p:tavLst>
                                    </p:anim>
                                    <p:anim calcmode="lin" valueType="num">
                                      <p:cBhvr>
                                        <p:cTn id="8" dur="300" fill="hold"/>
                                        <p:tgtEl>
                                          <p:spTgt spid="3"/>
                                        </p:tgtEl>
                                        <p:attrNameLst>
                                          <p:attrName>ppt_h</p:attrName>
                                        </p:attrNameLst>
                                      </p:cBhvr>
                                      <p:tavLst>
                                        <p:tav tm="0">
                                          <p:val>
                                            <p:strVal val="#ppt_h"/>
                                          </p:val>
                                        </p:tav>
                                        <p:tav tm="100000">
                                          <p:val>
                                            <p:strVal val="#ppt_h"/>
                                          </p:val>
                                        </p:tav>
                                      </p:tavLst>
                                    </p:anim>
                                    <p:animEffect transition="in" filter="fade">
                                      <p:cBhvr>
                                        <p:cTn id="9" dur="300"/>
                                        <p:tgtEl>
                                          <p:spTgt spid="3"/>
                                        </p:tgtEl>
                                      </p:cBhvr>
                                    </p:animEffect>
                                  </p:childTnLst>
                                </p:cTn>
                              </p:par>
                              <p:par>
                                <p:cTn id="10" presetID="55" presetClass="entr" presetSubtype="0" fill="hold" grpId="0" nodeType="withEffect">
                                  <p:stCondLst>
                                    <p:cond delay="30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 fill="hold"/>
                                        <p:tgtEl>
                                          <p:spTgt spid="4"/>
                                        </p:tgtEl>
                                        <p:attrNameLst>
                                          <p:attrName>ppt_w</p:attrName>
                                        </p:attrNameLst>
                                      </p:cBhvr>
                                      <p:tavLst>
                                        <p:tav tm="0">
                                          <p:val>
                                            <p:strVal val="#ppt_w*0.70"/>
                                          </p:val>
                                        </p:tav>
                                        <p:tav tm="100000">
                                          <p:val>
                                            <p:strVal val="#ppt_w"/>
                                          </p:val>
                                        </p:tav>
                                      </p:tavLst>
                                    </p:anim>
                                    <p:anim calcmode="lin" valueType="num">
                                      <p:cBhvr>
                                        <p:cTn id="13" dur="300" fill="hold"/>
                                        <p:tgtEl>
                                          <p:spTgt spid="4"/>
                                        </p:tgtEl>
                                        <p:attrNameLst>
                                          <p:attrName>ppt_h</p:attrName>
                                        </p:attrNameLst>
                                      </p:cBhvr>
                                      <p:tavLst>
                                        <p:tav tm="0">
                                          <p:val>
                                            <p:strVal val="#ppt_h"/>
                                          </p:val>
                                        </p:tav>
                                        <p:tav tm="100000">
                                          <p:val>
                                            <p:strVal val="#ppt_h"/>
                                          </p:val>
                                        </p:tav>
                                      </p:tavLst>
                                    </p:anim>
                                    <p:animEffect transition="in" filter="fade">
                                      <p:cBhvr>
                                        <p:cTn id="14" dur="300"/>
                                        <p:tgtEl>
                                          <p:spTgt spid="4"/>
                                        </p:tgtEl>
                                      </p:cBhvr>
                                    </p:animEffect>
                                  </p:childTnLst>
                                </p:cTn>
                              </p:par>
                              <p:par>
                                <p:cTn id="15" presetID="55" presetClass="entr" presetSubtype="0" fill="hold" grpId="0" nodeType="withEffect">
                                  <p:stCondLst>
                                    <p:cond delay="60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 fill="hold"/>
                                        <p:tgtEl>
                                          <p:spTgt spid="5"/>
                                        </p:tgtEl>
                                        <p:attrNameLst>
                                          <p:attrName>ppt_w</p:attrName>
                                        </p:attrNameLst>
                                      </p:cBhvr>
                                      <p:tavLst>
                                        <p:tav tm="0">
                                          <p:val>
                                            <p:strVal val="#ppt_w*0.70"/>
                                          </p:val>
                                        </p:tav>
                                        <p:tav tm="100000">
                                          <p:val>
                                            <p:strVal val="#ppt_w"/>
                                          </p:val>
                                        </p:tav>
                                      </p:tavLst>
                                    </p:anim>
                                    <p:anim calcmode="lin" valueType="num">
                                      <p:cBhvr>
                                        <p:cTn id="18" dur="300" fill="hold"/>
                                        <p:tgtEl>
                                          <p:spTgt spid="5"/>
                                        </p:tgtEl>
                                        <p:attrNameLst>
                                          <p:attrName>ppt_h</p:attrName>
                                        </p:attrNameLst>
                                      </p:cBhvr>
                                      <p:tavLst>
                                        <p:tav tm="0">
                                          <p:val>
                                            <p:strVal val="#ppt_h"/>
                                          </p:val>
                                        </p:tav>
                                        <p:tav tm="100000">
                                          <p:val>
                                            <p:strVal val="#ppt_h"/>
                                          </p:val>
                                        </p:tav>
                                      </p:tavLst>
                                    </p:anim>
                                    <p:animEffect transition="in" filter="fade">
                                      <p:cBhvr>
                                        <p:cTn id="19" dur="300"/>
                                        <p:tgtEl>
                                          <p:spTgt spid="5"/>
                                        </p:tgtEl>
                                      </p:cBhvr>
                                    </p:animEffect>
                                  </p:childTnLst>
                                </p:cTn>
                              </p:par>
                              <p:par>
                                <p:cTn id="20" presetID="55" presetClass="entr" presetSubtype="0" fill="hold" grpId="0" nodeType="withEffect">
                                  <p:stCondLst>
                                    <p:cond delay="90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 fill="hold"/>
                                        <p:tgtEl>
                                          <p:spTgt spid="6"/>
                                        </p:tgtEl>
                                        <p:attrNameLst>
                                          <p:attrName>ppt_w</p:attrName>
                                        </p:attrNameLst>
                                      </p:cBhvr>
                                      <p:tavLst>
                                        <p:tav tm="0">
                                          <p:val>
                                            <p:strVal val="#ppt_w*0.70"/>
                                          </p:val>
                                        </p:tav>
                                        <p:tav tm="100000">
                                          <p:val>
                                            <p:strVal val="#ppt_w"/>
                                          </p:val>
                                        </p:tav>
                                      </p:tavLst>
                                    </p:anim>
                                    <p:anim calcmode="lin" valueType="num">
                                      <p:cBhvr>
                                        <p:cTn id="23" dur="300" fill="hold"/>
                                        <p:tgtEl>
                                          <p:spTgt spid="6"/>
                                        </p:tgtEl>
                                        <p:attrNameLst>
                                          <p:attrName>ppt_h</p:attrName>
                                        </p:attrNameLst>
                                      </p:cBhvr>
                                      <p:tavLst>
                                        <p:tav tm="0">
                                          <p:val>
                                            <p:strVal val="#ppt_h"/>
                                          </p:val>
                                        </p:tav>
                                        <p:tav tm="100000">
                                          <p:val>
                                            <p:strVal val="#ppt_h"/>
                                          </p:val>
                                        </p:tav>
                                      </p:tavLst>
                                    </p:anim>
                                    <p:animEffect transition="in" filter="fade">
                                      <p:cBhvr>
                                        <p:cTn id="24" dur="300"/>
                                        <p:tgtEl>
                                          <p:spTgt spid="6"/>
                                        </p:tgtEl>
                                      </p:cBhvr>
                                    </p:animEffect>
                                  </p:childTnLst>
                                </p:cTn>
                              </p:par>
                              <p:par>
                                <p:cTn id="25" presetID="55" presetClass="entr" presetSubtype="0" fill="hold" grpId="0" nodeType="withEffect">
                                  <p:stCondLst>
                                    <p:cond delay="120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 fill="hold"/>
                                        <p:tgtEl>
                                          <p:spTgt spid="7"/>
                                        </p:tgtEl>
                                        <p:attrNameLst>
                                          <p:attrName>ppt_w</p:attrName>
                                        </p:attrNameLst>
                                      </p:cBhvr>
                                      <p:tavLst>
                                        <p:tav tm="0">
                                          <p:val>
                                            <p:strVal val="#ppt_w*0.70"/>
                                          </p:val>
                                        </p:tav>
                                        <p:tav tm="100000">
                                          <p:val>
                                            <p:strVal val="#ppt_w"/>
                                          </p:val>
                                        </p:tav>
                                      </p:tavLst>
                                    </p:anim>
                                    <p:anim calcmode="lin" valueType="num">
                                      <p:cBhvr>
                                        <p:cTn id="28" dur="300" fill="hold"/>
                                        <p:tgtEl>
                                          <p:spTgt spid="7"/>
                                        </p:tgtEl>
                                        <p:attrNameLst>
                                          <p:attrName>ppt_h</p:attrName>
                                        </p:attrNameLst>
                                      </p:cBhvr>
                                      <p:tavLst>
                                        <p:tav tm="0">
                                          <p:val>
                                            <p:strVal val="#ppt_h"/>
                                          </p:val>
                                        </p:tav>
                                        <p:tav tm="100000">
                                          <p:val>
                                            <p:strVal val="#ppt_h"/>
                                          </p:val>
                                        </p:tav>
                                      </p:tavLst>
                                    </p:anim>
                                    <p:animEffect transition="in" filter="fade">
                                      <p:cBhvr>
                                        <p:cTn id="29" dur="300"/>
                                        <p:tgtEl>
                                          <p:spTgt spid="7"/>
                                        </p:tgtEl>
                                      </p:cBhvr>
                                    </p:animEffect>
                                  </p:childTnLst>
                                </p:cTn>
                              </p:par>
                              <p:par>
                                <p:cTn id="30" presetID="10" presetClass="entr" presetSubtype="0" fill="hold" grpId="0" nodeType="withEffect">
                                  <p:stCondLst>
                                    <p:cond delay="50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par>
                                <p:cTn id="33" presetID="10" presetClass="entr" presetSubtype="0" fill="hold" grpId="0" nodeType="withEffect">
                                  <p:stCondLst>
                                    <p:cond delay="70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500"/>
                                        <p:tgtEl>
                                          <p:spTgt spid="9"/>
                                        </p:tgtEl>
                                      </p:cBhvr>
                                    </p:animEffect>
                                  </p:childTnLst>
                                </p:cTn>
                              </p:par>
                              <p:par>
                                <p:cTn id="36" presetID="10" presetClass="entr" presetSubtype="0" fill="hold" grpId="0" nodeType="withEffect">
                                  <p:stCondLst>
                                    <p:cond delay="90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childTnLst>
                                </p:cTn>
                              </p:par>
                              <p:par>
                                <p:cTn id="39" presetID="10" presetClass="entr" presetSubtype="0" fill="hold" grpId="0" nodeType="withEffect">
                                  <p:stCondLst>
                                    <p:cond delay="110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500"/>
                                        <p:tgtEl>
                                          <p:spTgt spid="11"/>
                                        </p:tgtEl>
                                      </p:cBhvr>
                                    </p:animEffect>
                                  </p:childTnLst>
                                </p:cTn>
                              </p:par>
                              <p:par>
                                <p:cTn id="42" presetID="10" presetClass="entr" presetSubtype="0" fill="hold" grpId="0" nodeType="withEffect">
                                  <p:stCondLst>
                                    <p:cond delay="130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500"/>
                                        <p:tgtEl>
                                          <p:spTgt spid="12"/>
                                        </p:tgtEl>
                                      </p:cBhvr>
                                    </p:animEffect>
                                  </p:childTnLst>
                                </p:cTn>
                              </p:par>
                              <p:par>
                                <p:cTn id="45" presetID="47" presetClass="entr" presetSubtype="0" fill="hold" grpId="0" nodeType="withEffect">
                                  <p:stCondLst>
                                    <p:cond delay="50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1000"/>
                                        <p:tgtEl>
                                          <p:spTgt spid="13"/>
                                        </p:tgtEl>
                                      </p:cBhvr>
                                    </p:animEffect>
                                    <p:anim calcmode="lin" valueType="num">
                                      <p:cBhvr>
                                        <p:cTn id="48" dur="1000" fill="hold"/>
                                        <p:tgtEl>
                                          <p:spTgt spid="13"/>
                                        </p:tgtEl>
                                        <p:attrNameLst>
                                          <p:attrName>ppt_x</p:attrName>
                                        </p:attrNameLst>
                                      </p:cBhvr>
                                      <p:tavLst>
                                        <p:tav tm="0">
                                          <p:val>
                                            <p:strVal val="#ppt_x"/>
                                          </p:val>
                                        </p:tav>
                                        <p:tav tm="100000">
                                          <p:val>
                                            <p:strVal val="#ppt_x"/>
                                          </p:val>
                                        </p:tav>
                                      </p:tavLst>
                                    </p:anim>
                                    <p:anim calcmode="lin" valueType="num">
                                      <p:cBhvr>
                                        <p:cTn id="49" dur="1000" fill="hold"/>
                                        <p:tgtEl>
                                          <p:spTgt spid="13"/>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700"/>
                                  </p:stCondLst>
                                  <p:childTnLst>
                                    <p:set>
                                      <p:cBhvr>
                                        <p:cTn id="51" dur="1" fill="hold">
                                          <p:stCondLst>
                                            <p:cond delay="0"/>
                                          </p:stCondLst>
                                        </p:cTn>
                                        <p:tgtEl>
                                          <p:spTgt spid="14"/>
                                        </p:tgtEl>
                                        <p:attrNameLst>
                                          <p:attrName>style.visibility</p:attrName>
                                        </p:attrNameLst>
                                      </p:cBhvr>
                                      <p:to>
                                        <p:strVal val="visible"/>
                                      </p:to>
                                    </p:set>
                                    <p:animEffect transition="in" filter="fade">
                                      <p:cBhvr>
                                        <p:cTn id="52" dur="1000"/>
                                        <p:tgtEl>
                                          <p:spTgt spid="14"/>
                                        </p:tgtEl>
                                      </p:cBhvr>
                                    </p:animEffect>
                                    <p:anim calcmode="lin" valueType="num">
                                      <p:cBhvr>
                                        <p:cTn id="53" dur="1000" fill="hold"/>
                                        <p:tgtEl>
                                          <p:spTgt spid="14"/>
                                        </p:tgtEl>
                                        <p:attrNameLst>
                                          <p:attrName>ppt_x</p:attrName>
                                        </p:attrNameLst>
                                      </p:cBhvr>
                                      <p:tavLst>
                                        <p:tav tm="0">
                                          <p:val>
                                            <p:strVal val="#ppt_x"/>
                                          </p:val>
                                        </p:tav>
                                        <p:tav tm="100000">
                                          <p:val>
                                            <p:strVal val="#ppt_x"/>
                                          </p:val>
                                        </p:tav>
                                      </p:tavLst>
                                    </p:anim>
                                    <p:anim calcmode="lin" valueType="num">
                                      <p:cBhvr>
                                        <p:cTn id="54" dur="1000" fill="hold"/>
                                        <p:tgtEl>
                                          <p:spTgt spid="14"/>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900"/>
                                  </p:stCondLst>
                                  <p:childTnLst>
                                    <p:set>
                                      <p:cBhvr>
                                        <p:cTn id="56" dur="1" fill="hold">
                                          <p:stCondLst>
                                            <p:cond delay="0"/>
                                          </p:stCondLst>
                                        </p:cTn>
                                        <p:tgtEl>
                                          <p:spTgt spid="15"/>
                                        </p:tgtEl>
                                        <p:attrNameLst>
                                          <p:attrName>style.visibility</p:attrName>
                                        </p:attrNameLst>
                                      </p:cBhvr>
                                      <p:to>
                                        <p:strVal val="visible"/>
                                      </p:to>
                                    </p:set>
                                    <p:animEffect transition="in" filter="fade">
                                      <p:cBhvr>
                                        <p:cTn id="57" dur="1000"/>
                                        <p:tgtEl>
                                          <p:spTgt spid="15"/>
                                        </p:tgtEl>
                                      </p:cBhvr>
                                    </p:animEffect>
                                    <p:anim calcmode="lin" valueType="num">
                                      <p:cBhvr>
                                        <p:cTn id="58" dur="1000" fill="hold"/>
                                        <p:tgtEl>
                                          <p:spTgt spid="15"/>
                                        </p:tgtEl>
                                        <p:attrNameLst>
                                          <p:attrName>ppt_x</p:attrName>
                                        </p:attrNameLst>
                                      </p:cBhvr>
                                      <p:tavLst>
                                        <p:tav tm="0">
                                          <p:val>
                                            <p:strVal val="#ppt_x"/>
                                          </p:val>
                                        </p:tav>
                                        <p:tav tm="100000">
                                          <p:val>
                                            <p:strVal val="#ppt_x"/>
                                          </p:val>
                                        </p:tav>
                                      </p:tavLst>
                                    </p:anim>
                                    <p:anim calcmode="lin" valueType="num">
                                      <p:cBhvr>
                                        <p:cTn id="59" dur="1000" fill="hold"/>
                                        <p:tgtEl>
                                          <p:spTgt spid="15"/>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1100"/>
                                  </p:stCondLst>
                                  <p:childTnLst>
                                    <p:set>
                                      <p:cBhvr>
                                        <p:cTn id="61" dur="1" fill="hold">
                                          <p:stCondLst>
                                            <p:cond delay="0"/>
                                          </p:stCondLst>
                                        </p:cTn>
                                        <p:tgtEl>
                                          <p:spTgt spid="16"/>
                                        </p:tgtEl>
                                        <p:attrNameLst>
                                          <p:attrName>style.visibility</p:attrName>
                                        </p:attrNameLst>
                                      </p:cBhvr>
                                      <p:to>
                                        <p:strVal val="visible"/>
                                      </p:to>
                                    </p:set>
                                    <p:animEffect transition="in" filter="fade">
                                      <p:cBhvr>
                                        <p:cTn id="62" dur="1000"/>
                                        <p:tgtEl>
                                          <p:spTgt spid="16"/>
                                        </p:tgtEl>
                                      </p:cBhvr>
                                    </p:animEffect>
                                    <p:anim calcmode="lin" valueType="num">
                                      <p:cBhvr>
                                        <p:cTn id="63" dur="1000" fill="hold"/>
                                        <p:tgtEl>
                                          <p:spTgt spid="16"/>
                                        </p:tgtEl>
                                        <p:attrNameLst>
                                          <p:attrName>ppt_x</p:attrName>
                                        </p:attrNameLst>
                                      </p:cBhvr>
                                      <p:tavLst>
                                        <p:tav tm="0">
                                          <p:val>
                                            <p:strVal val="#ppt_x"/>
                                          </p:val>
                                        </p:tav>
                                        <p:tav tm="100000">
                                          <p:val>
                                            <p:strVal val="#ppt_x"/>
                                          </p:val>
                                        </p:tav>
                                      </p:tavLst>
                                    </p:anim>
                                    <p:anim calcmode="lin" valueType="num">
                                      <p:cBhvr>
                                        <p:cTn id="64" dur="1000" fill="hold"/>
                                        <p:tgtEl>
                                          <p:spTgt spid="16"/>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1300"/>
                                  </p:stCondLst>
                                  <p:childTnLst>
                                    <p:set>
                                      <p:cBhvr>
                                        <p:cTn id="66" dur="1" fill="hold">
                                          <p:stCondLst>
                                            <p:cond delay="0"/>
                                          </p:stCondLst>
                                        </p:cTn>
                                        <p:tgtEl>
                                          <p:spTgt spid="17"/>
                                        </p:tgtEl>
                                        <p:attrNameLst>
                                          <p:attrName>style.visibility</p:attrName>
                                        </p:attrNameLst>
                                      </p:cBhvr>
                                      <p:to>
                                        <p:strVal val="visible"/>
                                      </p:to>
                                    </p:set>
                                    <p:animEffect transition="in" filter="fade">
                                      <p:cBhvr>
                                        <p:cTn id="67" dur="1000"/>
                                        <p:tgtEl>
                                          <p:spTgt spid="17"/>
                                        </p:tgtEl>
                                      </p:cBhvr>
                                    </p:animEffect>
                                    <p:anim calcmode="lin" valueType="num">
                                      <p:cBhvr>
                                        <p:cTn id="68" dur="1000" fill="hold"/>
                                        <p:tgtEl>
                                          <p:spTgt spid="17"/>
                                        </p:tgtEl>
                                        <p:attrNameLst>
                                          <p:attrName>ppt_x</p:attrName>
                                        </p:attrNameLst>
                                      </p:cBhvr>
                                      <p:tavLst>
                                        <p:tav tm="0">
                                          <p:val>
                                            <p:strVal val="#ppt_x"/>
                                          </p:val>
                                        </p:tav>
                                        <p:tav tm="100000">
                                          <p:val>
                                            <p:strVal val="#ppt_x"/>
                                          </p:val>
                                        </p:tav>
                                      </p:tavLst>
                                    </p:anim>
                                    <p:anim calcmode="lin" valueType="num">
                                      <p:cBhvr>
                                        <p:cTn id="69" dur="1000" fill="hold"/>
                                        <p:tgtEl>
                                          <p:spTgt spid="17"/>
                                        </p:tgtEl>
                                        <p:attrNameLst>
                                          <p:attrName>ppt_y</p:attrName>
                                        </p:attrNameLst>
                                      </p:cBhvr>
                                      <p:tavLst>
                                        <p:tav tm="0">
                                          <p:val>
                                            <p:strVal val="#ppt_y-.1"/>
                                          </p:val>
                                        </p:tav>
                                        <p:tav tm="100000">
                                          <p:val>
                                            <p:strVal val="#ppt_y"/>
                                          </p:val>
                                        </p:tav>
                                      </p:tavLst>
                                    </p:anim>
                                  </p:childTnLst>
                                </p:cTn>
                              </p:par>
                            </p:childTnLst>
                          </p:cTn>
                        </p:par>
                        <p:par>
                          <p:cTn id="70" fill="hold">
                            <p:stCondLst>
                              <p:cond delay="2300"/>
                            </p:stCondLst>
                            <p:childTnLst>
                              <p:par>
                                <p:cTn id="71" presetID="14" presetClass="entr" presetSubtype="10" fill="hold" grpId="0" nodeType="afterEffect">
                                  <p:stCondLst>
                                    <p:cond delay="0"/>
                                  </p:stCondLst>
                                  <p:childTnLst>
                                    <p:set>
                                      <p:cBhvr>
                                        <p:cTn id="72" dur="1" fill="hold">
                                          <p:stCondLst>
                                            <p:cond delay="0"/>
                                          </p:stCondLst>
                                        </p:cTn>
                                        <p:tgtEl>
                                          <p:spTgt spid="18"/>
                                        </p:tgtEl>
                                        <p:attrNameLst>
                                          <p:attrName>style.visibility</p:attrName>
                                        </p:attrNameLst>
                                      </p:cBhvr>
                                      <p:to>
                                        <p:strVal val="visible"/>
                                      </p:to>
                                    </p:set>
                                    <p:animEffect transition="in" filter="randombar(horizontal)">
                                      <p:cBhvr>
                                        <p:cTn id="73" dur="500"/>
                                        <p:tgtEl>
                                          <p:spTgt spid="18"/>
                                        </p:tgtEl>
                                      </p:cBhvr>
                                    </p:animEffect>
                                  </p:childTnLst>
                                </p:cTn>
                              </p:par>
                              <p:par>
                                <p:cTn id="74" presetID="14" presetClass="entr" presetSubtype="10" fill="hold" grpId="0" nodeType="with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randombar(horizontal)">
                                      <p:cBhvr>
                                        <p:cTn id="76" dur="500"/>
                                        <p:tgtEl>
                                          <p:spTgt spid="19"/>
                                        </p:tgtEl>
                                      </p:cBhvr>
                                    </p:animEffect>
                                  </p:childTnLst>
                                </p:cTn>
                              </p:par>
                            </p:childTnLst>
                          </p:cTn>
                        </p:par>
                        <p:par>
                          <p:cTn id="77" fill="hold">
                            <p:stCondLst>
                              <p:cond delay="2800"/>
                            </p:stCondLst>
                            <p:childTnLst>
                              <p:par>
                                <p:cTn id="78" presetID="23" presetClass="entr" presetSubtype="16" fill="hold" grpId="0" nodeType="afterEffect">
                                  <p:stCondLst>
                                    <p:cond delay="0"/>
                                  </p:stCondLst>
                                  <p:iterate type="lt">
                                    <p:tmPct val="10000"/>
                                  </p:iterate>
                                  <p:childTnLst>
                                    <p:set>
                                      <p:cBhvr>
                                        <p:cTn id="79" dur="1" fill="hold">
                                          <p:stCondLst>
                                            <p:cond delay="0"/>
                                          </p:stCondLst>
                                        </p:cTn>
                                        <p:tgtEl>
                                          <p:spTgt spid="20"/>
                                        </p:tgtEl>
                                        <p:attrNameLst>
                                          <p:attrName>style.visibility</p:attrName>
                                        </p:attrNameLst>
                                      </p:cBhvr>
                                      <p:to>
                                        <p:strVal val="visible"/>
                                      </p:to>
                                    </p:set>
                                    <p:anim calcmode="lin" valueType="num">
                                      <p:cBhvr>
                                        <p:cTn id="80" dur="250" fill="hold"/>
                                        <p:tgtEl>
                                          <p:spTgt spid="20"/>
                                        </p:tgtEl>
                                        <p:attrNameLst>
                                          <p:attrName>ppt_w</p:attrName>
                                        </p:attrNameLst>
                                      </p:cBhvr>
                                      <p:tavLst>
                                        <p:tav tm="0">
                                          <p:val>
                                            <p:fltVal val="0"/>
                                          </p:val>
                                        </p:tav>
                                        <p:tav tm="100000">
                                          <p:val>
                                            <p:strVal val="#ppt_w"/>
                                          </p:val>
                                        </p:tav>
                                      </p:tavLst>
                                    </p:anim>
                                    <p:anim calcmode="lin" valueType="num">
                                      <p:cBhvr>
                                        <p:cTn id="81" dur="250" fill="hold"/>
                                        <p:tgtEl>
                                          <p:spTgt spid="20"/>
                                        </p:tgtEl>
                                        <p:attrNameLst>
                                          <p:attrName>ppt_h</p:attrName>
                                        </p:attrNameLst>
                                      </p:cBhvr>
                                      <p:tavLst>
                                        <p:tav tm="0">
                                          <p:val>
                                            <p:fltVal val="0"/>
                                          </p:val>
                                        </p:tav>
                                        <p:tav tm="100000">
                                          <p:val>
                                            <p:strVal val="#ppt_h"/>
                                          </p:val>
                                        </p:tav>
                                      </p:tavLst>
                                    </p:anim>
                                  </p:childTnLst>
                                </p:cTn>
                              </p:par>
                            </p:childTnLst>
                          </p:cTn>
                        </p:par>
                        <p:par>
                          <p:cTn id="82" fill="hold">
                            <p:stCondLst>
                              <p:cond delay="3150"/>
                            </p:stCondLst>
                            <p:childTnLst>
                              <p:par>
                                <p:cTn id="83" presetID="14" presetClass="entr" presetSubtype="10" fill="hold" grpId="0" nodeType="afterEffect">
                                  <p:stCondLst>
                                    <p:cond delay="0"/>
                                  </p:stCondLst>
                                  <p:childTnLst>
                                    <p:set>
                                      <p:cBhvr>
                                        <p:cTn id="84" dur="1" fill="hold">
                                          <p:stCondLst>
                                            <p:cond delay="0"/>
                                          </p:stCondLst>
                                        </p:cTn>
                                        <p:tgtEl>
                                          <p:spTgt spid="21"/>
                                        </p:tgtEl>
                                        <p:attrNameLst>
                                          <p:attrName>style.visibility</p:attrName>
                                        </p:attrNameLst>
                                      </p:cBhvr>
                                      <p:to>
                                        <p:strVal val="visible"/>
                                      </p:to>
                                    </p:set>
                                    <p:animEffect transition="in" filter="randombar(horizontal)">
                                      <p:cBhvr>
                                        <p:cTn id="85" dur="250"/>
                                        <p:tgtEl>
                                          <p:spTgt spid="21"/>
                                        </p:tgtEl>
                                      </p:cBhvr>
                                    </p:animEffect>
                                  </p:childTnLst>
                                </p:cTn>
                              </p:par>
                            </p:childTnLst>
                          </p:cTn>
                        </p:par>
                        <p:par>
                          <p:cTn id="86" fill="hold">
                            <p:stCondLst>
                              <p:cond delay="3400"/>
                            </p:stCondLst>
                            <p:childTnLst>
                              <p:par>
                                <p:cTn id="87" presetID="23" presetClass="entr" presetSubtype="16" fill="hold" grpId="0" nodeType="afterEffect">
                                  <p:stCondLst>
                                    <p:cond delay="0"/>
                                  </p:stCondLst>
                                  <p:iterate type="lt">
                                    <p:tmPct val="10000"/>
                                  </p:iterate>
                                  <p:childTnLst>
                                    <p:set>
                                      <p:cBhvr>
                                        <p:cTn id="88" dur="1" fill="hold">
                                          <p:stCondLst>
                                            <p:cond delay="0"/>
                                          </p:stCondLst>
                                        </p:cTn>
                                        <p:tgtEl>
                                          <p:spTgt spid="22"/>
                                        </p:tgtEl>
                                        <p:attrNameLst>
                                          <p:attrName>style.visibility</p:attrName>
                                        </p:attrNameLst>
                                      </p:cBhvr>
                                      <p:to>
                                        <p:strVal val="visible"/>
                                      </p:to>
                                    </p:set>
                                    <p:anim calcmode="lin" valueType="num">
                                      <p:cBhvr>
                                        <p:cTn id="89" dur="250" fill="hold"/>
                                        <p:tgtEl>
                                          <p:spTgt spid="22"/>
                                        </p:tgtEl>
                                        <p:attrNameLst>
                                          <p:attrName>ppt_w</p:attrName>
                                        </p:attrNameLst>
                                      </p:cBhvr>
                                      <p:tavLst>
                                        <p:tav tm="0">
                                          <p:val>
                                            <p:fltVal val="0"/>
                                          </p:val>
                                        </p:tav>
                                        <p:tav tm="100000">
                                          <p:val>
                                            <p:strVal val="#ppt_w"/>
                                          </p:val>
                                        </p:tav>
                                      </p:tavLst>
                                    </p:anim>
                                    <p:anim calcmode="lin" valueType="num">
                                      <p:cBhvr>
                                        <p:cTn id="90" dur="250" fill="hold"/>
                                        <p:tgtEl>
                                          <p:spTgt spid="22"/>
                                        </p:tgtEl>
                                        <p:attrNameLst>
                                          <p:attrName>ppt_h</p:attrName>
                                        </p:attrNameLst>
                                      </p:cBhvr>
                                      <p:tavLst>
                                        <p:tav tm="0">
                                          <p:val>
                                            <p:fltVal val="0"/>
                                          </p:val>
                                        </p:tav>
                                        <p:tav tm="100000">
                                          <p:val>
                                            <p:strVal val="#ppt_h"/>
                                          </p:val>
                                        </p:tav>
                                      </p:tavLst>
                                    </p:anim>
                                  </p:childTnLst>
                                </p:cTn>
                              </p:par>
                            </p:childTnLst>
                          </p:cTn>
                        </p:par>
                        <p:par>
                          <p:cTn id="91" fill="hold">
                            <p:stCondLst>
                              <p:cond delay="3750"/>
                            </p:stCondLst>
                            <p:childTnLst>
                              <p:par>
                                <p:cTn id="92" presetID="14" presetClass="entr" presetSubtype="10" fill="hold" grpId="0" nodeType="afterEffect">
                                  <p:stCondLst>
                                    <p:cond delay="0"/>
                                  </p:stCondLst>
                                  <p:childTnLst>
                                    <p:set>
                                      <p:cBhvr>
                                        <p:cTn id="93" dur="1" fill="hold">
                                          <p:stCondLst>
                                            <p:cond delay="0"/>
                                          </p:stCondLst>
                                        </p:cTn>
                                        <p:tgtEl>
                                          <p:spTgt spid="23"/>
                                        </p:tgtEl>
                                        <p:attrNameLst>
                                          <p:attrName>style.visibility</p:attrName>
                                        </p:attrNameLst>
                                      </p:cBhvr>
                                      <p:to>
                                        <p:strVal val="visible"/>
                                      </p:to>
                                    </p:set>
                                    <p:animEffect transition="in" filter="randombar(horizontal)">
                                      <p:cBhvr>
                                        <p:cTn id="94" dur="250"/>
                                        <p:tgtEl>
                                          <p:spTgt spid="23"/>
                                        </p:tgtEl>
                                      </p:cBhvr>
                                    </p:animEffect>
                                  </p:childTnLst>
                                </p:cTn>
                              </p:par>
                            </p:childTnLst>
                          </p:cTn>
                        </p:par>
                        <p:par>
                          <p:cTn id="95" fill="hold">
                            <p:stCondLst>
                              <p:cond delay="4000"/>
                            </p:stCondLst>
                            <p:childTnLst>
                              <p:par>
                                <p:cTn id="96" presetID="23" presetClass="entr" presetSubtype="16" fill="hold" grpId="0" nodeType="afterEffect">
                                  <p:stCondLst>
                                    <p:cond delay="0"/>
                                  </p:stCondLst>
                                  <p:iterate type="lt">
                                    <p:tmPct val="10000"/>
                                  </p:iterate>
                                  <p:childTnLst>
                                    <p:set>
                                      <p:cBhvr>
                                        <p:cTn id="97" dur="1" fill="hold">
                                          <p:stCondLst>
                                            <p:cond delay="0"/>
                                          </p:stCondLst>
                                        </p:cTn>
                                        <p:tgtEl>
                                          <p:spTgt spid="24"/>
                                        </p:tgtEl>
                                        <p:attrNameLst>
                                          <p:attrName>style.visibility</p:attrName>
                                        </p:attrNameLst>
                                      </p:cBhvr>
                                      <p:to>
                                        <p:strVal val="visible"/>
                                      </p:to>
                                    </p:set>
                                    <p:anim calcmode="lin" valueType="num">
                                      <p:cBhvr>
                                        <p:cTn id="98" dur="500" fill="hold"/>
                                        <p:tgtEl>
                                          <p:spTgt spid="24"/>
                                        </p:tgtEl>
                                        <p:attrNameLst>
                                          <p:attrName>ppt_w</p:attrName>
                                        </p:attrNameLst>
                                      </p:cBhvr>
                                      <p:tavLst>
                                        <p:tav tm="0">
                                          <p:val>
                                            <p:fltVal val="0"/>
                                          </p:val>
                                        </p:tav>
                                        <p:tav tm="100000">
                                          <p:val>
                                            <p:strVal val="#ppt_w"/>
                                          </p:val>
                                        </p:tav>
                                      </p:tavLst>
                                    </p:anim>
                                    <p:anim calcmode="lin" valueType="num">
                                      <p:cBhvr>
                                        <p:cTn id="99" dur="500" fill="hold"/>
                                        <p:tgtEl>
                                          <p:spTgt spid="2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p:bldP spid="9" grpId="0"/>
      <p:bldP spid="10" grpId="0"/>
      <p:bldP spid="11" grpId="0"/>
      <p:bldP spid="12" grpId="0"/>
      <p:bldP spid="13" grpId="0"/>
      <p:bldP spid="14" grpId="0"/>
      <p:bldP spid="15" grpId="0"/>
      <p:bldP spid="16" grpId="0"/>
      <p:bldP spid="17" grpId="0"/>
      <p:bldP spid="18" grpId="0" animBg="1"/>
      <p:bldP spid="19" grpId="0" animBg="1"/>
      <p:bldP spid="20" grpId="0"/>
      <p:bldP spid="21" grpId="0"/>
      <p:bldP spid="22" grpId="0"/>
      <p:bldP spid="23" grpId="0"/>
      <p:bldP spid="2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879182" y="2924944"/>
            <a:ext cx="6092825" cy="2308324"/>
          </a:xfrm>
          <a:prstGeom prst="rect">
            <a:avLst/>
          </a:prstGeom>
        </p:spPr>
        <p:txBody>
          <a:bodyPr>
            <a:spAutoFit/>
          </a:bodyPr>
          <a:lstStyle/>
          <a:p>
            <a:pPr>
              <a:lnSpc>
                <a:spcPct val="200000"/>
              </a:lnSpc>
            </a:pPr>
            <a:r>
              <a:rPr lang="zh-CN" altLang="zh-CN" dirty="0">
                <a:latin typeface="微软雅黑" pitchFamily="34" charset="-122"/>
                <a:ea typeface="微软雅黑" pitchFamily="34" charset="-122"/>
              </a:rPr>
              <a:t>激励应该包含在整个公司管理的全过程中，而不仅仅是事后激励，还应有事前、事中激励等。</a:t>
            </a:r>
          </a:p>
          <a:p>
            <a:pPr>
              <a:lnSpc>
                <a:spcPct val="200000"/>
              </a:lnSpc>
            </a:pPr>
            <a:r>
              <a:rPr lang="zh-CN" altLang="zh-CN" dirty="0">
                <a:latin typeface="微软雅黑" pitchFamily="34" charset="-122"/>
                <a:ea typeface="微软雅黑" pitchFamily="34" charset="-122"/>
              </a:rPr>
              <a:t>只有这样，公司的管理才能形成系统，才有了灵魂，有了</a:t>
            </a:r>
            <a:r>
              <a:rPr lang="zh-CN" altLang="zh-CN" dirty="0" smtClean="0">
                <a:latin typeface="微软雅黑" pitchFamily="34" charset="-122"/>
                <a:ea typeface="微软雅黑" pitchFamily="34" charset="-122"/>
              </a:rPr>
              <a:t>核心</a:t>
            </a:r>
            <a:r>
              <a:rPr lang="en-US" altLang="zh-CN" dirty="0" smtClean="0">
                <a:latin typeface="微软雅黑" pitchFamily="34" charset="-122"/>
                <a:ea typeface="微软雅黑" pitchFamily="34" charset="-122"/>
              </a:rPr>
              <a:t>.</a:t>
            </a:r>
            <a:endParaRPr lang="zh-CN" altLang="en-US" dirty="0">
              <a:latin typeface="微软雅黑" pitchFamily="34" charset="-122"/>
              <a:ea typeface="微软雅黑" pitchFamily="34" charset="-122"/>
            </a:endParaRPr>
          </a:p>
        </p:txBody>
      </p:sp>
      <p:sp>
        <p:nvSpPr>
          <p:cNvPr id="3" name="文本框 3"/>
          <p:cNvSpPr txBox="1"/>
          <p:nvPr/>
        </p:nvSpPr>
        <p:spPr>
          <a:xfrm>
            <a:off x="1558702" y="404664"/>
            <a:ext cx="3744416" cy="646331"/>
          </a:xfrm>
          <a:prstGeom prst="rect">
            <a:avLst/>
          </a:prstGeom>
          <a:noFill/>
          <a:effectLst/>
        </p:spPr>
        <p:txBody>
          <a:bodyPr wrap="square" rtlCol="0">
            <a:spAutoFit/>
          </a:bodyPr>
          <a:lstStyle/>
          <a:p>
            <a:pPr algn="ctr"/>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模块</a:t>
            </a:r>
            <a:r>
              <a:rPr lang="en-US" altLang="zh-CN"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7</a:t>
            </a:r>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：激励制度</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rotWithShape="1">
          <a:blip r:embed="rId2">
            <a:extLst>
              <a:ext uri="{28A0092B-C50C-407E-A947-70E740481C1C}">
                <a14:useLocalDpi xmlns:a14="http://schemas.microsoft.com/office/drawing/2010/main" val="0"/>
              </a:ext>
            </a:extLst>
          </a:blip>
          <a:srcRect r="18398" b="5518"/>
          <a:stretch/>
        </p:blipFill>
        <p:spPr>
          <a:xfrm>
            <a:off x="622598" y="1988840"/>
            <a:ext cx="4032448" cy="4094910"/>
          </a:xfrm>
          <a:prstGeom prst="rect">
            <a:avLst/>
          </a:prstGeom>
        </p:spPr>
      </p:pic>
    </p:spTree>
    <p:extLst>
      <p:ext uri="{BB962C8B-B14F-4D97-AF65-F5344CB8AC3E}">
        <p14:creationId xmlns:p14="http://schemas.microsoft.com/office/powerpoint/2010/main" val="13474373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par>
                          <p:cTn id="9" fill="hold">
                            <p:stCondLst>
                              <p:cond delay="850"/>
                            </p:stCondLst>
                            <p:childTnLst>
                              <p:par>
                                <p:cTn id="10" presetID="6" presetClass="entr" presetSubtype="16"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500"/>
                                        <p:tgtEl>
                                          <p:spTgt spid="2"/>
                                        </p:tgtEl>
                                      </p:cBhvr>
                                    </p:animEffect>
                                  </p:childTnLst>
                                </p:cTn>
                              </p:par>
                            </p:childTnLst>
                          </p:cTn>
                        </p:par>
                        <p:par>
                          <p:cTn id="13" fill="hold">
                            <p:stCondLst>
                              <p:cond delay="1350"/>
                            </p:stCondLst>
                            <p:childTnLst>
                              <p:par>
                                <p:cTn id="14" presetID="53" presetClass="entr" presetSubtype="16"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 fill="hold"/>
                                        <p:tgtEl>
                                          <p:spTgt spid="4"/>
                                        </p:tgtEl>
                                        <p:attrNameLst>
                                          <p:attrName>ppt_w</p:attrName>
                                        </p:attrNameLst>
                                      </p:cBhvr>
                                      <p:tavLst>
                                        <p:tav tm="0">
                                          <p:val>
                                            <p:fltVal val="0"/>
                                          </p:val>
                                        </p:tav>
                                        <p:tav tm="100000">
                                          <p:val>
                                            <p:strVal val="#ppt_w"/>
                                          </p:val>
                                        </p:tav>
                                      </p:tavLst>
                                    </p:anim>
                                    <p:anim calcmode="lin" valueType="num">
                                      <p:cBhvr>
                                        <p:cTn id="17" dur="500" fill="hold"/>
                                        <p:tgtEl>
                                          <p:spTgt spid="4"/>
                                        </p:tgtEl>
                                        <p:attrNameLst>
                                          <p:attrName>ppt_h</p:attrName>
                                        </p:attrNameLst>
                                      </p:cBhvr>
                                      <p:tavLst>
                                        <p:tav tm="0">
                                          <p:val>
                                            <p:fltVal val="0"/>
                                          </p:val>
                                        </p:tav>
                                        <p:tav tm="100000">
                                          <p:val>
                                            <p:strVal val="#ppt_h"/>
                                          </p:val>
                                        </p:tav>
                                      </p:tavLst>
                                    </p:anim>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7937349" y="5372618"/>
            <a:ext cx="2160240" cy="369332"/>
          </a:xfrm>
          <a:prstGeom prst="rect">
            <a:avLst/>
          </a:prstGeom>
          <a:noFill/>
          <a:effectLst/>
        </p:spPr>
        <p:txBody>
          <a:bodyPr wrap="square" rtlCol="0">
            <a:spAutoFit/>
          </a:bodyPr>
          <a:lstStyle/>
          <a:p>
            <a:pPr marL="457200" indent="-457200">
              <a:buFont typeface="Wingdings" panose="05000000000000000000" pitchFamily="2" charset="2"/>
              <a:buChar char="l"/>
            </a:pPr>
            <a:r>
              <a:rPr lang="zh-CN" altLang="zh-CN" dirty="0">
                <a:ea typeface="微软雅黑" pitchFamily="34" charset="-122"/>
              </a:rPr>
              <a:t>规章制度</a:t>
            </a:r>
            <a:endParaRPr lang="zh-CN" altLang="en-US"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3" name="任意多边形 2"/>
          <p:cNvSpPr/>
          <p:nvPr/>
        </p:nvSpPr>
        <p:spPr>
          <a:xfrm rot="198227">
            <a:off x="-49555" y="2954307"/>
            <a:ext cx="12256069" cy="865720"/>
          </a:xfrm>
          <a:custGeom>
            <a:avLst/>
            <a:gdLst>
              <a:gd name="connsiteX0" fmla="*/ 20526 w 12256069"/>
              <a:gd name="connsiteY0" fmla="*/ 79640 h 865720"/>
              <a:gd name="connsiteX1" fmla="*/ 165669 w 12256069"/>
              <a:gd name="connsiteY1" fmla="*/ 253811 h 865720"/>
              <a:gd name="connsiteX2" fmla="*/ 1239726 w 12256069"/>
              <a:gd name="connsiteY2" fmla="*/ 863411 h 865720"/>
              <a:gd name="connsiteX3" fmla="*/ 2995955 w 12256069"/>
              <a:gd name="connsiteY3" fmla="*/ 7068 h 865720"/>
              <a:gd name="connsiteX4" fmla="*/ 4636069 w 12256069"/>
              <a:gd name="connsiteY4" fmla="*/ 544097 h 865720"/>
              <a:gd name="connsiteX5" fmla="*/ 6029441 w 12256069"/>
              <a:gd name="connsiteY5" fmla="*/ 573125 h 865720"/>
              <a:gd name="connsiteX6" fmla="*/ 7234126 w 12256069"/>
              <a:gd name="connsiteY6" fmla="*/ 7068 h 865720"/>
              <a:gd name="connsiteX7" fmla="*/ 8627498 w 12256069"/>
              <a:gd name="connsiteY7" fmla="*/ 457011 h 865720"/>
              <a:gd name="connsiteX8" fmla="*/ 9875726 w 12256069"/>
              <a:gd name="connsiteY8" fmla="*/ 7068 h 865720"/>
              <a:gd name="connsiteX9" fmla="*/ 11225555 w 12256069"/>
              <a:gd name="connsiteY9" fmla="*/ 195754 h 865720"/>
              <a:gd name="connsiteX10" fmla="*/ 11835155 w 12256069"/>
              <a:gd name="connsiteY10" fmla="*/ 384440 h 865720"/>
              <a:gd name="connsiteX11" fmla="*/ 12256069 w 12256069"/>
              <a:gd name="connsiteY11" fmla="*/ 398954 h 865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56069" h="865720">
                <a:moveTo>
                  <a:pt x="20526" y="79640"/>
                </a:moveTo>
                <a:cubicBezTo>
                  <a:pt x="-8503" y="101411"/>
                  <a:pt x="-37531" y="123183"/>
                  <a:pt x="165669" y="253811"/>
                </a:cubicBezTo>
                <a:cubicBezTo>
                  <a:pt x="368869" y="384440"/>
                  <a:pt x="768012" y="904535"/>
                  <a:pt x="1239726" y="863411"/>
                </a:cubicBezTo>
                <a:cubicBezTo>
                  <a:pt x="1711440" y="822287"/>
                  <a:pt x="2429898" y="60287"/>
                  <a:pt x="2995955" y="7068"/>
                </a:cubicBezTo>
                <a:cubicBezTo>
                  <a:pt x="3562012" y="-46151"/>
                  <a:pt x="4130488" y="449754"/>
                  <a:pt x="4636069" y="544097"/>
                </a:cubicBezTo>
                <a:cubicBezTo>
                  <a:pt x="5141650" y="638440"/>
                  <a:pt x="5596432" y="662630"/>
                  <a:pt x="6029441" y="573125"/>
                </a:cubicBezTo>
                <a:cubicBezTo>
                  <a:pt x="6462450" y="483620"/>
                  <a:pt x="6801117" y="26420"/>
                  <a:pt x="7234126" y="7068"/>
                </a:cubicBezTo>
                <a:cubicBezTo>
                  <a:pt x="7667136" y="-12284"/>
                  <a:pt x="8187231" y="457011"/>
                  <a:pt x="8627498" y="457011"/>
                </a:cubicBezTo>
                <a:cubicBezTo>
                  <a:pt x="9067765" y="457011"/>
                  <a:pt x="9442717" y="50611"/>
                  <a:pt x="9875726" y="7068"/>
                </a:cubicBezTo>
                <a:cubicBezTo>
                  <a:pt x="10308736" y="-36475"/>
                  <a:pt x="10898984" y="132859"/>
                  <a:pt x="11225555" y="195754"/>
                </a:cubicBezTo>
                <a:cubicBezTo>
                  <a:pt x="11552126" y="258649"/>
                  <a:pt x="11663403" y="350573"/>
                  <a:pt x="11835155" y="384440"/>
                </a:cubicBezTo>
                <a:cubicBezTo>
                  <a:pt x="12006907" y="418307"/>
                  <a:pt x="12256069" y="398954"/>
                  <a:pt x="12256069" y="398954"/>
                </a:cubicBezTo>
              </a:path>
            </a:pathLst>
          </a:custGeom>
          <a:ln>
            <a:solidFill>
              <a:srgbClr val="00C8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ea typeface="微软雅黑" pitchFamily="34" charset="-122"/>
            </a:endParaRPr>
          </a:p>
        </p:txBody>
      </p:sp>
      <p:sp>
        <p:nvSpPr>
          <p:cNvPr id="4" name="任意多边形 3"/>
          <p:cNvSpPr/>
          <p:nvPr/>
        </p:nvSpPr>
        <p:spPr>
          <a:xfrm rot="21338589" flipV="1">
            <a:off x="-25474" y="2994928"/>
            <a:ext cx="12256069" cy="434071"/>
          </a:xfrm>
          <a:custGeom>
            <a:avLst/>
            <a:gdLst>
              <a:gd name="connsiteX0" fmla="*/ 20526 w 12256069"/>
              <a:gd name="connsiteY0" fmla="*/ 79640 h 865720"/>
              <a:gd name="connsiteX1" fmla="*/ 165669 w 12256069"/>
              <a:gd name="connsiteY1" fmla="*/ 253811 h 865720"/>
              <a:gd name="connsiteX2" fmla="*/ 1239726 w 12256069"/>
              <a:gd name="connsiteY2" fmla="*/ 863411 h 865720"/>
              <a:gd name="connsiteX3" fmla="*/ 2995955 w 12256069"/>
              <a:gd name="connsiteY3" fmla="*/ 7068 h 865720"/>
              <a:gd name="connsiteX4" fmla="*/ 4636069 w 12256069"/>
              <a:gd name="connsiteY4" fmla="*/ 544097 h 865720"/>
              <a:gd name="connsiteX5" fmla="*/ 6029441 w 12256069"/>
              <a:gd name="connsiteY5" fmla="*/ 573125 h 865720"/>
              <a:gd name="connsiteX6" fmla="*/ 7234126 w 12256069"/>
              <a:gd name="connsiteY6" fmla="*/ 7068 h 865720"/>
              <a:gd name="connsiteX7" fmla="*/ 8627498 w 12256069"/>
              <a:gd name="connsiteY7" fmla="*/ 457011 h 865720"/>
              <a:gd name="connsiteX8" fmla="*/ 9875726 w 12256069"/>
              <a:gd name="connsiteY8" fmla="*/ 7068 h 865720"/>
              <a:gd name="connsiteX9" fmla="*/ 11225555 w 12256069"/>
              <a:gd name="connsiteY9" fmla="*/ 195754 h 865720"/>
              <a:gd name="connsiteX10" fmla="*/ 11835155 w 12256069"/>
              <a:gd name="connsiteY10" fmla="*/ 384440 h 865720"/>
              <a:gd name="connsiteX11" fmla="*/ 12256069 w 12256069"/>
              <a:gd name="connsiteY11" fmla="*/ 398954 h 865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56069" h="865720">
                <a:moveTo>
                  <a:pt x="20526" y="79640"/>
                </a:moveTo>
                <a:cubicBezTo>
                  <a:pt x="-8503" y="101411"/>
                  <a:pt x="-37531" y="123183"/>
                  <a:pt x="165669" y="253811"/>
                </a:cubicBezTo>
                <a:cubicBezTo>
                  <a:pt x="368869" y="384440"/>
                  <a:pt x="768012" y="904535"/>
                  <a:pt x="1239726" y="863411"/>
                </a:cubicBezTo>
                <a:cubicBezTo>
                  <a:pt x="1711440" y="822287"/>
                  <a:pt x="2429898" y="60287"/>
                  <a:pt x="2995955" y="7068"/>
                </a:cubicBezTo>
                <a:cubicBezTo>
                  <a:pt x="3562012" y="-46151"/>
                  <a:pt x="4130488" y="449754"/>
                  <a:pt x="4636069" y="544097"/>
                </a:cubicBezTo>
                <a:cubicBezTo>
                  <a:pt x="5141650" y="638440"/>
                  <a:pt x="5596432" y="662630"/>
                  <a:pt x="6029441" y="573125"/>
                </a:cubicBezTo>
                <a:cubicBezTo>
                  <a:pt x="6462450" y="483620"/>
                  <a:pt x="6801117" y="26420"/>
                  <a:pt x="7234126" y="7068"/>
                </a:cubicBezTo>
                <a:cubicBezTo>
                  <a:pt x="7667136" y="-12284"/>
                  <a:pt x="8187231" y="457011"/>
                  <a:pt x="8627498" y="457011"/>
                </a:cubicBezTo>
                <a:cubicBezTo>
                  <a:pt x="9067765" y="457011"/>
                  <a:pt x="9442717" y="50611"/>
                  <a:pt x="9875726" y="7068"/>
                </a:cubicBezTo>
                <a:cubicBezTo>
                  <a:pt x="10308736" y="-36475"/>
                  <a:pt x="10898984" y="132859"/>
                  <a:pt x="11225555" y="195754"/>
                </a:cubicBezTo>
                <a:cubicBezTo>
                  <a:pt x="11552126" y="258649"/>
                  <a:pt x="11663403" y="350573"/>
                  <a:pt x="11835155" y="384440"/>
                </a:cubicBezTo>
                <a:cubicBezTo>
                  <a:pt x="12006907" y="418307"/>
                  <a:pt x="12256069" y="398954"/>
                  <a:pt x="12256069" y="398954"/>
                </a:cubicBezTo>
              </a:path>
            </a:pathLst>
          </a:custGeom>
          <a:ln>
            <a:solidFill>
              <a:srgbClr val="04B5E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ea typeface="微软雅黑" pitchFamily="34" charset="-122"/>
            </a:endParaRPr>
          </a:p>
        </p:txBody>
      </p:sp>
      <p:sp>
        <p:nvSpPr>
          <p:cNvPr id="5" name="Freeform 5"/>
          <p:cNvSpPr/>
          <p:nvPr/>
        </p:nvSpPr>
        <p:spPr bwMode="auto">
          <a:xfrm rot="5400000">
            <a:off x="4466762" y="1526764"/>
            <a:ext cx="3271596" cy="2952328"/>
          </a:xfrm>
          <a:custGeom>
            <a:avLst/>
            <a:gdLst>
              <a:gd name="T0" fmla="*/ 1136760 w 2740"/>
              <a:gd name="T1" fmla="*/ 1235640 h 2446"/>
              <a:gd name="T2" fmla="*/ 1086026 w 2740"/>
              <a:gd name="T3" fmla="*/ 1286347 h 2446"/>
              <a:gd name="T4" fmla="*/ 1013624 w 2740"/>
              <a:gd name="T5" fmla="*/ 1305028 h 2446"/>
              <a:gd name="T6" fmla="*/ 431239 w 2740"/>
              <a:gd name="T7" fmla="*/ 1305028 h 2446"/>
              <a:gd name="T8" fmla="*/ 362009 w 2740"/>
              <a:gd name="T9" fmla="*/ 1286347 h 2446"/>
              <a:gd name="T10" fmla="*/ 311274 w 2740"/>
              <a:gd name="T11" fmla="*/ 1235107 h 2446"/>
              <a:gd name="T12" fmla="*/ 19025 w 2740"/>
              <a:gd name="T13" fmla="*/ 723770 h 2446"/>
              <a:gd name="T14" fmla="*/ 0 w 2740"/>
              <a:gd name="T15" fmla="*/ 652781 h 2446"/>
              <a:gd name="T16" fmla="*/ 19025 w 2740"/>
              <a:gd name="T17" fmla="*/ 581258 h 2446"/>
              <a:gd name="T18" fmla="*/ 310218 w 2740"/>
              <a:gd name="T19" fmla="*/ 72057 h 2446"/>
              <a:gd name="T20" fmla="*/ 362009 w 2740"/>
              <a:gd name="T21" fmla="*/ 19749 h 2446"/>
              <a:gd name="T22" fmla="*/ 428068 w 2740"/>
              <a:gd name="T23" fmla="*/ 534 h 2446"/>
              <a:gd name="T24" fmla="*/ 1012567 w 2740"/>
              <a:gd name="T25" fmla="*/ 534 h 2446"/>
              <a:gd name="T26" fmla="*/ 1086026 w 2740"/>
              <a:gd name="T27" fmla="*/ 19749 h 2446"/>
              <a:gd name="T28" fmla="*/ 1136760 w 2740"/>
              <a:gd name="T29" fmla="*/ 70456 h 2446"/>
              <a:gd name="T30" fmla="*/ 1427952 w 2740"/>
              <a:gd name="T31" fmla="*/ 579657 h 2446"/>
              <a:gd name="T32" fmla="*/ 1448034 w 2740"/>
              <a:gd name="T33" fmla="*/ 652781 h 2446"/>
              <a:gd name="T34" fmla="*/ 1427423 w 2740"/>
              <a:gd name="T35" fmla="*/ 726439 h 2446"/>
              <a:gd name="T36" fmla="*/ 1136760 w 2740"/>
              <a:gd name="T37" fmla="*/ 1235640 h 244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740"/>
              <a:gd name="T58" fmla="*/ 0 h 2446"/>
              <a:gd name="T59" fmla="*/ 2740 w 2740"/>
              <a:gd name="T60" fmla="*/ 2446 h 244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lt1"/>
              </a:solidFill>
              <a:ea typeface="微软雅黑" pitchFamily="34" charset="-122"/>
            </a:endParaRPr>
          </a:p>
        </p:txBody>
      </p:sp>
      <p:sp>
        <p:nvSpPr>
          <p:cNvPr id="7" name="文本框 3"/>
          <p:cNvSpPr txBox="1"/>
          <p:nvPr/>
        </p:nvSpPr>
        <p:spPr>
          <a:xfrm>
            <a:off x="4782685" y="2564904"/>
            <a:ext cx="4552881" cy="830997"/>
          </a:xfrm>
          <a:prstGeom prst="rect">
            <a:avLst/>
          </a:prstGeom>
          <a:noFill/>
          <a:effectLst/>
        </p:spPr>
        <p:txBody>
          <a:bodyPr wrap="square" rtlCol="0">
            <a:spAutoFit/>
          </a:bodyPr>
          <a:lstStyle/>
          <a:p>
            <a:r>
              <a:rPr lang="zh-CN" altLang="en-US" sz="4800" b="1" dirty="0" smtClean="0">
                <a:solidFill>
                  <a:srgbClr val="FBFCF2"/>
                </a:solidFill>
                <a:latin typeface="微软雅黑" panose="020B0503020204020204" pitchFamily="34" charset="-122"/>
                <a:ea typeface="微软雅黑" panose="020B0503020204020204" pitchFamily="34" charset="-122"/>
              </a:rPr>
              <a:t>体系内容</a:t>
            </a:r>
            <a:endParaRPr lang="zh-CN" altLang="en-US" sz="4800" b="1" dirty="0">
              <a:solidFill>
                <a:srgbClr val="FBFCF2"/>
              </a:solidFill>
              <a:latin typeface="微软雅黑" panose="020B0503020204020204" pitchFamily="34" charset="-122"/>
              <a:ea typeface="微软雅黑" panose="020B0503020204020204" pitchFamily="34" charset="-122"/>
            </a:endParaRPr>
          </a:p>
        </p:txBody>
      </p:sp>
      <p:sp>
        <p:nvSpPr>
          <p:cNvPr id="8" name="矩形 7"/>
          <p:cNvSpPr/>
          <p:nvPr/>
        </p:nvSpPr>
        <p:spPr>
          <a:xfrm>
            <a:off x="1270670" y="5343599"/>
            <a:ext cx="1569660" cy="369332"/>
          </a:xfrm>
          <a:prstGeom prst="rect">
            <a:avLst/>
          </a:prstGeom>
        </p:spPr>
        <p:txBody>
          <a:bodyPr wrap="none">
            <a:spAutoFit/>
          </a:bodyPr>
          <a:lstStyle/>
          <a:p>
            <a:pPr marL="457200" lvl="0" indent="-457200">
              <a:buFont typeface="Wingdings" panose="05000000000000000000" pitchFamily="2" charset="2"/>
              <a:buChar char="l"/>
            </a:pPr>
            <a:r>
              <a:rPr lang="zh-CN" altLang="zh-CN" dirty="0">
                <a:ea typeface="微软雅黑" pitchFamily="34" charset="-122"/>
              </a:rPr>
              <a:t>战略目标</a:t>
            </a:r>
            <a:endParaRPr lang="en-US" altLang="zh-CN" dirty="0">
              <a:solidFill>
                <a:srgbClr val="EEECE1">
                  <a:lumMod val="25000"/>
                </a:srgbClr>
              </a:solidFill>
              <a:latin typeface="微软雅黑" panose="020B0503020204020204" pitchFamily="34" charset="-122"/>
              <a:ea typeface="微软雅黑" panose="020B0503020204020204" pitchFamily="34" charset="-122"/>
            </a:endParaRPr>
          </a:p>
        </p:txBody>
      </p:sp>
      <p:sp>
        <p:nvSpPr>
          <p:cNvPr id="9" name="矩形 8"/>
          <p:cNvSpPr/>
          <p:nvPr/>
        </p:nvSpPr>
        <p:spPr>
          <a:xfrm>
            <a:off x="2926854" y="5343599"/>
            <a:ext cx="1569660" cy="369332"/>
          </a:xfrm>
          <a:prstGeom prst="rect">
            <a:avLst/>
          </a:prstGeom>
        </p:spPr>
        <p:txBody>
          <a:bodyPr wrap="none">
            <a:spAutoFit/>
          </a:bodyPr>
          <a:lstStyle/>
          <a:p>
            <a:pPr marL="457200" lvl="0" indent="-457200">
              <a:buFont typeface="Wingdings" panose="05000000000000000000" pitchFamily="2" charset="2"/>
              <a:buChar char="l"/>
            </a:pPr>
            <a:r>
              <a:rPr lang="zh-CN" altLang="zh-CN" dirty="0">
                <a:ea typeface="微软雅黑" pitchFamily="34" charset="-122"/>
              </a:rPr>
              <a:t>程序流程</a:t>
            </a:r>
            <a:endParaRPr lang="en-US" altLang="zh-CN" dirty="0">
              <a:solidFill>
                <a:srgbClr val="EEECE1">
                  <a:lumMod val="25000"/>
                </a:srgbClr>
              </a:solidFill>
              <a:latin typeface="微软雅黑" panose="020B0503020204020204" pitchFamily="34" charset="-122"/>
              <a:ea typeface="微软雅黑" panose="020B0503020204020204" pitchFamily="34" charset="-122"/>
            </a:endParaRPr>
          </a:p>
        </p:txBody>
      </p:sp>
      <p:sp>
        <p:nvSpPr>
          <p:cNvPr id="10" name="矩形 9"/>
          <p:cNvSpPr/>
          <p:nvPr/>
        </p:nvSpPr>
        <p:spPr>
          <a:xfrm>
            <a:off x="4659374" y="5367535"/>
            <a:ext cx="1569660" cy="369332"/>
          </a:xfrm>
          <a:prstGeom prst="rect">
            <a:avLst/>
          </a:prstGeom>
        </p:spPr>
        <p:txBody>
          <a:bodyPr wrap="none">
            <a:spAutoFit/>
          </a:bodyPr>
          <a:lstStyle/>
          <a:p>
            <a:pPr marL="457200" lvl="0" indent="-457200">
              <a:buFont typeface="Wingdings" panose="05000000000000000000" pitchFamily="2" charset="2"/>
              <a:buChar char="l"/>
            </a:pPr>
            <a:r>
              <a:rPr lang="zh-CN" altLang="zh-CN" dirty="0">
                <a:ea typeface="微软雅黑" pitchFamily="34" charset="-122"/>
              </a:rPr>
              <a:t>组织结构</a:t>
            </a:r>
            <a:endParaRPr lang="zh-CN" altLang="en-US" dirty="0">
              <a:solidFill>
                <a:srgbClr val="EEECE1">
                  <a:lumMod val="25000"/>
                </a:srgbClr>
              </a:solidFill>
              <a:latin typeface="微软雅黑" panose="020B0503020204020204" pitchFamily="34" charset="-122"/>
              <a:ea typeface="微软雅黑" panose="020B0503020204020204" pitchFamily="34" charset="-122"/>
            </a:endParaRPr>
          </a:p>
        </p:txBody>
      </p:sp>
      <p:sp>
        <p:nvSpPr>
          <p:cNvPr id="11" name="矩形 10"/>
          <p:cNvSpPr/>
          <p:nvPr/>
        </p:nvSpPr>
        <p:spPr>
          <a:xfrm>
            <a:off x="6430422" y="5367535"/>
            <a:ext cx="1569660" cy="369332"/>
          </a:xfrm>
          <a:prstGeom prst="rect">
            <a:avLst/>
          </a:prstGeom>
        </p:spPr>
        <p:txBody>
          <a:bodyPr wrap="none">
            <a:spAutoFit/>
          </a:bodyPr>
          <a:lstStyle/>
          <a:p>
            <a:pPr marL="457200" lvl="0" indent="-457200">
              <a:buFont typeface="Wingdings" panose="05000000000000000000" pitchFamily="2" charset="2"/>
              <a:buChar char="l"/>
            </a:pPr>
            <a:r>
              <a:rPr lang="zh-CN" altLang="zh-CN" dirty="0">
                <a:ea typeface="微软雅黑" pitchFamily="34" charset="-122"/>
              </a:rPr>
              <a:t>部门岗位</a:t>
            </a:r>
            <a:endParaRPr lang="en-US" altLang="zh-CN" dirty="0">
              <a:solidFill>
                <a:srgbClr val="EEECE1">
                  <a:lumMod val="25000"/>
                </a:srgbClr>
              </a:solidFill>
              <a:latin typeface="微软雅黑" panose="020B0503020204020204" pitchFamily="34" charset="-122"/>
              <a:ea typeface="微软雅黑" panose="020B0503020204020204" pitchFamily="34" charset="-122"/>
            </a:endParaRPr>
          </a:p>
        </p:txBody>
      </p:sp>
      <p:sp>
        <p:nvSpPr>
          <p:cNvPr id="12" name="文本框 3"/>
          <p:cNvSpPr txBox="1"/>
          <p:nvPr/>
        </p:nvSpPr>
        <p:spPr>
          <a:xfrm>
            <a:off x="9695606" y="5367535"/>
            <a:ext cx="2160240" cy="369332"/>
          </a:xfrm>
          <a:prstGeom prst="rect">
            <a:avLst/>
          </a:prstGeom>
          <a:noFill/>
          <a:effectLst/>
        </p:spPr>
        <p:txBody>
          <a:bodyPr wrap="square" rtlCol="0">
            <a:spAutoFit/>
          </a:bodyPr>
          <a:lstStyle/>
          <a:p>
            <a:pPr marL="457200" indent="-457200">
              <a:buFont typeface="Wingdings" panose="05000000000000000000" pitchFamily="2" charset="2"/>
              <a:buChar char="l"/>
            </a:pPr>
            <a:r>
              <a:rPr lang="zh-CN" altLang="zh-CN" dirty="0">
                <a:ea typeface="微软雅黑" pitchFamily="34" charset="-122"/>
              </a:rPr>
              <a:t>管理控制</a:t>
            </a:r>
            <a:endParaRPr lang="zh-CN" altLang="en-US" dirty="0">
              <a:solidFill>
                <a:schemeClr val="bg2">
                  <a:lumMod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9247852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250"/>
                                        <p:tgtEl>
                                          <p:spTgt spid="3"/>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right)">
                                      <p:cBhvr>
                                        <p:cTn id="10" dur="1250"/>
                                        <p:tgtEl>
                                          <p:spTgt spid="4"/>
                                        </p:tgtEl>
                                      </p:cBhvr>
                                    </p:animEffect>
                                  </p:childTnLst>
                                </p:cTn>
                              </p:par>
                            </p:childTnLst>
                          </p:cTn>
                        </p:par>
                        <p:par>
                          <p:cTn id="11" fill="hold">
                            <p:stCondLst>
                              <p:cond delay="1250"/>
                            </p:stCondLst>
                            <p:childTnLst>
                              <p:par>
                                <p:cTn id="12" presetID="55"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750" fill="hold"/>
                                        <p:tgtEl>
                                          <p:spTgt spid="5"/>
                                        </p:tgtEl>
                                        <p:attrNameLst>
                                          <p:attrName>ppt_w</p:attrName>
                                        </p:attrNameLst>
                                      </p:cBhvr>
                                      <p:tavLst>
                                        <p:tav tm="0">
                                          <p:val>
                                            <p:strVal val="#ppt_w*0.70"/>
                                          </p:val>
                                        </p:tav>
                                        <p:tav tm="100000">
                                          <p:val>
                                            <p:strVal val="#ppt_w"/>
                                          </p:val>
                                        </p:tav>
                                      </p:tavLst>
                                    </p:anim>
                                    <p:anim calcmode="lin" valueType="num">
                                      <p:cBhvr>
                                        <p:cTn id="15" dur="750" fill="hold"/>
                                        <p:tgtEl>
                                          <p:spTgt spid="5"/>
                                        </p:tgtEl>
                                        <p:attrNameLst>
                                          <p:attrName>ppt_h</p:attrName>
                                        </p:attrNameLst>
                                      </p:cBhvr>
                                      <p:tavLst>
                                        <p:tav tm="0">
                                          <p:val>
                                            <p:strVal val="#ppt_h"/>
                                          </p:val>
                                        </p:tav>
                                        <p:tav tm="100000">
                                          <p:val>
                                            <p:strVal val="#ppt_h"/>
                                          </p:val>
                                        </p:tav>
                                      </p:tavLst>
                                    </p:anim>
                                    <p:animEffect transition="in" filter="fade">
                                      <p:cBhvr>
                                        <p:cTn id="16" dur="750"/>
                                        <p:tgtEl>
                                          <p:spTgt spid="5"/>
                                        </p:tgtEl>
                                      </p:cBhvr>
                                    </p:animEffect>
                                  </p:childTnLst>
                                </p:cTn>
                              </p:par>
                            </p:childTnLst>
                          </p:cTn>
                        </p:par>
                        <p:par>
                          <p:cTn id="17" fill="hold">
                            <p:stCondLst>
                              <p:cond delay="2000"/>
                            </p:stCondLst>
                            <p:childTnLst>
                              <p:par>
                                <p:cTn id="18" presetID="23" presetClass="entr" presetSubtype="16"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childTnLst>
                                </p:cTn>
                              </p:par>
                            </p:childTnLst>
                          </p:cTn>
                        </p:par>
                        <p:par>
                          <p:cTn id="22" fill="hold">
                            <p:stCondLst>
                              <p:cond delay="2650"/>
                            </p:stCondLst>
                            <p:childTnLst>
                              <p:par>
                                <p:cTn id="23" presetID="47" presetClass="entr" presetSubtype="0" fill="hold" grpId="0" nodeType="afterEffect">
                                  <p:stCondLst>
                                    <p:cond delay="0"/>
                                  </p:stCondLst>
                                  <p:iterate type="lt">
                                    <p:tmPct val="10000"/>
                                  </p:iterate>
                                  <p:childTnLst>
                                    <p:set>
                                      <p:cBhvr>
                                        <p:cTn id="24" dur="1" fill="hold">
                                          <p:stCondLst>
                                            <p:cond delay="0"/>
                                          </p:stCondLst>
                                        </p:cTn>
                                        <p:tgtEl>
                                          <p:spTgt spid="2"/>
                                        </p:tgtEl>
                                        <p:attrNameLst>
                                          <p:attrName>style.visibility</p:attrName>
                                        </p:attrNameLst>
                                      </p:cBhvr>
                                      <p:to>
                                        <p:strVal val="visible"/>
                                      </p:to>
                                    </p:set>
                                    <p:animEffect transition="in" filter="fade">
                                      <p:cBhvr>
                                        <p:cTn id="25" dur="1250"/>
                                        <p:tgtEl>
                                          <p:spTgt spid="2"/>
                                        </p:tgtEl>
                                      </p:cBhvr>
                                    </p:animEffect>
                                    <p:anim calcmode="lin" valueType="num">
                                      <p:cBhvr>
                                        <p:cTn id="26" dur="1250" fill="hold"/>
                                        <p:tgtEl>
                                          <p:spTgt spid="2"/>
                                        </p:tgtEl>
                                        <p:attrNameLst>
                                          <p:attrName>ppt_x</p:attrName>
                                        </p:attrNameLst>
                                      </p:cBhvr>
                                      <p:tavLst>
                                        <p:tav tm="0">
                                          <p:val>
                                            <p:strVal val="#ppt_x"/>
                                          </p:val>
                                        </p:tav>
                                        <p:tav tm="100000">
                                          <p:val>
                                            <p:strVal val="#ppt_x"/>
                                          </p:val>
                                        </p:tav>
                                      </p:tavLst>
                                    </p:anim>
                                    <p:anim calcmode="lin" valueType="num">
                                      <p:cBhvr>
                                        <p:cTn id="27" dur="1250" fill="hold"/>
                                        <p:tgtEl>
                                          <p:spTgt spid="2"/>
                                        </p:tgtEl>
                                        <p:attrNameLst>
                                          <p:attrName>ppt_y</p:attrName>
                                        </p:attrNameLst>
                                      </p:cBhvr>
                                      <p:tavLst>
                                        <p:tav tm="0">
                                          <p:val>
                                            <p:strVal val="#ppt_y-.1"/>
                                          </p:val>
                                        </p:tav>
                                        <p:tav tm="100000">
                                          <p:val>
                                            <p:strVal val="#ppt_y"/>
                                          </p:val>
                                        </p:tav>
                                      </p:tavLst>
                                    </p:anim>
                                  </p:childTnLst>
                                </p:cTn>
                              </p:par>
                              <p:par>
                                <p:cTn id="28" presetID="47" presetClass="entr" presetSubtype="0" fill="hold" grpId="0" nodeType="with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250"/>
                                        <p:tgtEl>
                                          <p:spTgt spid="8"/>
                                        </p:tgtEl>
                                      </p:cBhvr>
                                    </p:animEffect>
                                    <p:anim calcmode="lin" valueType="num">
                                      <p:cBhvr>
                                        <p:cTn id="31" dur="1250" fill="hold"/>
                                        <p:tgtEl>
                                          <p:spTgt spid="8"/>
                                        </p:tgtEl>
                                        <p:attrNameLst>
                                          <p:attrName>ppt_x</p:attrName>
                                        </p:attrNameLst>
                                      </p:cBhvr>
                                      <p:tavLst>
                                        <p:tav tm="0">
                                          <p:val>
                                            <p:strVal val="#ppt_x"/>
                                          </p:val>
                                        </p:tav>
                                        <p:tav tm="100000">
                                          <p:val>
                                            <p:strVal val="#ppt_x"/>
                                          </p:val>
                                        </p:tav>
                                      </p:tavLst>
                                    </p:anim>
                                    <p:anim calcmode="lin" valueType="num">
                                      <p:cBhvr>
                                        <p:cTn id="32" dur="1250" fill="hold"/>
                                        <p:tgtEl>
                                          <p:spTgt spid="8"/>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0"/>
                                  </p:stCondLst>
                                  <p:iterate type="lt">
                                    <p:tmPct val="10000"/>
                                  </p:iterate>
                                  <p:childTnLst>
                                    <p:set>
                                      <p:cBhvr>
                                        <p:cTn id="34" dur="1" fill="hold">
                                          <p:stCondLst>
                                            <p:cond delay="0"/>
                                          </p:stCondLst>
                                        </p:cTn>
                                        <p:tgtEl>
                                          <p:spTgt spid="9"/>
                                        </p:tgtEl>
                                        <p:attrNameLst>
                                          <p:attrName>style.visibility</p:attrName>
                                        </p:attrNameLst>
                                      </p:cBhvr>
                                      <p:to>
                                        <p:strVal val="visible"/>
                                      </p:to>
                                    </p:set>
                                    <p:animEffect transition="in" filter="fade">
                                      <p:cBhvr>
                                        <p:cTn id="35" dur="1250"/>
                                        <p:tgtEl>
                                          <p:spTgt spid="9"/>
                                        </p:tgtEl>
                                      </p:cBhvr>
                                    </p:animEffect>
                                    <p:anim calcmode="lin" valueType="num">
                                      <p:cBhvr>
                                        <p:cTn id="36" dur="1250" fill="hold"/>
                                        <p:tgtEl>
                                          <p:spTgt spid="9"/>
                                        </p:tgtEl>
                                        <p:attrNameLst>
                                          <p:attrName>ppt_x</p:attrName>
                                        </p:attrNameLst>
                                      </p:cBhvr>
                                      <p:tavLst>
                                        <p:tav tm="0">
                                          <p:val>
                                            <p:strVal val="#ppt_x"/>
                                          </p:val>
                                        </p:tav>
                                        <p:tav tm="100000">
                                          <p:val>
                                            <p:strVal val="#ppt_x"/>
                                          </p:val>
                                        </p:tav>
                                      </p:tavLst>
                                    </p:anim>
                                    <p:anim calcmode="lin" valueType="num">
                                      <p:cBhvr>
                                        <p:cTn id="37" dur="1250" fill="hold"/>
                                        <p:tgtEl>
                                          <p:spTgt spid="9"/>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iterate type="lt">
                                    <p:tmPct val="10000"/>
                                  </p:iterate>
                                  <p:childTnLst>
                                    <p:set>
                                      <p:cBhvr>
                                        <p:cTn id="39" dur="1" fill="hold">
                                          <p:stCondLst>
                                            <p:cond delay="0"/>
                                          </p:stCondLst>
                                        </p:cTn>
                                        <p:tgtEl>
                                          <p:spTgt spid="10"/>
                                        </p:tgtEl>
                                        <p:attrNameLst>
                                          <p:attrName>style.visibility</p:attrName>
                                        </p:attrNameLst>
                                      </p:cBhvr>
                                      <p:to>
                                        <p:strVal val="visible"/>
                                      </p:to>
                                    </p:set>
                                    <p:animEffect transition="in" filter="fade">
                                      <p:cBhvr>
                                        <p:cTn id="40" dur="1250"/>
                                        <p:tgtEl>
                                          <p:spTgt spid="10"/>
                                        </p:tgtEl>
                                      </p:cBhvr>
                                    </p:animEffect>
                                    <p:anim calcmode="lin" valueType="num">
                                      <p:cBhvr>
                                        <p:cTn id="41" dur="1250" fill="hold"/>
                                        <p:tgtEl>
                                          <p:spTgt spid="10"/>
                                        </p:tgtEl>
                                        <p:attrNameLst>
                                          <p:attrName>ppt_x</p:attrName>
                                        </p:attrNameLst>
                                      </p:cBhvr>
                                      <p:tavLst>
                                        <p:tav tm="0">
                                          <p:val>
                                            <p:strVal val="#ppt_x"/>
                                          </p:val>
                                        </p:tav>
                                        <p:tav tm="100000">
                                          <p:val>
                                            <p:strVal val="#ppt_x"/>
                                          </p:val>
                                        </p:tav>
                                      </p:tavLst>
                                    </p:anim>
                                    <p:anim calcmode="lin" valueType="num">
                                      <p:cBhvr>
                                        <p:cTn id="42" dur="1250" fill="hold"/>
                                        <p:tgtEl>
                                          <p:spTgt spid="10"/>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0"/>
                                  </p:stCondLst>
                                  <p:iterate type="lt">
                                    <p:tmPct val="10000"/>
                                  </p:iterate>
                                  <p:childTnLst>
                                    <p:set>
                                      <p:cBhvr>
                                        <p:cTn id="44" dur="1" fill="hold">
                                          <p:stCondLst>
                                            <p:cond delay="0"/>
                                          </p:stCondLst>
                                        </p:cTn>
                                        <p:tgtEl>
                                          <p:spTgt spid="11"/>
                                        </p:tgtEl>
                                        <p:attrNameLst>
                                          <p:attrName>style.visibility</p:attrName>
                                        </p:attrNameLst>
                                      </p:cBhvr>
                                      <p:to>
                                        <p:strVal val="visible"/>
                                      </p:to>
                                    </p:set>
                                    <p:animEffect transition="in" filter="fade">
                                      <p:cBhvr>
                                        <p:cTn id="45" dur="1250"/>
                                        <p:tgtEl>
                                          <p:spTgt spid="11"/>
                                        </p:tgtEl>
                                      </p:cBhvr>
                                    </p:animEffect>
                                    <p:anim calcmode="lin" valueType="num">
                                      <p:cBhvr>
                                        <p:cTn id="46" dur="1250" fill="hold"/>
                                        <p:tgtEl>
                                          <p:spTgt spid="11"/>
                                        </p:tgtEl>
                                        <p:attrNameLst>
                                          <p:attrName>ppt_x</p:attrName>
                                        </p:attrNameLst>
                                      </p:cBhvr>
                                      <p:tavLst>
                                        <p:tav tm="0">
                                          <p:val>
                                            <p:strVal val="#ppt_x"/>
                                          </p:val>
                                        </p:tav>
                                        <p:tav tm="100000">
                                          <p:val>
                                            <p:strVal val="#ppt_x"/>
                                          </p:val>
                                        </p:tav>
                                      </p:tavLst>
                                    </p:anim>
                                    <p:anim calcmode="lin" valueType="num">
                                      <p:cBhvr>
                                        <p:cTn id="47" dur="1250" fill="hold"/>
                                        <p:tgtEl>
                                          <p:spTgt spid="11"/>
                                        </p:tgtEl>
                                        <p:attrNameLst>
                                          <p:attrName>ppt_y</p:attrName>
                                        </p:attrNameLst>
                                      </p:cBhvr>
                                      <p:tavLst>
                                        <p:tav tm="0">
                                          <p:val>
                                            <p:strVal val="#ppt_y-.1"/>
                                          </p:val>
                                        </p:tav>
                                        <p:tav tm="100000">
                                          <p:val>
                                            <p:strVal val="#ppt_y"/>
                                          </p:val>
                                        </p:tav>
                                      </p:tavLst>
                                    </p:anim>
                                  </p:childTnLst>
                                </p:cTn>
                              </p:par>
                            </p:childTnLst>
                          </p:cTn>
                        </p:par>
                        <p:par>
                          <p:cTn id="48" fill="hold">
                            <p:stCondLst>
                              <p:cond delay="4275"/>
                            </p:stCondLst>
                            <p:childTnLst>
                              <p:par>
                                <p:cTn id="49" presetID="47" presetClass="entr" presetSubtype="0" fill="hold" grpId="0" nodeType="afterEffect">
                                  <p:stCondLst>
                                    <p:cond delay="0"/>
                                  </p:stCondLst>
                                  <p:iterate type="lt">
                                    <p:tmPct val="10000"/>
                                  </p:iterate>
                                  <p:childTnLst>
                                    <p:set>
                                      <p:cBhvr>
                                        <p:cTn id="50" dur="1" fill="hold">
                                          <p:stCondLst>
                                            <p:cond delay="0"/>
                                          </p:stCondLst>
                                        </p:cTn>
                                        <p:tgtEl>
                                          <p:spTgt spid="12"/>
                                        </p:tgtEl>
                                        <p:attrNameLst>
                                          <p:attrName>style.visibility</p:attrName>
                                        </p:attrNameLst>
                                      </p:cBhvr>
                                      <p:to>
                                        <p:strVal val="visible"/>
                                      </p:to>
                                    </p:set>
                                    <p:animEffect transition="in" filter="fade">
                                      <p:cBhvr>
                                        <p:cTn id="51" dur="1250"/>
                                        <p:tgtEl>
                                          <p:spTgt spid="12"/>
                                        </p:tgtEl>
                                      </p:cBhvr>
                                    </p:animEffect>
                                    <p:anim calcmode="lin" valueType="num">
                                      <p:cBhvr>
                                        <p:cTn id="52" dur="1250" fill="hold"/>
                                        <p:tgtEl>
                                          <p:spTgt spid="12"/>
                                        </p:tgtEl>
                                        <p:attrNameLst>
                                          <p:attrName>ppt_x</p:attrName>
                                        </p:attrNameLst>
                                      </p:cBhvr>
                                      <p:tavLst>
                                        <p:tav tm="0">
                                          <p:val>
                                            <p:strVal val="#ppt_x"/>
                                          </p:val>
                                        </p:tav>
                                        <p:tav tm="100000">
                                          <p:val>
                                            <p:strVal val="#ppt_x"/>
                                          </p:val>
                                        </p:tav>
                                      </p:tavLst>
                                    </p:anim>
                                    <p:anim calcmode="lin" valueType="num">
                                      <p:cBhvr>
                                        <p:cTn id="53" dur="125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7" grpId="0"/>
      <p:bldP spid="8" grpId="0"/>
      <p:bldP spid="9" grpId="0"/>
      <p:bldP spid="10" grpId="0"/>
      <p:bldP spid="11" grpId="0"/>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735166" y="2348880"/>
            <a:ext cx="6092825" cy="2783454"/>
          </a:xfrm>
          <a:prstGeom prst="rect">
            <a:avLst/>
          </a:prstGeom>
        </p:spPr>
        <p:txBody>
          <a:bodyPr>
            <a:spAutoFit/>
          </a:bodyPr>
          <a:lstStyle/>
          <a:p>
            <a:pPr>
              <a:lnSpc>
                <a:spcPct val="200000"/>
              </a:lnSpc>
            </a:pPr>
            <a:r>
              <a:rPr lang="zh-CN" altLang="zh-CN" dirty="0" smtClean="0">
                <a:ea typeface="微软雅黑" pitchFamily="34" charset="-122"/>
              </a:rPr>
              <a:t>就是</a:t>
            </a:r>
            <a:r>
              <a:rPr lang="zh-CN" altLang="zh-CN" dirty="0">
                <a:ea typeface="微软雅黑" pitchFamily="34" charset="-122"/>
              </a:rPr>
              <a:t>向员工、消费者和市场亮明身份：“我是谁？我是干什么的？</a:t>
            </a:r>
            <a:r>
              <a:rPr lang="zh-CN" altLang="zh-CN" dirty="0" smtClean="0">
                <a:ea typeface="微软雅黑" pitchFamily="34" charset="-122"/>
              </a:rPr>
              <a:t>”</a:t>
            </a:r>
            <a:endParaRPr lang="en-US" altLang="zh-CN" dirty="0" smtClean="0">
              <a:ea typeface="微软雅黑" pitchFamily="34" charset="-122"/>
            </a:endParaRPr>
          </a:p>
          <a:p>
            <a:pPr>
              <a:lnSpc>
                <a:spcPct val="200000"/>
              </a:lnSpc>
            </a:pPr>
            <a:r>
              <a:rPr lang="zh-CN" altLang="zh-CN" dirty="0" smtClean="0">
                <a:ea typeface="微软雅黑" pitchFamily="34" charset="-122"/>
              </a:rPr>
              <a:t>让</a:t>
            </a:r>
            <a:r>
              <a:rPr lang="zh-CN" altLang="zh-CN" dirty="0">
                <a:ea typeface="微软雅黑" pitchFamily="34" charset="-122"/>
              </a:rPr>
              <a:t>员工、消费者和市场对企业有一个明确的认知和定位。所以战略目标和经营理念是企业规范的化</a:t>
            </a:r>
            <a:r>
              <a:rPr lang="zh-CN" altLang="zh-CN" dirty="0" smtClean="0">
                <a:ea typeface="微软雅黑" pitchFamily="34" charset="-122"/>
              </a:rPr>
              <a:t>管理的</a:t>
            </a:r>
            <a:r>
              <a:rPr lang="zh-CN" altLang="zh-CN" dirty="0">
                <a:ea typeface="微软雅黑" pitchFamily="34" charset="-122"/>
              </a:rPr>
              <a:t>第一个组成部分。</a:t>
            </a:r>
          </a:p>
        </p:txBody>
      </p:sp>
      <p:sp>
        <p:nvSpPr>
          <p:cNvPr id="3" name="文本框 3"/>
          <p:cNvSpPr txBox="1"/>
          <p:nvPr/>
        </p:nvSpPr>
        <p:spPr>
          <a:xfrm>
            <a:off x="1558702" y="404664"/>
            <a:ext cx="4824536" cy="646331"/>
          </a:xfrm>
          <a:prstGeom prst="rect">
            <a:avLst/>
          </a:prstGeom>
          <a:noFill/>
          <a:effectLst/>
        </p:spPr>
        <p:txBody>
          <a:bodyPr wrap="square" rtlCol="0">
            <a:spAutoFit/>
          </a:bodyPr>
          <a:lstStyle/>
          <a:p>
            <a:pPr algn="ctr"/>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战略目标，经营理念</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27167" y="2321169"/>
            <a:ext cx="2733675" cy="2895600"/>
          </a:xfrm>
          <a:prstGeom prst="rect">
            <a:avLst/>
          </a:prstGeom>
        </p:spPr>
      </p:pic>
    </p:spTree>
    <p:extLst>
      <p:ext uri="{BB962C8B-B14F-4D97-AF65-F5344CB8AC3E}">
        <p14:creationId xmlns:p14="http://schemas.microsoft.com/office/powerpoint/2010/main" val="232053007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66614" y="2125433"/>
            <a:ext cx="10225136" cy="3000821"/>
          </a:xfrm>
          <a:prstGeom prst="rect">
            <a:avLst/>
          </a:prstGeom>
        </p:spPr>
        <p:txBody>
          <a:bodyPr wrap="square">
            <a:spAutoFit/>
          </a:bodyPr>
          <a:lstStyle/>
          <a:p>
            <a:pPr>
              <a:lnSpc>
                <a:spcPct val="150000"/>
              </a:lnSpc>
            </a:pPr>
            <a:r>
              <a:rPr lang="zh-CN" altLang="zh-CN" dirty="0" smtClean="0">
                <a:ea typeface="微软雅黑" pitchFamily="34" charset="-122"/>
              </a:rPr>
              <a:t>程序流程、表格设计</a:t>
            </a:r>
          </a:p>
          <a:p>
            <a:pPr>
              <a:lnSpc>
                <a:spcPct val="150000"/>
              </a:lnSpc>
            </a:pPr>
            <a:r>
              <a:rPr lang="zh-CN" altLang="zh-CN" dirty="0" smtClean="0">
                <a:ea typeface="微软雅黑" pitchFamily="34" charset="-122"/>
              </a:rPr>
              <a:t>一</a:t>
            </a:r>
            <a:r>
              <a:rPr lang="zh-CN" altLang="zh-CN" dirty="0">
                <a:ea typeface="微软雅黑" pitchFamily="34" charset="-122"/>
              </a:rPr>
              <a:t>个现代化企业先考虑流程后考虑部门，流程比部门更重要，流程大于部门</a:t>
            </a:r>
            <a:r>
              <a:rPr lang="zh-CN" altLang="zh-CN" dirty="0" smtClean="0">
                <a:ea typeface="微软雅黑" pitchFamily="34" charset="-122"/>
              </a:rPr>
              <a:t>。</a:t>
            </a:r>
            <a:endParaRPr lang="en-US" altLang="zh-CN" dirty="0" smtClean="0">
              <a:ea typeface="微软雅黑" pitchFamily="34" charset="-122"/>
            </a:endParaRPr>
          </a:p>
          <a:p>
            <a:pPr>
              <a:lnSpc>
                <a:spcPct val="150000"/>
              </a:lnSpc>
            </a:pPr>
            <a:r>
              <a:rPr lang="zh-CN" altLang="zh-CN" dirty="0" smtClean="0">
                <a:ea typeface="微软雅黑" pitchFamily="34" charset="-122"/>
              </a:rPr>
              <a:t>流程</a:t>
            </a:r>
            <a:r>
              <a:rPr lang="zh-CN" altLang="zh-CN" dirty="0">
                <a:ea typeface="微软雅黑" pitchFamily="34" charset="-122"/>
              </a:rPr>
              <a:t>的作用是：把企业日常工作过程做一个良好的设计，使常规性的工作能够有条不紊，使突发性的工作能够未雨绸缪。</a:t>
            </a:r>
          </a:p>
          <a:p>
            <a:pPr>
              <a:lnSpc>
                <a:spcPct val="150000"/>
              </a:lnSpc>
            </a:pPr>
            <a:r>
              <a:rPr lang="zh-CN" altLang="zh-CN" dirty="0">
                <a:ea typeface="微软雅黑" pitchFamily="34" charset="-122"/>
              </a:rPr>
              <a:t>表格设计的作用是：帮助企业把日常工作做的更加清晰规范，因此表格设计必须做到简明好用、程序配套。更重要的是程序和表格的设计和规范，能够为企业信息化和数字化管理打下非常良好的基础。</a:t>
            </a:r>
          </a:p>
        </p:txBody>
      </p:sp>
      <p:sp>
        <p:nvSpPr>
          <p:cNvPr id="3" name="文本框 3"/>
          <p:cNvSpPr txBox="1"/>
          <p:nvPr/>
        </p:nvSpPr>
        <p:spPr>
          <a:xfrm>
            <a:off x="1558702" y="404664"/>
            <a:ext cx="4824536" cy="646331"/>
          </a:xfrm>
          <a:prstGeom prst="rect">
            <a:avLst/>
          </a:prstGeom>
          <a:noFill/>
          <a:effectLst/>
        </p:spPr>
        <p:txBody>
          <a:bodyPr wrap="square" rtlCol="0">
            <a:spAutoFit/>
          </a:bodyPr>
          <a:lstStyle/>
          <a:p>
            <a:pPr algn="ctr"/>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程序流程 表单设计</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7058975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78063" y="2871943"/>
            <a:ext cx="6130123" cy="2169825"/>
          </a:xfrm>
          <a:prstGeom prst="rect">
            <a:avLst/>
          </a:prstGeom>
        </p:spPr>
        <p:txBody>
          <a:bodyPr wrap="square">
            <a:spAutoFit/>
          </a:bodyPr>
          <a:lstStyle/>
          <a:p>
            <a:pPr>
              <a:lnSpc>
                <a:spcPct val="150000"/>
              </a:lnSpc>
            </a:pPr>
            <a:r>
              <a:rPr lang="zh-CN" altLang="zh-CN" dirty="0" smtClean="0">
                <a:ea typeface="微软雅黑" pitchFamily="34" charset="-122"/>
              </a:rPr>
              <a:t>明确</a:t>
            </a:r>
            <a:r>
              <a:rPr lang="zh-CN" altLang="zh-CN" dirty="0">
                <a:ea typeface="微软雅黑" pitchFamily="34" charset="-122"/>
              </a:rPr>
              <a:t>企业的核心业务流程，核心业务流程确定后</a:t>
            </a:r>
            <a:r>
              <a:rPr lang="zh-CN" altLang="zh-CN" dirty="0" smtClean="0">
                <a:ea typeface="微软雅黑" pitchFamily="34" charset="-122"/>
              </a:rPr>
              <a:t>，</a:t>
            </a:r>
            <a:endParaRPr lang="en-US" altLang="zh-CN" dirty="0" smtClean="0">
              <a:ea typeface="微软雅黑" pitchFamily="34" charset="-122"/>
            </a:endParaRPr>
          </a:p>
          <a:p>
            <a:pPr>
              <a:lnSpc>
                <a:spcPct val="150000"/>
              </a:lnSpc>
            </a:pPr>
            <a:r>
              <a:rPr lang="zh-CN" altLang="zh-CN" dirty="0" smtClean="0">
                <a:ea typeface="微软雅黑" pitchFamily="34" charset="-122"/>
              </a:rPr>
              <a:t>就</a:t>
            </a:r>
            <a:r>
              <a:rPr lang="zh-CN" altLang="zh-CN" dirty="0">
                <a:ea typeface="微软雅黑" pitchFamily="34" charset="-122"/>
              </a:rPr>
              <a:t>能够推算出企业需要怎样的组织结构才能支持企业发展战略规划的实现</a:t>
            </a:r>
            <a:r>
              <a:rPr lang="zh-CN" altLang="zh-CN" dirty="0" smtClean="0">
                <a:ea typeface="微软雅黑" pitchFamily="34" charset="-122"/>
              </a:rPr>
              <a:t>。</a:t>
            </a:r>
            <a:endParaRPr lang="en-US" altLang="zh-CN" dirty="0" smtClean="0">
              <a:ea typeface="微软雅黑" pitchFamily="34" charset="-122"/>
            </a:endParaRPr>
          </a:p>
          <a:p>
            <a:pPr>
              <a:lnSpc>
                <a:spcPct val="150000"/>
              </a:lnSpc>
            </a:pPr>
            <a:r>
              <a:rPr lang="zh-CN" altLang="zh-CN" dirty="0" smtClean="0">
                <a:ea typeface="微软雅黑" pitchFamily="34" charset="-122"/>
              </a:rPr>
              <a:t>组织</a:t>
            </a:r>
            <a:r>
              <a:rPr lang="zh-CN" altLang="en-US" dirty="0" smtClean="0">
                <a:ea typeface="微软雅黑" pitchFamily="34" charset="-122"/>
              </a:rPr>
              <a:t>架构</a:t>
            </a:r>
            <a:r>
              <a:rPr lang="zh-CN" altLang="zh-CN" dirty="0" smtClean="0">
                <a:ea typeface="微软雅黑" pitchFamily="34" charset="-122"/>
              </a:rPr>
              <a:t>确定</a:t>
            </a:r>
            <a:r>
              <a:rPr lang="zh-CN" altLang="zh-CN" dirty="0">
                <a:ea typeface="微软雅黑" pitchFamily="34" charset="-122"/>
              </a:rPr>
              <a:t>之后，又需要明确在这个组织结构里的每个功能模块的职责。</a:t>
            </a:r>
          </a:p>
        </p:txBody>
      </p:sp>
      <p:sp>
        <p:nvSpPr>
          <p:cNvPr id="3" name="文本框 3"/>
          <p:cNvSpPr txBox="1"/>
          <p:nvPr/>
        </p:nvSpPr>
        <p:spPr>
          <a:xfrm>
            <a:off x="1558702" y="404664"/>
            <a:ext cx="4824536" cy="646331"/>
          </a:xfrm>
          <a:prstGeom prst="rect">
            <a:avLst/>
          </a:prstGeom>
          <a:noFill/>
          <a:effectLst/>
        </p:spPr>
        <p:txBody>
          <a:bodyPr wrap="square" rtlCol="0">
            <a:spAutoFit/>
          </a:bodyPr>
          <a:lstStyle/>
          <a:p>
            <a:pPr algn="ctr"/>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组织架构，功能模块</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6701532" y="2564904"/>
            <a:ext cx="4710532" cy="2924482"/>
            <a:chOff x="588903" y="1988840"/>
            <a:chExt cx="4710532" cy="2924482"/>
          </a:xfrm>
        </p:grpSpPr>
        <p:pic>
          <p:nvPicPr>
            <p:cNvPr id="5" name="图片 4"/>
            <p:cNvPicPr>
              <a:picLocks noChangeAspect="1"/>
            </p:cNvPicPr>
            <p:nvPr/>
          </p:nvPicPr>
          <p:blipFill rotWithShape="1">
            <a:blip r:embed="rId2">
              <a:extLst>
                <a:ext uri="{28A0092B-C50C-407E-A947-70E740481C1C}">
                  <a14:useLocalDpi xmlns:a14="http://schemas.microsoft.com/office/drawing/2010/main" val="0"/>
                </a:ext>
              </a:extLst>
            </a:blip>
            <a:srcRect b="37747"/>
            <a:stretch/>
          </p:blipFill>
          <p:spPr>
            <a:xfrm>
              <a:off x="588903" y="1988840"/>
              <a:ext cx="4697760" cy="2924482"/>
            </a:xfrm>
            <a:prstGeom prst="rect">
              <a:avLst/>
            </a:prstGeom>
          </p:spPr>
        </p:pic>
        <p:sp>
          <p:nvSpPr>
            <p:cNvPr id="6" name="圆角矩形 5"/>
            <p:cNvSpPr/>
            <p:nvPr/>
          </p:nvSpPr>
          <p:spPr>
            <a:xfrm>
              <a:off x="2505735" y="4077072"/>
              <a:ext cx="864096" cy="57606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solidFill>
                    <a:schemeClr val="tx1"/>
                  </a:solidFill>
                  <a:latin typeface="微软雅黑" pitchFamily="34" charset="-122"/>
                  <a:ea typeface="微软雅黑" pitchFamily="34" charset="-122"/>
                </a:rPr>
                <a:t>CEO</a:t>
              </a:r>
              <a:endParaRPr lang="zh-CN" altLang="en-US" sz="2000" b="1" dirty="0">
                <a:solidFill>
                  <a:schemeClr val="tx1"/>
                </a:solidFill>
                <a:latin typeface="微软雅黑" pitchFamily="34" charset="-122"/>
                <a:ea typeface="微软雅黑" pitchFamily="34" charset="-122"/>
              </a:endParaRPr>
            </a:p>
          </p:txBody>
        </p:sp>
        <p:cxnSp>
          <p:nvCxnSpPr>
            <p:cNvPr id="7" name="直接连接符 6"/>
            <p:cNvCxnSpPr/>
            <p:nvPr/>
          </p:nvCxnSpPr>
          <p:spPr>
            <a:xfrm>
              <a:off x="1054646" y="2924944"/>
              <a:ext cx="792088" cy="536654"/>
            </a:xfrm>
            <a:prstGeom prst="line">
              <a:avLst/>
            </a:prstGeom>
          </p:spPr>
          <p:style>
            <a:lnRef idx="1">
              <a:schemeClr val="accent6"/>
            </a:lnRef>
            <a:fillRef idx="0">
              <a:schemeClr val="accent6"/>
            </a:fillRef>
            <a:effectRef idx="0">
              <a:schemeClr val="accent6"/>
            </a:effectRef>
            <a:fontRef idx="minor">
              <a:schemeClr val="tx1"/>
            </a:fontRef>
          </p:style>
        </p:cxnSp>
        <p:sp>
          <p:nvSpPr>
            <p:cNvPr id="8" name="椭圆 7"/>
            <p:cNvSpPr/>
            <p:nvPr/>
          </p:nvSpPr>
          <p:spPr>
            <a:xfrm>
              <a:off x="1750295" y="3789040"/>
              <a:ext cx="576064" cy="576064"/>
            </a:xfrm>
            <a:prstGeom prst="ellipse">
              <a:avLst/>
            </a:prstGeom>
            <a:solidFill>
              <a:srgbClr val="00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b="1">
                <a:solidFill>
                  <a:schemeClr val="tx1"/>
                </a:solidFill>
                <a:latin typeface="微软雅黑" pitchFamily="34" charset="-122"/>
                <a:ea typeface="微软雅黑" pitchFamily="34" charset="-122"/>
              </a:endParaRPr>
            </a:p>
          </p:txBody>
        </p:sp>
        <p:cxnSp>
          <p:nvCxnSpPr>
            <p:cNvPr id="9" name="直接连接符 8"/>
            <p:cNvCxnSpPr>
              <a:stCxn id="5" idx="0"/>
            </p:cNvCxnSpPr>
            <p:nvPr/>
          </p:nvCxnSpPr>
          <p:spPr>
            <a:xfrm>
              <a:off x="2937783" y="1988840"/>
              <a:ext cx="0" cy="936104"/>
            </a:xfrm>
            <a:prstGeom prst="line">
              <a:avLst/>
            </a:prstGeom>
          </p:spPr>
          <p:style>
            <a:lnRef idx="1">
              <a:schemeClr val="accent6"/>
            </a:lnRef>
            <a:fillRef idx="0">
              <a:schemeClr val="accent6"/>
            </a:fillRef>
            <a:effectRef idx="0">
              <a:schemeClr val="accent6"/>
            </a:effectRef>
            <a:fontRef idx="minor">
              <a:schemeClr val="tx1"/>
            </a:fontRef>
          </p:style>
        </p:cxnSp>
        <p:cxnSp>
          <p:nvCxnSpPr>
            <p:cNvPr id="10" name="直接连接符 9"/>
            <p:cNvCxnSpPr/>
            <p:nvPr/>
          </p:nvCxnSpPr>
          <p:spPr>
            <a:xfrm flipH="1">
              <a:off x="4006974" y="2780928"/>
              <a:ext cx="720080" cy="576064"/>
            </a:xfrm>
            <a:prstGeom prst="line">
              <a:avLst/>
            </a:prstGeom>
          </p:spPr>
          <p:style>
            <a:lnRef idx="1">
              <a:schemeClr val="accent6"/>
            </a:lnRef>
            <a:fillRef idx="0">
              <a:schemeClr val="accent6"/>
            </a:fillRef>
            <a:effectRef idx="0">
              <a:schemeClr val="accent6"/>
            </a:effectRef>
            <a:fontRef idx="minor">
              <a:schemeClr val="tx1"/>
            </a:fontRef>
          </p:style>
        </p:cxnSp>
        <p:sp>
          <p:nvSpPr>
            <p:cNvPr id="11" name="圆角矩形 10"/>
            <p:cNvSpPr/>
            <p:nvPr/>
          </p:nvSpPr>
          <p:spPr>
            <a:xfrm>
              <a:off x="1641639" y="3727537"/>
              <a:ext cx="864096" cy="57606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a:solidFill>
                    <a:schemeClr val="tx1"/>
                  </a:solidFill>
                  <a:latin typeface="微软雅黑" pitchFamily="34" charset="-122"/>
                  <a:ea typeface="微软雅黑" pitchFamily="34" charset="-122"/>
                </a:rPr>
                <a:t>研发</a:t>
              </a:r>
            </a:p>
          </p:txBody>
        </p:sp>
        <p:sp>
          <p:nvSpPr>
            <p:cNvPr id="12" name="椭圆 11"/>
            <p:cNvSpPr/>
            <p:nvPr/>
          </p:nvSpPr>
          <p:spPr>
            <a:xfrm>
              <a:off x="2192433" y="3205618"/>
              <a:ext cx="576064" cy="576064"/>
            </a:xfrm>
            <a:prstGeom prst="ellipse">
              <a:avLst/>
            </a:prstGeom>
            <a:solidFill>
              <a:srgbClr val="00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b="1">
                <a:solidFill>
                  <a:schemeClr val="tx1"/>
                </a:solidFill>
                <a:latin typeface="微软雅黑" pitchFamily="34" charset="-122"/>
                <a:ea typeface="微软雅黑" pitchFamily="34" charset="-122"/>
              </a:endParaRPr>
            </a:p>
          </p:txBody>
        </p:sp>
        <p:sp>
          <p:nvSpPr>
            <p:cNvPr id="13" name="椭圆 12"/>
            <p:cNvSpPr/>
            <p:nvPr/>
          </p:nvSpPr>
          <p:spPr>
            <a:xfrm>
              <a:off x="3081799" y="3212976"/>
              <a:ext cx="576064" cy="576064"/>
            </a:xfrm>
            <a:prstGeom prst="ellipse">
              <a:avLst/>
            </a:prstGeom>
            <a:solidFill>
              <a:srgbClr val="00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b="1">
                <a:solidFill>
                  <a:schemeClr val="tx1"/>
                </a:solidFill>
                <a:latin typeface="微软雅黑" pitchFamily="34" charset="-122"/>
                <a:ea typeface="微软雅黑" pitchFamily="34" charset="-122"/>
              </a:endParaRPr>
            </a:p>
          </p:txBody>
        </p:sp>
        <p:sp>
          <p:nvSpPr>
            <p:cNvPr id="14" name="椭圆 13"/>
            <p:cNvSpPr/>
            <p:nvPr/>
          </p:nvSpPr>
          <p:spPr>
            <a:xfrm>
              <a:off x="3574926" y="3739636"/>
              <a:ext cx="576064" cy="576064"/>
            </a:xfrm>
            <a:prstGeom prst="ellipse">
              <a:avLst/>
            </a:prstGeom>
            <a:solidFill>
              <a:srgbClr val="00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b="1">
                <a:solidFill>
                  <a:schemeClr val="tx1"/>
                </a:solidFill>
                <a:latin typeface="微软雅黑" pitchFamily="34" charset="-122"/>
                <a:ea typeface="微软雅黑" pitchFamily="34" charset="-122"/>
              </a:endParaRPr>
            </a:p>
          </p:txBody>
        </p:sp>
        <p:sp>
          <p:nvSpPr>
            <p:cNvPr id="15" name="圆角矩形 14"/>
            <p:cNvSpPr/>
            <p:nvPr/>
          </p:nvSpPr>
          <p:spPr>
            <a:xfrm>
              <a:off x="2048417" y="3173566"/>
              <a:ext cx="864096" cy="57606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smtClean="0">
                  <a:solidFill>
                    <a:schemeClr val="tx1"/>
                  </a:solidFill>
                  <a:latin typeface="微软雅黑" pitchFamily="34" charset="-122"/>
                  <a:ea typeface="微软雅黑" pitchFamily="34" charset="-122"/>
                </a:rPr>
                <a:t>生产</a:t>
              </a:r>
              <a:endParaRPr lang="zh-CN" altLang="en-US" sz="1100" b="1" dirty="0">
                <a:solidFill>
                  <a:schemeClr val="tx1"/>
                </a:solidFill>
                <a:latin typeface="微软雅黑" pitchFamily="34" charset="-122"/>
                <a:ea typeface="微软雅黑" pitchFamily="34" charset="-122"/>
              </a:endParaRPr>
            </a:p>
          </p:txBody>
        </p:sp>
        <p:sp>
          <p:nvSpPr>
            <p:cNvPr id="16" name="圆角矩形 15"/>
            <p:cNvSpPr/>
            <p:nvPr/>
          </p:nvSpPr>
          <p:spPr>
            <a:xfrm>
              <a:off x="2937783" y="3163049"/>
              <a:ext cx="864096" cy="57606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smtClean="0">
                  <a:solidFill>
                    <a:schemeClr val="tx1"/>
                  </a:solidFill>
                  <a:latin typeface="微软雅黑" pitchFamily="34" charset="-122"/>
                  <a:ea typeface="微软雅黑" pitchFamily="34" charset="-122"/>
                </a:rPr>
                <a:t>资材</a:t>
              </a:r>
              <a:endParaRPr lang="zh-CN" altLang="en-US" sz="1100" b="1" dirty="0">
                <a:solidFill>
                  <a:schemeClr val="tx1"/>
                </a:solidFill>
                <a:latin typeface="微软雅黑" pitchFamily="34" charset="-122"/>
                <a:ea typeface="微软雅黑" pitchFamily="34" charset="-122"/>
              </a:endParaRPr>
            </a:p>
          </p:txBody>
        </p:sp>
        <p:sp>
          <p:nvSpPr>
            <p:cNvPr id="17" name="圆角矩形 16"/>
            <p:cNvSpPr/>
            <p:nvPr/>
          </p:nvSpPr>
          <p:spPr>
            <a:xfrm>
              <a:off x="3430910" y="3729115"/>
              <a:ext cx="864096" cy="57606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smtClean="0">
                  <a:solidFill>
                    <a:schemeClr val="tx1"/>
                  </a:solidFill>
                  <a:latin typeface="微软雅黑" pitchFamily="34" charset="-122"/>
                  <a:ea typeface="微软雅黑" pitchFamily="34" charset="-122"/>
                </a:rPr>
                <a:t>市场</a:t>
              </a:r>
              <a:endParaRPr lang="zh-CN" altLang="en-US" sz="1100" b="1" dirty="0">
                <a:solidFill>
                  <a:schemeClr val="tx1"/>
                </a:solidFill>
                <a:latin typeface="微软雅黑" pitchFamily="34" charset="-122"/>
                <a:ea typeface="微软雅黑" pitchFamily="34" charset="-122"/>
              </a:endParaRPr>
            </a:p>
          </p:txBody>
        </p:sp>
        <p:sp>
          <p:nvSpPr>
            <p:cNvPr id="18" name="矩形 17"/>
            <p:cNvSpPr/>
            <p:nvPr/>
          </p:nvSpPr>
          <p:spPr>
            <a:xfrm>
              <a:off x="667528" y="4159585"/>
              <a:ext cx="825783"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smtClean="0">
                  <a:solidFill>
                    <a:schemeClr val="tx1"/>
                  </a:solidFill>
                  <a:latin typeface="微软雅黑" pitchFamily="34" charset="-122"/>
                  <a:ea typeface="微软雅黑" pitchFamily="34" charset="-122"/>
                </a:rPr>
                <a:t>工业设计</a:t>
              </a:r>
              <a:endParaRPr lang="zh-CN" altLang="en-US" sz="1100" b="1" dirty="0">
                <a:solidFill>
                  <a:schemeClr val="tx1"/>
                </a:solidFill>
                <a:latin typeface="微软雅黑" pitchFamily="34" charset="-122"/>
                <a:ea typeface="微软雅黑" pitchFamily="34" charset="-122"/>
              </a:endParaRPr>
            </a:p>
          </p:txBody>
        </p:sp>
        <p:sp>
          <p:nvSpPr>
            <p:cNvPr id="19" name="矩形 18"/>
            <p:cNvSpPr/>
            <p:nvPr/>
          </p:nvSpPr>
          <p:spPr>
            <a:xfrm rot="772980">
              <a:off x="678882" y="3851364"/>
              <a:ext cx="825783"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a:solidFill>
                    <a:schemeClr val="tx1"/>
                  </a:solidFill>
                  <a:latin typeface="微软雅黑" pitchFamily="34" charset="-122"/>
                  <a:ea typeface="微软雅黑" pitchFamily="34" charset="-122"/>
                </a:rPr>
                <a:t>结构</a:t>
              </a:r>
              <a:r>
                <a:rPr lang="zh-CN" altLang="en-US" sz="1100" b="1" dirty="0" smtClean="0">
                  <a:solidFill>
                    <a:schemeClr val="tx1"/>
                  </a:solidFill>
                  <a:latin typeface="微软雅黑" pitchFamily="34" charset="-122"/>
                  <a:ea typeface="微软雅黑" pitchFamily="34" charset="-122"/>
                </a:rPr>
                <a:t>设计</a:t>
              </a:r>
              <a:endParaRPr lang="zh-CN" altLang="en-US" sz="1100" b="1" dirty="0">
                <a:solidFill>
                  <a:schemeClr val="tx1"/>
                </a:solidFill>
                <a:latin typeface="微软雅黑" pitchFamily="34" charset="-122"/>
                <a:ea typeface="微软雅黑" pitchFamily="34" charset="-122"/>
              </a:endParaRPr>
            </a:p>
          </p:txBody>
        </p:sp>
        <p:sp>
          <p:nvSpPr>
            <p:cNvPr id="20" name="矩形 19"/>
            <p:cNvSpPr/>
            <p:nvPr/>
          </p:nvSpPr>
          <p:spPr>
            <a:xfrm rot="784730">
              <a:off x="793976" y="3505765"/>
              <a:ext cx="825783"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smtClean="0">
                  <a:solidFill>
                    <a:schemeClr val="tx1"/>
                  </a:solidFill>
                  <a:latin typeface="微软雅黑" pitchFamily="34" charset="-122"/>
                  <a:ea typeface="微软雅黑" pitchFamily="34" charset="-122"/>
                </a:rPr>
                <a:t>电子设计</a:t>
              </a:r>
              <a:endParaRPr lang="zh-CN" altLang="en-US" sz="1100" b="1" dirty="0">
                <a:solidFill>
                  <a:schemeClr val="tx1"/>
                </a:solidFill>
                <a:latin typeface="微软雅黑" pitchFamily="34" charset="-122"/>
                <a:ea typeface="微软雅黑" pitchFamily="34" charset="-122"/>
              </a:endParaRPr>
            </a:p>
          </p:txBody>
        </p:sp>
        <p:sp>
          <p:nvSpPr>
            <p:cNvPr id="21" name="矩形 20"/>
            <p:cNvSpPr/>
            <p:nvPr/>
          </p:nvSpPr>
          <p:spPr>
            <a:xfrm rot="1260514">
              <a:off x="900327" y="3272051"/>
              <a:ext cx="825783"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smtClean="0">
                  <a:solidFill>
                    <a:schemeClr val="tx1"/>
                  </a:solidFill>
                  <a:latin typeface="微软雅黑" pitchFamily="34" charset="-122"/>
                  <a:ea typeface="微软雅黑" pitchFamily="34" charset="-122"/>
                </a:rPr>
                <a:t>算法设计</a:t>
              </a:r>
              <a:endParaRPr lang="zh-CN" altLang="en-US" sz="1100" b="1" dirty="0">
                <a:solidFill>
                  <a:schemeClr val="tx1"/>
                </a:solidFill>
                <a:latin typeface="微软雅黑" pitchFamily="34" charset="-122"/>
                <a:ea typeface="微软雅黑" pitchFamily="34" charset="-122"/>
              </a:endParaRPr>
            </a:p>
          </p:txBody>
        </p:sp>
        <p:sp>
          <p:nvSpPr>
            <p:cNvPr id="22" name="矩形 21"/>
            <p:cNvSpPr/>
            <p:nvPr/>
          </p:nvSpPr>
          <p:spPr>
            <a:xfrm rot="18674297">
              <a:off x="1553208" y="2552349"/>
              <a:ext cx="245484" cy="8141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a:solidFill>
                    <a:schemeClr val="tx1"/>
                  </a:solidFill>
                  <a:latin typeface="微软雅黑" pitchFamily="34" charset="-122"/>
                  <a:ea typeface="微软雅黑" pitchFamily="34" charset="-122"/>
                </a:rPr>
                <a:t>工程</a:t>
              </a:r>
            </a:p>
          </p:txBody>
        </p:sp>
        <p:sp>
          <p:nvSpPr>
            <p:cNvPr id="23" name="矩形 22"/>
            <p:cNvSpPr/>
            <p:nvPr/>
          </p:nvSpPr>
          <p:spPr>
            <a:xfrm rot="18960055">
              <a:off x="1807035" y="2259795"/>
              <a:ext cx="245484" cy="8141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smtClean="0">
                  <a:solidFill>
                    <a:schemeClr val="tx1"/>
                  </a:solidFill>
                  <a:latin typeface="微软雅黑" pitchFamily="34" charset="-122"/>
                  <a:ea typeface="微软雅黑" pitchFamily="34" charset="-122"/>
                </a:rPr>
                <a:t>品质</a:t>
              </a:r>
              <a:endParaRPr lang="zh-CN" altLang="en-US" sz="1100" b="1" dirty="0">
                <a:solidFill>
                  <a:schemeClr val="tx1"/>
                </a:solidFill>
                <a:latin typeface="微软雅黑" pitchFamily="34" charset="-122"/>
                <a:ea typeface="微软雅黑" pitchFamily="34" charset="-122"/>
              </a:endParaRPr>
            </a:p>
          </p:txBody>
        </p:sp>
        <p:sp>
          <p:nvSpPr>
            <p:cNvPr id="24" name="矩形 23"/>
            <p:cNvSpPr/>
            <p:nvPr/>
          </p:nvSpPr>
          <p:spPr>
            <a:xfrm rot="20213775">
              <a:off x="2198312" y="2070984"/>
              <a:ext cx="245484" cy="8141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smtClean="0">
                  <a:solidFill>
                    <a:schemeClr val="tx1"/>
                  </a:solidFill>
                  <a:latin typeface="微软雅黑" pitchFamily="34" charset="-122"/>
                  <a:ea typeface="微软雅黑" pitchFamily="34" charset="-122"/>
                </a:rPr>
                <a:t>生产</a:t>
              </a:r>
              <a:endParaRPr lang="zh-CN" altLang="en-US" sz="1100" b="1" dirty="0">
                <a:solidFill>
                  <a:schemeClr val="tx1"/>
                </a:solidFill>
                <a:latin typeface="微软雅黑" pitchFamily="34" charset="-122"/>
                <a:ea typeface="微软雅黑" pitchFamily="34" charset="-122"/>
              </a:endParaRPr>
            </a:p>
          </p:txBody>
        </p:sp>
        <p:sp>
          <p:nvSpPr>
            <p:cNvPr id="25" name="矩形 24"/>
            <p:cNvSpPr/>
            <p:nvPr/>
          </p:nvSpPr>
          <p:spPr>
            <a:xfrm>
              <a:off x="2645755" y="2049807"/>
              <a:ext cx="245484" cy="8141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smtClean="0">
                  <a:solidFill>
                    <a:schemeClr val="tx1"/>
                  </a:solidFill>
                  <a:latin typeface="微软雅黑" pitchFamily="34" charset="-122"/>
                  <a:ea typeface="微软雅黑" pitchFamily="34" charset="-122"/>
                </a:rPr>
                <a:t>设备</a:t>
              </a:r>
              <a:endParaRPr lang="zh-CN" altLang="en-US" sz="1100" b="1" dirty="0">
                <a:solidFill>
                  <a:schemeClr val="tx1"/>
                </a:solidFill>
                <a:latin typeface="微软雅黑" pitchFamily="34" charset="-122"/>
                <a:ea typeface="微软雅黑" pitchFamily="34" charset="-122"/>
              </a:endParaRPr>
            </a:p>
          </p:txBody>
        </p:sp>
        <p:sp>
          <p:nvSpPr>
            <p:cNvPr id="26" name="矩形 25"/>
            <p:cNvSpPr/>
            <p:nvPr/>
          </p:nvSpPr>
          <p:spPr>
            <a:xfrm>
              <a:off x="3047441" y="2000412"/>
              <a:ext cx="245484" cy="8141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smtClean="0">
                  <a:solidFill>
                    <a:schemeClr val="tx1"/>
                  </a:solidFill>
                  <a:latin typeface="微软雅黑" pitchFamily="34" charset="-122"/>
                  <a:ea typeface="微软雅黑" pitchFamily="34" charset="-122"/>
                </a:rPr>
                <a:t>采购</a:t>
              </a:r>
              <a:endParaRPr lang="zh-CN" altLang="en-US" sz="1100" b="1" dirty="0">
                <a:solidFill>
                  <a:schemeClr val="tx1"/>
                </a:solidFill>
                <a:latin typeface="微软雅黑" pitchFamily="34" charset="-122"/>
                <a:ea typeface="微软雅黑" pitchFamily="34" charset="-122"/>
              </a:endParaRPr>
            </a:p>
          </p:txBody>
        </p:sp>
        <p:sp>
          <p:nvSpPr>
            <p:cNvPr id="27" name="矩形 26"/>
            <p:cNvSpPr/>
            <p:nvPr/>
          </p:nvSpPr>
          <p:spPr>
            <a:xfrm rot="1256529">
              <a:off x="3529928" y="2165803"/>
              <a:ext cx="245484" cy="8141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smtClean="0">
                  <a:solidFill>
                    <a:schemeClr val="tx1"/>
                  </a:solidFill>
                  <a:latin typeface="微软雅黑" pitchFamily="34" charset="-122"/>
                  <a:ea typeface="微软雅黑" pitchFamily="34" charset="-122"/>
                </a:rPr>
                <a:t>仓储</a:t>
              </a:r>
              <a:endParaRPr lang="zh-CN" altLang="en-US" sz="1100" b="1" dirty="0">
                <a:solidFill>
                  <a:schemeClr val="tx1"/>
                </a:solidFill>
                <a:latin typeface="微软雅黑" pitchFamily="34" charset="-122"/>
                <a:ea typeface="微软雅黑" pitchFamily="34" charset="-122"/>
              </a:endParaRPr>
            </a:p>
          </p:txBody>
        </p:sp>
        <p:sp>
          <p:nvSpPr>
            <p:cNvPr id="28" name="矩形 27"/>
            <p:cNvSpPr/>
            <p:nvPr/>
          </p:nvSpPr>
          <p:spPr>
            <a:xfrm rot="2138306">
              <a:off x="3955561" y="2384515"/>
              <a:ext cx="245484" cy="8141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b="1" dirty="0" smtClean="0">
                  <a:solidFill>
                    <a:schemeClr val="tx1"/>
                  </a:solidFill>
                  <a:latin typeface="微软雅黑" pitchFamily="34" charset="-122"/>
                  <a:ea typeface="微软雅黑" pitchFamily="34" charset="-122"/>
                </a:rPr>
                <a:t>PMC</a:t>
              </a:r>
              <a:endParaRPr lang="zh-CN" altLang="en-US" sz="1100" b="1" dirty="0">
                <a:solidFill>
                  <a:schemeClr val="tx1"/>
                </a:solidFill>
                <a:latin typeface="微软雅黑" pitchFamily="34" charset="-122"/>
                <a:ea typeface="微软雅黑" pitchFamily="34" charset="-122"/>
              </a:endParaRPr>
            </a:p>
          </p:txBody>
        </p:sp>
        <p:sp>
          <p:nvSpPr>
            <p:cNvPr id="29" name="矩形 28"/>
            <p:cNvSpPr/>
            <p:nvPr/>
          </p:nvSpPr>
          <p:spPr>
            <a:xfrm rot="19846921">
              <a:off x="4168755" y="3176064"/>
              <a:ext cx="825783"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a:solidFill>
                    <a:schemeClr val="tx1"/>
                  </a:solidFill>
                  <a:latin typeface="微软雅黑" pitchFamily="34" charset="-122"/>
                  <a:ea typeface="微软雅黑" pitchFamily="34" charset="-122"/>
                </a:rPr>
                <a:t>营销策划</a:t>
              </a:r>
            </a:p>
          </p:txBody>
        </p:sp>
        <p:sp>
          <p:nvSpPr>
            <p:cNvPr id="30" name="矩形 29"/>
            <p:cNvSpPr/>
            <p:nvPr/>
          </p:nvSpPr>
          <p:spPr>
            <a:xfrm rot="19846921">
              <a:off x="4312773" y="3453100"/>
              <a:ext cx="825783"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smtClean="0">
                  <a:solidFill>
                    <a:schemeClr val="tx1"/>
                  </a:solidFill>
                  <a:latin typeface="微软雅黑" pitchFamily="34" charset="-122"/>
                  <a:ea typeface="微软雅黑" pitchFamily="34" charset="-122"/>
                </a:rPr>
                <a:t>销售</a:t>
              </a:r>
              <a:endParaRPr lang="zh-CN" altLang="en-US" sz="1100" b="1" dirty="0">
                <a:solidFill>
                  <a:schemeClr val="tx1"/>
                </a:solidFill>
                <a:latin typeface="微软雅黑" pitchFamily="34" charset="-122"/>
                <a:ea typeface="微软雅黑" pitchFamily="34" charset="-122"/>
              </a:endParaRPr>
            </a:p>
          </p:txBody>
        </p:sp>
        <p:sp>
          <p:nvSpPr>
            <p:cNvPr id="31" name="矩形 30"/>
            <p:cNvSpPr/>
            <p:nvPr/>
          </p:nvSpPr>
          <p:spPr>
            <a:xfrm rot="21295849">
              <a:off x="4462542" y="3736181"/>
              <a:ext cx="825783"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smtClean="0">
                  <a:solidFill>
                    <a:schemeClr val="tx1"/>
                  </a:solidFill>
                  <a:latin typeface="微软雅黑" pitchFamily="34" charset="-122"/>
                  <a:ea typeface="微软雅黑" pitchFamily="34" charset="-122"/>
                </a:rPr>
                <a:t>渠道</a:t>
              </a:r>
              <a:endParaRPr lang="zh-CN" altLang="en-US" sz="1100" b="1" dirty="0">
                <a:solidFill>
                  <a:schemeClr val="tx1"/>
                </a:solidFill>
                <a:latin typeface="微软雅黑" pitchFamily="34" charset="-122"/>
                <a:ea typeface="微软雅黑" pitchFamily="34" charset="-122"/>
              </a:endParaRPr>
            </a:p>
          </p:txBody>
        </p:sp>
        <p:sp>
          <p:nvSpPr>
            <p:cNvPr id="32" name="矩形 31"/>
            <p:cNvSpPr/>
            <p:nvPr/>
          </p:nvSpPr>
          <p:spPr>
            <a:xfrm>
              <a:off x="4473652" y="4090027"/>
              <a:ext cx="825783"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smtClean="0">
                  <a:solidFill>
                    <a:schemeClr val="tx1"/>
                  </a:solidFill>
                  <a:latin typeface="微软雅黑" pitchFamily="34" charset="-122"/>
                  <a:ea typeface="微软雅黑" pitchFamily="34" charset="-122"/>
                </a:rPr>
                <a:t>信息化管理</a:t>
              </a:r>
              <a:endParaRPr lang="zh-CN" altLang="en-US" sz="1100" b="1" dirty="0">
                <a:solidFill>
                  <a:schemeClr val="tx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64992798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par>
                          <p:cTn id="9" fill="hold">
                            <p:stCondLst>
                              <p:cond delay="900"/>
                            </p:stCondLst>
                            <p:childTnLst>
                              <p:par>
                                <p:cTn id="10" presetID="10"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583038" y="1602088"/>
            <a:ext cx="7331682" cy="3831818"/>
          </a:xfrm>
          <a:prstGeom prst="rect">
            <a:avLst/>
          </a:prstGeom>
        </p:spPr>
        <p:txBody>
          <a:bodyPr wrap="square">
            <a:spAutoFit/>
          </a:bodyPr>
          <a:lstStyle/>
          <a:p>
            <a:pPr>
              <a:lnSpc>
                <a:spcPct val="150000"/>
              </a:lnSpc>
            </a:pPr>
            <a:r>
              <a:rPr lang="zh-CN" altLang="zh-CN" dirty="0" smtClean="0">
                <a:ea typeface="微软雅黑" pitchFamily="34" charset="-122"/>
              </a:rPr>
              <a:t>部门</a:t>
            </a:r>
            <a:r>
              <a:rPr lang="zh-CN" altLang="zh-CN" dirty="0">
                <a:ea typeface="微软雅黑" pitchFamily="34" charset="-122"/>
              </a:rPr>
              <a:t>岗位的权责分析的规范。企业应对部门和岗位权责、员工的任职进行准确、实用和规范地描述。企业的持续发展必须靠“法治”的管理系统，靠任职资格来规范员工、管理者的任用和考评标准。</a:t>
            </a:r>
          </a:p>
          <a:p>
            <a:pPr>
              <a:lnSpc>
                <a:spcPct val="150000"/>
              </a:lnSpc>
            </a:pPr>
            <a:r>
              <a:rPr lang="zh-CN" altLang="zh-CN" dirty="0">
                <a:ea typeface="微软雅黑" pitchFamily="34" charset="-122"/>
              </a:rPr>
              <a:t>岗位价值分析能够明确企业每一个岗位对公司产生的具体价值，对公司核心目标和核心价值观贡献的重要性</a:t>
            </a:r>
            <a:r>
              <a:rPr lang="zh-CN" altLang="zh-CN" dirty="0" smtClean="0">
                <a:ea typeface="微软雅黑" pitchFamily="34" charset="-122"/>
              </a:rPr>
              <a:t>。也</a:t>
            </a:r>
            <a:r>
              <a:rPr lang="zh-CN" altLang="zh-CN" dirty="0">
                <a:ea typeface="微软雅黑" pitchFamily="34" charset="-122"/>
              </a:rPr>
              <a:t>是岗位工资及其他待遇的标准基础</a:t>
            </a:r>
            <a:r>
              <a:rPr lang="zh-CN" altLang="zh-CN" dirty="0" smtClean="0">
                <a:ea typeface="微软雅黑" pitchFamily="34" charset="-122"/>
              </a:rPr>
              <a:t>。</a:t>
            </a:r>
            <a:endParaRPr lang="en-US" altLang="zh-CN" dirty="0" smtClean="0">
              <a:ea typeface="微软雅黑" pitchFamily="34" charset="-122"/>
            </a:endParaRPr>
          </a:p>
          <a:p>
            <a:pPr>
              <a:lnSpc>
                <a:spcPct val="150000"/>
              </a:lnSpc>
            </a:pPr>
            <a:r>
              <a:rPr lang="zh-CN" altLang="zh-CN" dirty="0" smtClean="0">
                <a:ea typeface="微软雅黑" pitchFamily="34" charset="-122"/>
              </a:rPr>
              <a:t>因此</a:t>
            </a:r>
            <a:r>
              <a:rPr lang="zh-CN" altLang="zh-CN" dirty="0">
                <a:ea typeface="微软雅黑" pitchFamily="34" charset="-122"/>
              </a:rPr>
              <a:t>，企业的岗位描述具有良好的授权的功能。任职资格描述对员工工作能力具有判断的功能。岗位价值分析对员工工作所产生的贡献具有检验、评价的功能。</a:t>
            </a:r>
          </a:p>
        </p:txBody>
      </p:sp>
      <p:sp>
        <p:nvSpPr>
          <p:cNvPr id="3" name="文本框 3"/>
          <p:cNvSpPr txBox="1"/>
          <p:nvPr/>
        </p:nvSpPr>
        <p:spPr>
          <a:xfrm>
            <a:off x="1558702" y="404664"/>
            <a:ext cx="4824536" cy="646331"/>
          </a:xfrm>
          <a:prstGeom prst="rect">
            <a:avLst/>
          </a:prstGeom>
          <a:noFill/>
          <a:effectLst/>
        </p:spPr>
        <p:txBody>
          <a:bodyPr wrap="square" rtlCol="0">
            <a:spAutoFit/>
          </a:bodyPr>
          <a:lstStyle/>
          <a:p>
            <a:pPr algn="ctr"/>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部门岗位，权责价值</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pic>
        <p:nvPicPr>
          <p:cNvPr id="5" name="图片 4"/>
          <p:cNvPicPr>
            <a:picLocks noChangeAspect="1"/>
          </p:cNvPicPr>
          <p:nvPr/>
        </p:nvPicPr>
        <p:blipFill rotWithShape="1">
          <a:blip r:embed="rId2">
            <a:extLst>
              <a:ext uri="{28A0092B-C50C-407E-A947-70E740481C1C}">
                <a14:useLocalDpi xmlns:a14="http://schemas.microsoft.com/office/drawing/2010/main" val="0"/>
              </a:ext>
            </a:extLst>
          </a:blip>
          <a:srcRect l="6935" t="7564" r="6536" b="9744"/>
          <a:stretch/>
        </p:blipFill>
        <p:spPr>
          <a:xfrm>
            <a:off x="190550" y="1719923"/>
            <a:ext cx="4248472" cy="3596148"/>
          </a:xfrm>
          <a:prstGeom prst="rect">
            <a:avLst/>
          </a:prstGeom>
        </p:spPr>
      </p:pic>
    </p:spTree>
    <p:extLst>
      <p:ext uri="{BB962C8B-B14F-4D97-AF65-F5344CB8AC3E}">
        <p14:creationId xmlns:p14="http://schemas.microsoft.com/office/powerpoint/2010/main" val="346719890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66614" y="2830787"/>
            <a:ext cx="6092825" cy="2125582"/>
          </a:xfrm>
          <a:prstGeom prst="rect">
            <a:avLst/>
          </a:prstGeom>
        </p:spPr>
        <p:txBody>
          <a:bodyPr>
            <a:spAutoFit/>
          </a:bodyPr>
          <a:lstStyle/>
          <a:p>
            <a:pPr>
              <a:lnSpc>
                <a:spcPct val="150000"/>
              </a:lnSpc>
            </a:pPr>
            <a:r>
              <a:rPr lang="zh-CN" altLang="zh-CN" dirty="0" smtClean="0">
                <a:ea typeface="微软雅黑" pitchFamily="34" charset="-122"/>
              </a:rPr>
              <a:t>企业</a:t>
            </a:r>
            <a:r>
              <a:rPr lang="zh-CN" altLang="zh-CN" dirty="0">
                <a:ea typeface="微软雅黑" pitchFamily="34" charset="-122"/>
              </a:rPr>
              <a:t>规章制度是指全体员工都需遵守的游戏规则。制度不是越多越好，但有一个前提，制订了就必须执行。制度就像一把不断上下挥动的刀，没有员工违反它时，制度似乎并不发挥作用，但是只要有人违反，那就必须有过必罚、有罪必惩。</a:t>
            </a:r>
          </a:p>
        </p:txBody>
      </p:sp>
      <p:sp>
        <p:nvSpPr>
          <p:cNvPr id="3" name="文本框 3"/>
          <p:cNvSpPr txBox="1"/>
          <p:nvPr/>
        </p:nvSpPr>
        <p:spPr>
          <a:xfrm>
            <a:off x="1558702" y="404664"/>
            <a:ext cx="4824536" cy="646331"/>
          </a:xfrm>
          <a:prstGeom prst="rect">
            <a:avLst/>
          </a:prstGeom>
          <a:noFill/>
          <a:effectLst/>
        </p:spPr>
        <p:txBody>
          <a:bodyPr wrap="square" rtlCol="0">
            <a:spAutoFit/>
          </a:bodyPr>
          <a:lstStyle/>
          <a:p>
            <a:pPr algn="ctr"/>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规章制度，纪律规范</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pic>
        <p:nvPicPr>
          <p:cNvPr id="5" name="图片 4"/>
          <p:cNvPicPr>
            <a:picLocks noChangeAspect="1"/>
          </p:cNvPicPr>
          <p:nvPr/>
        </p:nvPicPr>
        <p:blipFill rotWithShape="1">
          <a:blip r:embed="rId2">
            <a:extLst>
              <a:ext uri="{28A0092B-C50C-407E-A947-70E740481C1C}">
                <a14:useLocalDpi xmlns:a14="http://schemas.microsoft.com/office/drawing/2010/main" val="0"/>
              </a:ext>
            </a:extLst>
          </a:blip>
          <a:srcRect l="1950" t="10612" b="14102"/>
          <a:stretch/>
        </p:blipFill>
        <p:spPr>
          <a:xfrm>
            <a:off x="7607374" y="2204864"/>
            <a:ext cx="3915461" cy="3119104"/>
          </a:xfrm>
          <a:prstGeom prst="rect">
            <a:avLst/>
          </a:prstGeom>
        </p:spPr>
      </p:pic>
    </p:spTree>
    <p:extLst>
      <p:ext uri="{BB962C8B-B14F-4D97-AF65-F5344CB8AC3E}">
        <p14:creationId xmlns:p14="http://schemas.microsoft.com/office/powerpoint/2010/main" val="185417801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23198" y="1997839"/>
            <a:ext cx="6092825" cy="3788858"/>
          </a:xfrm>
          <a:prstGeom prst="rect">
            <a:avLst/>
          </a:prstGeom>
        </p:spPr>
        <p:txBody>
          <a:bodyPr>
            <a:spAutoFit/>
          </a:bodyPr>
          <a:lstStyle/>
          <a:p>
            <a:pPr>
              <a:lnSpc>
                <a:spcPct val="150000"/>
              </a:lnSpc>
            </a:pPr>
            <a:r>
              <a:rPr lang="zh-CN" altLang="zh-CN" dirty="0" smtClean="0">
                <a:ea typeface="微软雅黑" pitchFamily="34" charset="-122"/>
              </a:rPr>
              <a:t>在</a:t>
            </a:r>
            <a:r>
              <a:rPr lang="zh-CN" altLang="zh-CN" dirty="0">
                <a:ea typeface="微软雅黑" pitchFamily="34" charset="-122"/>
              </a:rPr>
              <a:t>日常工作中有多少需要控制的模块？</a:t>
            </a:r>
          </a:p>
          <a:p>
            <a:pPr>
              <a:lnSpc>
                <a:spcPct val="150000"/>
              </a:lnSpc>
            </a:pPr>
            <a:r>
              <a:rPr lang="zh-CN" altLang="zh-CN" dirty="0">
                <a:ea typeface="微软雅黑" pitchFamily="34" charset="-122"/>
              </a:rPr>
              <a:t>在每一个控制的模块里有多少个控制点？</a:t>
            </a:r>
          </a:p>
          <a:p>
            <a:pPr>
              <a:lnSpc>
                <a:spcPct val="150000"/>
              </a:lnSpc>
            </a:pPr>
            <a:r>
              <a:rPr lang="zh-CN" altLang="zh-CN" dirty="0">
                <a:ea typeface="微软雅黑" pitchFamily="34" charset="-122"/>
              </a:rPr>
              <a:t>每一个控制点</a:t>
            </a:r>
            <a:r>
              <a:rPr lang="zh-CN" altLang="zh-CN" dirty="0" smtClean="0">
                <a:ea typeface="微软雅黑" pitchFamily="34" charset="-122"/>
              </a:rPr>
              <a:t>信</a:t>
            </a:r>
            <a:r>
              <a:rPr lang="en-US" altLang="zh-CN" dirty="0" smtClean="0">
                <a:ea typeface="微软雅黑" pitchFamily="34" charset="-122"/>
              </a:rPr>
              <a:t>·</a:t>
            </a:r>
            <a:r>
              <a:rPr lang="zh-CN" altLang="zh-CN" dirty="0" smtClean="0">
                <a:ea typeface="微软雅黑" pitchFamily="34" charset="-122"/>
              </a:rPr>
              <a:t>息</a:t>
            </a:r>
            <a:r>
              <a:rPr lang="zh-CN" altLang="zh-CN" dirty="0">
                <a:ea typeface="微软雅黑" pitchFamily="34" charset="-122"/>
              </a:rPr>
              <a:t>反馈的频率是多少？</a:t>
            </a:r>
          </a:p>
          <a:p>
            <a:pPr>
              <a:lnSpc>
                <a:spcPct val="150000"/>
              </a:lnSpc>
            </a:pPr>
            <a:r>
              <a:rPr lang="zh-CN" altLang="zh-CN" dirty="0">
                <a:ea typeface="微软雅黑" pitchFamily="34" charset="-122"/>
              </a:rPr>
              <a:t>这此信息的收集、分析、使用和保密级别是如何设定的？</a:t>
            </a:r>
          </a:p>
          <a:p>
            <a:pPr>
              <a:lnSpc>
                <a:spcPct val="150000"/>
              </a:lnSpc>
            </a:pPr>
            <a:r>
              <a:rPr lang="zh-CN" altLang="zh-CN" dirty="0">
                <a:ea typeface="微软雅黑" pitchFamily="34" charset="-122"/>
              </a:rPr>
              <a:t>只有经过处理的信息才能够支持企业的决策行为。一个管理者必须思路清晰，谋定而后动。在企业里真正有效地建立起一个管理的控制系统和决策的支持系统。这个系统对于企业尤其是企业的各级管理者来说是非常有价值的。</a:t>
            </a:r>
          </a:p>
          <a:p>
            <a:pPr>
              <a:lnSpc>
                <a:spcPct val="150000"/>
              </a:lnSpc>
            </a:pPr>
            <a:r>
              <a:rPr lang="en-US" altLang="zh-CN" dirty="0">
                <a:ea typeface="微软雅黑" pitchFamily="34" charset="-122"/>
              </a:rPr>
              <a:t> </a:t>
            </a:r>
            <a:endParaRPr lang="zh-CN" altLang="zh-CN" dirty="0">
              <a:ea typeface="微软雅黑" pitchFamily="34" charset="-122"/>
            </a:endParaRPr>
          </a:p>
        </p:txBody>
      </p:sp>
      <p:sp>
        <p:nvSpPr>
          <p:cNvPr id="3" name="文本框 3"/>
          <p:cNvSpPr txBox="1"/>
          <p:nvPr/>
        </p:nvSpPr>
        <p:spPr>
          <a:xfrm>
            <a:off x="1558702" y="404664"/>
            <a:ext cx="4824536" cy="646331"/>
          </a:xfrm>
          <a:prstGeom prst="rect">
            <a:avLst/>
          </a:prstGeom>
          <a:noFill/>
          <a:effectLst/>
        </p:spPr>
        <p:txBody>
          <a:bodyPr wrap="square" rtlCol="0">
            <a:spAutoFit/>
          </a:bodyPr>
          <a:lstStyle/>
          <a:p>
            <a:pPr algn="ctr"/>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管理控制，决策支持</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rotWithShape="1">
          <a:blip r:embed="rId2">
            <a:extLst>
              <a:ext uri="{28A0092B-C50C-407E-A947-70E740481C1C}">
                <a14:useLocalDpi xmlns:a14="http://schemas.microsoft.com/office/drawing/2010/main" val="0"/>
              </a:ext>
            </a:extLst>
          </a:blip>
          <a:srcRect l="3365" t="7051" r="4197" b="8974"/>
          <a:stretch/>
        </p:blipFill>
        <p:spPr>
          <a:xfrm>
            <a:off x="262557" y="2089454"/>
            <a:ext cx="5629841" cy="3605627"/>
          </a:xfrm>
          <a:prstGeom prst="rect">
            <a:avLst/>
          </a:prstGeom>
        </p:spPr>
      </p:pic>
    </p:spTree>
    <p:extLst>
      <p:ext uri="{BB962C8B-B14F-4D97-AF65-F5344CB8AC3E}">
        <p14:creationId xmlns:p14="http://schemas.microsoft.com/office/powerpoint/2010/main" val="108275179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任意多边形 2"/>
          <p:cNvSpPr/>
          <p:nvPr/>
        </p:nvSpPr>
        <p:spPr>
          <a:xfrm rot="198227">
            <a:off x="-49555" y="2954307"/>
            <a:ext cx="12256069" cy="865720"/>
          </a:xfrm>
          <a:custGeom>
            <a:avLst/>
            <a:gdLst>
              <a:gd name="connsiteX0" fmla="*/ 20526 w 12256069"/>
              <a:gd name="connsiteY0" fmla="*/ 79640 h 865720"/>
              <a:gd name="connsiteX1" fmla="*/ 165669 w 12256069"/>
              <a:gd name="connsiteY1" fmla="*/ 253811 h 865720"/>
              <a:gd name="connsiteX2" fmla="*/ 1239726 w 12256069"/>
              <a:gd name="connsiteY2" fmla="*/ 863411 h 865720"/>
              <a:gd name="connsiteX3" fmla="*/ 2995955 w 12256069"/>
              <a:gd name="connsiteY3" fmla="*/ 7068 h 865720"/>
              <a:gd name="connsiteX4" fmla="*/ 4636069 w 12256069"/>
              <a:gd name="connsiteY4" fmla="*/ 544097 h 865720"/>
              <a:gd name="connsiteX5" fmla="*/ 6029441 w 12256069"/>
              <a:gd name="connsiteY5" fmla="*/ 573125 h 865720"/>
              <a:gd name="connsiteX6" fmla="*/ 7234126 w 12256069"/>
              <a:gd name="connsiteY6" fmla="*/ 7068 h 865720"/>
              <a:gd name="connsiteX7" fmla="*/ 8627498 w 12256069"/>
              <a:gd name="connsiteY7" fmla="*/ 457011 h 865720"/>
              <a:gd name="connsiteX8" fmla="*/ 9875726 w 12256069"/>
              <a:gd name="connsiteY8" fmla="*/ 7068 h 865720"/>
              <a:gd name="connsiteX9" fmla="*/ 11225555 w 12256069"/>
              <a:gd name="connsiteY9" fmla="*/ 195754 h 865720"/>
              <a:gd name="connsiteX10" fmla="*/ 11835155 w 12256069"/>
              <a:gd name="connsiteY10" fmla="*/ 384440 h 865720"/>
              <a:gd name="connsiteX11" fmla="*/ 12256069 w 12256069"/>
              <a:gd name="connsiteY11" fmla="*/ 398954 h 865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56069" h="865720">
                <a:moveTo>
                  <a:pt x="20526" y="79640"/>
                </a:moveTo>
                <a:cubicBezTo>
                  <a:pt x="-8503" y="101411"/>
                  <a:pt x="-37531" y="123183"/>
                  <a:pt x="165669" y="253811"/>
                </a:cubicBezTo>
                <a:cubicBezTo>
                  <a:pt x="368869" y="384440"/>
                  <a:pt x="768012" y="904535"/>
                  <a:pt x="1239726" y="863411"/>
                </a:cubicBezTo>
                <a:cubicBezTo>
                  <a:pt x="1711440" y="822287"/>
                  <a:pt x="2429898" y="60287"/>
                  <a:pt x="2995955" y="7068"/>
                </a:cubicBezTo>
                <a:cubicBezTo>
                  <a:pt x="3562012" y="-46151"/>
                  <a:pt x="4130488" y="449754"/>
                  <a:pt x="4636069" y="544097"/>
                </a:cubicBezTo>
                <a:cubicBezTo>
                  <a:pt x="5141650" y="638440"/>
                  <a:pt x="5596432" y="662630"/>
                  <a:pt x="6029441" y="573125"/>
                </a:cubicBezTo>
                <a:cubicBezTo>
                  <a:pt x="6462450" y="483620"/>
                  <a:pt x="6801117" y="26420"/>
                  <a:pt x="7234126" y="7068"/>
                </a:cubicBezTo>
                <a:cubicBezTo>
                  <a:pt x="7667136" y="-12284"/>
                  <a:pt x="8187231" y="457011"/>
                  <a:pt x="8627498" y="457011"/>
                </a:cubicBezTo>
                <a:cubicBezTo>
                  <a:pt x="9067765" y="457011"/>
                  <a:pt x="9442717" y="50611"/>
                  <a:pt x="9875726" y="7068"/>
                </a:cubicBezTo>
                <a:cubicBezTo>
                  <a:pt x="10308736" y="-36475"/>
                  <a:pt x="10898984" y="132859"/>
                  <a:pt x="11225555" y="195754"/>
                </a:cubicBezTo>
                <a:cubicBezTo>
                  <a:pt x="11552126" y="258649"/>
                  <a:pt x="11663403" y="350573"/>
                  <a:pt x="11835155" y="384440"/>
                </a:cubicBezTo>
                <a:cubicBezTo>
                  <a:pt x="12006907" y="418307"/>
                  <a:pt x="12256069" y="398954"/>
                  <a:pt x="12256069" y="398954"/>
                </a:cubicBezTo>
              </a:path>
            </a:pathLst>
          </a:custGeom>
          <a:ln>
            <a:solidFill>
              <a:srgbClr val="00C8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ea typeface="微软雅黑" pitchFamily="34" charset="-122"/>
            </a:endParaRPr>
          </a:p>
        </p:txBody>
      </p:sp>
      <p:sp>
        <p:nvSpPr>
          <p:cNvPr id="4" name="任意多边形 3"/>
          <p:cNvSpPr/>
          <p:nvPr/>
        </p:nvSpPr>
        <p:spPr>
          <a:xfrm rot="21338589" flipV="1">
            <a:off x="-25474" y="2994928"/>
            <a:ext cx="12256069" cy="434071"/>
          </a:xfrm>
          <a:custGeom>
            <a:avLst/>
            <a:gdLst>
              <a:gd name="connsiteX0" fmla="*/ 20526 w 12256069"/>
              <a:gd name="connsiteY0" fmla="*/ 79640 h 865720"/>
              <a:gd name="connsiteX1" fmla="*/ 165669 w 12256069"/>
              <a:gd name="connsiteY1" fmla="*/ 253811 h 865720"/>
              <a:gd name="connsiteX2" fmla="*/ 1239726 w 12256069"/>
              <a:gd name="connsiteY2" fmla="*/ 863411 h 865720"/>
              <a:gd name="connsiteX3" fmla="*/ 2995955 w 12256069"/>
              <a:gd name="connsiteY3" fmla="*/ 7068 h 865720"/>
              <a:gd name="connsiteX4" fmla="*/ 4636069 w 12256069"/>
              <a:gd name="connsiteY4" fmla="*/ 544097 h 865720"/>
              <a:gd name="connsiteX5" fmla="*/ 6029441 w 12256069"/>
              <a:gd name="connsiteY5" fmla="*/ 573125 h 865720"/>
              <a:gd name="connsiteX6" fmla="*/ 7234126 w 12256069"/>
              <a:gd name="connsiteY6" fmla="*/ 7068 h 865720"/>
              <a:gd name="connsiteX7" fmla="*/ 8627498 w 12256069"/>
              <a:gd name="connsiteY7" fmla="*/ 457011 h 865720"/>
              <a:gd name="connsiteX8" fmla="*/ 9875726 w 12256069"/>
              <a:gd name="connsiteY8" fmla="*/ 7068 h 865720"/>
              <a:gd name="connsiteX9" fmla="*/ 11225555 w 12256069"/>
              <a:gd name="connsiteY9" fmla="*/ 195754 h 865720"/>
              <a:gd name="connsiteX10" fmla="*/ 11835155 w 12256069"/>
              <a:gd name="connsiteY10" fmla="*/ 384440 h 865720"/>
              <a:gd name="connsiteX11" fmla="*/ 12256069 w 12256069"/>
              <a:gd name="connsiteY11" fmla="*/ 398954 h 865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56069" h="865720">
                <a:moveTo>
                  <a:pt x="20526" y="79640"/>
                </a:moveTo>
                <a:cubicBezTo>
                  <a:pt x="-8503" y="101411"/>
                  <a:pt x="-37531" y="123183"/>
                  <a:pt x="165669" y="253811"/>
                </a:cubicBezTo>
                <a:cubicBezTo>
                  <a:pt x="368869" y="384440"/>
                  <a:pt x="768012" y="904535"/>
                  <a:pt x="1239726" y="863411"/>
                </a:cubicBezTo>
                <a:cubicBezTo>
                  <a:pt x="1711440" y="822287"/>
                  <a:pt x="2429898" y="60287"/>
                  <a:pt x="2995955" y="7068"/>
                </a:cubicBezTo>
                <a:cubicBezTo>
                  <a:pt x="3562012" y="-46151"/>
                  <a:pt x="4130488" y="449754"/>
                  <a:pt x="4636069" y="544097"/>
                </a:cubicBezTo>
                <a:cubicBezTo>
                  <a:pt x="5141650" y="638440"/>
                  <a:pt x="5596432" y="662630"/>
                  <a:pt x="6029441" y="573125"/>
                </a:cubicBezTo>
                <a:cubicBezTo>
                  <a:pt x="6462450" y="483620"/>
                  <a:pt x="6801117" y="26420"/>
                  <a:pt x="7234126" y="7068"/>
                </a:cubicBezTo>
                <a:cubicBezTo>
                  <a:pt x="7667136" y="-12284"/>
                  <a:pt x="8187231" y="457011"/>
                  <a:pt x="8627498" y="457011"/>
                </a:cubicBezTo>
                <a:cubicBezTo>
                  <a:pt x="9067765" y="457011"/>
                  <a:pt x="9442717" y="50611"/>
                  <a:pt x="9875726" y="7068"/>
                </a:cubicBezTo>
                <a:cubicBezTo>
                  <a:pt x="10308736" y="-36475"/>
                  <a:pt x="10898984" y="132859"/>
                  <a:pt x="11225555" y="195754"/>
                </a:cubicBezTo>
                <a:cubicBezTo>
                  <a:pt x="11552126" y="258649"/>
                  <a:pt x="11663403" y="350573"/>
                  <a:pt x="11835155" y="384440"/>
                </a:cubicBezTo>
                <a:cubicBezTo>
                  <a:pt x="12006907" y="418307"/>
                  <a:pt x="12256069" y="398954"/>
                  <a:pt x="12256069" y="398954"/>
                </a:cubicBezTo>
              </a:path>
            </a:pathLst>
          </a:custGeom>
          <a:ln>
            <a:solidFill>
              <a:srgbClr val="04B5E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ea typeface="微软雅黑" pitchFamily="34" charset="-122"/>
            </a:endParaRPr>
          </a:p>
        </p:txBody>
      </p:sp>
      <p:sp>
        <p:nvSpPr>
          <p:cNvPr id="5" name="Freeform 5"/>
          <p:cNvSpPr/>
          <p:nvPr/>
        </p:nvSpPr>
        <p:spPr bwMode="auto">
          <a:xfrm rot="5400000">
            <a:off x="4466762" y="1526764"/>
            <a:ext cx="3271596" cy="2952328"/>
          </a:xfrm>
          <a:custGeom>
            <a:avLst/>
            <a:gdLst>
              <a:gd name="T0" fmla="*/ 1136760 w 2740"/>
              <a:gd name="T1" fmla="*/ 1235640 h 2446"/>
              <a:gd name="T2" fmla="*/ 1086026 w 2740"/>
              <a:gd name="T3" fmla="*/ 1286347 h 2446"/>
              <a:gd name="T4" fmla="*/ 1013624 w 2740"/>
              <a:gd name="T5" fmla="*/ 1305028 h 2446"/>
              <a:gd name="T6" fmla="*/ 431239 w 2740"/>
              <a:gd name="T7" fmla="*/ 1305028 h 2446"/>
              <a:gd name="T8" fmla="*/ 362009 w 2740"/>
              <a:gd name="T9" fmla="*/ 1286347 h 2446"/>
              <a:gd name="T10" fmla="*/ 311274 w 2740"/>
              <a:gd name="T11" fmla="*/ 1235107 h 2446"/>
              <a:gd name="T12" fmla="*/ 19025 w 2740"/>
              <a:gd name="T13" fmla="*/ 723770 h 2446"/>
              <a:gd name="T14" fmla="*/ 0 w 2740"/>
              <a:gd name="T15" fmla="*/ 652781 h 2446"/>
              <a:gd name="T16" fmla="*/ 19025 w 2740"/>
              <a:gd name="T17" fmla="*/ 581258 h 2446"/>
              <a:gd name="T18" fmla="*/ 310218 w 2740"/>
              <a:gd name="T19" fmla="*/ 72057 h 2446"/>
              <a:gd name="T20" fmla="*/ 362009 w 2740"/>
              <a:gd name="T21" fmla="*/ 19749 h 2446"/>
              <a:gd name="T22" fmla="*/ 428068 w 2740"/>
              <a:gd name="T23" fmla="*/ 534 h 2446"/>
              <a:gd name="T24" fmla="*/ 1012567 w 2740"/>
              <a:gd name="T25" fmla="*/ 534 h 2446"/>
              <a:gd name="T26" fmla="*/ 1086026 w 2740"/>
              <a:gd name="T27" fmla="*/ 19749 h 2446"/>
              <a:gd name="T28" fmla="*/ 1136760 w 2740"/>
              <a:gd name="T29" fmla="*/ 70456 h 2446"/>
              <a:gd name="T30" fmla="*/ 1427952 w 2740"/>
              <a:gd name="T31" fmla="*/ 579657 h 2446"/>
              <a:gd name="T32" fmla="*/ 1448034 w 2740"/>
              <a:gd name="T33" fmla="*/ 652781 h 2446"/>
              <a:gd name="T34" fmla="*/ 1427423 w 2740"/>
              <a:gd name="T35" fmla="*/ 726439 h 2446"/>
              <a:gd name="T36" fmla="*/ 1136760 w 2740"/>
              <a:gd name="T37" fmla="*/ 1235640 h 244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740"/>
              <a:gd name="T58" fmla="*/ 0 h 2446"/>
              <a:gd name="T59" fmla="*/ 2740 w 2740"/>
              <a:gd name="T60" fmla="*/ 2446 h 244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lt1"/>
              </a:solidFill>
              <a:ea typeface="微软雅黑" pitchFamily="34" charset="-122"/>
            </a:endParaRPr>
          </a:p>
        </p:txBody>
      </p:sp>
      <p:sp>
        <p:nvSpPr>
          <p:cNvPr id="7" name="文本框 3"/>
          <p:cNvSpPr txBox="1"/>
          <p:nvPr/>
        </p:nvSpPr>
        <p:spPr>
          <a:xfrm>
            <a:off x="5012750" y="2218098"/>
            <a:ext cx="2432567" cy="1569660"/>
          </a:xfrm>
          <a:prstGeom prst="rect">
            <a:avLst/>
          </a:prstGeom>
          <a:noFill/>
          <a:effectLst/>
        </p:spPr>
        <p:txBody>
          <a:bodyPr wrap="square" rtlCol="0">
            <a:spAutoFit/>
          </a:bodyPr>
          <a:lstStyle/>
          <a:p>
            <a:r>
              <a:rPr lang="zh-CN" altLang="en-US" sz="4800" b="1" dirty="0" smtClean="0">
                <a:solidFill>
                  <a:srgbClr val="FBFCF2"/>
                </a:solidFill>
                <a:latin typeface="微软雅黑" panose="020B0503020204020204" pitchFamily="34" charset="-122"/>
                <a:ea typeface="微软雅黑" panose="020B0503020204020204" pitchFamily="34" charset="-122"/>
              </a:rPr>
              <a:t>体系建设步骤</a:t>
            </a:r>
            <a:endParaRPr lang="zh-CN" altLang="en-US" sz="4800" b="1" dirty="0">
              <a:solidFill>
                <a:srgbClr val="FBFCF2"/>
              </a:solidFill>
              <a:latin typeface="微软雅黑" panose="020B0503020204020204" pitchFamily="34" charset="-122"/>
              <a:ea typeface="微软雅黑" panose="020B0503020204020204" pitchFamily="34" charset="-122"/>
            </a:endParaRPr>
          </a:p>
        </p:txBody>
      </p:sp>
      <p:sp>
        <p:nvSpPr>
          <p:cNvPr id="13" name="文本框 3"/>
          <p:cNvSpPr txBox="1"/>
          <p:nvPr/>
        </p:nvSpPr>
        <p:spPr>
          <a:xfrm>
            <a:off x="2622095" y="5013176"/>
            <a:ext cx="6912768" cy="646331"/>
          </a:xfrm>
          <a:prstGeom prst="rect">
            <a:avLst/>
          </a:prstGeom>
          <a:noFill/>
          <a:effectLst/>
        </p:spPr>
        <p:txBody>
          <a:bodyPr wrap="square" rtlCol="0">
            <a:spAutoFit/>
          </a:bodyPr>
          <a:lstStyle/>
          <a:p>
            <a:pPr algn="ctr"/>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第一阶段：员工责任意识培养</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5631556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250"/>
                                        <p:tgtEl>
                                          <p:spTgt spid="3"/>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right)">
                                      <p:cBhvr>
                                        <p:cTn id="10" dur="1250"/>
                                        <p:tgtEl>
                                          <p:spTgt spid="4"/>
                                        </p:tgtEl>
                                      </p:cBhvr>
                                    </p:animEffect>
                                  </p:childTnLst>
                                </p:cTn>
                              </p:par>
                            </p:childTnLst>
                          </p:cTn>
                        </p:par>
                        <p:par>
                          <p:cTn id="11" fill="hold">
                            <p:stCondLst>
                              <p:cond delay="1250"/>
                            </p:stCondLst>
                            <p:childTnLst>
                              <p:par>
                                <p:cTn id="12" presetID="55"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750" fill="hold"/>
                                        <p:tgtEl>
                                          <p:spTgt spid="5"/>
                                        </p:tgtEl>
                                        <p:attrNameLst>
                                          <p:attrName>ppt_w</p:attrName>
                                        </p:attrNameLst>
                                      </p:cBhvr>
                                      <p:tavLst>
                                        <p:tav tm="0">
                                          <p:val>
                                            <p:strVal val="#ppt_w*0.70"/>
                                          </p:val>
                                        </p:tav>
                                        <p:tav tm="100000">
                                          <p:val>
                                            <p:strVal val="#ppt_w"/>
                                          </p:val>
                                        </p:tav>
                                      </p:tavLst>
                                    </p:anim>
                                    <p:anim calcmode="lin" valueType="num">
                                      <p:cBhvr>
                                        <p:cTn id="15" dur="750" fill="hold"/>
                                        <p:tgtEl>
                                          <p:spTgt spid="5"/>
                                        </p:tgtEl>
                                        <p:attrNameLst>
                                          <p:attrName>ppt_h</p:attrName>
                                        </p:attrNameLst>
                                      </p:cBhvr>
                                      <p:tavLst>
                                        <p:tav tm="0">
                                          <p:val>
                                            <p:strVal val="#ppt_h"/>
                                          </p:val>
                                        </p:tav>
                                        <p:tav tm="100000">
                                          <p:val>
                                            <p:strVal val="#ppt_h"/>
                                          </p:val>
                                        </p:tav>
                                      </p:tavLst>
                                    </p:anim>
                                    <p:animEffect transition="in" filter="fade">
                                      <p:cBhvr>
                                        <p:cTn id="16" dur="750"/>
                                        <p:tgtEl>
                                          <p:spTgt spid="5"/>
                                        </p:tgtEl>
                                      </p:cBhvr>
                                    </p:animEffect>
                                  </p:childTnLst>
                                </p:cTn>
                              </p:par>
                            </p:childTnLst>
                          </p:cTn>
                        </p:par>
                        <p:par>
                          <p:cTn id="17" fill="hold">
                            <p:stCondLst>
                              <p:cond delay="2000"/>
                            </p:stCondLst>
                            <p:childTnLst>
                              <p:par>
                                <p:cTn id="18" presetID="23" presetClass="entr" presetSubtype="16"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childTnLst>
                                </p:cTn>
                              </p:par>
                            </p:childTnLst>
                          </p:cTn>
                        </p:par>
                        <p:par>
                          <p:cTn id="22" fill="hold">
                            <p:stCondLst>
                              <p:cond delay="2750"/>
                            </p:stCondLst>
                            <p:childTnLst>
                              <p:par>
                                <p:cTn id="23" presetID="23" presetClass="entr" presetSubtype="16" fill="hold" grpId="0" nodeType="afterEffect">
                                  <p:stCondLst>
                                    <p:cond delay="0"/>
                                  </p:stCondLst>
                                  <p:iterate type="lt">
                                    <p:tmPct val="10000"/>
                                  </p:iterate>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011911" y="2238480"/>
            <a:ext cx="6771927" cy="2541080"/>
          </a:xfrm>
          <a:prstGeom prst="rect">
            <a:avLst/>
          </a:prstGeom>
        </p:spPr>
        <p:txBody>
          <a:bodyPr wrap="square">
            <a:spAutoFit/>
          </a:bodyPr>
          <a:lstStyle/>
          <a:p>
            <a:pPr>
              <a:lnSpc>
                <a:spcPct val="150000"/>
              </a:lnSpc>
            </a:pPr>
            <a:r>
              <a:rPr lang="zh-CN" altLang="zh-CN" dirty="0" smtClean="0">
                <a:ea typeface="微软雅黑" pitchFamily="34" charset="-122"/>
              </a:rPr>
              <a:t>战略</a:t>
            </a:r>
            <a:r>
              <a:rPr lang="zh-CN" altLang="zh-CN" dirty="0">
                <a:ea typeface="微软雅黑" pitchFamily="34" charset="-122"/>
              </a:rPr>
              <a:t>的正确并不能保证公司的成功，成功的公司一定是在战略方向和执行力两个方面都到位</a:t>
            </a:r>
            <a:r>
              <a:rPr lang="zh-CN" altLang="zh-CN" dirty="0" smtClean="0">
                <a:ea typeface="微软雅黑" pitchFamily="34" charset="-122"/>
              </a:rPr>
              <a:t>。</a:t>
            </a:r>
            <a:endParaRPr lang="en-US" altLang="zh-CN" dirty="0" smtClean="0">
              <a:ea typeface="微软雅黑" pitchFamily="34" charset="-122"/>
            </a:endParaRPr>
          </a:p>
          <a:p>
            <a:pPr>
              <a:lnSpc>
                <a:spcPct val="150000"/>
              </a:lnSpc>
            </a:pPr>
            <a:r>
              <a:rPr lang="zh-CN" altLang="zh-CN" dirty="0" smtClean="0">
                <a:ea typeface="微软雅黑" pitchFamily="34" charset="-122"/>
              </a:rPr>
              <a:t>在</a:t>
            </a:r>
            <a:r>
              <a:rPr lang="zh-CN" altLang="zh-CN" dirty="0">
                <a:ea typeface="微软雅黑" pitchFamily="34" charset="-122"/>
              </a:rPr>
              <a:t>战略上完全踏空而失败的公司并不多，更多的公司是在几乎同样的战略方向下在竞争中拉开了距离，执行力在公司的发展中起到了更持久的作用，它不仅可以执行战略，而且可以在过程中巩固，优化战略的方向，形成战略制定和战略执行之间的双向互动。</a:t>
            </a:r>
          </a:p>
        </p:txBody>
      </p:sp>
      <p:sp>
        <p:nvSpPr>
          <p:cNvPr id="3" name="文本框 3"/>
          <p:cNvSpPr txBox="1"/>
          <p:nvPr/>
        </p:nvSpPr>
        <p:spPr>
          <a:xfrm>
            <a:off x="1558702" y="404664"/>
            <a:ext cx="6912768" cy="646331"/>
          </a:xfrm>
          <a:prstGeom prst="rect">
            <a:avLst/>
          </a:prstGeom>
          <a:noFill/>
          <a:effectLst/>
        </p:spPr>
        <p:txBody>
          <a:bodyPr wrap="square" rtlCol="0">
            <a:spAutoFit/>
          </a:bodyPr>
          <a:lstStyle/>
          <a:p>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成功的关键是执行力</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pic>
        <p:nvPicPr>
          <p:cNvPr id="5" name="图片 4"/>
          <p:cNvPicPr>
            <a:picLocks noChangeAspect="1"/>
          </p:cNvPicPr>
          <p:nvPr/>
        </p:nvPicPr>
        <p:blipFill rotWithShape="1">
          <a:blip r:embed="rId2">
            <a:extLst>
              <a:ext uri="{28A0092B-C50C-407E-A947-70E740481C1C}">
                <a14:useLocalDpi xmlns:a14="http://schemas.microsoft.com/office/drawing/2010/main" val="0"/>
              </a:ext>
            </a:extLst>
          </a:blip>
          <a:srcRect t="3461" b="6410"/>
          <a:stretch/>
        </p:blipFill>
        <p:spPr>
          <a:xfrm>
            <a:off x="1054646" y="1479775"/>
            <a:ext cx="3503382" cy="4645569"/>
          </a:xfrm>
          <a:prstGeom prst="rect">
            <a:avLst/>
          </a:prstGeom>
        </p:spPr>
      </p:pic>
    </p:spTree>
    <p:extLst>
      <p:ext uri="{BB962C8B-B14F-4D97-AF65-F5344CB8AC3E}">
        <p14:creationId xmlns:p14="http://schemas.microsoft.com/office/powerpoint/2010/main" val="276571307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97588" y="2924944"/>
            <a:ext cx="6092825" cy="646331"/>
          </a:xfrm>
          <a:prstGeom prst="rect">
            <a:avLst/>
          </a:prstGeom>
        </p:spPr>
        <p:txBody>
          <a:bodyPr>
            <a:spAutoFit/>
          </a:bodyPr>
          <a:lstStyle/>
          <a:p>
            <a:r>
              <a:rPr lang="zh-CN" altLang="zh-CN" dirty="0" smtClean="0">
                <a:ea typeface="微软雅黑" pitchFamily="34" charset="-122"/>
              </a:rPr>
              <a:t>执行</a:t>
            </a:r>
            <a:r>
              <a:rPr lang="zh-CN" altLang="zh-CN" dirty="0">
                <a:ea typeface="微软雅黑" pitchFamily="34" charset="-122"/>
              </a:rPr>
              <a:t>力的基础是执行力组织和执行力文化</a:t>
            </a:r>
            <a:r>
              <a:rPr lang="zh-CN" altLang="zh-CN" dirty="0" smtClean="0">
                <a:ea typeface="微软雅黑" pitchFamily="34" charset="-122"/>
              </a:rPr>
              <a:t>，</a:t>
            </a:r>
            <a:endParaRPr lang="en-US" altLang="zh-CN" dirty="0" smtClean="0">
              <a:ea typeface="微软雅黑" pitchFamily="34" charset="-122"/>
            </a:endParaRPr>
          </a:p>
          <a:p>
            <a:r>
              <a:rPr lang="zh-CN" altLang="zh-CN" dirty="0" smtClean="0">
                <a:ea typeface="微软雅黑" pitchFamily="34" charset="-122"/>
              </a:rPr>
              <a:t>其</a:t>
            </a:r>
            <a:r>
              <a:rPr lang="zh-CN" altLang="zh-CN" dirty="0">
                <a:ea typeface="微软雅黑" pitchFamily="34" charset="-122"/>
              </a:rPr>
              <a:t>核心就是责任，包括职权职责的定位和责任意识的培养。</a:t>
            </a:r>
          </a:p>
        </p:txBody>
      </p:sp>
      <p:sp>
        <p:nvSpPr>
          <p:cNvPr id="3" name="文本框 3"/>
          <p:cNvSpPr txBox="1"/>
          <p:nvPr/>
        </p:nvSpPr>
        <p:spPr>
          <a:xfrm>
            <a:off x="1558702" y="404664"/>
            <a:ext cx="6912768" cy="646331"/>
          </a:xfrm>
          <a:prstGeom prst="rect">
            <a:avLst/>
          </a:prstGeom>
          <a:noFill/>
          <a:effectLst/>
        </p:spPr>
        <p:txBody>
          <a:bodyPr wrap="square" rtlCol="0">
            <a:spAutoFit/>
          </a:bodyPr>
          <a:lstStyle/>
          <a:p>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执行力的核心是责任</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4606" y="1844824"/>
            <a:ext cx="4824536" cy="3618402"/>
          </a:xfrm>
          <a:prstGeom prst="rect">
            <a:avLst/>
          </a:prstGeom>
        </p:spPr>
      </p:pic>
    </p:spTree>
    <p:extLst>
      <p:ext uri="{BB962C8B-B14F-4D97-AF65-F5344CB8AC3E}">
        <p14:creationId xmlns:p14="http://schemas.microsoft.com/office/powerpoint/2010/main" val="58170853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18542" y="2551837"/>
            <a:ext cx="6912768" cy="3000821"/>
          </a:xfrm>
          <a:prstGeom prst="rect">
            <a:avLst/>
          </a:prstGeom>
        </p:spPr>
        <p:txBody>
          <a:bodyPr wrap="square">
            <a:spAutoFit/>
          </a:bodyPr>
          <a:lstStyle/>
          <a:p>
            <a:pPr>
              <a:lnSpc>
                <a:spcPct val="150000"/>
              </a:lnSpc>
            </a:pPr>
            <a:r>
              <a:rPr lang="zh-CN" altLang="en-US" dirty="0" smtClean="0">
                <a:ea typeface="微软雅黑" pitchFamily="34" charset="-122"/>
              </a:rPr>
              <a:t>优秀</a:t>
            </a:r>
            <a:r>
              <a:rPr lang="zh-CN" altLang="zh-CN" dirty="0" smtClean="0">
                <a:ea typeface="微软雅黑" pitchFamily="34" charset="-122"/>
              </a:rPr>
              <a:t>的</a:t>
            </a:r>
            <a:r>
              <a:rPr lang="zh-CN" altLang="zh-CN" dirty="0">
                <a:ea typeface="微软雅黑" pitchFamily="34" charset="-122"/>
              </a:rPr>
              <a:t>管理者一定是负责任的管理者，负责任的管理者总是关注于结果</a:t>
            </a:r>
            <a:r>
              <a:rPr lang="zh-CN" altLang="zh-CN" dirty="0" smtClean="0">
                <a:ea typeface="微软雅黑" pitchFamily="34" charset="-122"/>
              </a:rPr>
              <a:t>。</a:t>
            </a:r>
            <a:endParaRPr lang="en-US" altLang="zh-CN" dirty="0" smtClean="0">
              <a:ea typeface="微软雅黑" pitchFamily="34" charset="-122"/>
            </a:endParaRPr>
          </a:p>
          <a:p>
            <a:pPr>
              <a:lnSpc>
                <a:spcPct val="150000"/>
              </a:lnSpc>
            </a:pPr>
            <a:r>
              <a:rPr lang="zh-CN" altLang="zh-CN" dirty="0" smtClean="0">
                <a:ea typeface="微软雅黑" pitchFamily="34" charset="-122"/>
              </a:rPr>
              <a:t>关注</a:t>
            </a:r>
            <a:r>
              <a:rPr lang="zh-CN" altLang="zh-CN" dirty="0">
                <a:ea typeface="微软雅黑" pitchFamily="34" charset="-122"/>
              </a:rPr>
              <a:t>于结果</a:t>
            </a:r>
            <a:r>
              <a:rPr lang="zh-CN" altLang="zh-CN" dirty="0" smtClean="0">
                <a:ea typeface="微软雅黑" pitchFamily="34" charset="-122"/>
              </a:rPr>
              <a:t>：</a:t>
            </a:r>
            <a:endParaRPr lang="en-US" altLang="zh-CN" dirty="0" smtClean="0">
              <a:ea typeface="微软雅黑" pitchFamily="34" charset="-122"/>
            </a:endParaRPr>
          </a:p>
          <a:p>
            <a:pPr>
              <a:lnSpc>
                <a:spcPct val="150000"/>
              </a:lnSpc>
            </a:pPr>
            <a:r>
              <a:rPr lang="zh-CN" altLang="zh-CN" dirty="0" smtClean="0">
                <a:ea typeface="微软雅黑" pitchFamily="34" charset="-122"/>
              </a:rPr>
              <a:t>第一</a:t>
            </a:r>
            <a:r>
              <a:rPr lang="zh-CN" altLang="zh-CN" dirty="0">
                <a:ea typeface="微软雅黑" pitchFamily="34" charset="-122"/>
              </a:rPr>
              <a:t>，必须衡量“解决问题”在公司中的作用，并使“解决问题”变成一项战略步骤</a:t>
            </a:r>
            <a:r>
              <a:rPr lang="zh-CN" altLang="zh-CN" dirty="0" smtClean="0">
                <a:ea typeface="微软雅黑" pitchFamily="34" charset="-122"/>
              </a:rPr>
              <a:t>；</a:t>
            </a:r>
            <a:endParaRPr lang="en-US" altLang="zh-CN" dirty="0" smtClean="0">
              <a:ea typeface="微软雅黑" pitchFamily="34" charset="-122"/>
            </a:endParaRPr>
          </a:p>
          <a:p>
            <a:pPr>
              <a:lnSpc>
                <a:spcPct val="150000"/>
              </a:lnSpc>
            </a:pPr>
            <a:r>
              <a:rPr lang="zh-CN" altLang="zh-CN" dirty="0" smtClean="0">
                <a:ea typeface="微软雅黑" pitchFamily="34" charset="-122"/>
              </a:rPr>
              <a:t>第二</a:t>
            </a:r>
            <a:r>
              <a:rPr lang="zh-CN" altLang="zh-CN" dirty="0">
                <a:ea typeface="微软雅黑" pitchFamily="34" charset="-122"/>
              </a:rPr>
              <a:t>，必须果断地、永久地解决工作中浮现出的日常问题。</a:t>
            </a:r>
          </a:p>
          <a:p>
            <a:pPr>
              <a:lnSpc>
                <a:spcPct val="150000"/>
              </a:lnSpc>
            </a:pPr>
            <a:r>
              <a:rPr lang="zh-CN" altLang="en-US" dirty="0" smtClean="0">
                <a:ea typeface="微软雅黑" pitchFamily="34" charset="-122"/>
              </a:rPr>
              <a:t>找方法不找借口，勇于解决问题</a:t>
            </a:r>
            <a:r>
              <a:rPr lang="zh-CN" altLang="zh-CN" dirty="0" smtClean="0">
                <a:ea typeface="微软雅黑" pitchFamily="34" charset="-122"/>
              </a:rPr>
              <a:t>。</a:t>
            </a:r>
            <a:endParaRPr lang="zh-CN" altLang="zh-CN" dirty="0">
              <a:ea typeface="微软雅黑" pitchFamily="34" charset="-122"/>
            </a:endParaRPr>
          </a:p>
        </p:txBody>
      </p:sp>
      <p:sp>
        <p:nvSpPr>
          <p:cNvPr id="4" name="文本框 3"/>
          <p:cNvSpPr txBox="1"/>
          <p:nvPr/>
        </p:nvSpPr>
        <p:spPr>
          <a:xfrm>
            <a:off x="1558702" y="404664"/>
            <a:ext cx="6912768" cy="646331"/>
          </a:xfrm>
          <a:prstGeom prst="rect">
            <a:avLst/>
          </a:prstGeom>
          <a:noFill/>
          <a:effectLst/>
        </p:spPr>
        <p:txBody>
          <a:bodyPr wrap="square" rtlCol="0">
            <a:spAutoFit/>
          </a:bodyPr>
          <a:lstStyle/>
          <a:p>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优秀的管理者关注结果</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19342" y="1703558"/>
            <a:ext cx="4653136" cy="4653136"/>
          </a:xfrm>
          <a:prstGeom prst="rect">
            <a:avLst/>
          </a:prstGeom>
        </p:spPr>
      </p:pic>
    </p:spTree>
    <p:extLst>
      <p:ext uri="{BB962C8B-B14F-4D97-AF65-F5344CB8AC3E}">
        <p14:creationId xmlns:p14="http://schemas.microsoft.com/office/powerpoint/2010/main" val="219619408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879182" y="2852936"/>
            <a:ext cx="6092825" cy="1477328"/>
          </a:xfrm>
          <a:prstGeom prst="rect">
            <a:avLst/>
          </a:prstGeom>
        </p:spPr>
        <p:txBody>
          <a:bodyPr>
            <a:spAutoFit/>
          </a:bodyPr>
          <a:lstStyle/>
          <a:p>
            <a:r>
              <a:rPr lang="zh-CN" altLang="zh-CN" dirty="0" smtClean="0">
                <a:ea typeface="微软雅黑" pitchFamily="34" charset="-122"/>
              </a:rPr>
              <a:t>任务</a:t>
            </a:r>
            <a:r>
              <a:rPr lang="zh-CN" altLang="zh-CN" dirty="0">
                <a:ea typeface="微软雅黑" pitchFamily="34" charset="-122"/>
              </a:rPr>
              <a:t>——任何职业的首要特征都表现为它必须完成的工作任务。</a:t>
            </a:r>
          </a:p>
          <a:p>
            <a:r>
              <a:rPr lang="zh-CN" altLang="zh-CN" dirty="0">
                <a:ea typeface="微软雅黑" pitchFamily="34" charset="-122"/>
              </a:rPr>
              <a:t>工具——掌握完成工作任务所需的工具是做好工作的保障。</a:t>
            </a:r>
          </a:p>
          <a:p>
            <a:r>
              <a:rPr lang="zh-CN" altLang="zh-CN" dirty="0">
                <a:ea typeface="微软雅黑" pitchFamily="34" charset="-122"/>
              </a:rPr>
              <a:t>原则——完成任务和运用工具所遵循的原则决定工作的质量。</a:t>
            </a:r>
          </a:p>
          <a:p>
            <a:r>
              <a:rPr lang="zh-CN" altLang="zh-CN" dirty="0">
                <a:ea typeface="微软雅黑" pitchFamily="34" charset="-122"/>
              </a:rPr>
              <a:t>责任——工作的责任与工作的重要性相关联。</a:t>
            </a:r>
          </a:p>
        </p:txBody>
      </p:sp>
      <p:sp>
        <p:nvSpPr>
          <p:cNvPr id="3" name="文本框 3"/>
          <p:cNvSpPr txBox="1"/>
          <p:nvPr/>
        </p:nvSpPr>
        <p:spPr>
          <a:xfrm>
            <a:off x="1558702" y="404664"/>
            <a:ext cx="6912768" cy="646331"/>
          </a:xfrm>
          <a:prstGeom prst="rect">
            <a:avLst/>
          </a:prstGeom>
          <a:noFill/>
          <a:effectLst/>
        </p:spPr>
        <p:txBody>
          <a:bodyPr wrap="square" rtlCol="0">
            <a:spAutoFit/>
          </a:bodyPr>
          <a:lstStyle/>
          <a:p>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管理者职业要素</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rotWithShape="1">
          <a:blip r:embed="rId2">
            <a:extLst>
              <a:ext uri="{28A0092B-C50C-407E-A947-70E740481C1C}">
                <a14:useLocalDpi xmlns:a14="http://schemas.microsoft.com/office/drawing/2010/main" val="0"/>
              </a:ext>
            </a:extLst>
          </a:blip>
          <a:srcRect l="9592" r="3870" b="6282"/>
          <a:stretch/>
        </p:blipFill>
        <p:spPr>
          <a:xfrm>
            <a:off x="262558" y="1844824"/>
            <a:ext cx="5226283" cy="4244903"/>
          </a:xfrm>
          <a:prstGeom prst="rect">
            <a:avLst/>
          </a:prstGeom>
        </p:spPr>
      </p:pic>
    </p:spTree>
    <p:extLst>
      <p:ext uri="{BB962C8B-B14F-4D97-AF65-F5344CB8AC3E}">
        <p14:creationId xmlns:p14="http://schemas.microsoft.com/office/powerpoint/2010/main" val="108760641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34566" y="2708920"/>
            <a:ext cx="6092825" cy="1754326"/>
          </a:xfrm>
          <a:prstGeom prst="rect">
            <a:avLst/>
          </a:prstGeom>
        </p:spPr>
        <p:txBody>
          <a:bodyPr>
            <a:spAutoFit/>
          </a:bodyPr>
          <a:lstStyle/>
          <a:p>
            <a:r>
              <a:rPr lang="zh-CN" altLang="zh-CN" dirty="0" smtClean="0">
                <a:ea typeface="微软雅黑" pitchFamily="34" charset="-122"/>
              </a:rPr>
              <a:t>有</a:t>
            </a:r>
            <a:r>
              <a:rPr lang="zh-CN" altLang="zh-CN" dirty="0">
                <a:ea typeface="微软雅黑" pitchFamily="34" charset="-122"/>
              </a:rPr>
              <a:t>良好的管理才能吸引住最优秀的工作人员，并且指导他们，让他们 各展其才。公司内最大的未开发的资源就是工作人员的潜力，管理者有责任发挥这广泛的智慧力量。</a:t>
            </a:r>
          </a:p>
          <a:p>
            <a:r>
              <a:rPr lang="zh-CN" altLang="zh-CN" dirty="0">
                <a:ea typeface="微软雅黑" pitchFamily="34" charset="-122"/>
              </a:rPr>
              <a:t>有效的管理必须责任分明，有效的管理者应当为事情的结果负起自己的责任。</a:t>
            </a:r>
          </a:p>
          <a:p>
            <a:r>
              <a:rPr lang="zh-CN" altLang="zh-CN" dirty="0">
                <a:ea typeface="微软雅黑" pitchFamily="34" charset="-122"/>
              </a:rPr>
              <a:t>责任的一个重要方面就是要承认你并非无所不知。</a:t>
            </a:r>
          </a:p>
        </p:txBody>
      </p:sp>
      <p:sp>
        <p:nvSpPr>
          <p:cNvPr id="3" name="文本框 3"/>
          <p:cNvSpPr txBox="1"/>
          <p:nvPr/>
        </p:nvSpPr>
        <p:spPr>
          <a:xfrm>
            <a:off x="1558702" y="404664"/>
            <a:ext cx="6912768" cy="646331"/>
          </a:xfrm>
          <a:prstGeom prst="rect">
            <a:avLst/>
          </a:prstGeom>
          <a:noFill/>
          <a:effectLst/>
        </p:spPr>
        <p:txBody>
          <a:bodyPr wrap="square" rtlCol="0">
            <a:spAutoFit/>
          </a:bodyPr>
          <a:lstStyle/>
          <a:p>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承担责任与管理</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35366" y="2276872"/>
            <a:ext cx="3873308" cy="2904981"/>
          </a:xfrm>
          <a:prstGeom prst="rect">
            <a:avLst/>
          </a:prstGeom>
        </p:spPr>
      </p:pic>
    </p:spTree>
    <p:extLst>
      <p:ext uri="{BB962C8B-B14F-4D97-AF65-F5344CB8AC3E}">
        <p14:creationId xmlns:p14="http://schemas.microsoft.com/office/powerpoint/2010/main" val="3084842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815286" y="2636912"/>
            <a:ext cx="4176464" cy="2783454"/>
          </a:xfrm>
          <a:prstGeom prst="rect">
            <a:avLst/>
          </a:prstGeom>
        </p:spPr>
        <p:txBody>
          <a:bodyPr wrap="square">
            <a:spAutoFit/>
          </a:bodyPr>
          <a:lstStyle/>
          <a:p>
            <a:pPr>
              <a:lnSpc>
                <a:spcPct val="200000"/>
              </a:lnSpc>
            </a:pPr>
            <a:r>
              <a:rPr lang="zh-CN" altLang="zh-CN" dirty="0" smtClean="0">
                <a:ea typeface="微软雅黑" pitchFamily="34" charset="-122"/>
              </a:rPr>
              <a:t>责任</a:t>
            </a:r>
            <a:r>
              <a:rPr lang="zh-CN" altLang="zh-CN" dirty="0">
                <a:ea typeface="微软雅黑" pitchFamily="34" charset="-122"/>
              </a:rPr>
              <a:t>是企业的生命线</a:t>
            </a:r>
          </a:p>
          <a:p>
            <a:pPr>
              <a:lnSpc>
                <a:spcPct val="200000"/>
              </a:lnSpc>
            </a:pPr>
            <a:r>
              <a:rPr lang="zh-CN" altLang="zh-CN" dirty="0">
                <a:ea typeface="微软雅黑" pitchFamily="34" charset="-122"/>
              </a:rPr>
              <a:t>责任让我们变得更勇敢</a:t>
            </a:r>
          </a:p>
          <a:p>
            <a:pPr>
              <a:lnSpc>
                <a:spcPct val="200000"/>
              </a:lnSpc>
            </a:pPr>
            <a:r>
              <a:rPr lang="zh-CN" altLang="zh-CN" dirty="0">
                <a:ea typeface="微软雅黑" pitchFamily="34" charset="-122"/>
              </a:rPr>
              <a:t>责任让人更容易取得成功</a:t>
            </a:r>
          </a:p>
          <a:p>
            <a:pPr>
              <a:lnSpc>
                <a:spcPct val="200000"/>
              </a:lnSpc>
            </a:pPr>
            <a:r>
              <a:rPr lang="zh-CN" altLang="zh-CN" dirty="0">
                <a:ea typeface="微软雅黑" pitchFamily="34" charset="-122"/>
              </a:rPr>
              <a:t>责任是生活的一部分</a:t>
            </a:r>
          </a:p>
          <a:p>
            <a:pPr>
              <a:lnSpc>
                <a:spcPct val="200000"/>
              </a:lnSpc>
            </a:pPr>
            <a:r>
              <a:rPr lang="zh-CN" altLang="zh-CN" dirty="0">
                <a:ea typeface="微软雅黑" pitchFamily="34" charset="-122"/>
              </a:rPr>
              <a:t>忽视责任意味着降低企业竞争力</a:t>
            </a:r>
          </a:p>
        </p:txBody>
      </p:sp>
      <p:sp>
        <p:nvSpPr>
          <p:cNvPr id="3" name="文本框 3"/>
          <p:cNvSpPr txBox="1"/>
          <p:nvPr/>
        </p:nvSpPr>
        <p:spPr>
          <a:xfrm>
            <a:off x="1558702" y="404664"/>
            <a:ext cx="6912768" cy="646331"/>
          </a:xfrm>
          <a:prstGeom prst="rect">
            <a:avLst/>
          </a:prstGeom>
          <a:noFill/>
          <a:effectLst/>
        </p:spPr>
        <p:txBody>
          <a:bodyPr wrap="square" rtlCol="0">
            <a:spAutoFit/>
          </a:bodyPr>
          <a:lstStyle/>
          <a:p>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责任的重要性</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6654" y="2348880"/>
            <a:ext cx="5292312" cy="3933056"/>
          </a:xfrm>
          <a:prstGeom prst="rect">
            <a:avLst/>
          </a:prstGeom>
        </p:spPr>
      </p:pic>
    </p:spTree>
    <p:extLst>
      <p:ext uri="{BB962C8B-B14F-4D97-AF65-F5344CB8AC3E}">
        <p14:creationId xmlns:p14="http://schemas.microsoft.com/office/powerpoint/2010/main" val="46520353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566814" y="2996952"/>
            <a:ext cx="4127326" cy="2125582"/>
          </a:xfrm>
          <a:prstGeom prst="rect">
            <a:avLst/>
          </a:prstGeom>
        </p:spPr>
        <p:txBody>
          <a:bodyPr wrap="square">
            <a:spAutoFit/>
          </a:bodyPr>
          <a:lstStyle/>
          <a:p>
            <a:pPr>
              <a:lnSpc>
                <a:spcPct val="150000"/>
              </a:lnSpc>
            </a:pPr>
            <a:r>
              <a:rPr lang="zh-CN" altLang="zh-CN" dirty="0" smtClean="0">
                <a:ea typeface="微软雅黑" pitchFamily="34" charset="-122"/>
              </a:rPr>
              <a:t>社会风气</a:t>
            </a:r>
            <a:r>
              <a:rPr lang="zh-CN" altLang="zh-CN" dirty="0">
                <a:ea typeface="微软雅黑" pitchFamily="34" charset="-122"/>
              </a:rPr>
              <a:t>的影响——</a:t>
            </a:r>
          </a:p>
          <a:p>
            <a:pPr>
              <a:lnSpc>
                <a:spcPct val="150000"/>
              </a:lnSpc>
            </a:pPr>
            <a:r>
              <a:rPr lang="zh-CN" altLang="zh-CN" dirty="0">
                <a:ea typeface="微软雅黑" pitchFamily="34" charset="-122"/>
              </a:rPr>
              <a:t>务虚的办事风格</a:t>
            </a:r>
          </a:p>
          <a:p>
            <a:pPr>
              <a:lnSpc>
                <a:spcPct val="150000"/>
              </a:lnSpc>
            </a:pPr>
            <a:r>
              <a:rPr lang="zh-CN" altLang="zh-CN" dirty="0">
                <a:ea typeface="微软雅黑" pitchFamily="34" charset="-122"/>
              </a:rPr>
              <a:t>埋怨多于改变</a:t>
            </a:r>
          </a:p>
          <a:p>
            <a:pPr>
              <a:lnSpc>
                <a:spcPct val="150000"/>
              </a:lnSpc>
            </a:pPr>
            <a:r>
              <a:rPr lang="zh-CN" altLang="zh-CN" dirty="0">
                <a:ea typeface="微软雅黑" pitchFamily="34" charset="-122"/>
              </a:rPr>
              <a:t>总想方设法将责任推给他人和事</a:t>
            </a:r>
          </a:p>
          <a:p>
            <a:pPr>
              <a:lnSpc>
                <a:spcPct val="150000"/>
              </a:lnSpc>
            </a:pPr>
            <a:r>
              <a:rPr lang="zh-CN" altLang="zh-CN" dirty="0">
                <a:ea typeface="微软雅黑" pitchFamily="34" charset="-122"/>
              </a:rPr>
              <a:t>人类固有的旁观者效应</a:t>
            </a:r>
          </a:p>
        </p:txBody>
      </p:sp>
      <p:sp>
        <p:nvSpPr>
          <p:cNvPr id="3" name="文本框 3"/>
          <p:cNvSpPr txBox="1"/>
          <p:nvPr/>
        </p:nvSpPr>
        <p:spPr>
          <a:xfrm>
            <a:off x="1558702" y="404664"/>
            <a:ext cx="6912768" cy="646331"/>
          </a:xfrm>
          <a:prstGeom prst="rect">
            <a:avLst/>
          </a:prstGeom>
          <a:noFill/>
          <a:effectLst/>
        </p:spPr>
        <p:txBody>
          <a:bodyPr wrap="square" rtlCol="0">
            <a:spAutoFit/>
          </a:bodyPr>
          <a:lstStyle/>
          <a:p>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什么在妨碍责任感</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75326" y="2057211"/>
            <a:ext cx="4005064" cy="4005064"/>
          </a:xfrm>
          <a:prstGeom prst="rect">
            <a:avLst/>
          </a:prstGeom>
        </p:spPr>
      </p:pic>
    </p:spTree>
    <p:extLst>
      <p:ext uri="{BB962C8B-B14F-4D97-AF65-F5344CB8AC3E}">
        <p14:creationId xmlns:p14="http://schemas.microsoft.com/office/powerpoint/2010/main" val="141746186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任意多边形 2"/>
          <p:cNvSpPr/>
          <p:nvPr/>
        </p:nvSpPr>
        <p:spPr>
          <a:xfrm rot="198227">
            <a:off x="-49555" y="2954307"/>
            <a:ext cx="12256069" cy="865720"/>
          </a:xfrm>
          <a:custGeom>
            <a:avLst/>
            <a:gdLst>
              <a:gd name="connsiteX0" fmla="*/ 20526 w 12256069"/>
              <a:gd name="connsiteY0" fmla="*/ 79640 h 865720"/>
              <a:gd name="connsiteX1" fmla="*/ 165669 w 12256069"/>
              <a:gd name="connsiteY1" fmla="*/ 253811 h 865720"/>
              <a:gd name="connsiteX2" fmla="*/ 1239726 w 12256069"/>
              <a:gd name="connsiteY2" fmla="*/ 863411 h 865720"/>
              <a:gd name="connsiteX3" fmla="*/ 2995955 w 12256069"/>
              <a:gd name="connsiteY3" fmla="*/ 7068 h 865720"/>
              <a:gd name="connsiteX4" fmla="*/ 4636069 w 12256069"/>
              <a:gd name="connsiteY4" fmla="*/ 544097 h 865720"/>
              <a:gd name="connsiteX5" fmla="*/ 6029441 w 12256069"/>
              <a:gd name="connsiteY5" fmla="*/ 573125 h 865720"/>
              <a:gd name="connsiteX6" fmla="*/ 7234126 w 12256069"/>
              <a:gd name="connsiteY6" fmla="*/ 7068 h 865720"/>
              <a:gd name="connsiteX7" fmla="*/ 8627498 w 12256069"/>
              <a:gd name="connsiteY7" fmla="*/ 457011 h 865720"/>
              <a:gd name="connsiteX8" fmla="*/ 9875726 w 12256069"/>
              <a:gd name="connsiteY8" fmla="*/ 7068 h 865720"/>
              <a:gd name="connsiteX9" fmla="*/ 11225555 w 12256069"/>
              <a:gd name="connsiteY9" fmla="*/ 195754 h 865720"/>
              <a:gd name="connsiteX10" fmla="*/ 11835155 w 12256069"/>
              <a:gd name="connsiteY10" fmla="*/ 384440 h 865720"/>
              <a:gd name="connsiteX11" fmla="*/ 12256069 w 12256069"/>
              <a:gd name="connsiteY11" fmla="*/ 398954 h 865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56069" h="865720">
                <a:moveTo>
                  <a:pt x="20526" y="79640"/>
                </a:moveTo>
                <a:cubicBezTo>
                  <a:pt x="-8503" y="101411"/>
                  <a:pt x="-37531" y="123183"/>
                  <a:pt x="165669" y="253811"/>
                </a:cubicBezTo>
                <a:cubicBezTo>
                  <a:pt x="368869" y="384440"/>
                  <a:pt x="768012" y="904535"/>
                  <a:pt x="1239726" y="863411"/>
                </a:cubicBezTo>
                <a:cubicBezTo>
                  <a:pt x="1711440" y="822287"/>
                  <a:pt x="2429898" y="60287"/>
                  <a:pt x="2995955" y="7068"/>
                </a:cubicBezTo>
                <a:cubicBezTo>
                  <a:pt x="3562012" y="-46151"/>
                  <a:pt x="4130488" y="449754"/>
                  <a:pt x="4636069" y="544097"/>
                </a:cubicBezTo>
                <a:cubicBezTo>
                  <a:pt x="5141650" y="638440"/>
                  <a:pt x="5596432" y="662630"/>
                  <a:pt x="6029441" y="573125"/>
                </a:cubicBezTo>
                <a:cubicBezTo>
                  <a:pt x="6462450" y="483620"/>
                  <a:pt x="6801117" y="26420"/>
                  <a:pt x="7234126" y="7068"/>
                </a:cubicBezTo>
                <a:cubicBezTo>
                  <a:pt x="7667136" y="-12284"/>
                  <a:pt x="8187231" y="457011"/>
                  <a:pt x="8627498" y="457011"/>
                </a:cubicBezTo>
                <a:cubicBezTo>
                  <a:pt x="9067765" y="457011"/>
                  <a:pt x="9442717" y="50611"/>
                  <a:pt x="9875726" y="7068"/>
                </a:cubicBezTo>
                <a:cubicBezTo>
                  <a:pt x="10308736" y="-36475"/>
                  <a:pt x="10898984" y="132859"/>
                  <a:pt x="11225555" y="195754"/>
                </a:cubicBezTo>
                <a:cubicBezTo>
                  <a:pt x="11552126" y="258649"/>
                  <a:pt x="11663403" y="350573"/>
                  <a:pt x="11835155" y="384440"/>
                </a:cubicBezTo>
                <a:cubicBezTo>
                  <a:pt x="12006907" y="418307"/>
                  <a:pt x="12256069" y="398954"/>
                  <a:pt x="12256069" y="398954"/>
                </a:cubicBezTo>
              </a:path>
            </a:pathLst>
          </a:custGeom>
          <a:ln>
            <a:solidFill>
              <a:srgbClr val="00C8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ea typeface="微软雅黑" pitchFamily="34" charset="-122"/>
            </a:endParaRPr>
          </a:p>
        </p:txBody>
      </p:sp>
      <p:sp>
        <p:nvSpPr>
          <p:cNvPr id="4" name="任意多边形 3"/>
          <p:cNvSpPr/>
          <p:nvPr/>
        </p:nvSpPr>
        <p:spPr>
          <a:xfrm rot="21338589" flipV="1">
            <a:off x="-25474" y="2994928"/>
            <a:ext cx="12256069" cy="434071"/>
          </a:xfrm>
          <a:custGeom>
            <a:avLst/>
            <a:gdLst>
              <a:gd name="connsiteX0" fmla="*/ 20526 w 12256069"/>
              <a:gd name="connsiteY0" fmla="*/ 79640 h 865720"/>
              <a:gd name="connsiteX1" fmla="*/ 165669 w 12256069"/>
              <a:gd name="connsiteY1" fmla="*/ 253811 h 865720"/>
              <a:gd name="connsiteX2" fmla="*/ 1239726 w 12256069"/>
              <a:gd name="connsiteY2" fmla="*/ 863411 h 865720"/>
              <a:gd name="connsiteX3" fmla="*/ 2995955 w 12256069"/>
              <a:gd name="connsiteY3" fmla="*/ 7068 h 865720"/>
              <a:gd name="connsiteX4" fmla="*/ 4636069 w 12256069"/>
              <a:gd name="connsiteY4" fmla="*/ 544097 h 865720"/>
              <a:gd name="connsiteX5" fmla="*/ 6029441 w 12256069"/>
              <a:gd name="connsiteY5" fmla="*/ 573125 h 865720"/>
              <a:gd name="connsiteX6" fmla="*/ 7234126 w 12256069"/>
              <a:gd name="connsiteY6" fmla="*/ 7068 h 865720"/>
              <a:gd name="connsiteX7" fmla="*/ 8627498 w 12256069"/>
              <a:gd name="connsiteY7" fmla="*/ 457011 h 865720"/>
              <a:gd name="connsiteX8" fmla="*/ 9875726 w 12256069"/>
              <a:gd name="connsiteY8" fmla="*/ 7068 h 865720"/>
              <a:gd name="connsiteX9" fmla="*/ 11225555 w 12256069"/>
              <a:gd name="connsiteY9" fmla="*/ 195754 h 865720"/>
              <a:gd name="connsiteX10" fmla="*/ 11835155 w 12256069"/>
              <a:gd name="connsiteY10" fmla="*/ 384440 h 865720"/>
              <a:gd name="connsiteX11" fmla="*/ 12256069 w 12256069"/>
              <a:gd name="connsiteY11" fmla="*/ 398954 h 865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56069" h="865720">
                <a:moveTo>
                  <a:pt x="20526" y="79640"/>
                </a:moveTo>
                <a:cubicBezTo>
                  <a:pt x="-8503" y="101411"/>
                  <a:pt x="-37531" y="123183"/>
                  <a:pt x="165669" y="253811"/>
                </a:cubicBezTo>
                <a:cubicBezTo>
                  <a:pt x="368869" y="384440"/>
                  <a:pt x="768012" y="904535"/>
                  <a:pt x="1239726" y="863411"/>
                </a:cubicBezTo>
                <a:cubicBezTo>
                  <a:pt x="1711440" y="822287"/>
                  <a:pt x="2429898" y="60287"/>
                  <a:pt x="2995955" y="7068"/>
                </a:cubicBezTo>
                <a:cubicBezTo>
                  <a:pt x="3562012" y="-46151"/>
                  <a:pt x="4130488" y="449754"/>
                  <a:pt x="4636069" y="544097"/>
                </a:cubicBezTo>
                <a:cubicBezTo>
                  <a:pt x="5141650" y="638440"/>
                  <a:pt x="5596432" y="662630"/>
                  <a:pt x="6029441" y="573125"/>
                </a:cubicBezTo>
                <a:cubicBezTo>
                  <a:pt x="6462450" y="483620"/>
                  <a:pt x="6801117" y="26420"/>
                  <a:pt x="7234126" y="7068"/>
                </a:cubicBezTo>
                <a:cubicBezTo>
                  <a:pt x="7667136" y="-12284"/>
                  <a:pt x="8187231" y="457011"/>
                  <a:pt x="8627498" y="457011"/>
                </a:cubicBezTo>
                <a:cubicBezTo>
                  <a:pt x="9067765" y="457011"/>
                  <a:pt x="9442717" y="50611"/>
                  <a:pt x="9875726" y="7068"/>
                </a:cubicBezTo>
                <a:cubicBezTo>
                  <a:pt x="10308736" y="-36475"/>
                  <a:pt x="10898984" y="132859"/>
                  <a:pt x="11225555" y="195754"/>
                </a:cubicBezTo>
                <a:cubicBezTo>
                  <a:pt x="11552126" y="258649"/>
                  <a:pt x="11663403" y="350573"/>
                  <a:pt x="11835155" y="384440"/>
                </a:cubicBezTo>
                <a:cubicBezTo>
                  <a:pt x="12006907" y="418307"/>
                  <a:pt x="12256069" y="398954"/>
                  <a:pt x="12256069" y="398954"/>
                </a:cubicBezTo>
              </a:path>
            </a:pathLst>
          </a:custGeom>
          <a:ln>
            <a:solidFill>
              <a:srgbClr val="04B5E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ea typeface="微软雅黑" pitchFamily="34" charset="-122"/>
            </a:endParaRPr>
          </a:p>
        </p:txBody>
      </p:sp>
      <p:sp>
        <p:nvSpPr>
          <p:cNvPr id="5" name="Freeform 5"/>
          <p:cNvSpPr/>
          <p:nvPr/>
        </p:nvSpPr>
        <p:spPr bwMode="auto">
          <a:xfrm rot="5400000">
            <a:off x="4466762" y="1526764"/>
            <a:ext cx="3271596" cy="2952328"/>
          </a:xfrm>
          <a:custGeom>
            <a:avLst/>
            <a:gdLst>
              <a:gd name="T0" fmla="*/ 1136760 w 2740"/>
              <a:gd name="T1" fmla="*/ 1235640 h 2446"/>
              <a:gd name="T2" fmla="*/ 1086026 w 2740"/>
              <a:gd name="T3" fmla="*/ 1286347 h 2446"/>
              <a:gd name="T4" fmla="*/ 1013624 w 2740"/>
              <a:gd name="T5" fmla="*/ 1305028 h 2446"/>
              <a:gd name="T6" fmla="*/ 431239 w 2740"/>
              <a:gd name="T7" fmla="*/ 1305028 h 2446"/>
              <a:gd name="T8" fmla="*/ 362009 w 2740"/>
              <a:gd name="T9" fmla="*/ 1286347 h 2446"/>
              <a:gd name="T10" fmla="*/ 311274 w 2740"/>
              <a:gd name="T11" fmla="*/ 1235107 h 2446"/>
              <a:gd name="T12" fmla="*/ 19025 w 2740"/>
              <a:gd name="T13" fmla="*/ 723770 h 2446"/>
              <a:gd name="T14" fmla="*/ 0 w 2740"/>
              <a:gd name="T15" fmla="*/ 652781 h 2446"/>
              <a:gd name="T16" fmla="*/ 19025 w 2740"/>
              <a:gd name="T17" fmla="*/ 581258 h 2446"/>
              <a:gd name="T18" fmla="*/ 310218 w 2740"/>
              <a:gd name="T19" fmla="*/ 72057 h 2446"/>
              <a:gd name="T20" fmla="*/ 362009 w 2740"/>
              <a:gd name="T21" fmla="*/ 19749 h 2446"/>
              <a:gd name="T22" fmla="*/ 428068 w 2740"/>
              <a:gd name="T23" fmla="*/ 534 h 2446"/>
              <a:gd name="T24" fmla="*/ 1012567 w 2740"/>
              <a:gd name="T25" fmla="*/ 534 h 2446"/>
              <a:gd name="T26" fmla="*/ 1086026 w 2740"/>
              <a:gd name="T27" fmla="*/ 19749 h 2446"/>
              <a:gd name="T28" fmla="*/ 1136760 w 2740"/>
              <a:gd name="T29" fmla="*/ 70456 h 2446"/>
              <a:gd name="T30" fmla="*/ 1427952 w 2740"/>
              <a:gd name="T31" fmla="*/ 579657 h 2446"/>
              <a:gd name="T32" fmla="*/ 1448034 w 2740"/>
              <a:gd name="T33" fmla="*/ 652781 h 2446"/>
              <a:gd name="T34" fmla="*/ 1427423 w 2740"/>
              <a:gd name="T35" fmla="*/ 726439 h 2446"/>
              <a:gd name="T36" fmla="*/ 1136760 w 2740"/>
              <a:gd name="T37" fmla="*/ 1235640 h 244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740"/>
              <a:gd name="T58" fmla="*/ 0 h 2446"/>
              <a:gd name="T59" fmla="*/ 2740 w 2740"/>
              <a:gd name="T60" fmla="*/ 2446 h 244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lt1"/>
              </a:solidFill>
              <a:ea typeface="微软雅黑" pitchFamily="34" charset="-122"/>
            </a:endParaRPr>
          </a:p>
        </p:txBody>
      </p:sp>
      <p:sp>
        <p:nvSpPr>
          <p:cNvPr id="7" name="文本框 3"/>
          <p:cNvSpPr txBox="1"/>
          <p:nvPr/>
        </p:nvSpPr>
        <p:spPr>
          <a:xfrm>
            <a:off x="5012750" y="2218098"/>
            <a:ext cx="2432567" cy="1569660"/>
          </a:xfrm>
          <a:prstGeom prst="rect">
            <a:avLst/>
          </a:prstGeom>
          <a:noFill/>
          <a:effectLst/>
        </p:spPr>
        <p:txBody>
          <a:bodyPr wrap="square" rtlCol="0">
            <a:spAutoFit/>
          </a:bodyPr>
          <a:lstStyle/>
          <a:p>
            <a:r>
              <a:rPr lang="zh-CN" altLang="en-US" sz="4800" b="1" dirty="0" smtClean="0">
                <a:solidFill>
                  <a:srgbClr val="FBFCF2"/>
                </a:solidFill>
                <a:latin typeface="微软雅黑" panose="020B0503020204020204" pitchFamily="34" charset="-122"/>
                <a:ea typeface="微软雅黑" panose="020B0503020204020204" pitchFamily="34" charset="-122"/>
              </a:rPr>
              <a:t>体系建设步骤</a:t>
            </a:r>
            <a:endParaRPr lang="zh-CN" altLang="en-US" sz="4800" b="1" dirty="0">
              <a:solidFill>
                <a:srgbClr val="FBFCF2"/>
              </a:solidFill>
              <a:latin typeface="微软雅黑" panose="020B0503020204020204" pitchFamily="34" charset="-122"/>
              <a:ea typeface="微软雅黑" panose="020B0503020204020204" pitchFamily="34" charset="-122"/>
            </a:endParaRPr>
          </a:p>
        </p:txBody>
      </p:sp>
      <p:sp>
        <p:nvSpPr>
          <p:cNvPr id="8" name="文本框 3"/>
          <p:cNvSpPr txBox="1"/>
          <p:nvPr/>
        </p:nvSpPr>
        <p:spPr>
          <a:xfrm>
            <a:off x="2772649" y="4941168"/>
            <a:ext cx="6912768" cy="646331"/>
          </a:xfrm>
          <a:prstGeom prst="rect">
            <a:avLst/>
          </a:prstGeom>
          <a:noFill/>
          <a:effectLst/>
        </p:spPr>
        <p:txBody>
          <a:bodyPr wrap="square" rtlCol="0">
            <a:spAutoFit/>
          </a:bodyPr>
          <a:lstStyle/>
          <a:p>
            <a:pPr algn="ctr"/>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第二阶段：责任是什么</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5196606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250"/>
                                        <p:tgtEl>
                                          <p:spTgt spid="3"/>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right)">
                                      <p:cBhvr>
                                        <p:cTn id="10" dur="1250"/>
                                        <p:tgtEl>
                                          <p:spTgt spid="4"/>
                                        </p:tgtEl>
                                      </p:cBhvr>
                                    </p:animEffect>
                                  </p:childTnLst>
                                </p:cTn>
                              </p:par>
                            </p:childTnLst>
                          </p:cTn>
                        </p:par>
                        <p:par>
                          <p:cTn id="11" fill="hold">
                            <p:stCondLst>
                              <p:cond delay="1250"/>
                            </p:stCondLst>
                            <p:childTnLst>
                              <p:par>
                                <p:cTn id="12" presetID="55"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750" fill="hold"/>
                                        <p:tgtEl>
                                          <p:spTgt spid="5"/>
                                        </p:tgtEl>
                                        <p:attrNameLst>
                                          <p:attrName>ppt_w</p:attrName>
                                        </p:attrNameLst>
                                      </p:cBhvr>
                                      <p:tavLst>
                                        <p:tav tm="0">
                                          <p:val>
                                            <p:strVal val="#ppt_w*0.70"/>
                                          </p:val>
                                        </p:tav>
                                        <p:tav tm="100000">
                                          <p:val>
                                            <p:strVal val="#ppt_w"/>
                                          </p:val>
                                        </p:tav>
                                      </p:tavLst>
                                    </p:anim>
                                    <p:anim calcmode="lin" valueType="num">
                                      <p:cBhvr>
                                        <p:cTn id="15" dur="750" fill="hold"/>
                                        <p:tgtEl>
                                          <p:spTgt spid="5"/>
                                        </p:tgtEl>
                                        <p:attrNameLst>
                                          <p:attrName>ppt_h</p:attrName>
                                        </p:attrNameLst>
                                      </p:cBhvr>
                                      <p:tavLst>
                                        <p:tav tm="0">
                                          <p:val>
                                            <p:strVal val="#ppt_h"/>
                                          </p:val>
                                        </p:tav>
                                        <p:tav tm="100000">
                                          <p:val>
                                            <p:strVal val="#ppt_h"/>
                                          </p:val>
                                        </p:tav>
                                      </p:tavLst>
                                    </p:anim>
                                    <p:animEffect transition="in" filter="fade">
                                      <p:cBhvr>
                                        <p:cTn id="16" dur="750"/>
                                        <p:tgtEl>
                                          <p:spTgt spid="5"/>
                                        </p:tgtEl>
                                      </p:cBhvr>
                                    </p:animEffect>
                                  </p:childTnLst>
                                </p:cTn>
                              </p:par>
                            </p:childTnLst>
                          </p:cTn>
                        </p:par>
                        <p:par>
                          <p:cTn id="17" fill="hold">
                            <p:stCondLst>
                              <p:cond delay="2000"/>
                            </p:stCondLst>
                            <p:childTnLst>
                              <p:par>
                                <p:cTn id="18" presetID="23" presetClass="entr" presetSubtype="16"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childTnLst>
                                </p:cTn>
                              </p:par>
                            </p:childTnLst>
                          </p:cTn>
                        </p:par>
                        <p:par>
                          <p:cTn id="22" fill="hold">
                            <p:stCondLst>
                              <p:cond delay="2750"/>
                            </p:stCondLst>
                            <p:childTnLst>
                              <p:par>
                                <p:cTn id="23" presetID="23" presetClass="entr" presetSubtype="16"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943078" y="2852936"/>
            <a:ext cx="6092825" cy="1477328"/>
          </a:xfrm>
          <a:prstGeom prst="rect">
            <a:avLst/>
          </a:prstGeom>
        </p:spPr>
        <p:txBody>
          <a:bodyPr>
            <a:spAutoFit/>
          </a:bodyPr>
          <a:lstStyle/>
          <a:p>
            <a:r>
              <a:rPr lang="zh-CN" altLang="zh-CN" dirty="0" smtClean="0">
                <a:ea typeface="微软雅黑" pitchFamily="34" charset="-122"/>
              </a:rPr>
              <a:t>责任感</a:t>
            </a:r>
            <a:r>
              <a:rPr lang="zh-CN" altLang="zh-CN" dirty="0">
                <a:ea typeface="微软雅黑" pitchFamily="34" charset="-122"/>
              </a:rPr>
              <a:t>的基本理解就是有权作出选择，要么承担责任，要么不承担责任。</a:t>
            </a:r>
          </a:p>
          <a:p>
            <a:r>
              <a:rPr lang="zh-CN" altLang="zh-CN" dirty="0">
                <a:ea typeface="微软雅黑" pitchFamily="34" charset="-122"/>
              </a:rPr>
              <a:t>一旦选定的责任成为我们人生的驱动力，并逐渐成为一种习惯，它将成为帮助我们获得成功的最重要的条件。</a:t>
            </a:r>
          </a:p>
          <a:p>
            <a:r>
              <a:rPr lang="zh-CN" altLang="zh-CN" dirty="0">
                <a:ea typeface="微软雅黑" pitchFamily="34" charset="-122"/>
              </a:rPr>
              <a:t>自觉是责任感的核心要素。</a:t>
            </a:r>
          </a:p>
        </p:txBody>
      </p:sp>
      <p:sp>
        <p:nvSpPr>
          <p:cNvPr id="3" name="文本框 3"/>
          <p:cNvSpPr txBox="1"/>
          <p:nvPr/>
        </p:nvSpPr>
        <p:spPr>
          <a:xfrm>
            <a:off x="1558702" y="404664"/>
            <a:ext cx="6912768" cy="646331"/>
          </a:xfrm>
          <a:prstGeom prst="rect">
            <a:avLst/>
          </a:prstGeom>
          <a:noFill/>
          <a:effectLst/>
        </p:spPr>
        <p:txBody>
          <a:bodyPr wrap="square" rtlCol="0">
            <a:spAutoFit/>
          </a:bodyPr>
          <a:lstStyle/>
          <a:p>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责任是一种选择</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62758" y="2601000"/>
            <a:ext cx="1981200" cy="1981200"/>
          </a:xfrm>
          <a:prstGeom prst="rect">
            <a:avLst/>
          </a:prstGeom>
        </p:spPr>
      </p:pic>
    </p:spTree>
    <p:extLst>
      <p:ext uri="{BB962C8B-B14F-4D97-AF65-F5344CB8AC3E}">
        <p14:creationId xmlns:p14="http://schemas.microsoft.com/office/powerpoint/2010/main" val="15210291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66614" y="2564904"/>
            <a:ext cx="6092825" cy="2031325"/>
          </a:xfrm>
          <a:prstGeom prst="rect">
            <a:avLst/>
          </a:prstGeom>
        </p:spPr>
        <p:txBody>
          <a:bodyPr>
            <a:spAutoFit/>
          </a:bodyPr>
          <a:lstStyle/>
          <a:p>
            <a:r>
              <a:rPr lang="zh-CN" altLang="zh-CN" dirty="0" smtClean="0">
                <a:ea typeface="微软雅黑" pitchFamily="34" charset="-122"/>
              </a:rPr>
              <a:t>借口</a:t>
            </a:r>
            <a:r>
              <a:rPr lang="zh-CN" altLang="zh-CN" dirty="0">
                <a:ea typeface="微软雅黑" pitchFamily="34" charset="-122"/>
              </a:rPr>
              <a:t>是不成功的理由</a:t>
            </a:r>
          </a:p>
          <a:p>
            <a:r>
              <a:rPr lang="zh-CN" altLang="zh-CN" dirty="0">
                <a:ea typeface="微软雅黑" pitchFamily="34" charset="-122"/>
              </a:rPr>
              <a:t>总是寻找借口的心态让人们都变成了受害者。</a:t>
            </a:r>
          </a:p>
          <a:p>
            <a:r>
              <a:rPr lang="zh-CN" altLang="zh-CN" dirty="0">
                <a:ea typeface="微软雅黑" pitchFamily="34" charset="-122"/>
              </a:rPr>
              <a:t>一旦习惯了找借口，就不愿意努力去改变自己的处境。</a:t>
            </a:r>
          </a:p>
          <a:p>
            <a:r>
              <a:rPr lang="zh-CN" altLang="zh-CN" dirty="0">
                <a:ea typeface="微软雅黑" pitchFamily="34" charset="-122"/>
              </a:rPr>
              <a:t>借口、悲观主义和无助感总是相伴而行，他们是个人责任感的敌人，也是成功的敌人。</a:t>
            </a:r>
          </a:p>
          <a:p>
            <a:r>
              <a:rPr lang="zh-CN" altLang="zh-CN" dirty="0">
                <a:ea typeface="微软雅黑" pitchFamily="34" charset="-122"/>
              </a:rPr>
              <a:t>肩负责任是困难的。然而，对承担责任的回报将是长期的自信、被尊重和有力量的感觉。</a:t>
            </a:r>
          </a:p>
        </p:txBody>
      </p:sp>
      <p:sp>
        <p:nvSpPr>
          <p:cNvPr id="3" name="文本框 3"/>
          <p:cNvSpPr txBox="1"/>
          <p:nvPr/>
        </p:nvSpPr>
        <p:spPr>
          <a:xfrm>
            <a:off x="1558702" y="404664"/>
            <a:ext cx="6912768" cy="646331"/>
          </a:xfrm>
          <a:prstGeom prst="rect">
            <a:avLst/>
          </a:prstGeom>
          <a:noFill/>
          <a:effectLst/>
        </p:spPr>
        <p:txBody>
          <a:bodyPr wrap="square" rtlCol="0">
            <a:spAutoFit/>
          </a:bodyPr>
          <a:lstStyle/>
          <a:p>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责任意味着不找借口</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47334" y="1628800"/>
            <a:ext cx="3897644" cy="4725144"/>
          </a:xfrm>
          <a:prstGeom prst="rect">
            <a:avLst/>
          </a:prstGeom>
        </p:spPr>
      </p:pic>
    </p:spTree>
    <p:extLst>
      <p:ext uri="{BB962C8B-B14F-4D97-AF65-F5344CB8AC3E}">
        <p14:creationId xmlns:p14="http://schemas.microsoft.com/office/powerpoint/2010/main" val="414680240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591150" y="1872535"/>
            <a:ext cx="6092825" cy="3787575"/>
          </a:xfrm>
          <a:prstGeom prst="rect">
            <a:avLst/>
          </a:prstGeom>
        </p:spPr>
        <p:txBody>
          <a:bodyPr>
            <a:spAutoFit/>
          </a:bodyPr>
          <a:lstStyle/>
          <a:p>
            <a:pPr>
              <a:lnSpc>
                <a:spcPct val="150000"/>
              </a:lnSpc>
            </a:pPr>
            <a:r>
              <a:rPr lang="zh-CN" altLang="zh-CN" dirty="0" smtClean="0">
                <a:ea typeface="微软雅黑" pitchFamily="34" charset="-122"/>
              </a:rPr>
              <a:t>责任感</a:t>
            </a:r>
            <a:r>
              <a:rPr lang="zh-CN" altLang="zh-CN" dirty="0">
                <a:ea typeface="微软雅黑" pitchFamily="34" charset="-122"/>
              </a:rPr>
              <a:t>的两个纬度——对谁负责、为谁负责。</a:t>
            </a:r>
          </a:p>
          <a:p>
            <a:pPr>
              <a:lnSpc>
                <a:spcPct val="150000"/>
              </a:lnSpc>
            </a:pPr>
            <a:r>
              <a:rPr lang="zh-CN" altLang="zh-CN" dirty="0">
                <a:ea typeface="微软雅黑" pitchFamily="34" charset="-122"/>
              </a:rPr>
              <a:t>选择对谁负责，意味着我们对之作出了承诺。</a:t>
            </a:r>
          </a:p>
          <a:p>
            <a:pPr>
              <a:lnSpc>
                <a:spcPct val="150000"/>
              </a:lnSpc>
            </a:pPr>
            <a:r>
              <a:rPr lang="zh-CN" altLang="zh-CN" dirty="0">
                <a:ea typeface="微软雅黑" pitchFamily="34" charset="-122"/>
              </a:rPr>
              <a:t>不太有责任感的人往往会为行为承担责任，而那些更负责的人，往往会为结果负责。</a:t>
            </a:r>
          </a:p>
          <a:p>
            <a:pPr>
              <a:lnSpc>
                <a:spcPct val="150000"/>
              </a:lnSpc>
            </a:pPr>
            <a:r>
              <a:rPr lang="zh-CN" altLang="zh-CN" dirty="0">
                <a:ea typeface="微软雅黑" pitchFamily="34" charset="-122"/>
              </a:rPr>
              <a:t>领导者们普遍认为 ，最大的烦恼来自于那些只为自己的行为过程负责的人。但问题在于，有太多的管理者的管理方式让人们误以为他希望为过程而非结果负责。</a:t>
            </a:r>
          </a:p>
          <a:p>
            <a:pPr>
              <a:lnSpc>
                <a:spcPct val="150000"/>
              </a:lnSpc>
            </a:pPr>
            <a:r>
              <a:rPr lang="zh-CN" altLang="zh-CN" dirty="0">
                <a:ea typeface="微软雅黑" pitchFamily="34" charset="-122"/>
              </a:rPr>
              <a:t>负责任的领导让下属明白，追求结果而非行为过程，是良好表现的核心特征。</a:t>
            </a:r>
          </a:p>
        </p:txBody>
      </p:sp>
      <p:sp>
        <p:nvSpPr>
          <p:cNvPr id="3" name="文本框 3"/>
          <p:cNvSpPr txBox="1"/>
          <p:nvPr/>
        </p:nvSpPr>
        <p:spPr>
          <a:xfrm>
            <a:off x="1558702" y="404664"/>
            <a:ext cx="6912768" cy="646331"/>
          </a:xfrm>
          <a:prstGeom prst="rect">
            <a:avLst/>
          </a:prstGeom>
          <a:noFill/>
          <a:effectLst/>
        </p:spPr>
        <p:txBody>
          <a:bodyPr wrap="square" rtlCol="0">
            <a:spAutoFit/>
          </a:bodyPr>
          <a:lstStyle/>
          <a:p>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责任的界定</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550" y="1844824"/>
            <a:ext cx="4968552" cy="3730236"/>
          </a:xfrm>
          <a:prstGeom prst="rect">
            <a:avLst/>
          </a:prstGeom>
        </p:spPr>
      </p:pic>
    </p:spTree>
    <p:extLst>
      <p:ext uri="{BB962C8B-B14F-4D97-AF65-F5344CB8AC3E}">
        <p14:creationId xmlns:p14="http://schemas.microsoft.com/office/powerpoint/2010/main" val="81351877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34566" y="2852936"/>
            <a:ext cx="6092825" cy="2125582"/>
          </a:xfrm>
          <a:prstGeom prst="rect">
            <a:avLst/>
          </a:prstGeom>
        </p:spPr>
        <p:txBody>
          <a:bodyPr>
            <a:spAutoFit/>
          </a:bodyPr>
          <a:lstStyle/>
          <a:p>
            <a:pPr>
              <a:lnSpc>
                <a:spcPct val="150000"/>
              </a:lnSpc>
            </a:pPr>
            <a:r>
              <a:rPr lang="zh-CN" altLang="zh-CN" dirty="0" smtClean="0">
                <a:ea typeface="微软雅黑" pitchFamily="34" charset="-122"/>
              </a:rPr>
              <a:t>责任感</a:t>
            </a:r>
            <a:r>
              <a:rPr lang="zh-CN" altLang="zh-CN" dirty="0">
                <a:ea typeface="微软雅黑" pitchFamily="34" charset="-122"/>
              </a:rPr>
              <a:t>的相对性就体现在“对谁负责”和“为谁负责”的评判标准的选择上。</a:t>
            </a:r>
          </a:p>
          <a:p>
            <a:pPr>
              <a:lnSpc>
                <a:spcPct val="150000"/>
              </a:lnSpc>
            </a:pPr>
            <a:r>
              <a:rPr lang="zh-CN" altLang="zh-CN" dirty="0">
                <a:ea typeface="微软雅黑" pitchFamily="34" charset="-122"/>
              </a:rPr>
              <a:t>工作上极具责任感的人，在家庭中不一定认为有责任心。</a:t>
            </a:r>
          </a:p>
          <a:p>
            <a:pPr>
              <a:lnSpc>
                <a:spcPct val="150000"/>
              </a:lnSpc>
            </a:pPr>
            <a:r>
              <a:rPr lang="zh-CN" altLang="zh-CN" dirty="0">
                <a:ea typeface="微软雅黑" pitchFamily="34" charset="-122"/>
              </a:rPr>
              <a:t>企业不能指望成为一个人所有责任感的核心。</a:t>
            </a:r>
          </a:p>
          <a:p>
            <a:pPr>
              <a:lnSpc>
                <a:spcPct val="150000"/>
              </a:lnSpc>
            </a:pPr>
            <a:r>
              <a:rPr lang="zh-CN" altLang="zh-CN" dirty="0">
                <a:ea typeface="微软雅黑" pitchFamily="34" charset="-122"/>
              </a:rPr>
              <a:t>对企业和对顾客的责任感应当平衡。</a:t>
            </a:r>
          </a:p>
        </p:txBody>
      </p:sp>
      <p:sp>
        <p:nvSpPr>
          <p:cNvPr id="3" name="文本框 3"/>
          <p:cNvSpPr txBox="1"/>
          <p:nvPr/>
        </p:nvSpPr>
        <p:spPr>
          <a:xfrm>
            <a:off x="1558702" y="404664"/>
            <a:ext cx="6912768" cy="646331"/>
          </a:xfrm>
          <a:prstGeom prst="rect">
            <a:avLst/>
          </a:prstGeom>
          <a:noFill/>
          <a:effectLst/>
        </p:spPr>
        <p:txBody>
          <a:bodyPr wrap="square" rtlCol="0">
            <a:spAutoFit/>
          </a:bodyPr>
          <a:lstStyle/>
          <a:p>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责任感是相对的</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26524" y="1769179"/>
            <a:ext cx="5724128" cy="4293096"/>
          </a:xfrm>
          <a:prstGeom prst="rect">
            <a:avLst/>
          </a:prstGeom>
        </p:spPr>
      </p:pic>
    </p:spTree>
    <p:extLst>
      <p:ext uri="{BB962C8B-B14F-4D97-AF65-F5344CB8AC3E}">
        <p14:creationId xmlns:p14="http://schemas.microsoft.com/office/powerpoint/2010/main" val="58211137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22872" y="2780928"/>
            <a:ext cx="6092825" cy="2308324"/>
          </a:xfrm>
          <a:prstGeom prst="rect">
            <a:avLst/>
          </a:prstGeom>
        </p:spPr>
        <p:txBody>
          <a:bodyPr>
            <a:spAutoFit/>
          </a:bodyPr>
          <a:lstStyle/>
          <a:p>
            <a:r>
              <a:rPr lang="zh-CN" altLang="zh-CN" dirty="0" smtClean="0">
                <a:ea typeface="微软雅黑" pitchFamily="34" charset="-122"/>
              </a:rPr>
              <a:t>责任感</a:t>
            </a:r>
            <a:r>
              <a:rPr lang="zh-CN" altLang="zh-CN" dirty="0">
                <a:ea typeface="微软雅黑" pitchFamily="34" charset="-122"/>
              </a:rPr>
              <a:t>的选择性体现在归责思维。</a:t>
            </a:r>
          </a:p>
          <a:p>
            <a:r>
              <a:rPr lang="zh-CN" altLang="zh-CN" dirty="0">
                <a:ea typeface="微软雅黑" pitchFamily="34" charset="-122"/>
              </a:rPr>
              <a:t>归责思维的两个趋势——外在归责与内在归责</a:t>
            </a:r>
          </a:p>
          <a:p>
            <a:r>
              <a:rPr lang="zh-CN" altLang="zh-CN" dirty="0">
                <a:ea typeface="微软雅黑" pitchFamily="34" charset="-122"/>
              </a:rPr>
              <a:t>外在归责往往将责任归于外部环境、条件，因而不在自身找原因，为推卸责任找借口。</a:t>
            </a:r>
          </a:p>
          <a:p>
            <a:r>
              <a:rPr lang="zh-CN" altLang="zh-CN" dirty="0">
                <a:ea typeface="微软雅黑" pitchFamily="34" charset="-122"/>
              </a:rPr>
              <a:t>内在归责强调在自身查找原因，具有内在归责思维的人往往勇于承担责任，并努力改进自己的工作。</a:t>
            </a:r>
          </a:p>
          <a:p>
            <a:r>
              <a:rPr lang="zh-CN" altLang="zh-CN" dirty="0">
                <a:ea typeface="微软雅黑" pitchFamily="34" charset="-122"/>
              </a:rPr>
              <a:t>当组织中的每一个人都习惯于内在归责时，组织的执行力就会不断提升。</a:t>
            </a:r>
          </a:p>
        </p:txBody>
      </p:sp>
      <p:sp>
        <p:nvSpPr>
          <p:cNvPr id="3" name="文本框 3"/>
          <p:cNvSpPr txBox="1"/>
          <p:nvPr/>
        </p:nvSpPr>
        <p:spPr>
          <a:xfrm>
            <a:off x="1558702" y="404664"/>
            <a:ext cx="6912768" cy="646331"/>
          </a:xfrm>
          <a:prstGeom prst="rect">
            <a:avLst/>
          </a:prstGeom>
          <a:noFill/>
          <a:effectLst/>
        </p:spPr>
        <p:txBody>
          <a:bodyPr wrap="square" rtlCol="0">
            <a:spAutoFit/>
          </a:bodyPr>
          <a:lstStyle/>
          <a:p>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归责思维与组织执行力</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rotWithShape="1">
          <a:blip r:embed="rId2">
            <a:extLst>
              <a:ext uri="{28A0092B-C50C-407E-A947-70E740481C1C}">
                <a14:useLocalDpi xmlns:a14="http://schemas.microsoft.com/office/drawing/2010/main" val="0"/>
              </a:ext>
            </a:extLst>
          </a:blip>
          <a:srcRect b="5000"/>
          <a:stretch/>
        </p:blipFill>
        <p:spPr>
          <a:xfrm>
            <a:off x="1630710" y="1988840"/>
            <a:ext cx="3964930" cy="4165317"/>
          </a:xfrm>
          <a:prstGeom prst="rect">
            <a:avLst/>
          </a:prstGeom>
        </p:spPr>
      </p:pic>
    </p:spTree>
    <p:extLst>
      <p:ext uri="{BB962C8B-B14F-4D97-AF65-F5344CB8AC3E}">
        <p14:creationId xmlns:p14="http://schemas.microsoft.com/office/powerpoint/2010/main" val="339258494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646934" y="1973034"/>
            <a:ext cx="3046412" cy="2031325"/>
          </a:xfrm>
          <a:prstGeom prst="rect">
            <a:avLst/>
          </a:prstGeom>
        </p:spPr>
        <p:txBody>
          <a:bodyPr wrap="square">
            <a:spAutoFit/>
          </a:bodyPr>
          <a:lstStyle/>
          <a:p>
            <a:r>
              <a:rPr lang="zh-CN" altLang="en-US" b="1" dirty="0" smtClean="0">
                <a:latin typeface="微软雅黑" pitchFamily="34" charset="-122"/>
                <a:ea typeface="微软雅黑" pitchFamily="34" charset="-122"/>
              </a:rPr>
              <a:t>管理者的艺术</a:t>
            </a:r>
            <a:endParaRPr lang="en-US" altLang="zh-CN" b="1" dirty="0" smtClean="0">
              <a:latin typeface="微软雅黑" pitchFamily="34" charset="-122"/>
              <a:ea typeface="微软雅黑" pitchFamily="34" charset="-122"/>
            </a:endParaRPr>
          </a:p>
          <a:p>
            <a:r>
              <a:rPr lang="en-US" altLang="zh-CN" b="1" dirty="0" smtClean="0">
                <a:latin typeface="微软雅黑" pitchFamily="34" charset="-122"/>
                <a:ea typeface="微软雅黑" pitchFamily="34" charset="-122"/>
              </a:rPr>
              <a:t>1.</a:t>
            </a:r>
            <a:r>
              <a:rPr lang="zh-CN" altLang="en-US" b="1" dirty="0" smtClean="0">
                <a:latin typeface="微软雅黑" pitchFamily="34" charset="-122"/>
                <a:ea typeface="微软雅黑" pitchFamily="34" charset="-122"/>
              </a:rPr>
              <a:t>感情投资</a:t>
            </a:r>
            <a:r>
              <a:rPr lang="zh-CN" altLang="en-US" b="1" dirty="0">
                <a:latin typeface="微软雅黑" pitchFamily="34" charset="-122"/>
                <a:ea typeface="微软雅黑" pitchFamily="34" charset="-122"/>
              </a:rPr>
              <a:t>，长线</a:t>
            </a:r>
            <a:r>
              <a:rPr lang="zh-CN" altLang="en-US" b="1" dirty="0" smtClean="0">
                <a:latin typeface="微软雅黑" pitchFamily="34" charset="-122"/>
                <a:ea typeface="微软雅黑" pitchFamily="34" charset="-122"/>
              </a:rPr>
              <a:t>收益</a:t>
            </a:r>
            <a:endParaRPr lang="en-US" altLang="zh-CN" b="1" dirty="0" smtClean="0">
              <a:latin typeface="微软雅黑" pitchFamily="34" charset="-122"/>
              <a:ea typeface="微软雅黑" pitchFamily="34" charset="-122"/>
            </a:endParaRPr>
          </a:p>
          <a:p>
            <a:r>
              <a:rPr lang="en-US" altLang="zh-CN" b="1" dirty="0" smtClean="0">
                <a:latin typeface="微软雅黑" pitchFamily="34" charset="-122"/>
                <a:ea typeface="微软雅黑" pitchFamily="34" charset="-122"/>
              </a:rPr>
              <a:t>2.</a:t>
            </a:r>
            <a:r>
              <a:rPr lang="zh-CN" altLang="en-US" b="1" dirty="0" smtClean="0">
                <a:latin typeface="微软雅黑" pitchFamily="34" charset="-122"/>
                <a:ea typeface="微软雅黑" pitchFamily="34" charset="-122"/>
              </a:rPr>
              <a:t>团队</a:t>
            </a:r>
            <a:r>
              <a:rPr lang="zh-CN" altLang="en-US" b="1" dirty="0">
                <a:latin typeface="微软雅黑" pitchFamily="34" charset="-122"/>
                <a:ea typeface="微软雅黑" pitchFamily="34" charset="-122"/>
              </a:rPr>
              <a:t>纪律，高于</a:t>
            </a:r>
            <a:r>
              <a:rPr lang="zh-CN" altLang="en-US" b="1" dirty="0" smtClean="0">
                <a:latin typeface="微软雅黑" pitchFamily="34" charset="-122"/>
                <a:ea typeface="微软雅黑" pitchFamily="34" charset="-122"/>
              </a:rPr>
              <a:t>一切</a:t>
            </a:r>
            <a:endParaRPr lang="en-US" altLang="zh-CN" b="1" dirty="0" smtClean="0">
              <a:latin typeface="微软雅黑" pitchFamily="34" charset="-122"/>
              <a:ea typeface="微软雅黑" pitchFamily="34" charset="-122"/>
            </a:endParaRPr>
          </a:p>
          <a:p>
            <a:r>
              <a:rPr lang="en-US" altLang="zh-CN" b="1" dirty="0" smtClean="0">
                <a:latin typeface="微软雅黑" pitchFamily="34" charset="-122"/>
                <a:ea typeface="微软雅黑" pitchFamily="34" charset="-122"/>
              </a:rPr>
              <a:t>3.</a:t>
            </a:r>
            <a:r>
              <a:rPr lang="zh-CN" altLang="en-US" b="1" dirty="0" smtClean="0">
                <a:latin typeface="微软雅黑" pitchFamily="34" charset="-122"/>
                <a:ea typeface="微软雅黑" pitchFamily="34" charset="-122"/>
              </a:rPr>
              <a:t>信任</a:t>
            </a:r>
            <a:r>
              <a:rPr lang="zh-CN" altLang="en-US" b="1" dirty="0">
                <a:latin typeface="微软雅黑" pitchFamily="34" charset="-122"/>
                <a:ea typeface="微软雅黑" pitchFamily="34" charset="-122"/>
              </a:rPr>
              <a:t>下属，事不</a:t>
            </a:r>
            <a:r>
              <a:rPr lang="zh-CN" altLang="en-US" b="1" dirty="0" smtClean="0">
                <a:latin typeface="微软雅黑" pitchFamily="34" charset="-122"/>
                <a:ea typeface="微软雅黑" pitchFamily="34" charset="-122"/>
              </a:rPr>
              <a:t>躬亲</a:t>
            </a:r>
            <a:endParaRPr lang="en-US" altLang="zh-CN" b="1" dirty="0" smtClean="0">
              <a:latin typeface="微软雅黑" pitchFamily="34" charset="-122"/>
              <a:ea typeface="微软雅黑" pitchFamily="34" charset="-122"/>
            </a:endParaRPr>
          </a:p>
          <a:p>
            <a:r>
              <a:rPr lang="en-US" altLang="zh-CN" b="1" dirty="0" smtClean="0">
                <a:latin typeface="微软雅黑" pitchFamily="34" charset="-122"/>
                <a:ea typeface="微软雅黑" pitchFamily="34" charset="-122"/>
              </a:rPr>
              <a:t>4.</a:t>
            </a:r>
            <a:r>
              <a:rPr lang="zh-CN" altLang="en-US" b="1" dirty="0" smtClean="0">
                <a:latin typeface="微软雅黑" pitchFamily="34" charset="-122"/>
                <a:ea typeface="微软雅黑" pitchFamily="34" charset="-122"/>
              </a:rPr>
              <a:t>严格</a:t>
            </a:r>
            <a:r>
              <a:rPr lang="zh-CN" altLang="en-US" b="1" dirty="0">
                <a:latin typeface="微软雅黑" pitchFamily="34" charset="-122"/>
                <a:ea typeface="微软雅黑" pitchFamily="34" charset="-122"/>
              </a:rPr>
              <a:t>自律，</a:t>
            </a:r>
            <a:r>
              <a:rPr lang="zh-CN" altLang="en-US" b="1" dirty="0" smtClean="0">
                <a:latin typeface="微软雅黑" pitchFamily="34" charset="-122"/>
                <a:ea typeface="微软雅黑" pitchFamily="34" charset="-122"/>
              </a:rPr>
              <a:t>以身作则</a:t>
            </a:r>
            <a:endParaRPr lang="en-US" altLang="zh-CN" b="1" dirty="0" smtClean="0">
              <a:latin typeface="微软雅黑" pitchFamily="34" charset="-122"/>
              <a:ea typeface="微软雅黑" pitchFamily="34" charset="-122"/>
            </a:endParaRPr>
          </a:p>
          <a:p>
            <a:r>
              <a:rPr lang="en-US" altLang="zh-CN" b="1" dirty="0" smtClean="0">
                <a:latin typeface="微软雅黑" pitchFamily="34" charset="-122"/>
                <a:ea typeface="微软雅黑" pitchFamily="34" charset="-122"/>
              </a:rPr>
              <a:t>5.</a:t>
            </a:r>
            <a:r>
              <a:rPr lang="zh-CN" altLang="en-US" b="1" dirty="0" smtClean="0">
                <a:latin typeface="微软雅黑" pitchFamily="34" charset="-122"/>
                <a:ea typeface="微软雅黑" pitchFamily="34" charset="-122"/>
              </a:rPr>
              <a:t>胸襟</a:t>
            </a:r>
            <a:r>
              <a:rPr lang="zh-CN" altLang="en-US" b="1" dirty="0">
                <a:latin typeface="微软雅黑" pitchFamily="34" charset="-122"/>
                <a:ea typeface="微软雅黑" pitchFamily="34" charset="-122"/>
              </a:rPr>
              <a:t>豁达，宽容</a:t>
            </a:r>
            <a:r>
              <a:rPr lang="zh-CN" altLang="en-US" b="1" dirty="0" smtClean="0">
                <a:latin typeface="微软雅黑" pitchFamily="34" charset="-122"/>
                <a:ea typeface="微软雅黑" pitchFamily="34" charset="-122"/>
              </a:rPr>
              <a:t>心态</a:t>
            </a:r>
            <a:endParaRPr lang="en-US" altLang="zh-CN" b="1" dirty="0" smtClean="0">
              <a:latin typeface="微软雅黑" pitchFamily="34" charset="-122"/>
              <a:ea typeface="微软雅黑" pitchFamily="34" charset="-122"/>
            </a:endParaRPr>
          </a:p>
          <a:p>
            <a:r>
              <a:rPr lang="en-US" altLang="zh-CN" b="1" dirty="0" smtClean="0">
                <a:latin typeface="微软雅黑" pitchFamily="34" charset="-122"/>
                <a:ea typeface="微软雅黑" pitchFamily="34" charset="-122"/>
              </a:rPr>
              <a:t>6.</a:t>
            </a:r>
            <a:r>
              <a:rPr lang="zh-CN" altLang="en-US" b="1" dirty="0" smtClean="0">
                <a:latin typeface="微软雅黑" pitchFamily="34" charset="-122"/>
                <a:ea typeface="微软雅黑" pitchFamily="34" charset="-122"/>
              </a:rPr>
              <a:t>慧眼</a:t>
            </a:r>
            <a:r>
              <a:rPr lang="zh-CN" altLang="en-US" b="1" dirty="0">
                <a:latin typeface="微软雅黑" pitchFamily="34" charset="-122"/>
                <a:ea typeface="微软雅黑" pitchFamily="34" charset="-122"/>
              </a:rPr>
              <a:t>识人，任人唯贤</a:t>
            </a:r>
            <a:endParaRPr lang="en-US" altLang="zh-CN" b="1" dirty="0" smtClean="0">
              <a:latin typeface="微软雅黑" pitchFamily="34" charset="-122"/>
              <a:ea typeface="微软雅黑" pitchFamily="34" charset="-122"/>
            </a:endParaRPr>
          </a:p>
        </p:txBody>
      </p:sp>
      <p:sp>
        <p:nvSpPr>
          <p:cNvPr id="3" name="文本框 3"/>
          <p:cNvSpPr txBox="1"/>
          <p:nvPr/>
        </p:nvSpPr>
        <p:spPr>
          <a:xfrm>
            <a:off x="1558702" y="404664"/>
            <a:ext cx="6912768" cy="646331"/>
          </a:xfrm>
          <a:prstGeom prst="rect">
            <a:avLst/>
          </a:prstGeom>
          <a:noFill/>
          <a:effectLst/>
        </p:spPr>
        <p:txBody>
          <a:bodyPr wrap="square" rtlCol="0">
            <a:spAutoFit/>
          </a:bodyPr>
          <a:lstStyle/>
          <a:p>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认清自己的责任</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sp>
        <p:nvSpPr>
          <p:cNvPr id="4" name="矩形 3"/>
          <p:cNvSpPr/>
          <p:nvPr/>
        </p:nvSpPr>
        <p:spPr>
          <a:xfrm>
            <a:off x="7247334" y="2045747"/>
            <a:ext cx="3624710" cy="2031325"/>
          </a:xfrm>
          <a:prstGeom prst="rect">
            <a:avLst/>
          </a:prstGeom>
        </p:spPr>
        <p:txBody>
          <a:bodyPr wrap="none">
            <a:spAutoFit/>
          </a:bodyPr>
          <a:lstStyle/>
          <a:p>
            <a:r>
              <a:rPr lang="zh-CN" altLang="en-US" b="1" dirty="0" smtClean="0">
                <a:latin typeface="微软雅黑" pitchFamily="34" charset="-122"/>
                <a:ea typeface="微软雅黑" pitchFamily="34" charset="-122"/>
              </a:rPr>
              <a:t>员工的责任</a:t>
            </a:r>
            <a:endParaRPr lang="en-US" altLang="zh-CN" b="1" dirty="0" smtClean="0">
              <a:latin typeface="微软雅黑" pitchFamily="34" charset="-122"/>
              <a:ea typeface="微软雅黑" pitchFamily="34" charset="-122"/>
            </a:endParaRPr>
          </a:p>
          <a:p>
            <a:r>
              <a:rPr lang="en-US" altLang="zh-CN" b="1" dirty="0" smtClean="0">
                <a:latin typeface="微软雅黑" pitchFamily="34" charset="-122"/>
                <a:ea typeface="微软雅黑" pitchFamily="34" charset="-122"/>
              </a:rPr>
              <a:t>1.</a:t>
            </a:r>
            <a:r>
              <a:rPr lang="zh-CN" altLang="en-US" b="1" dirty="0" smtClean="0">
                <a:latin typeface="微软雅黑" pitchFamily="34" charset="-122"/>
                <a:ea typeface="微软雅黑" pitchFamily="34" charset="-122"/>
              </a:rPr>
              <a:t>忠诚</a:t>
            </a:r>
            <a:r>
              <a:rPr lang="zh-CN" altLang="en-US" b="1" dirty="0">
                <a:latin typeface="微软雅黑" pitchFamily="34" charset="-122"/>
                <a:ea typeface="微软雅黑" pitchFamily="34" charset="-122"/>
              </a:rPr>
              <a:t>于自己的领导和</a:t>
            </a:r>
            <a:r>
              <a:rPr lang="zh-CN" altLang="en-US" b="1" dirty="0" smtClean="0">
                <a:latin typeface="微软雅黑" pitchFamily="34" charset="-122"/>
                <a:ea typeface="微软雅黑" pitchFamily="34" charset="-122"/>
              </a:rPr>
              <a:t>企业</a:t>
            </a:r>
            <a:endParaRPr lang="en-US" altLang="zh-CN" b="1" dirty="0" smtClean="0">
              <a:latin typeface="微软雅黑" pitchFamily="34" charset="-122"/>
              <a:ea typeface="微软雅黑" pitchFamily="34" charset="-122"/>
            </a:endParaRPr>
          </a:p>
          <a:p>
            <a:r>
              <a:rPr lang="en-US" altLang="zh-CN" b="1" dirty="0" smtClean="0">
                <a:latin typeface="微软雅黑" pitchFamily="34" charset="-122"/>
                <a:ea typeface="微软雅黑" pitchFamily="34" charset="-122"/>
              </a:rPr>
              <a:t>2.</a:t>
            </a:r>
            <a:r>
              <a:rPr lang="zh-CN" altLang="en-US" b="1" dirty="0" smtClean="0">
                <a:latin typeface="微软雅黑" pitchFamily="34" charset="-122"/>
                <a:ea typeface="微软雅黑" pitchFamily="34" charset="-122"/>
              </a:rPr>
              <a:t>维护</a:t>
            </a:r>
            <a:r>
              <a:rPr lang="zh-CN" altLang="en-US" b="1" dirty="0">
                <a:latin typeface="微软雅黑" pitchFamily="34" charset="-122"/>
                <a:ea typeface="微软雅黑" pitchFamily="34" charset="-122"/>
              </a:rPr>
              <a:t>企业的利益和</a:t>
            </a:r>
            <a:r>
              <a:rPr lang="zh-CN" altLang="en-US" b="1" dirty="0" smtClean="0">
                <a:latin typeface="微软雅黑" pitchFamily="34" charset="-122"/>
                <a:ea typeface="微软雅黑" pitchFamily="34" charset="-122"/>
              </a:rPr>
              <a:t>形象</a:t>
            </a:r>
            <a:endParaRPr lang="en-US" altLang="zh-CN" b="1" dirty="0" smtClean="0">
              <a:latin typeface="微软雅黑" pitchFamily="34" charset="-122"/>
              <a:ea typeface="微软雅黑" pitchFamily="34" charset="-122"/>
            </a:endParaRPr>
          </a:p>
          <a:p>
            <a:r>
              <a:rPr lang="en-US" altLang="zh-CN" b="1" dirty="0" smtClean="0">
                <a:latin typeface="微软雅黑" pitchFamily="34" charset="-122"/>
                <a:ea typeface="微软雅黑" pitchFamily="34" charset="-122"/>
              </a:rPr>
              <a:t>3.</a:t>
            </a:r>
            <a:r>
              <a:rPr lang="zh-CN" altLang="en-US" b="1" dirty="0" smtClean="0">
                <a:latin typeface="微软雅黑" pitchFamily="34" charset="-122"/>
                <a:ea typeface="微软雅黑" pitchFamily="34" charset="-122"/>
              </a:rPr>
              <a:t>认真</a:t>
            </a:r>
            <a:r>
              <a:rPr lang="zh-CN" altLang="en-US" b="1" dirty="0">
                <a:latin typeface="微软雅黑" pitchFamily="34" charset="-122"/>
                <a:ea typeface="微软雅黑" pitchFamily="34" charset="-122"/>
              </a:rPr>
              <a:t>做好</a:t>
            </a:r>
            <a:r>
              <a:rPr lang="zh-CN" altLang="en-US" b="1" dirty="0" smtClean="0">
                <a:latin typeface="微软雅黑" pitchFamily="34" charset="-122"/>
                <a:ea typeface="微软雅黑" pitchFamily="34" charset="-122"/>
              </a:rPr>
              <a:t>本职工作</a:t>
            </a:r>
            <a:endParaRPr lang="en-US" altLang="zh-CN" b="1" dirty="0" smtClean="0">
              <a:latin typeface="微软雅黑" pitchFamily="34" charset="-122"/>
              <a:ea typeface="微软雅黑" pitchFamily="34" charset="-122"/>
            </a:endParaRPr>
          </a:p>
          <a:p>
            <a:r>
              <a:rPr lang="en-US" altLang="zh-CN" b="1" dirty="0" smtClean="0">
                <a:latin typeface="微软雅黑" pitchFamily="34" charset="-122"/>
                <a:ea typeface="微软雅黑" pitchFamily="34" charset="-122"/>
              </a:rPr>
              <a:t>4.</a:t>
            </a:r>
            <a:r>
              <a:rPr lang="zh-CN" altLang="en-US" b="1" dirty="0" smtClean="0">
                <a:latin typeface="微软雅黑" pitchFamily="34" charset="-122"/>
                <a:ea typeface="微软雅黑" pitchFamily="34" charset="-122"/>
              </a:rPr>
              <a:t>严格</a:t>
            </a:r>
            <a:r>
              <a:rPr lang="zh-CN" altLang="en-US" b="1" dirty="0">
                <a:latin typeface="微软雅黑" pitchFamily="34" charset="-122"/>
                <a:ea typeface="微软雅黑" pitchFamily="34" charset="-122"/>
              </a:rPr>
              <a:t>遵守公司的</a:t>
            </a:r>
            <a:r>
              <a:rPr lang="zh-CN" altLang="en-US" b="1" dirty="0" smtClean="0">
                <a:latin typeface="微软雅黑" pitchFamily="34" charset="-122"/>
                <a:ea typeface="微软雅黑" pitchFamily="34" charset="-122"/>
              </a:rPr>
              <a:t>制度</a:t>
            </a:r>
            <a:endParaRPr lang="en-US" altLang="zh-CN" b="1" dirty="0" smtClean="0">
              <a:latin typeface="微软雅黑" pitchFamily="34" charset="-122"/>
              <a:ea typeface="微软雅黑" pitchFamily="34" charset="-122"/>
            </a:endParaRPr>
          </a:p>
          <a:p>
            <a:r>
              <a:rPr lang="en-US" altLang="zh-CN" b="1" dirty="0" smtClean="0">
                <a:latin typeface="微软雅黑" pitchFamily="34" charset="-122"/>
                <a:ea typeface="微软雅黑" pitchFamily="34" charset="-122"/>
              </a:rPr>
              <a:t>5.</a:t>
            </a:r>
            <a:r>
              <a:rPr lang="zh-CN" altLang="en-US" b="1" dirty="0" smtClean="0">
                <a:latin typeface="微软雅黑" pitchFamily="34" charset="-122"/>
                <a:ea typeface="微软雅黑" pitchFamily="34" charset="-122"/>
              </a:rPr>
              <a:t>不断</a:t>
            </a:r>
            <a:r>
              <a:rPr lang="zh-CN" altLang="en-US" b="1" dirty="0">
                <a:latin typeface="微软雅黑" pitchFamily="34" charset="-122"/>
                <a:ea typeface="微软雅黑" pitchFamily="34" charset="-122"/>
              </a:rPr>
              <a:t>提升自己的业务能力和</a:t>
            </a:r>
            <a:r>
              <a:rPr lang="zh-CN" altLang="en-US" b="1" dirty="0" smtClean="0">
                <a:latin typeface="微软雅黑" pitchFamily="34" charset="-122"/>
                <a:ea typeface="微软雅黑" pitchFamily="34" charset="-122"/>
              </a:rPr>
              <a:t>水平</a:t>
            </a:r>
            <a:endParaRPr lang="en-US" altLang="zh-CN" b="1" dirty="0" smtClean="0">
              <a:latin typeface="微软雅黑" pitchFamily="34" charset="-122"/>
              <a:ea typeface="微软雅黑" pitchFamily="34" charset="-122"/>
            </a:endParaRPr>
          </a:p>
          <a:p>
            <a:r>
              <a:rPr lang="en-US" altLang="zh-CN" b="1" dirty="0" smtClean="0">
                <a:latin typeface="微软雅黑" pitchFamily="34" charset="-122"/>
                <a:ea typeface="微软雅黑" pitchFamily="34" charset="-122"/>
              </a:rPr>
              <a:t>6.</a:t>
            </a:r>
            <a:r>
              <a:rPr lang="zh-CN" altLang="en-US" b="1" dirty="0" smtClean="0">
                <a:latin typeface="微软雅黑" pitchFamily="34" charset="-122"/>
                <a:ea typeface="微软雅黑" pitchFamily="34" charset="-122"/>
              </a:rPr>
              <a:t>团队意识强</a:t>
            </a:r>
            <a:endParaRPr lang="zh-CN" altLang="en-US" b="1" dirty="0">
              <a:latin typeface="微软雅黑" pitchFamily="34" charset="-122"/>
              <a:ea typeface="微软雅黑" pitchFamily="34" charset="-122"/>
            </a:endParaRPr>
          </a:p>
        </p:txBody>
      </p:sp>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534" y="1887150"/>
            <a:ext cx="3552026" cy="2666752"/>
          </a:xfrm>
          <a:prstGeom prst="rect">
            <a:avLst/>
          </a:prstGeom>
        </p:spPr>
      </p:pic>
    </p:spTree>
    <p:extLst>
      <p:ext uri="{BB962C8B-B14F-4D97-AF65-F5344CB8AC3E}">
        <p14:creationId xmlns:p14="http://schemas.microsoft.com/office/powerpoint/2010/main" val="57769608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任意多边形 2"/>
          <p:cNvSpPr/>
          <p:nvPr/>
        </p:nvSpPr>
        <p:spPr>
          <a:xfrm rot="198227">
            <a:off x="-49555" y="2954307"/>
            <a:ext cx="12256069" cy="865720"/>
          </a:xfrm>
          <a:custGeom>
            <a:avLst/>
            <a:gdLst>
              <a:gd name="connsiteX0" fmla="*/ 20526 w 12256069"/>
              <a:gd name="connsiteY0" fmla="*/ 79640 h 865720"/>
              <a:gd name="connsiteX1" fmla="*/ 165669 w 12256069"/>
              <a:gd name="connsiteY1" fmla="*/ 253811 h 865720"/>
              <a:gd name="connsiteX2" fmla="*/ 1239726 w 12256069"/>
              <a:gd name="connsiteY2" fmla="*/ 863411 h 865720"/>
              <a:gd name="connsiteX3" fmla="*/ 2995955 w 12256069"/>
              <a:gd name="connsiteY3" fmla="*/ 7068 h 865720"/>
              <a:gd name="connsiteX4" fmla="*/ 4636069 w 12256069"/>
              <a:gd name="connsiteY4" fmla="*/ 544097 h 865720"/>
              <a:gd name="connsiteX5" fmla="*/ 6029441 w 12256069"/>
              <a:gd name="connsiteY5" fmla="*/ 573125 h 865720"/>
              <a:gd name="connsiteX6" fmla="*/ 7234126 w 12256069"/>
              <a:gd name="connsiteY6" fmla="*/ 7068 h 865720"/>
              <a:gd name="connsiteX7" fmla="*/ 8627498 w 12256069"/>
              <a:gd name="connsiteY7" fmla="*/ 457011 h 865720"/>
              <a:gd name="connsiteX8" fmla="*/ 9875726 w 12256069"/>
              <a:gd name="connsiteY8" fmla="*/ 7068 h 865720"/>
              <a:gd name="connsiteX9" fmla="*/ 11225555 w 12256069"/>
              <a:gd name="connsiteY9" fmla="*/ 195754 h 865720"/>
              <a:gd name="connsiteX10" fmla="*/ 11835155 w 12256069"/>
              <a:gd name="connsiteY10" fmla="*/ 384440 h 865720"/>
              <a:gd name="connsiteX11" fmla="*/ 12256069 w 12256069"/>
              <a:gd name="connsiteY11" fmla="*/ 398954 h 865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56069" h="865720">
                <a:moveTo>
                  <a:pt x="20526" y="79640"/>
                </a:moveTo>
                <a:cubicBezTo>
                  <a:pt x="-8503" y="101411"/>
                  <a:pt x="-37531" y="123183"/>
                  <a:pt x="165669" y="253811"/>
                </a:cubicBezTo>
                <a:cubicBezTo>
                  <a:pt x="368869" y="384440"/>
                  <a:pt x="768012" y="904535"/>
                  <a:pt x="1239726" y="863411"/>
                </a:cubicBezTo>
                <a:cubicBezTo>
                  <a:pt x="1711440" y="822287"/>
                  <a:pt x="2429898" y="60287"/>
                  <a:pt x="2995955" y="7068"/>
                </a:cubicBezTo>
                <a:cubicBezTo>
                  <a:pt x="3562012" y="-46151"/>
                  <a:pt x="4130488" y="449754"/>
                  <a:pt x="4636069" y="544097"/>
                </a:cubicBezTo>
                <a:cubicBezTo>
                  <a:pt x="5141650" y="638440"/>
                  <a:pt x="5596432" y="662630"/>
                  <a:pt x="6029441" y="573125"/>
                </a:cubicBezTo>
                <a:cubicBezTo>
                  <a:pt x="6462450" y="483620"/>
                  <a:pt x="6801117" y="26420"/>
                  <a:pt x="7234126" y="7068"/>
                </a:cubicBezTo>
                <a:cubicBezTo>
                  <a:pt x="7667136" y="-12284"/>
                  <a:pt x="8187231" y="457011"/>
                  <a:pt x="8627498" y="457011"/>
                </a:cubicBezTo>
                <a:cubicBezTo>
                  <a:pt x="9067765" y="457011"/>
                  <a:pt x="9442717" y="50611"/>
                  <a:pt x="9875726" y="7068"/>
                </a:cubicBezTo>
                <a:cubicBezTo>
                  <a:pt x="10308736" y="-36475"/>
                  <a:pt x="10898984" y="132859"/>
                  <a:pt x="11225555" y="195754"/>
                </a:cubicBezTo>
                <a:cubicBezTo>
                  <a:pt x="11552126" y="258649"/>
                  <a:pt x="11663403" y="350573"/>
                  <a:pt x="11835155" y="384440"/>
                </a:cubicBezTo>
                <a:cubicBezTo>
                  <a:pt x="12006907" y="418307"/>
                  <a:pt x="12256069" y="398954"/>
                  <a:pt x="12256069" y="398954"/>
                </a:cubicBezTo>
              </a:path>
            </a:pathLst>
          </a:custGeom>
          <a:ln>
            <a:solidFill>
              <a:srgbClr val="00C8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ea typeface="微软雅黑" pitchFamily="34" charset="-122"/>
            </a:endParaRPr>
          </a:p>
        </p:txBody>
      </p:sp>
      <p:sp>
        <p:nvSpPr>
          <p:cNvPr id="4" name="任意多边形 3"/>
          <p:cNvSpPr/>
          <p:nvPr/>
        </p:nvSpPr>
        <p:spPr>
          <a:xfrm rot="21338589" flipV="1">
            <a:off x="-25474" y="2994928"/>
            <a:ext cx="12256069" cy="434071"/>
          </a:xfrm>
          <a:custGeom>
            <a:avLst/>
            <a:gdLst>
              <a:gd name="connsiteX0" fmla="*/ 20526 w 12256069"/>
              <a:gd name="connsiteY0" fmla="*/ 79640 h 865720"/>
              <a:gd name="connsiteX1" fmla="*/ 165669 w 12256069"/>
              <a:gd name="connsiteY1" fmla="*/ 253811 h 865720"/>
              <a:gd name="connsiteX2" fmla="*/ 1239726 w 12256069"/>
              <a:gd name="connsiteY2" fmla="*/ 863411 h 865720"/>
              <a:gd name="connsiteX3" fmla="*/ 2995955 w 12256069"/>
              <a:gd name="connsiteY3" fmla="*/ 7068 h 865720"/>
              <a:gd name="connsiteX4" fmla="*/ 4636069 w 12256069"/>
              <a:gd name="connsiteY4" fmla="*/ 544097 h 865720"/>
              <a:gd name="connsiteX5" fmla="*/ 6029441 w 12256069"/>
              <a:gd name="connsiteY5" fmla="*/ 573125 h 865720"/>
              <a:gd name="connsiteX6" fmla="*/ 7234126 w 12256069"/>
              <a:gd name="connsiteY6" fmla="*/ 7068 h 865720"/>
              <a:gd name="connsiteX7" fmla="*/ 8627498 w 12256069"/>
              <a:gd name="connsiteY7" fmla="*/ 457011 h 865720"/>
              <a:gd name="connsiteX8" fmla="*/ 9875726 w 12256069"/>
              <a:gd name="connsiteY8" fmla="*/ 7068 h 865720"/>
              <a:gd name="connsiteX9" fmla="*/ 11225555 w 12256069"/>
              <a:gd name="connsiteY9" fmla="*/ 195754 h 865720"/>
              <a:gd name="connsiteX10" fmla="*/ 11835155 w 12256069"/>
              <a:gd name="connsiteY10" fmla="*/ 384440 h 865720"/>
              <a:gd name="connsiteX11" fmla="*/ 12256069 w 12256069"/>
              <a:gd name="connsiteY11" fmla="*/ 398954 h 865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56069" h="865720">
                <a:moveTo>
                  <a:pt x="20526" y="79640"/>
                </a:moveTo>
                <a:cubicBezTo>
                  <a:pt x="-8503" y="101411"/>
                  <a:pt x="-37531" y="123183"/>
                  <a:pt x="165669" y="253811"/>
                </a:cubicBezTo>
                <a:cubicBezTo>
                  <a:pt x="368869" y="384440"/>
                  <a:pt x="768012" y="904535"/>
                  <a:pt x="1239726" y="863411"/>
                </a:cubicBezTo>
                <a:cubicBezTo>
                  <a:pt x="1711440" y="822287"/>
                  <a:pt x="2429898" y="60287"/>
                  <a:pt x="2995955" y="7068"/>
                </a:cubicBezTo>
                <a:cubicBezTo>
                  <a:pt x="3562012" y="-46151"/>
                  <a:pt x="4130488" y="449754"/>
                  <a:pt x="4636069" y="544097"/>
                </a:cubicBezTo>
                <a:cubicBezTo>
                  <a:pt x="5141650" y="638440"/>
                  <a:pt x="5596432" y="662630"/>
                  <a:pt x="6029441" y="573125"/>
                </a:cubicBezTo>
                <a:cubicBezTo>
                  <a:pt x="6462450" y="483620"/>
                  <a:pt x="6801117" y="26420"/>
                  <a:pt x="7234126" y="7068"/>
                </a:cubicBezTo>
                <a:cubicBezTo>
                  <a:pt x="7667136" y="-12284"/>
                  <a:pt x="8187231" y="457011"/>
                  <a:pt x="8627498" y="457011"/>
                </a:cubicBezTo>
                <a:cubicBezTo>
                  <a:pt x="9067765" y="457011"/>
                  <a:pt x="9442717" y="50611"/>
                  <a:pt x="9875726" y="7068"/>
                </a:cubicBezTo>
                <a:cubicBezTo>
                  <a:pt x="10308736" y="-36475"/>
                  <a:pt x="10898984" y="132859"/>
                  <a:pt x="11225555" y="195754"/>
                </a:cubicBezTo>
                <a:cubicBezTo>
                  <a:pt x="11552126" y="258649"/>
                  <a:pt x="11663403" y="350573"/>
                  <a:pt x="11835155" y="384440"/>
                </a:cubicBezTo>
                <a:cubicBezTo>
                  <a:pt x="12006907" y="418307"/>
                  <a:pt x="12256069" y="398954"/>
                  <a:pt x="12256069" y="398954"/>
                </a:cubicBezTo>
              </a:path>
            </a:pathLst>
          </a:custGeom>
          <a:ln>
            <a:solidFill>
              <a:srgbClr val="04B5E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ea typeface="微软雅黑" pitchFamily="34" charset="-122"/>
            </a:endParaRPr>
          </a:p>
        </p:txBody>
      </p:sp>
      <p:sp>
        <p:nvSpPr>
          <p:cNvPr id="5" name="Freeform 5"/>
          <p:cNvSpPr/>
          <p:nvPr/>
        </p:nvSpPr>
        <p:spPr bwMode="auto">
          <a:xfrm rot="5400000">
            <a:off x="4466762" y="1526764"/>
            <a:ext cx="3271596" cy="2952328"/>
          </a:xfrm>
          <a:custGeom>
            <a:avLst/>
            <a:gdLst>
              <a:gd name="T0" fmla="*/ 1136760 w 2740"/>
              <a:gd name="T1" fmla="*/ 1235640 h 2446"/>
              <a:gd name="T2" fmla="*/ 1086026 w 2740"/>
              <a:gd name="T3" fmla="*/ 1286347 h 2446"/>
              <a:gd name="T4" fmla="*/ 1013624 w 2740"/>
              <a:gd name="T5" fmla="*/ 1305028 h 2446"/>
              <a:gd name="T6" fmla="*/ 431239 w 2740"/>
              <a:gd name="T7" fmla="*/ 1305028 h 2446"/>
              <a:gd name="T8" fmla="*/ 362009 w 2740"/>
              <a:gd name="T9" fmla="*/ 1286347 h 2446"/>
              <a:gd name="T10" fmla="*/ 311274 w 2740"/>
              <a:gd name="T11" fmla="*/ 1235107 h 2446"/>
              <a:gd name="T12" fmla="*/ 19025 w 2740"/>
              <a:gd name="T13" fmla="*/ 723770 h 2446"/>
              <a:gd name="T14" fmla="*/ 0 w 2740"/>
              <a:gd name="T15" fmla="*/ 652781 h 2446"/>
              <a:gd name="T16" fmla="*/ 19025 w 2740"/>
              <a:gd name="T17" fmla="*/ 581258 h 2446"/>
              <a:gd name="T18" fmla="*/ 310218 w 2740"/>
              <a:gd name="T19" fmla="*/ 72057 h 2446"/>
              <a:gd name="T20" fmla="*/ 362009 w 2740"/>
              <a:gd name="T21" fmla="*/ 19749 h 2446"/>
              <a:gd name="T22" fmla="*/ 428068 w 2740"/>
              <a:gd name="T23" fmla="*/ 534 h 2446"/>
              <a:gd name="T24" fmla="*/ 1012567 w 2740"/>
              <a:gd name="T25" fmla="*/ 534 h 2446"/>
              <a:gd name="T26" fmla="*/ 1086026 w 2740"/>
              <a:gd name="T27" fmla="*/ 19749 h 2446"/>
              <a:gd name="T28" fmla="*/ 1136760 w 2740"/>
              <a:gd name="T29" fmla="*/ 70456 h 2446"/>
              <a:gd name="T30" fmla="*/ 1427952 w 2740"/>
              <a:gd name="T31" fmla="*/ 579657 h 2446"/>
              <a:gd name="T32" fmla="*/ 1448034 w 2740"/>
              <a:gd name="T33" fmla="*/ 652781 h 2446"/>
              <a:gd name="T34" fmla="*/ 1427423 w 2740"/>
              <a:gd name="T35" fmla="*/ 726439 h 2446"/>
              <a:gd name="T36" fmla="*/ 1136760 w 2740"/>
              <a:gd name="T37" fmla="*/ 1235640 h 244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740"/>
              <a:gd name="T58" fmla="*/ 0 h 2446"/>
              <a:gd name="T59" fmla="*/ 2740 w 2740"/>
              <a:gd name="T60" fmla="*/ 2446 h 244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lt1"/>
              </a:solidFill>
              <a:ea typeface="微软雅黑" pitchFamily="34" charset="-122"/>
            </a:endParaRPr>
          </a:p>
        </p:txBody>
      </p:sp>
      <p:sp>
        <p:nvSpPr>
          <p:cNvPr id="7" name="文本框 3"/>
          <p:cNvSpPr txBox="1"/>
          <p:nvPr/>
        </p:nvSpPr>
        <p:spPr>
          <a:xfrm>
            <a:off x="5012750" y="2218098"/>
            <a:ext cx="2432567" cy="1569660"/>
          </a:xfrm>
          <a:prstGeom prst="rect">
            <a:avLst/>
          </a:prstGeom>
          <a:noFill/>
          <a:effectLst/>
        </p:spPr>
        <p:txBody>
          <a:bodyPr wrap="square" rtlCol="0">
            <a:spAutoFit/>
          </a:bodyPr>
          <a:lstStyle/>
          <a:p>
            <a:r>
              <a:rPr lang="zh-CN" altLang="en-US" sz="4800" b="1" dirty="0" smtClean="0">
                <a:solidFill>
                  <a:srgbClr val="FBFCF2"/>
                </a:solidFill>
                <a:latin typeface="微软雅黑" panose="020B0503020204020204" pitchFamily="34" charset="-122"/>
                <a:ea typeface="微软雅黑" panose="020B0503020204020204" pitchFamily="34" charset="-122"/>
              </a:rPr>
              <a:t>体系建设步骤</a:t>
            </a:r>
            <a:endParaRPr lang="zh-CN" altLang="en-US" sz="4800" b="1" dirty="0">
              <a:solidFill>
                <a:srgbClr val="FBFCF2"/>
              </a:solidFill>
              <a:latin typeface="微软雅黑" panose="020B0503020204020204" pitchFamily="34" charset="-122"/>
              <a:ea typeface="微软雅黑" panose="020B0503020204020204" pitchFamily="34" charset="-122"/>
            </a:endParaRPr>
          </a:p>
        </p:txBody>
      </p:sp>
      <p:sp>
        <p:nvSpPr>
          <p:cNvPr id="8" name="文本框 3"/>
          <p:cNvSpPr txBox="1"/>
          <p:nvPr/>
        </p:nvSpPr>
        <p:spPr>
          <a:xfrm>
            <a:off x="1990750" y="5085184"/>
            <a:ext cx="8784976" cy="646331"/>
          </a:xfrm>
          <a:prstGeom prst="rect">
            <a:avLst/>
          </a:prstGeom>
          <a:noFill/>
          <a:effectLst/>
        </p:spPr>
        <p:txBody>
          <a:bodyPr wrap="square" rtlCol="0">
            <a:spAutoFit/>
          </a:bodyPr>
          <a:lstStyle/>
          <a:p>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第三阶段：建立企业对客户的责任体系</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4479317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250"/>
                                        <p:tgtEl>
                                          <p:spTgt spid="3"/>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right)">
                                      <p:cBhvr>
                                        <p:cTn id="10" dur="1250"/>
                                        <p:tgtEl>
                                          <p:spTgt spid="4"/>
                                        </p:tgtEl>
                                      </p:cBhvr>
                                    </p:animEffect>
                                  </p:childTnLst>
                                </p:cTn>
                              </p:par>
                            </p:childTnLst>
                          </p:cTn>
                        </p:par>
                        <p:par>
                          <p:cTn id="11" fill="hold">
                            <p:stCondLst>
                              <p:cond delay="1250"/>
                            </p:stCondLst>
                            <p:childTnLst>
                              <p:par>
                                <p:cTn id="12" presetID="55"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750" fill="hold"/>
                                        <p:tgtEl>
                                          <p:spTgt spid="5"/>
                                        </p:tgtEl>
                                        <p:attrNameLst>
                                          <p:attrName>ppt_w</p:attrName>
                                        </p:attrNameLst>
                                      </p:cBhvr>
                                      <p:tavLst>
                                        <p:tav tm="0">
                                          <p:val>
                                            <p:strVal val="#ppt_w*0.70"/>
                                          </p:val>
                                        </p:tav>
                                        <p:tav tm="100000">
                                          <p:val>
                                            <p:strVal val="#ppt_w"/>
                                          </p:val>
                                        </p:tav>
                                      </p:tavLst>
                                    </p:anim>
                                    <p:anim calcmode="lin" valueType="num">
                                      <p:cBhvr>
                                        <p:cTn id="15" dur="750" fill="hold"/>
                                        <p:tgtEl>
                                          <p:spTgt spid="5"/>
                                        </p:tgtEl>
                                        <p:attrNameLst>
                                          <p:attrName>ppt_h</p:attrName>
                                        </p:attrNameLst>
                                      </p:cBhvr>
                                      <p:tavLst>
                                        <p:tav tm="0">
                                          <p:val>
                                            <p:strVal val="#ppt_h"/>
                                          </p:val>
                                        </p:tav>
                                        <p:tav tm="100000">
                                          <p:val>
                                            <p:strVal val="#ppt_h"/>
                                          </p:val>
                                        </p:tav>
                                      </p:tavLst>
                                    </p:anim>
                                    <p:animEffect transition="in" filter="fade">
                                      <p:cBhvr>
                                        <p:cTn id="16" dur="750"/>
                                        <p:tgtEl>
                                          <p:spTgt spid="5"/>
                                        </p:tgtEl>
                                      </p:cBhvr>
                                    </p:animEffect>
                                  </p:childTnLst>
                                </p:cTn>
                              </p:par>
                            </p:childTnLst>
                          </p:cTn>
                        </p:par>
                        <p:par>
                          <p:cTn id="17" fill="hold">
                            <p:stCondLst>
                              <p:cond delay="2000"/>
                            </p:stCondLst>
                            <p:childTnLst>
                              <p:par>
                                <p:cTn id="18" presetID="23" presetClass="entr" presetSubtype="16"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childTnLst>
                                </p:cTn>
                              </p:par>
                            </p:childTnLst>
                          </p:cTn>
                        </p:par>
                        <p:par>
                          <p:cTn id="22" fill="hold">
                            <p:stCondLst>
                              <p:cond delay="2750"/>
                            </p:stCondLst>
                            <p:childTnLst>
                              <p:par>
                                <p:cTn id="23" presetID="23" presetClass="entr" presetSubtype="16"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34566" y="3212976"/>
            <a:ext cx="6092825" cy="646331"/>
          </a:xfrm>
          <a:prstGeom prst="rect">
            <a:avLst/>
          </a:prstGeom>
        </p:spPr>
        <p:txBody>
          <a:bodyPr>
            <a:spAutoFit/>
          </a:bodyPr>
          <a:lstStyle/>
          <a:p>
            <a:r>
              <a:rPr lang="zh-CN" altLang="zh-CN" dirty="0" smtClean="0">
                <a:ea typeface="微软雅黑" pitchFamily="34" charset="-122"/>
              </a:rPr>
              <a:t>有</a:t>
            </a:r>
            <a:r>
              <a:rPr lang="zh-CN" altLang="zh-CN" dirty="0">
                <a:ea typeface="微软雅黑" pitchFamily="34" charset="-122"/>
              </a:rPr>
              <a:t>很多强大的力量将我们从顾客的身边拉开。</a:t>
            </a:r>
          </a:p>
          <a:p>
            <a:r>
              <a:rPr lang="zh-CN" altLang="en-US" dirty="0" smtClean="0">
                <a:ea typeface="微软雅黑" pitchFamily="34" charset="-122"/>
              </a:rPr>
              <a:t>大家</a:t>
            </a:r>
            <a:r>
              <a:rPr lang="zh-CN" altLang="zh-CN" dirty="0" smtClean="0">
                <a:ea typeface="微软雅黑" pitchFamily="34" charset="-122"/>
              </a:rPr>
              <a:t>都</a:t>
            </a:r>
            <a:r>
              <a:rPr lang="zh-CN" altLang="zh-CN" dirty="0">
                <a:ea typeface="微软雅黑" pitchFamily="34" charset="-122"/>
              </a:rPr>
              <a:t>在努力工作</a:t>
            </a:r>
            <a:r>
              <a:rPr lang="zh-CN" altLang="zh-CN" dirty="0" smtClean="0">
                <a:ea typeface="微软雅黑" pitchFamily="34" charset="-122"/>
              </a:rPr>
              <a:t>，</a:t>
            </a:r>
            <a:r>
              <a:rPr lang="zh-CN" altLang="en-US" dirty="0" smtClean="0">
                <a:ea typeface="微软雅黑" pitchFamily="34" charset="-122"/>
              </a:rPr>
              <a:t>然而可能</a:t>
            </a:r>
            <a:r>
              <a:rPr lang="zh-CN" altLang="zh-CN" dirty="0" smtClean="0">
                <a:ea typeface="微软雅黑" pitchFamily="34" charset="-122"/>
              </a:rPr>
              <a:t>忽视</a:t>
            </a:r>
            <a:r>
              <a:rPr lang="zh-CN" altLang="en-US" dirty="0" smtClean="0">
                <a:ea typeface="微软雅黑" pitchFamily="34" charset="-122"/>
              </a:rPr>
              <a:t>了自己</a:t>
            </a:r>
            <a:r>
              <a:rPr lang="zh-CN" altLang="zh-CN" dirty="0" smtClean="0">
                <a:ea typeface="微软雅黑" pitchFamily="34" charset="-122"/>
              </a:rPr>
              <a:t>的</a:t>
            </a:r>
            <a:r>
              <a:rPr lang="zh-CN" altLang="zh-CN" dirty="0">
                <a:ea typeface="微软雅黑" pitchFamily="34" charset="-122"/>
              </a:rPr>
              <a:t>客户。</a:t>
            </a:r>
          </a:p>
        </p:txBody>
      </p:sp>
      <p:sp>
        <p:nvSpPr>
          <p:cNvPr id="3" name="文本框 3"/>
          <p:cNvSpPr txBox="1"/>
          <p:nvPr/>
        </p:nvSpPr>
        <p:spPr>
          <a:xfrm>
            <a:off x="1701924" y="404664"/>
            <a:ext cx="8784976" cy="646331"/>
          </a:xfrm>
          <a:prstGeom prst="rect">
            <a:avLst/>
          </a:prstGeom>
          <a:noFill/>
          <a:effectLst/>
        </p:spPr>
        <p:txBody>
          <a:bodyPr wrap="square" rtlCol="0">
            <a:spAutoFit/>
          </a:bodyPr>
          <a:lstStyle/>
          <a:p>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完成了工作≠服务客户</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rotWithShape="1">
          <a:blip r:embed="rId2">
            <a:extLst>
              <a:ext uri="{28A0092B-C50C-407E-A947-70E740481C1C}">
                <a14:useLocalDpi xmlns:a14="http://schemas.microsoft.com/office/drawing/2010/main" val="0"/>
              </a:ext>
            </a:extLst>
          </a:blip>
          <a:srcRect t="4744" b="6666"/>
          <a:stretch/>
        </p:blipFill>
        <p:spPr>
          <a:xfrm>
            <a:off x="7319342" y="1916832"/>
            <a:ext cx="3938417" cy="3619873"/>
          </a:xfrm>
          <a:prstGeom prst="rect">
            <a:avLst/>
          </a:prstGeom>
        </p:spPr>
      </p:pic>
    </p:spTree>
    <p:extLst>
      <p:ext uri="{BB962C8B-B14F-4D97-AF65-F5344CB8AC3E}">
        <p14:creationId xmlns:p14="http://schemas.microsoft.com/office/powerpoint/2010/main" val="101329046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048000" y="2690336"/>
            <a:ext cx="6092825" cy="1200329"/>
          </a:xfrm>
          <a:prstGeom prst="rect">
            <a:avLst/>
          </a:prstGeom>
        </p:spPr>
        <p:txBody>
          <a:bodyPr>
            <a:spAutoFit/>
          </a:bodyPr>
          <a:lstStyle/>
          <a:p>
            <a:r>
              <a:rPr lang="zh-CN" altLang="zh-CN" dirty="0" smtClean="0">
                <a:ea typeface="微软雅黑" pitchFamily="34" charset="-122"/>
              </a:rPr>
              <a:t>品质</a:t>
            </a:r>
            <a:r>
              <a:rPr lang="zh-CN" altLang="zh-CN" dirty="0">
                <a:ea typeface="微软雅黑" pitchFamily="34" charset="-122"/>
              </a:rPr>
              <a:t>标准</a:t>
            </a:r>
          </a:p>
          <a:p>
            <a:r>
              <a:rPr lang="zh-CN" altLang="zh-CN" dirty="0">
                <a:ea typeface="微软雅黑" pitchFamily="34" charset="-122"/>
              </a:rPr>
              <a:t>交期标准</a:t>
            </a:r>
          </a:p>
          <a:p>
            <a:r>
              <a:rPr lang="zh-CN" altLang="zh-CN" dirty="0">
                <a:ea typeface="微软雅黑" pitchFamily="34" charset="-122"/>
              </a:rPr>
              <a:t>成本标准</a:t>
            </a:r>
          </a:p>
          <a:p>
            <a:r>
              <a:rPr lang="zh-CN" altLang="zh-CN" dirty="0">
                <a:ea typeface="微软雅黑" pitchFamily="34" charset="-122"/>
              </a:rPr>
              <a:t>服务标准</a:t>
            </a:r>
          </a:p>
        </p:txBody>
      </p:sp>
      <p:sp>
        <p:nvSpPr>
          <p:cNvPr id="3" name="文本框 3"/>
          <p:cNvSpPr txBox="1"/>
          <p:nvPr/>
        </p:nvSpPr>
        <p:spPr>
          <a:xfrm>
            <a:off x="1630710" y="406405"/>
            <a:ext cx="3384376" cy="646331"/>
          </a:xfrm>
          <a:prstGeom prst="rect">
            <a:avLst/>
          </a:prstGeom>
          <a:noFill/>
          <a:effectLst/>
        </p:spPr>
        <p:txBody>
          <a:bodyPr wrap="square" rtlCol="0">
            <a:spAutoFit/>
          </a:bodyPr>
          <a:lstStyle/>
          <a:p>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对客户的承诺</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55246" y="1556792"/>
            <a:ext cx="4409728" cy="4409728"/>
          </a:xfrm>
          <a:prstGeom prst="rect">
            <a:avLst/>
          </a:prstGeom>
        </p:spPr>
      </p:pic>
    </p:spTree>
    <p:extLst>
      <p:ext uri="{BB962C8B-B14F-4D97-AF65-F5344CB8AC3E}">
        <p14:creationId xmlns:p14="http://schemas.microsoft.com/office/powerpoint/2010/main" val="40484124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231110" y="3301499"/>
            <a:ext cx="6092825" cy="369332"/>
          </a:xfrm>
          <a:prstGeom prst="rect">
            <a:avLst/>
          </a:prstGeom>
        </p:spPr>
        <p:txBody>
          <a:bodyPr>
            <a:spAutoFit/>
          </a:bodyPr>
          <a:lstStyle/>
          <a:p>
            <a:r>
              <a:rPr lang="zh-CN" altLang="zh-CN" dirty="0" smtClean="0">
                <a:ea typeface="微软雅黑" pitchFamily="34" charset="-122"/>
              </a:rPr>
              <a:t>关注</a:t>
            </a:r>
            <a:r>
              <a:rPr lang="zh-CN" altLang="zh-CN" dirty="0">
                <a:ea typeface="微软雅黑" pitchFamily="34" charset="-122"/>
              </a:rPr>
              <a:t>你的客户、你潜在的客户和你过去的客户</a:t>
            </a:r>
          </a:p>
        </p:txBody>
      </p:sp>
      <p:sp>
        <p:nvSpPr>
          <p:cNvPr id="3" name="文本框 3"/>
          <p:cNvSpPr txBox="1"/>
          <p:nvPr/>
        </p:nvSpPr>
        <p:spPr>
          <a:xfrm>
            <a:off x="1630710" y="406405"/>
            <a:ext cx="3384376" cy="646331"/>
          </a:xfrm>
          <a:prstGeom prst="rect">
            <a:avLst/>
          </a:prstGeom>
          <a:noFill/>
          <a:effectLst/>
        </p:spPr>
        <p:txBody>
          <a:bodyPr wrap="square" rtlCol="0">
            <a:spAutoFit/>
          </a:bodyPr>
          <a:lstStyle/>
          <a:p>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市场研究</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98294" y="2280367"/>
            <a:ext cx="3707904" cy="2780928"/>
          </a:xfrm>
          <a:prstGeom prst="rect">
            <a:avLst/>
          </a:prstGeom>
        </p:spPr>
      </p:pic>
    </p:spTree>
    <p:extLst>
      <p:ext uri="{BB962C8B-B14F-4D97-AF65-F5344CB8AC3E}">
        <p14:creationId xmlns:p14="http://schemas.microsoft.com/office/powerpoint/2010/main" val="143278788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3"/>
          <p:cNvSpPr txBox="1"/>
          <p:nvPr/>
        </p:nvSpPr>
        <p:spPr>
          <a:xfrm>
            <a:off x="1630710" y="406405"/>
            <a:ext cx="5472608" cy="646331"/>
          </a:xfrm>
          <a:prstGeom prst="rect">
            <a:avLst/>
          </a:prstGeom>
          <a:noFill/>
          <a:effectLst/>
        </p:spPr>
        <p:txBody>
          <a:bodyPr wrap="square" rtlCol="0">
            <a:spAutoFit/>
          </a:bodyPr>
          <a:lstStyle/>
          <a:p>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了解客户的四个典型问题</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sp>
        <p:nvSpPr>
          <p:cNvPr id="4" name="矩形 3"/>
          <p:cNvSpPr/>
          <p:nvPr/>
        </p:nvSpPr>
        <p:spPr>
          <a:xfrm>
            <a:off x="734895" y="2457548"/>
            <a:ext cx="6092825" cy="2224776"/>
          </a:xfrm>
          <a:prstGeom prst="rect">
            <a:avLst/>
          </a:prstGeom>
        </p:spPr>
        <p:txBody>
          <a:bodyPr>
            <a:spAutoFit/>
          </a:bodyPr>
          <a:lstStyle/>
          <a:p>
            <a:pPr>
              <a:lnSpc>
                <a:spcPct val="200000"/>
              </a:lnSpc>
            </a:pPr>
            <a:r>
              <a:rPr lang="en-US" altLang="zh-CN" dirty="0" smtClean="0">
                <a:latin typeface="微软雅黑" pitchFamily="34" charset="-122"/>
                <a:ea typeface="微软雅黑" pitchFamily="34" charset="-122"/>
              </a:rPr>
              <a:t>1.</a:t>
            </a:r>
            <a:r>
              <a:rPr lang="zh-CN" altLang="en-US" dirty="0" smtClean="0">
                <a:latin typeface="微软雅黑" pitchFamily="34" charset="-122"/>
                <a:ea typeface="微软雅黑" pitchFamily="34" charset="-122"/>
              </a:rPr>
              <a:t>谁是我们的客户。</a:t>
            </a:r>
            <a:endParaRPr lang="en-US" altLang="zh-CN" dirty="0" smtClean="0">
              <a:latin typeface="微软雅黑" pitchFamily="34" charset="-122"/>
              <a:ea typeface="微软雅黑" pitchFamily="34" charset="-122"/>
            </a:endParaRPr>
          </a:p>
          <a:p>
            <a:pPr>
              <a:lnSpc>
                <a:spcPct val="200000"/>
              </a:lnSpc>
            </a:pPr>
            <a:r>
              <a:rPr lang="en-US" altLang="zh-CN" dirty="0" smtClean="0">
                <a:latin typeface="微软雅黑" pitchFamily="34" charset="-122"/>
                <a:ea typeface="微软雅黑" pitchFamily="34" charset="-122"/>
              </a:rPr>
              <a:t>2.</a:t>
            </a:r>
            <a:r>
              <a:rPr lang="zh-CN" altLang="en-US" dirty="0" smtClean="0">
                <a:latin typeface="微软雅黑" pitchFamily="34" charset="-122"/>
                <a:ea typeface="微软雅黑" pitchFamily="34" charset="-122"/>
              </a:rPr>
              <a:t>什么</a:t>
            </a:r>
            <a:r>
              <a:rPr lang="zh-CN" altLang="en-US" dirty="0">
                <a:latin typeface="微软雅黑" pitchFamily="34" charset="-122"/>
                <a:ea typeface="微软雅黑" pitchFamily="34" charset="-122"/>
              </a:rPr>
              <a:t>是客户认可的价值</a:t>
            </a:r>
            <a:r>
              <a:rPr lang="zh-CN" altLang="en-US" dirty="0" smtClean="0">
                <a:latin typeface="微软雅黑" pitchFamily="34" charset="-122"/>
                <a:ea typeface="微软雅黑" pitchFamily="34" charset="-122"/>
              </a:rPr>
              <a:t>。</a:t>
            </a:r>
            <a:endParaRPr lang="en-US" altLang="zh-CN" dirty="0" smtClean="0">
              <a:latin typeface="微软雅黑" pitchFamily="34" charset="-122"/>
              <a:ea typeface="微软雅黑" pitchFamily="34" charset="-122"/>
            </a:endParaRPr>
          </a:p>
          <a:p>
            <a:pPr>
              <a:lnSpc>
                <a:spcPct val="200000"/>
              </a:lnSpc>
            </a:pPr>
            <a:r>
              <a:rPr lang="en-US" altLang="zh-CN" dirty="0" smtClean="0">
                <a:latin typeface="微软雅黑" pitchFamily="34" charset="-122"/>
                <a:ea typeface="微软雅黑" pitchFamily="34" charset="-122"/>
              </a:rPr>
              <a:t>3.</a:t>
            </a:r>
            <a:r>
              <a:rPr lang="zh-CN" altLang="en-US" dirty="0" smtClean="0">
                <a:latin typeface="微软雅黑" pitchFamily="34" charset="-122"/>
                <a:ea typeface="微软雅黑" pitchFamily="34" charset="-122"/>
              </a:rPr>
              <a:t>你</a:t>
            </a:r>
            <a:r>
              <a:rPr lang="zh-CN" altLang="en-US" dirty="0">
                <a:latin typeface="微软雅黑" pitchFamily="34" charset="-122"/>
                <a:ea typeface="微软雅黑" pitchFamily="34" charset="-122"/>
              </a:rPr>
              <a:t>从客户那里获得的成果是什么</a:t>
            </a:r>
            <a:r>
              <a:rPr lang="zh-CN" altLang="en-US" dirty="0" smtClean="0">
                <a:latin typeface="微软雅黑" pitchFamily="34" charset="-122"/>
                <a:ea typeface="微软雅黑" pitchFamily="34" charset="-122"/>
              </a:rPr>
              <a:t>。</a:t>
            </a:r>
            <a:endParaRPr lang="en-US" altLang="zh-CN" dirty="0" smtClean="0">
              <a:latin typeface="微软雅黑" pitchFamily="34" charset="-122"/>
              <a:ea typeface="微软雅黑" pitchFamily="34" charset="-122"/>
            </a:endParaRPr>
          </a:p>
          <a:p>
            <a:pPr>
              <a:lnSpc>
                <a:spcPct val="200000"/>
              </a:lnSpc>
            </a:pPr>
            <a:r>
              <a:rPr lang="en-US" altLang="zh-CN" dirty="0" smtClean="0">
                <a:latin typeface="微软雅黑" pitchFamily="34" charset="-122"/>
                <a:ea typeface="微软雅黑" pitchFamily="34" charset="-122"/>
              </a:rPr>
              <a:t>4.</a:t>
            </a:r>
            <a:r>
              <a:rPr lang="zh-CN" altLang="en-US" dirty="0" smtClean="0">
                <a:latin typeface="微软雅黑" pitchFamily="34" charset="-122"/>
                <a:ea typeface="微软雅黑" pitchFamily="34" charset="-122"/>
              </a:rPr>
              <a:t>你</a:t>
            </a:r>
            <a:r>
              <a:rPr lang="zh-CN" altLang="en-US" dirty="0">
                <a:latin typeface="微软雅黑" pitchFamily="34" charset="-122"/>
                <a:ea typeface="微软雅黑" pitchFamily="34" charset="-122"/>
              </a:rPr>
              <a:t>的客户战略是否与你的经营战略配合得很好？</a:t>
            </a:r>
          </a:p>
        </p:txBody>
      </p:sp>
      <p:sp>
        <p:nvSpPr>
          <p:cNvPr id="5" name="矩形 4"/>
          <p:cNvSpPr/>
          <p:nvPr/>
        </p:nvSpPr>
        <p:spPr>
          <a:xfrm>
            <a:off x="730463" y="5007445"/>
            <a:ext cx="1800493" cy="369332"/>
          </a:xfrm>
          <a:prstGeom prst="rect">
            <a:avLst/>
          </a:prstGeom>
        </p:spPr>
        <p:txBody>
          <a:bodyPr wrap="none">
            <a:spAutoFit/>
          </a:bodyPr>
          <a:lstStyle/>
          <a:p>
            <a:r>
              <a:rPr lang="zh-CN" altLang="zh-CN" dirty="0" smtClean="0">
                <a:ea typeface="微软雅黑" pitchFamily="34" charset="-122"/>
              </a:rPr>
              <a:t>确定</a:t>
            </a:r>
            <a:r>
              <a:rPr lang="zh-CN" altLang="zh-CN" dirty="0">
                <a:ea typeface="微软雅黑" pitchFamily="34" charset="-122"/>
              </a:rPr>
              <a:t>服务的核心</a:t>
            </a:r>
          </a:p>
        </p:txBody>
      </p:sp>
      <p:pic>
        <p:nvPicPr>
          <p:cNvPr id="6" name="图片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35366" y="1916832"/>
            <a:ext cx="3679304" cy="4599130"/>
          </a:xfrm>
          <a:prstGeom prst="rect">
            <a:avLst/>
          </a:prstGeom>
        </p:spPr>
      </p:pic>
    </p:spTree>
    <p:extLst>
      <p:ext uri="{BB962C8B-B14F-4D97-AF65-F5344CB8AC3E}">
        <p14:creationId xmlns:p14="http://schemas.microsoft.com/office/powerpoint/2010/main" val="211170622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463358" y="2564904"/>
            <a:ext cx="4199334" cy="2585323"/>
          </a:xfrm>
          <a:prstGeom prst="rect">
            <a:avLst/>
          </a:prstGeom>
        </p:spPr>
        <p:txBody>
          <a:bodyPr wrap="square">
            <a:spAutoFit/>
          </a:bodyPr>
          <a:lstStyle/>
          <a:p>
            <a:r>
              <a:rPr lang="en-US" altLang="zh-CN" dirty="0">
                <a:ea typeface="微软雅黑" pitchFamily="34" charset="-122"/>
              </a:rPr>
              <a:t>1</a:t>
            </a:r>
            <a:r>
              <a:rPr lang="zh-CN" altLang="zh-CN" dirty="0">
                <a:ea typeface="微软雅黑" pitchFamily="34" charset="-122"/>
              </a:rPr>
              <a:t>、给出一个清晰的有意义的方向</a:t>
            </a:r>
          </a:p>
          <a:p>
            <a:r>
              <a:rPr lang="en-US" altLang="zh-CN" dirty="0">
                <a:ea typeface="微软雅黑" pitchFamily="34" charset="-122"/>
              </a:rPr>
              <a:t>2</a:t>
            </a:r>
            <a:r>
              <a:rPr lang="zh-CN" altLang="zh-CN" dirty="0">
                <a:ea typeface="微软雅黑" pitchFamily="34" charset="-122"/>
              </a:rPr>
              <a:t>、企业使命与愿景的规划</a:t>
            </a:r>
          </a:p>
          <a:p>
            <a:r>
              <a:rPr lang="en-US" altLang="zh-CN" dirty="0">
                <a:ea typeface="微软雅黑" pitchFamily="34" charset="-122"/>
              </a:rPr>
              <a:t>3</a:t>
            </a:r>
            <a:r>
              <a:rPr lang="zh-CN" altLang="zh-CN" dirty="0">
                <a:ea typeface="微软雅黑" pitchFamily="34" charset="-122"/>
              </a:rPr>
              <a:t>、愿景与业务发展目标的制定</a:t>
            </a:r>
          </a:p>
          <a:p>
            <a:r>
              <a:rPr lang="en-US" altLang="zh-CN" dirty="0">
                <a:ea typeface="微软雅黑" pitchFamily="34" charset="-122"/>
              </a:rPr>
              <a:t>4</a:t>
            </a:r>
            <a:r>
              <a:rPr lang="zh-CN" altLang="zh-CN" dirty="0">
                <a:ea typeface="微软雅黑" pitchFamily="34" charset="-122"/>
              </a:rPr>
              <a:t>、企业所尊重的价值观的提炼</a:t>
            </a:r>
          </a:p>
          <a:p>
            <a:r>
              <a:rPr lang="en-US" altLang="zh-CN" dirty="0">
                <a:ea typeface="微软雅黑" pitchFamily="34" charset="-122"/>
              </a:rPr>
              <a:t>5</a:t>
            </a:r>
            <a:r>
              <a:rPr lang="zh-CN" altLang="zh-CN" dirty="0">
                <a:ea typeface="微软雅黑" pitchFamily="34" charset="-122"/>
              </a:rPr>
              <a:t>、文化环境建设</a:t>
            </a:r>
          </a:p>
          <a:p>
            <a:r>
              <a:rPr lang="en-US" altLang="zh-CN" dirty="0">
                <a:ea typeface="微软雅黑" pitchFamily="34" charset="-122"/>
              </a:rPr>
              <a:t>6</a:t>
            </a:r>
            <a:r>
              <a:rPr lang="zh-CN" altLang="zh-CN" dirty="0">
                <a:ea typeface="微软雅黑" pitchFamily="34" charset="-122"/>
              </a:rPr>
              <a:t>、部门责任体系建立</a:t>
            </a:r>
          </a:p>
          <a:p>
            <a:r>
              <a:rPr lang="en-US" altLang="zh-CN" dirty="0">
                <a:ea typeface="微软雅黑" pitchFamily="34" charset="-122"/>
              </a:rPr>
              <a:t>7</a:t>
            </a:r>
            <a:r>
              <a:rPr lang="zh-CN" altLang="zh-CN" dirty="0">
                <a:ea typeface="微软雅黑" pitchFamily="34" charset="-122"/>
              </a:rPr>
              <a:t>、岗位责任体系建立</a:t>
            </a:r>
          </a:p>
          <a:p>
            <a:r>
              <a:rPr lang="en-US" altLang="zh-CN" dirty="0">
                <a:ea typeface="微软雅黑" pitchFamily="34" charset="-122"/>
              </a:rPr>
              <a:t>8</a:t>
            </a:r>
            <a:r>
              <a:rPr lang="zh-CN" altLang="zh-CN" dirty="0">
                <a:ea typeface="微软雅黑" pitchFamily="34" charset="-122"/>
              </a:rPr>
              <a:t>、责任考核体系建立</a:t>
            </a:r>
          </a:p>
          <a:p>
            <a:r>
              <a:rPr lang="en-US" altLang="zh-CN" dirty="0">
                <a:ea typeface="微软雅黑" pitchFamily="34" charset="-122"/>
              </a:rPr>
              <a:t>9</a:t>
            </a:r>
            <a:r>
              <a:rPr lang="zh-CN" altLang="zh-CN" dirty="0">
                <a:ea typeface="微软雅黑" pitchFamily="34" charset="-122"/>
              </a:rPr>
              <a:t>、责任回报体系建立</a:t>
            </a:r>
          </a:p>
        </p:txBody>
      </p:sp>
      <p:sp>
        <p:nvSpPr>
          <p:cNvPr id="3" name="文本框 3"/>
          <p:cNvSpPr txBox="1"/>
          <p:nvPr/>
        </p:nvSpPr>
        <p:spPr>
          <a:xfrm>
            <a:off x="1821346" y="404664"/>
            <a:ext cx="8496944" cy="646331"/>
          </a:xfrm>
          <a:prstGeom prst="rect">
            <a:avLst/>
          </a:prstGeom>
          <a:noFill/>
          <a:effectLst/>
        </p:spPr>
        <p:txBody>
          <a:bodyPr wrap="square" rtlCol="0">
            <a:spAutoFit/>
          </a:bodyPr>
          <a:lstStyle/>
          <a:p>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第四阶段：建立员工对公司的责任体系</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rotWithShape="1">
          <a:blip r:embed="rId2">
            <a:extLst>
              <a:ext uri="{28A0092B-C50C-407E-A947-70E740481C1C}">
                <a14:useLocalDpi xmlns:a14="http://schemas.microsoft.com/office/drawing/2010/main" val="0"/>
              </a:ext>
            </a:extLst>
          </a:blip>
          <a:srcRect b="7179"/>
          <a:stretch/>
        </p:blipFill>
        <p:spPr>
          <a:xfrm>
            <a:off x="775093" y="2132856"/>
            <a:ext cx="5652120" cy="3934745"/>
          </a:xfrm>
          <a:prstGeom prst="rect">
            <a:avLst/>
          </a:prstGeom>
        </p:spPr>
      </p:pic>
    </p:spTree>
    <p:extLst>
      <p:ext uri="{BB962C8B-B14F-4D97-AF65-F5344CB8AC3E}">
        <p14:creationId xmlns:p14="http://schemas.microsoft.com/office/powerpoint/2010/main" val="135928314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2558" y="2060848"/>
            <a:ext cx="6092825" cy="3693319"/>
          </a:xfrm>
          <a:prstGeom prst="rect">
            <a:avLst/>
          </a:prstGeom>
        </p:spPr>
        <p:txBody>
          <a:bodyPr>
            <a:spAutoFit/>
          </a:bodyPr>
          <a:lstStyle/>
          <a:p>
            <a:r>
              <a:rPr lang="en-US" altLang="zh-CN" dirty="0">
                <a:ea typeface="微软雅黑" pitchFamily="34" charset="-122"/>
              </a:rPr>
              <a:t>1</a:t>
            </a:r>
            <a:r>
              <a:rPr lang="zh-CN" altLang="zh-CN" dirty="0">
                <a:ea typeface="微软雅黑" pitchFamily="34" charset="-122"/>
              </a:rPr>
              <a:t>、企业对社会的责任意识就是管理者的社会责任意识体现</a:t>
            </a:r>
          </a:p>
          <a:p>
            <a:r>
              <a:rPr lang="en-US" altLang="zh-CN" dirty="0">
                <a:ea typeface="微软雅黑" pitchFamily="34" charset="-122"/>
              </a:rPr>
              <a:t>2</a:t>
            </a:r>
            <a:r>
              <a:rPr lang="zh-CN" altLang="zh-CN" dirty="0">
                <a:ea typeface="微软雅黑" pitchFamily="34" charset="-122"/>
              </a:rPr>
              <a:t>、企业承担社会责任的动因——机构对社会的影响、社会本身的要求</a:t>
            </a:r>
          </a:p>
          <a:p>
            <a:r>
              <a:rPr lang="en-US" altLang="zh-CN" dirty="0">
                <a:ea typeface="微软雅黑" pitchFamily="34" charset="-122"/>
              </a:rPr>
              <a:t>3</a:t>
            </a:r>
            <a:r>
              <a:rPr lang="zh-CN" altLang="zh-CN" dirty="0">
                <a:ea typeface="微软雅黑" pitchFamily="34" charset="-122"/>
              </a:rPr>
              <a:t>、企业的社会责任塑造企业的品牌</a:t>
            </a:r>
          </a:p>
          <a:p>
            <a:r>
              <a:rPr lang="en-US" altLang="zh-CN" dirty="0">
                <a:ea typeface="微软雅黑" pitchFamily="34" charset="-122"/>
              </a:rPr>
              <a:t>4</a:t>
            </a:r>
            <a:r>
              <a:rPr lang="zh-CN" altLang="zh-CN" dirty="0">
                <a:ea typeface="微软雅黑" pitchFamily="34" charset="-122"/>
              </a:rPr>
              <a:t>、承担社会责任的两个途径：</a:t>
            </a:r>
          </a:p>
          <a:p>
            <a:r>
              <a:rPr lang="zh-CN" altLang="zh-CN" dirty="0">
                <a:ea typeface="微软雅黑" pitchFamily="34" charset="-122"/>
              </a:rPr>
              <a:t>——对产品或服务的质量监控</a:t>
            </a:r>
          </a:p>
          <a:p>
            <a:r>
              <a:rPr lang="zh-CN" altLang="zh-CN" dirty="0">
                <a:ea typeface="微软雅黑" pitchFamily="34" charset="-122"/>
              </a:rPr>
              <a:t>——对社会的人道主义关怀</a:t>
            </a:r>
          </a:p>
          <a:p>
            <a:r>
              <a:rPr lang="en-US" altLang="zh-CN" dirty="0">
                <a:ea typeface="微软雅黑" pitchFamily="34" charset="-122"/>
              </a:rPr>
              <a:t>5</a:t>
            </a:r>
            <a:r>
              <a:rPr lang="zh-CN" altLang="zh-CN" dirty="0">
                <a:ea typeface="微软雅黑" pitchFamily="34" charset="-122"/>
              </a:rPr>
              <a:t>、把社会的问题看成是企业的机会</a:t>
            </a:r>
          </a:p>
          <a:p>
            <a:r>
              <a:rPr lang="en-US" altLang="zh-CN" dirty="0">
                <a:ea typeface="微软雅黑" pitchFamily="34" charset="-122"/>
              </a:rPr>
              <a:t>6</a:t>
            </a:r>
            <a:r>
              <a:rPr lang="zh-CN" altLang="zh-CN" dirty="0">
                <a:ea typeface="微软雅黑" pitchFamily="34" charset="-122"/>
              </a:rPr>
              <a:t>、社会责任的限度</a:t>
            </a:r>
          </a:p>
          <a:p>
            <a:r>
              <a:rPr lang="zh-CN" altLang="zh-CN" dirty="0">
                <a:ea typeface="微软雅黑" pitchFamily="34" charset="-122"/>
              </a:rPr>
              <a:t>负责任的管理者不会应为追求个人利益而使企业衰落</a:t>
            </a:r>
          </a:p>
          <a:p>
            <a:r>
              <a:rPr lang="zh-CN" altLang="zh-CN" dirty="0">
                <a:ea typeface="微软雅黑" pitchFamily="34" charset="-122"/>
              </a:rPr>
              <a:t>企业的经营绩效是企业承担社会责任的决定因素</a:t>
            </a:r>
          </a:p>
          <a:p>
            <a:r>
              <a:rPr lang="zh-CN" altLang="zh-CN" dirty="0">
                <a:ea typeface="微软雅黑" pitchFamily="34" charset="-122"/>
              </a:rPr>
              <a:t>具备承担社会责任的能力和职权</a:t>
            </a:r>
          </a:p>
          <a:p>
            <a:r>
              <a:rPr lang="en-US" altLang="zh-CN" dirty="0">
                <a:ea typeface="微软雅黑" pitchFamily="34" charset="-122"/>
              </a:rPr>
              <a:t>7</a:t>
            </a:r>
            <a:r>
              <a:rPr lang="zh-CN" altLang="zh-CN" dirty="0">
                <a:ea typeface="微软雅黑" pitchFamily="34" charset="-122"/>
              </a:rPr>
              <a:t>、学会拒绝承担不当的社会责任</a:t>
            </a:r>
          </a:p>
        </p:txBody>
      </p:sp>
      <p:sp>
        <p:nvSpPr>
          <p:cNvPr id="3" name="文本框 3"/>
          <p:cNvSpPr txBox="1"/>
          <p:nvPr/>
        </p:nvSpPr>
        <p:spPr>
          <a:xfrm>
            <a:off x="1630710" y="404664"/>
            <a:ext cx="8496944" cy="646331"/>
          </a:xfrm>
          <a:prstGeom prst="rect">
            <a:avLst/>
          </a:prstGeom>
          <a:noFill/>
          <a:effectLst/>
        </p:spPr>
        <p:txBody>
          <a:bodyPr wrap="square" rtlCol="0">
            <a:spAutoFit/>
          </a:bodyPr>
          <a:lstStyle/>
          <a:p>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第五阶段：企业对社会的责任体系建立</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31310" y="2132856"/>
            <a:ext cx="4140460" cy="3312368"/>
          </a:xfrm>
          <a:prstGeom prst="rect">
            <a:avLst/>
          </a:prstGeom>
        </p:spPr>
      </p:pic>
    </p:spTree>
    <p:extLst>
      <p:ext uri="{BB962C8B-B14F-4D97-AF65-F5344CB8AC3E}">
        <p14:creationId xmlns:p14="http://schemas.microsoft.com/office/powerpoint/2010/main" val="262038602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951190" y="2780928"/>
            <a:ext cx="6092825" cy="2308324"/>
          </a:xfrm>
          <a:prstGeom prst="rect">
            <a:avLst/>
          </a:prstGeom>
        </p:spPr>
        <p:txBody>
          <a:bodyPr>
            <a:spAutoFit/>
          </a:bodyPr>
          <a:lstStyle/>
          <a:p>
            <a:r>
              <a:rPr lang="en-US" altLang="zh-CN" dirty="0">
                <a:ea typeface="微软雅黑" pitchFamily="34" charset="-122"/>
              </a:rPr>
              <a:t>1</a:t>
            </a:r>
            <a:r>
              <a:rPr lang="zh-CN" altLang="zh-CN" dirty="0">
                <a:ea typeface="微软雅黑" pitchFamily="34" charset="-122"/>
              </a:rPr>
              <a:t>、最实用的解决问题的方法：七步成诗法</a:t>
            </a:r>
          </a:p>
          <a:p>
            <a:r>
              <a:rPr lang="en-US" altLang="zh-CN" dirty="0">
                <a:ea typeface="微软雅黑" pitchFamily="34" charset="-122"/>
              </a:rPr>
              <a:t>2</a:t>
            </a:r>
            <a:r>
              <a:rPr lang="zh-CN" altLang="zh-CN" dirty="0">
                <a:ea typeface="微软雅黑" pitchFamily="34" charset="-122"/>
              </a:rPr>
              <a:t>、界定问题</a:t>
            </a:r>
          </a:p>
          <a:p>
            <a:r>
              <a:rPr lang="en-US" altLang="zh-CN" dirty="0">
                <a:ea typeface="微软雅黑" pitchFamily="34" charset="-122"/>
              </a:rPr>
              <a:t>3</a:t>
            </a:r>
            <a:r>
              <a:rPr lang="zh-CN" altLang="zh-CN" dirty="0">
                <a:ea typeface="微软雅黑" pitchFamily="34" charset="-122"/>
              </a:rPr>
              <a:t>、界定目标</a:t>
            </a:r>
          </a:p>
          <a:p>
            <a:r>
              <a:rPr lang="en-US" altLang="zh-CN" dirty="0">
                <a:ea typeface="微软雅黑" pitchFamily="34" charset="-122"/>
              </a:rPr>
              <a:t>4</a:t>
            </a:r>
            <a:r>
              <a:rPr lang="zh-CN" altLang="zh-CN" dirty="0">
                <a:ea typeface="微软雅黑" pitchFamily="34" charset="-122"/>
              </a:rPr>
              <a:t>、寻求解决问题的途径</a:t>
            </a:r>
          </a:p>
          <a:p>
            <a:r>
              <a:rPr lang="en-US" altLang="zh-CN" dirty="0">
                <a:ea typeface="微软雅黑" pitchFamily="34" charset="-122"/>
              </a:rPr>
              <a:t>5</a:t>
            </a:r>
            <a:r>
              <a:rPr lang="zh-CN" altLang="zh-CN" dirty="0">
                <a:ea typeface="微软雅黑" pitchFamily="34" charset="-122"/>
              </a:rPr>
              <a:t>、制定行动计划</a:t>
            </a:r>
          </a:p>
          <a:p>
            <a:r>
              <a:rPr lang="en-US" altLang="zh-CN" dirty="0">
                <a:ea typeface="微软雅黑" pitchFamily="34" charset="-122"/>
              </a:rPr>
              <a:t>6</a:t>
            </a:r>
            <a:r>
              <a:rPr lang="zh-CN" altLang="zh-CN" dirty="0">
                <a:ea typeface="微软雅黑" pitchFamily="34" charset="-122"/>
              </a:rPr>
              <a:t>、排除故障</a:t>
            </a:r>
          </a:p>
          <a:p>
            <a:r>
              <a:rPr lang="en-US" altLang="zh-CN" dirty="0">
                <a:ea typeface="微软雅黑" pitchFamily="34" charset="-122"/>
              </a:rPr>
              <a:t>7</a:t>
            </a:r>
            <a:r>
              <a:rPr lang="zh-CN" altLang="zh-CN" dirty="0">
                <a:ea typeface="微软雅黑" pitchFamily="34" charset="-122"/>
              </a:rPr>
              <a:t>、沟通</a:t>
            </a:r>
          </a:p>
          <a:p>
            <a:r>
              <a:rPr lang="en-US" altLang="zh-CN" dirty="0">
                <a:ea typeface="微软雅黑" pitchFamily="34" charset="-122"/>
              </a:rPr>
              <a:t>8</a:t>
            </a:r>
            <a:r>
              <a:rPr lang="zh-CN" altLang="zh-CN" dirty="0">
                <a:ea typeface="微软雅黑" pitchFamily="34" charset="-122"/>
              </a:rPr>
              <a:t>、执行</a:t>
            </a:r>
          </a:p>
        </p:txBody>
      </p:sp>
      <p:sp>
        <p:nvSpPr>
          <p:cNvPr id="4" name="文本框 3"/>
          <p:cNvSpPr txBox="1"/>
          <p:nvPr/>
        </p:nvSpPr>
        <p:spPr>
          <a:xfrm>
            <a:off x="1821346" y="404664"/>
            <a:ext cx="8496944" cy="646331"/>
          </a:xfrm>
          <a:prstGeom prst="rect">
            <a:avLst/>
          </a:prstGeom>
          <a:noFill/>
          <a:effectLst/>
        </p:spPr>
        <p:txBody>
          <a:bodyPr wrap="square" rtlCol="0">
            <a:spAutoFit/>
          </a:bodyPr>
          <a:lstStyle/>
          <a:p>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第六阶段：企业内部问题解决体系建立</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pic>
        <p:nvPicPr>
          <p:cNvPr id="5" name="图片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30710" y="2691158"/>
            <a:ext cx="3729931" cy="2487864"/>
          </a:xfrm>
          <a:prstGeom prst="rect">
            <a:avLst/>
          </a:prstGeom>
        </p:spPr>
      </p:pic>
    </p:spTree>
    <p:extLst>
      <p:ext uri="{BB962C8B-B14F-4D97-AF65-F5344CB8AC3E}">
        <p14:creationId xmlns:p14="http://schemas.microsoft.com/office/powerpoint/2010/main" val="117676650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2558" y="2924944"/>
            <a:ext cx="8879854" cy="2031325"/>
          </a:xfrm>
          <a:prstGeom prst="rect">
            <a:avLst/>
          </a:prstGeom>
        </p:spPr>
        <p:txBody>
          <a:bodyPr wrap="square">
            <a:spAutoFit/>
          </a:bodyPr>
          <a:lstStyle/>
          <a:p>
            <a:r>
              <a:rPr lang="en-US" altLang="zh-CN" dirty="0">
                <a:ea typeface="微软雅黑" pitchFamily="34" charset="-122"/>
              </a:rPr>
              <a:t>1</a:t>
            </a:r>
            <a:r>
              <a:rPr lang="zh-CN" altLang="zh-CN" dirty="0">
                <a:ea typeface="微软雅黑" pitchFamily="34" charset="-122"/>
              </a:rPr>
              <a:t>、第一项修炼学习：通过积极的个人成长与改变，活出有意义而且有活力的人生</a:t>
            </a:r>
          </a:p>
          <a:p>
            <a:r>
              <a:rPr lang="en-US" altLang="zh-CN" dirty="0">
                <a:ea typeface="微软雅黑" pitchFamily="34" charset="-122"/>
              </a:rPr>
              <a:t>2</a:t>
            </a:r>
            <a:r>
              <a:rPr lang="zh-CN" altLang="zh-CN" dirty="0">
                <a:ea typeface="微软雅黑" pitchFamily="34" charset="-122"/>
              </a:rPr>
              <a:t>、第二项修炼负责：成为解决问题的人，以解决问题为导向而达成目标</a:t>
            </a:r>
          </a:p>
          <a:p>
            <a:r>
              <a:rPr lang="en-US" altLang="zh-CN" dirty="0">
                <a:ea typeface="微软雅黑" pitchFamily="34" charset="-122"/>
              </a:rPr>
              <a:t>3</a:t>
            </a:r>
            <a:r>
              <a:rPr lang="zh-CN" altLang="zh-CN" dirty="0">
                <a:ea typeface="微软雅黑" pitchFamily="34" charset="-122"/>
              </a:rPr>
              <a:t>、第三项修炼创意：即使面临障碍，也能找到达成目标的新方法</a:t>
            </a:r>
          </a:p>
          <a:p>
            <a:r>
              <a:rPr lang="en-US" altLang="zh-CN" dirty="0">
                <a:ea typeface="微软雅黑" pitchFamily="34" charset="-122"/>
              </a:rPr>
              <a:t>4</a:t>
            </a:r>
            <a:r>
              <a:rPr lang="zh-CN" altLang="zh-CN" dirty="0">
                <a:ea typeface="微软雅黑" pitchFamily="34" charset="-122"/>
              </a:rPr>
              <a:t>、第四项修炼服务：帮助他人成功，提高组织、产品、个人附加值</a:t>
            </a:r>
          </a:p>
          <a:p>
            <a:r>
              <a:rPr lang="en-US" altLang="zh-CN" dirty="0">
                <a:ea typeface="微软雅黑" pitchFamily="34" charset="-122"/>
              </a:rPr>
              <a:t>5</a:t>
            </a:r>
            <a:r>
              <a:rPr lang="zh-CN" altLang="zh-CN" dirty="0">
                <a:ea typeface="微软雅黑" pitchFamily="34" charset="-122"/>
              </a:rPr>
              <a:t>、第五项修炼信任：坚守承诺，言出必行</a:t>
            </a:r>
          </a:p>
          <a:p>
            <a:r>
              <a:rPr lang="en-US" altLang="zh-CN" dirty="0">
                <a:ea typeface="微软雅黑" pitchFamily="34" charset="-122"/>
              </a:rPr>
              <a:t>6</a:t>
            </a:r>
            <a:r>
              <a:rPr lang="zh-CN" altLang="zh-CN" dirty="0">
                <a:ea typeface="微软雅黑" pitchFamily="34" charset="-122"/>
              </a:rPr>
              <a:t>、实践优势原则</a:t>
            </a:r>
          </a:p>
          <a:p>
            <a:r>
              <a:rPr lang="en-US" altLang="zh-CN" dirty="0">
                <a:ea typeface="微软雅黑" pitchFamily="34" charset="-122"/>
              </a:rPr>
              <a:t> </a:t>
            </a:r>
            <a:endParaRPr lang="zh-CN" altLang="zh-CN" dirty="0">
              <a:ea typeface="微软雅黑" pitchFamily="34" charset="-122"/>
            </a:endParaRPr>
          </a:p>
        </p:txBody>
      </p:sp>
      <p:sp>
        <p:nvSpPr>
          <p:cNvPr id="4" name="文本框 3"/>
          <p:cNvSpPr txBox="1"/>
          <p:nvPr/>
        </p:nvSpPr>
        <p:spPr>
          <a:xfrm>
            <a:off x="1821346" y="404664"/>
            <a:ext cx="8496944" cy="646331"/>
          </a:xfrm>
          <a:prstGeom prst="rect">
            <a:avLst/>
          </a:prstGeom>
          <a:noFill/>
          <a:effectLst/>
        </p:spPr>
        <p:txBody>
          <a:bodyPr wrap="square" rtlCol="0">
            <a:spAutoFit/>
          </a:bodyPr>
          <a:lstStyle/>
          <a:p>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第七阶段：全员责任意识的修炼体系建立</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pic>
        <p:nvPicPr>
          <p:cNvPr id="5" name="图片 4"/>
          <p:cNvPicPr>
            <a:picLocks noChangeAspect="1"/>
          </p:cNvPicPr>
          <p:nvPr/>
        </p:nvPicPr>
        <p:blipFill rotWithShape="1">
          <a:blip r:embed="rId3" cstate="print">
            <a:extLst>
              <a:ext uri="{28A0092B-C50C-407E-A947-70E740481C1C}">
                <a14:useLocalDpi xmlns:a14="http://schemas.microsoft.com/office/drawing/2010/main" val="0"/>
              </a:ext>
            </a:extLst>
          </a:blip>
          <a:srcRect b="8077"/>
          <a:stretch/>
        </p:blipFill>
        <p:spPr>
          <a:xfrm>
            <a:off x="8903518" y="2160553"/>
            <a:ext cx="2605054" cy="3523157"/>
          </a:xfrm>
          <a:prstGeom prst="rect">
            <a:avLst/>
          </a:prstGeom>
        </p:spPr>
      </p:pic>
    </p:spTree>
    <p:extLst>
      <p:ext uri="{BB962C8B-B14F-4D97-AF65-F5344CB8AC3E}">
        <p14:creationId xmlns:p14="http://schemas.microsoft.com/office/powerpoint/2010/main" val="57802285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918742" y="2420888"/>
            <a:ext cx="8496944" cy="646331"/>
          </a:xfrm>
          <a:prstGeom prst="rect">
            <a:avLst/>
          </a:prstGeom>
          <a:noFill/>
          <a:effectLst/>
        </p:spPr>
        <p:txBody>
          <a:bodyPr wrap="square" rtlCol="0">
            <a:spAutoFit/>
          </a:bodyPr>
          <a:lstStyle/>
          <a:p>
            <a:r>
              <a:rPr lang="zh-CN" altLang="en-US" sz="3600" b="1" dirty="0" smtClean="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rPr>
              <a:t>以上，汇报结束</a:t>
            </a:r>
            <a:endParaRPr lang="zh-CN" altLang="en-US" sz="3600" b="1" dirty="0">
              <a:gradFill flip="none" rotWithShape="1">
                <a:gsLst>
                  <a:gs pos="0">
                    <a:srgbClr val="04B5EC"/>
                  </a:gs>
                  <a:gs pos="100000">
                    <a:srgbClr val="00C88A"/>
                  </a:gs>
                </a:gsLst>
                <a:lin ang="0" scaled="1"/>
                <a:tileRect/>
              </a:gra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8924632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679</TotalTime>
  <Words>2754</Words>
  <Application>Microsoft Office PowerPoint</Application>
  <PresentationFormat>自定义</PresentationFormat>
  <Paragraphs>315</Paragraphs>
  <Slides>45</Slides>
  <Notes>4</Notes>
  <HiddenSlides>0</HiddenSlides>
  <MMClips>0</MMClips>
  <ScaleCrop>false</ScaleCrop>
  <HeadingPairs>
    <vt:vector size="6" baseType="variant">
      <vt:variant>
        <vt:lpstr>已用的字体</vt:lpstr>
      </vt:variant>
      <vt:variant>
        <vt:i4>8</vt:i4>
      </vt:variant>
      <vt:variant>
        <vt:lpstr>主题</vt:lpstr>
      </vt:variant>
      <vt:variant>
        <vt:i4>2</vt:i4>
      </vt:variant>
      <vt:variant>
        <vt:lpstr>幻灯片标题</vt:lpstr>
      </vt:variant>
      <vt:variant>
        <vt:i4>45</vt:i4>
      </vt:variant>
    </vt:vector>
  </HeadingPairs>
  <TitlesOfParts>
    <vt:vector size="55" baseType="lpstr">
      <vt:lpstr>Arial</vt:lpstr>
      <vt:lpstr>宋体</vt:lpstr>
      <vt:lpstr>迷你简菱心</vt:lpstr>
      <vt:lpstr>微软雅黑</vt:lpstr>
      <vt:lpstr>Wingdings</vt:lpstr>
      <vt:lpstr>Lato Regular</vt:lpstr>
      <vt:lpstr>Calibri</vt:lpstr>
      <vt:lpstr>华文黑体</vt:lpstr>
      <vt:lpstr>Office 主题​​</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user</dc:creator>
  <cp:lastModifiedBy>admin</cp:lastModifiedBy>
  <cp:revision>487</cp:revision>
  <dcterms:created xsi:type="dcterms:W3CDTF">2016-04-14T03:39:00Z</dcterms:created>
  <dcterms:modified xsi:type="dcterms:W3CDTF">2017-04-21T10:09:37Z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2052-10.1.0.5866</vt:lpwstr>
  </property>
</Properties>
</file>