
<file path=[Content_Types].xml><?xml version="1.0" encoding="utf-8"?>
<Types xmlns="http://schemas.openxmlformats.org/package/2006/content-types">
  <Default Extension="png" ContentType="image/png"/>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3"/>
  </p:sldMasterIdLst>
  <p:notesMasterIdLst>
    <p:notesMasterId r:id="rId31"/>
  </p:notesMasterIdLst>
  <p:handoutMasterIdLst>
    <p:handoutMasterId r:id="rId32"/>
  </p:handoutMasterIdLst>
  <p:sldIdLst>
    <p:sldId id="298" r:id="rId4"/>
    <p:sldId id="299" r:id="rId5"/>
    <p:sldId id="292" r:id="rId6"/>
    <p:sldId id="300" r:id="rId7"/>
    <p:sldId id="303" r:id="rId8"/>
    <p:sldId id="301" r:id="rId9"/>
    <p:sldId id="323" r:id="rId10"/>
    <p:sldId id="302" r:id="rId11"/>
    <p:sldId id="310" r:id="rId12"/>
    <p:sldId id="311" r:id="rId13"/>
    <p:sldId id="304" r:id="rId14"/>
    <p:sldId id="313" r:id="rId15"/>
    <p:sldId id="312" r:id="rId16"/>
    <p:sldId id="295" r:id="rId17"/>
    <p:sldId id="306" r:id="rId18"/>
    <p:sldId id="307" r:id="rId19"/>
    <p:sldId id="321" r:id="rId20"/>
    <p:sldId id="322" r:id="rId21"/>
    <p:sldId id="314" r:id="rId22"/>
    <p:sldId id="315" r:id="rId23"/>
    <p:sldId id="316" r:id="rId24"/>
    <p:sldId id="319" r:id="rId25"/>
    <p:sldId id="317" r:id="rId26"/>
    <p:sldId id="318" r:id="rId27"/>
    <p:sldId id="320" r:id="rId28"/>
    <p:sldId id="293" r:id="rId29"/>
    <p:sldId id="296" r:id="rId30"/>
  </p:sldIdLst>
  <p:sldSz cx="12192000" cy="6858000"/>
  <p:notesSz cx="6858000" cy="9144000"/>
  <p:defaultTextStyle>
    <a:defPPr rtl="0">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073A0DAA-6AF3-43AB-8588-CEC1D06C72B9}">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340" autoAdjust="0"/>
    <p:restoredTop sz="95488" autoAdjust="0"/>
  </p:normalViewPr>
  <p:slideViewPr>
    <p:cSldViewPr snapToGrid="0">
      <p:cViewPr>
        <p:scale>
          <a:sx n="75" d="100"/>
          <a:sy n="75" d="100"/>
        </p:scale>
        <p:origin x="582" y="444"/>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89" d="100"/>
          <a:sy n="89" d="100"/>
        </p:scale>
        <p:origin x="301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commentAuthors" Target="commentAuthor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diagrams/_rels/data5.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slide" Target="../slides/slide16.xml"/><Relationship Id="rId1" Type="http://schemas.openxmlformats.org/officeDocument/2006/relationships/slide" Target="../slides/slide15.xml"/><Relationship Id="rId4" Type="http://schemas.openxmlformats.org/officeDocument/2006/relationships/slide" Target="../slides/slide1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6BA93F-92E1-4511-869D-D4F3705B5723}" type="doc">
      <dgm:prSet loTypeId="urn:microsoft.com/office/officeart/2005/8/layout/funnel1" loCatId="relationship" qsTypeId="urn:microsoft.com/office/officeart/2005/8/quickstyle/simple1" qsCatId="simple" csTypeId="urn:microsoft.com/office/officeart/2005/8/colors/colorful1" csCatId="colorful" phldr="1"/>
      <dgm:spPr/>
      <dgm:t>
        <a:bodyPr/>
        <a:lstStyle/>
        <a:p>
          <a:endParaRPr lang="zh-CN" altLang="en-US"/>
        </a:p>
      </dgm:t>
    </dgm:pt>
    <dgm:pt modelId="{74602F48-8F2A-42C3-9D59-EC0697E78D11}">
      <dgm:prSet phldrT="[文本]" custT="1"/>
      <dgm:spPr/>
      <dgm:t>
        <a:bodyPr/>
        <a:lstStyle/>
        <a:p>
          <a:pPr algn="l"/>
          <a:r>
            <a:rPr lang="zh-CN" altLang="en-US" sz="2800" b="1" kern="1200" dirty="0" smtClean="0">
              <a:solidFill>
                <a:srgbClr val="FF0000"/>
              </a:solidFill>
              <a:latin typeface="华文行楷" panose="02010800040101010101" pitchFamily="2" charset="-122"/>
              <a:ea typeface="华文行楷" panose="02010800040101010101" pitchFamily="2" charset="-122"/>
              <a:cs typeface="+mn-cs"/>
            </a:rPr>
            <a:t>问题：精益生产到底是什么？又如何理解？</a:t>
          </a:r>
          <a:endParaRPr lang="zh-CN" altLang="en-US" sz="2800" b="1" kern="1200" dirty="0">
            <a:solidFill>
              <a:srgbClr val="FF0000"/>
            </a:solidFill>
            <a:latin typeface="华文行楷" panose="02010800040101010101" pitchFamily="2" charset="-122"/>
            <a:ea typeface="华文行楷" panose="02010800040101010101" pitchFamily="2" charset="-122"/>
            <a:cs typeface="+mn-cs"/>
          </a:endParaRPr>
        </a:p>
      </dgm:t>
    </dgm:pt>
    <dgm:pt modelId="{AA34B08F-D33C-4E08-94F6-6BBE0E28E6EC}" type="sibTrans" cxnId="{A81F93A1-3E5D-4B68-9103-26684D127E9F}">
      <dgm:prSet/>
      <dgm:spPr/>
      <dgm:t>
        <a:bodyPr/>
        <a:lstStyle/>
        <a:p>
          <a:endParaRPr lang="zh-CN" altLang="en-US"/>
        </a:p>
      </dgm:t>
    </dgm:pt>
    <dgm:pt modelId="{56379B6A-B54E-4EF6-8542-BFFBF6AC4984}" type="parTrans" cxnId="{A81F93A1-3E5D-4B68-9103-26684D127E9F}">
      <dgm:prSet/>
      <dgm:spPr/>
      <dgm:t>
        <a:bodyPr/>
        <a:lstStyle/>
        <a:p>
          <a:endParaRPr lang="zh-CN" altLang="en-US"/>
        </a:p>
      </dgm:t>
    </dgm:pt>
    <dgm:pt modelId="{63D1D218-05E4-434D-B3B9-ACE13CBAC98D}">
      <dgm:prSet/>
      <dgm:spPr/>
      <dgm:t>
        <a:bodyPr/>
        <a:lstStyle/>
        <a:p>
          <a:r>
            <a:rPr lang="en-US" altLang="zh-CN" dirty="0" smtClean="0"/>
            <a:t>TPS</a:t>
          </a:r>
          <a:endParaRPr lang="zh-CN" altLang="en-US" dirty="0"/>
        </a:p>
      </dgm:t>
    </dgm:pt>
    <dgm:pt modelId="{3DD69B21-107D-492A-8A3A-88D059E2072A}" type="parTrans" cxnId="{D359A21E-4C77-4BC6-B95D-642B3F560EA4}">
      <dgm:prSet/>
      <dgm:spPr/>
      <dgm:t>
        <a:bodyPr/>
        <a:lstStyle/>
        <a:p>
          <a:endParaRPr lang="zh-CN" altLang="en-US"/>
        </a:p>
      </dgm:t>
    </dgm:pt>
    <dgm:pt modelId="{5CA81315-F8FD-4E50-B9AB-EF83DE613798}" type="sibTrans" cxnId="{D359A21E-4C77-4BC6-B95D-642B3F560EA4}">
      <dgm:prSet/>
      <dgm:spPr/>
      <dgm:t>
        <a:bodyPr/>
        <a:lstStyle/>
        <a:p>
          <a:endParaRPr lang="zh-CN" altLang="en-US"/>
        </a:p>
      </dgm:t>
    </dgm:pt>
    <dgm:pt modelId="{A83DC6B7-3E2F-4D37-AD6D-157A58A88403}">
      <dgm:prSet/>
      <dgm:spPr/>
      <dgm:t>
        <a:bodyPr/>
        <a:lstStyle/>
        <a:p>
          <a:r>
            <a:rPr lang="en-US" altLang="zh-CN" dirty="0" smtClean="0"/>
            <a:t>5S</a:t>
          </a:r>
          <a:endParaRPr lang="zh-CN" altLang="en-US" dirty="0"/>
        </a:p>
      </dgm:t>
    </dgm:pt>
    <dgm:pt modelId="{4B978731-5FD9-4F44-90F0-E0BFB1FE4323}" type="parTrans" cxnId="{76E30EDB-4F42-4560-8340-5CCEDB41351B}">
      <dgm:prSet/>
      <dgm:spPr/>
      <dgm:t>
        <a:bodyPr/>
        <a:lstStyle/>
        <a:p>
          <a:endParaRPr lang="zh-CN" altLang="en-US"/>
        </a:p>
      </dgm:t>
    </dgm:pt>
    <dgm:pt modelId="{18576409-1B3D-49D9-9FB2-CB410CFE852D}" type="sibTrans" cxnId="{76E30EDB-4F42-4560-8340-5CCEDB41351B}">
      <dgm:prSet/>
      <dgm:spPr/>
      <dgm:t>
        <a:bodyPr/>
        <a:lstStyle/>
        <a:p>
          <a:endParaRPr lang="zh-CN" altLang="en-US"/>
        </a:p>
      </dgm:t>
    </dgm:pt>
    <dgm:pt modelId="{3319CC6B-823D-4289-BE8B-2DA6858223A0}">
      <dgm:prSet/>
      <dgm:spPr/>
      <dgm:t>
        <a:bodyPr/>
        <a:lstStyle/>
        <a:p>
          <a:r>
            <a:rPr lang="en-US" altLang="zh-CN" dirty="0" smtClean="0"/>
            <a:t>JIT</a:t>
          </a:r>
          <a:endParaRPr lang="zh-CN" altLang="en-US" dirty="0"/>
        </a:p>
      </dgm:t>
    </dgm:pt>
    <dgm:pt modelId="{2A120055-A519-4BE0-9A30-BCE3BD7F3ED9}" type="parTrans" cxnId="{BAAFD788-F9C0-49E3-AB31-B0DD1A5BB2A8}">
      <dgm:prSet/>
      <dgm:spPr/>
      <dgm:t>
        <a:bodyPr/>
        <a:lstStyle/>
        <a:p>
          <a:endParaRPr lang="zh-CN" altLang="en-US"/>
        </a:p>
      </dgm:t>
    </dgm:pt>
    <dgm:pt modelId="{6F2D96C6-D077-44E4-B8B4-0606623490D3}" type="sibTrans" cxnId="{BAAFD788-F9C0-49E3-AB31-B0DD1A5BB2A8}">
      <dgm:prSet/>
      <dgm:spPr/>
      <dgm:t>
        <a:bodyPr/>
        <a:lstStyle/>
        <a:p>
          <a:endParaRPr lang="zh-CN" altLang="en-US"/>
        </a:p>
      </dgm:t>
    </dgm:pt>
    <dgm:pt modelId="{AA433B97-0784-4521-87B1-54771C9C14F9}" type="pres">
      <dgm:prSet presAssocID="{CE6BA93F-92E1-4511-869D-D4F3705B5723}" presName="Name0" presStyleCnt="0">
        <dgm:presLayoutVars>
          <dgm:chMax val="4"/>
          <dgm:resizeHandles val="exact"/>
        </dgm:presLayoutVars>
      </dgm:prSet>
      <dgm:spPr/>
      <dgm:t>
        <a:bodyPr/>
        <a:lstStyle/>
        <a:p>
          <a:endParaRPr lang="zh-CN" altLang="en-US"/>
        </a:p>
      </dgm:t>
    </dgm:pt>
    <dgm:pt modelId="{98B289BC-B84E-40D8-9F81-7514658005FB}" type="pres">
      <dgm:prSet presAssocID="{CE6BA93F-92E1-4511-869D-D4F3705B5723}" presName="ellipse" presStyleLbl="trBgShp" presStyleIdx="0" presStyleCnt="1"/>
      <dgm:spPr/>
    </dgm:pt>
    <dgm:pt modelId="{2198AD0B-6703-48F2-AF90-F2E90D8B369D}" type="pres">
      <dgm:prSet presAssocID="{CE6BA93F-92E1-4511-869D-D4F3705B5723}" presName="arrow1" presStyleLbl="fgShp" presStyleIdx="0" presStyleCnt="1" custLinFactNeighborY="-10444"/>
      <dgm:spPr/>
    </dgm:pt>
    <dgm:pt modelId="{FD4DD8F0-7635-45B7-AB7E-35A4200A8CC6}" type="pres">
      <dgm:prSet presAssocID="{CE6BA93F-92E1-4511-869D-D4F3705B5723}" presName="rectangle" presStyleLbl="revTx" presStyleIdx="0" presStyleCnt="1">
        <dgm:presLayoutVars>
          <dgm:bulletEnabled val="1"/>
        </dgm:presLayoutVars>
      </dgm:prSet>
      <dgm:spPr/>
      <dgm:t>
        <a:bodyPr/>
        <a:lstStyle/>
        <a:p>
          <a:endParaRPr lang="zh-CN" altLang="en-US"/>
        </a:p>
      </dgm:t>
    </dgm:pt>
    <dgm:pt modelId="{D6B4516D-174A-48EF-973D-2BD3A3DE32F4}" type="pres">
      <dgm:prSet presAssocID="{A83DC6B7-3E2F-4D37-AD6D-157A58A88403}" presName="item1" presStyleLbl="node1" presStyleIdx="0" presStyleCnt="3">
        <dgm:presLayoutVars>
          <dgm:bulletEnabled val="1"/>
        </dgm:presLayoutVars>
      </dgm:prSet>
      <dgm:spPr/>
      <dgm:t>
        <a:bodyPr/>
        <a:lstStyle/>
        <a:p>
          <a:endParaRPr lang="zh-CN" altLang="en-US"/>
        </a:p>
      </dgm:t>
    </dgm:pt>
    <dgm:pt modelId="{DC539CB9-32D9-4CF3-BB29-35A6154A2EA1}" type="pres">
      <dgm:prSet presAssocID="{63D1D218-05E4-434D-B3B9-ACE13CBAC98D}" presName="item2" presStyleLbl="node1" presStyleIdx="1" presStyleCnt="3">
        <dgm:presLayoutVars>
          <dgm:bulletEnabled val="1"/>
        </dgm:presLayoutVars>
      </dgm:prSet>
      <dgm:spPr/>
      <dgm:t>
        <a:bodyPr/>
        <a:lstStyle/>
        <a:p>
          <a:endParaRPr lang="zh-CN" altLang="en-US"/>
        </a:p>
      </dgm:t>
    </dgm:pt>
    <dgm:pt modelId="{36FEE900-DBFA-4959-9ED6-F53B306B0EFD}" type="pres">
      <dgm:prSet presAssocID="{74602F48-8F2A-42C3-9D59-EC0697E78D11}" presName="item3" presStyleLbl="node1" presStyleIdx="2" presStyleCnt="3">
        <dgm:presLayoutVars>
          <dgm:bulletEnabled val="1"/>
        </dgm:presLayoutVars>
      </dgm:prSet>
      <dgm:spPr/>
      <dgm:t>
        <a:bodyPr/>
        <a:lstStyle/>
        <a:p>
          <a:endParaRPr lang="zh-CN" altLang="en-US"/>
        </a:p>
      </dgm:t>
    </dgm:pt>
    <dgm:pt modelId="{44997951-808B-4FA5-90D5-22619A8DA361}" type="pres">
      <dgm:prSet presAssocID="{CE6BA93F-92E1-4511-869D-D4F3705B5723}" presName="funnel" presStyleLbl="trAlignAcc1" presStyleIdx="0" presStyleCnt="1" custLinFactNeighborX="363" custLinFactNeighborY="-1331"/>
      <dgm:spPr>
        <a:ln>
          <a:solidFill>
            <a:srgbClr val="0070C0"/>
          </a:solidFill>
        </a:ln>
      </dgm:spPr>
    </dgm:pt>
  </dgm:ptLst>
  <dgm:cxnLst>
    <dgm:cxn modelId="{8A588A55-6E6A-4A1D-B627-FADEB5E53D06}" type="presOf" srcId="{CE6BA93F-92E1-4511-869D-D4F3705B5723}" destId="{AA433B97-0784-4521-87B1-54771C9C14F9}" srcOrd="0" destOrd="0" presId="urn:microsoft.com/office/officeart/2005/8/layout/funnel1"/>
    <dgm:cxn modelId="{76E30EDB-4F42-4560-8340-5CCEDB41351B}" srcId="{CE6BA93F-92E1-4511-869D-D4F3705B5723}" destId="{A83DC6B7-3E2F-4D37-AD6D-157A58A88403}" srcOrd="1" destOrd="0" parTransId="{4B978731-5FD9-4F44-90F0-E0BFB1FE4323}" sibTransId="{18576409-1B3D-49D9-9FB2-CB410CFE852D}"/>
    <dgm:cxn modelId="{7CC47021-5DC3-4FDC-834C-E3BB85462B22}" type="presOf" srcId="{A83DC6B7-3E2F-4D37-AD6D-157A58A88403}" destId="{DC539CB9-32D9-4CF3-BB29-35A6154A2EA1}" srcOrd="0" destOrd="0" presId="urn:microsoft.com/office/officeart/2005/8/layout/funnel1"/>
    <dgm:cxn modelId="{D359A21E-4C77-4BC6-B95D-642B3F560EA4}" srcId="{CE6BA93F-92E1-4511-869D-D4F3705B5723}" destId="{63D1D218-05E4-434D-B3B9-ACE13CBAC98D}" srcOrd="2" destOrd="0" parTransId="{3DD69B21-107D-492A-8A3A-88D059E2072A}" sibTransId="{5CA81315-F8FD-4E50-B9AB-EF83DE613798}"/>
    <dgm:cxn modelId="{6D58A333-1BD6-4BDA-87F2-672A6A4F0914}" type="presOf" srcId="{63D1D218-05E4-434D-B3B9-ACE13CBAC98D}" destId="{D6B4516D-174A-48EF-973D-2BD3A3DE32F4}" srcOrd="0" destOrd="0" presId="urn:microsoft.com/office/officeart/2005/8/layout/funnel1"/>
    <dgm:cxn modelId="{BAAFD788-F9C0-49E3-AB31-B0DD1A5BB2A8}" srcId="{CE6BA93F-92E1-4511-869D-D4F3705B5723}" destId="{3319CC6B-823D-4289-BE8B-2DA6858223A0}" srcOrd="0" destOrd="0" parTransId="{2A120055-A519-4BE0-9A30-BCE3BD7F3ED9}" sibTransId="{6F2D96C6-D077-44E4-B8B4-0606623490D3}"/>
    <dgm:cxn modelId="{A81F93A1-3E5D-4B68-9103-26684D127E9F}" srcId="{CE6BA93F-92E1-4511-869D-D4F3705B5723}" destId="{74602F48-8F2A-42C3-9D59-EC0697E78D11}" srcOrd="3" destOrd="0" parTransId="{56379B6A-B54E-4EF6-8542-BFFBF6AC4984}" sibTransId="{AA34B08F-D33C-4E08-94F6-6BBE0E28E6EC}"/>
    <dgm:cxn modelId="{E1C5A355-AB45-46EA-B6C4-9A6EF16C0FDC}" type="presOf" srcId="{3319CC6B-823D-4289-BE8B-2DA6858223A0}" destId="{36FEE900-DBFA-4959-9ED6-F53B306B0EFD}" srcOrd="0" destOrd="0" presId="urn:microsoft.com/office/officeart/2005/8/layout/funnel1"/>
    <dgm:cxn modelId="{9C9ED5E4-FE3A-43FC-805D-A6FD49EE2538}" type="presOf" srcId="{74602F48-8F2A-42C3-9D59-EC0697E78D11}" destId="{FD4DD8F0-7635-45B7-AB7E-35A4200A8CC6}" srcOrd="0" destOrd="0" presId="urn:microsoft.com/office/officeart/2005/8/layout/funnel1"/>
    <dgm:cxn modelId="{0E536141-67F1-470B-AFA0-A273E0C833C6}" type="presParOf" srcId="{AA433B97-0784-4521-87B1-54771C9C14F9}" destId="{98B289BC-B84E-40D8-9F81-7514658005FB}" srcOrd="0" destOrd="0" presId="urn:microsoft.com/office/officeart/2005/8/layout/funnel1"/>
    <dgm:cxn modelId="{EE74559A-BEA5-4B21-B452-A65F2BD40219}" type="presParOf" srcId="{AA433B97-0784-4521-87B1-54771C9C14F9}" destId="{2198AD0B-6703-48F2-AF90-F2E90D8B369D}" srcOrd="1" destOrd="0" presId="urn:microsoft.com/office/officeart/2005/8/layout/funnel1"/>
    <dgm:cxn modelId="{242EA236-1CAA-4EFD-AD78-DAFDB18E873A}" type="presParOf" srcId="{AA433B97-0784-4521-87B1-54771C9C14F9}" destId="{FD4DD8F0-7635-45B7-AB7E-35A4200A8CC6}" srcOrd="2" destOrd="0" presId="urn:microsoft.com/office/officeart/2005/8/layout/funnel1"/>
    <dgm:cxn modelId="{872808FF-8E36-4432-B71B-42338B03FA38}" type="presParOf" srcId="{AA433B97-0784-4521-87B1-54771C9C14F9}" destId="{D6B4516D-174A-48EF-973D-2BD3A3DE32F4}" srcOrd="3" destOrd="0" presId="urn:microsoft.com/office/officeart/2005/8/layout/funnel1"/>
    <dgm:cxn modelId="{444292B6-CCEF-476D-AF62-E5D000AA2EAC}" type="presParOf" srcId="{AA433B97-0784-4521-87B1-54771C9C14F9}" destId="{DC539CB9-32D9-4CF3-BB29-35A6154A2EA1}" srcOrd="4" destOrd="0" presId="urn:microsoft.com/office/officeart/2005/8/layout/funnel1"/>
    <dgm:cxn modelId="{36938EF3-CA14-4017-8902-E3EC0BF9DA96}" type="presParOf" srcId="{AA433B97-0784-4521-87B1-54771C9C14F9}" destId="{36FEE900-DBFA-4959-9ED6-F53B306B0EFD}" srcOrd="5" destOrd="0" presId="urn:microsoft.com/office/officeart/2005/8/layout/funnel1"/>
    <dgm:cxn modelId="{25C12429-8E7A-4CB7-88CC-0BD56FA264EC}" type="presParOf" srcId="{AA433B97-0784-4521-87B1-54771C9C14F9}" destId="{44997951-808B-4FA5-90D5-22619A8DA361}" srcOrd="6" destOrd="0" presId="urn:microsoft.com/office/officeart/2005/8/layout/funne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E70B59-5C22-43BD-9FDF-26D87E6AA3A1}" type="doc">
      <dgm:prSet loTypeId="urn:microsoft.com/office/officeart/2005/8/layout/cycle2" loCatId="cycle" qsTypeId="urn:microsoft.com/office/officeart/2005/8/quickstyle/simple1" qsCatId="simple" csTypeId="urn:microsoft.com/office/officeart/2005/8/colors/colorful1" csCatId="colorful" phldr="1"/>
      <dgm:spPr/>
      <dgm:t>
        <a:bodyPr/>
        <a:lstStyle/>
        <a:p>
          <a:endParaRPr lang="zh-CN" altLang="en-US"/>
        </a:p>
      </dgm:t>
    </dgm:pt>
    <dgm:pt modelId="{D98D13F8-C8D0-41CA-AB59-3EC0AD10C1A8}">
      <dgm:prSet phldrT="[文本]"/>
      <dgm:spPr/>
      <dgm:t>
        <a:bodyPr/>
        <a:lstStyle/>
        <a:p>
          <a:r>
            <a:rPr lang="zh-CN" altLang="en-US" dirty="0" smtClean="0"/>
            <a:t>价值</a:t>
          </a:r>
          <a:endParaRPr lang="zh-CN" altLang="en-US" dirty="0"/>
        </a:p>
      </dgm:t>
    </dgm:pt>
    <dgm:pt modelId="{6DD47233-4A2F-4668-8A8C-7914C92938D7}" type="parTrans" cxnId="{F7DC954A-118D-4C6B-AAD1-F8EE98026A05}">
      <dgm:prSet/>
      <dgm:spPr/>
      <dgm:t>
        <a:bodyPr/>
        <a:lstStyle/>
        <a:p>
          <a:endParaRPr lang="zh-CN" altLang="en-US"/>
        </a:p>
      </dgm:t>
    </dgm:pt>
    <dgm:pt modelId="{6BCF25A7-4FA8-4476-8A8F-8E1495675460}" type="sibTrans" cxnId="{F7DC954A-118D-4C6B-AAD1-F8EE98026A05}">
      <dgm:prSet/>
      <dgm:spPr/>
      <dgm:t>
        <a:bodyPr/>
        <a:lstStyle/>
        <a:p>
          <a:endParaRPr lang="zh-CN" altLang="en-US"/>
        </a:p>
      </dgm:t>
    </dgm:pt>
    <dgm:pt modelId="{0E1EE603-3B47-448F-98E5-818DFB262491}">
      <dgm:prSet phldrT="[文本]"/>
      <dgm:spPr/>
      <dgm:t>
        <a:bodyPr/>
        <a:lstStyle/>
        <a:p>
          <a:r>
            <a:rPr lang="zh-CN" altLang="en-US" dirty="0" smtClean="0"/>
            <a:t>价值流</a:t>
          </a:r>
          <a:endParaRPr lang="zh-CN" altLang="en-US" dirty="0"/>
        </a:p>
      </dgm:t>
    </dgm:pt>
    <dgm:pt modelId="{A972B878-570A-4B45-BE55-8877B5C8F481}" type="parTrans" cxnId="{17DA97A9-0847-4864-971E-E900BC4B7B7D}">
      <dgm:prSet/>
      <dgm:spPr/>
      <dgm:t>
        <a:bodyPr/>
        <a:lstStyle/>
        <a:p>
          <a:endParaRPr lang="zh-CN" altLang="en-US"/>
        </a:p>
      </dgm:t>
    </dgm:pt>
    <dgm:pt modelId="{6081EDEE-DD0D-47D3-9FAA-DC8442FF4069}" type="sibTrans" cxnId="{17DA97A9-0847-4864-971E-E900BC4B7B7D}">
      <dgm:prSet/>
      <dgm:spPr/>
      <dgm:t>
        <a:bodyPr/>
        <a:lstStyle/>
        <a:p>
          <a:endParaRPr lang="zh-CN" altLang="en-US"/>
        </a:p>
      </dgm:t>
    </dgm:pt>
    <dgm:pt modelId="{0DE31F5F-6FD8-4EAF-8543-55D5D2B01F4F}">
      <dgm:prSet phldrT="[文本]"/>
      <dgm:spPr/>
      <dgm:t>
        <a:bodyPr/>
        <a:lstStyle/>
        <a:p>
          <a:r>
            <a:rPr lang="zh-CN" altLang="en-US" dirty="0" smtClean="0"/>
            <a:t>流动</a:t>
          </a:r>
          <a:endParaRPr lang="zh-CN" altLang="en-US" dirty="0"/>
        </a:p>
      </dgm:t>
    </dgm:pt>
    <dgm:pt modelId="{A622A87C-F00C-42E0-A033-356FC2C70643}" type="parTrans" cxnId="{DA65FC03-B4FE-4327-9231-52F9010ACE8A}">
      <dgm:prSet/>
      <dgm:spPr/>
      <dgm:t>
        <a:bodyPr/>
        <a:lstStyle/>
        <a:p>
          <a:endParaRPr lang="zh-CN" altLang="en-US"/>
        </a:p>
      </dgm:t>
    </dgm:pt>
    <dgm:pt modelId="{B5E467BC-E536-4538-8726-E6F898AFBC7B}" type="sibTrans" cxnId="{DA65FC03-B4FE-4327-9231-52F9010ACE8A}">
      <dgm:prSet/>
      <dgm:spPr/>
      <dgm:t>
        <a:bodyPr/>
        <a:lstStyle/>
        <a:p>
          <a:endParaRPr lang="zh-CN" altLang="en-US"/>
        </a:p>
      </dgm:t>
    </dgm:pt>
    <dgm:pt modelId="{C16A549E-0280-47A1-91D0-B22194CD9054}">
      <dgm:prSet phldrT="[文本]"/>
      <dgm:spPr/>
      <dgm:t>
        <a:bodyPr/>
        <a:lstStyle/>
        <a:p>
          <a:r>
            <a:rPr lang="zh-CN" altLang="en-US" dirty="0" smtClean="0"/>
            <a:t>拉动</a:t>
          </a:r>
          <a:endParaRPr lang="zh-CN" altLang="en-US" dirty="0"/>
        </a:p>
      </dgm:t>
    </dgm:pt>
    <dgm:pt modelId="{B61D11CB-2EF0-459A-A54E-C870A0684C81}" type="parTrans" cxnId="{A7277F2B-D294-4CF3-A207-04E945EFFE10}">
      <dgm:prSet/>
      <dgm:spPr/>
      <dgm:t>
        <a:bodyPr/>
        <a:lstStyle/>
        <a:p>
          <a:endParaRPr lang="zh-CN" altLang="en-US"/>
        </a:p>
      </dgm:t>
    </dgm:pt>
    <dgm:pt modelId="{EEF41C51-3CE1-484E-85C2-0650620B3F7C}" type="sibTrans" cxnId="{A7277F2B-D294-4CF3-A207-04E945EFFE10}">
      <dgm:prSet/>
      <dgm:spPr/>
      <dgm:t>
        <a:bodyPr/>
        <a:lstStyle/>
        <a:p>
          <a:endParaRPr lang="zh-CN" altLang="en-US"/>
        </a:p>
      </dgm:t>
    </dgm:pt>
    <dgm:pt modelId="{DF41912E-78F5-4FE1-B72D-CD1105BA3A17}">
      <dgm:prSet phldrT="[文本]"/>
      <dgm:spPr/>
      <dgm:t>
        <a:bodyPr/>
        <a:lstStyle/>
        <a:p>
          <a:r>
            <a:rPr lang="zh-CN" altLang="en-US" dirty="0" smtClean="0"/>
            <a:t>尽善尽美</a:t>
          </a:r>
          <a:endParaRPr lang="zh-CN" altLang="en-US" dirty="0"/>
        </a:p>
      </dgm:t>
    </dgm:pt>
    <dgm:pt modelId="{4899C912-F13D-445B-AE8E-88813A00980F}" type="parTrans" cxnId="{25C6F478-6B56-4012-A276-93C9FE178372}">
      <dgm:prSet/>
      <dgm:spPr/>
      <dgm:t>
        <a:bodyPr/>
        <a:lstStyle/>
        <a:p>
          <a:endParaRPr lang="zh-CN" altLang="en-US"/>
        </a:p>
      </dgm:t>
    </dgm:pt>
    <dgm:pt modelId="{A3EE9D8F-9E7D-42C8-BAE8-3CCF46D426CA}" type="sibTrans" cxnId="{25C6F478-6B56-4012-A276-93C9FE178372}">
      <dgm:prSet/>
      <dgm:spPr>
        <a:solidFill>
          <a:schemeClr val="bg1"/>
        </a:solidFill>
      </dgm:spPr>
      <dgm:t>
        <a:bodyPr/>
        <a:lstStyle/>
        <a:p>
          <a:endParaRPr lang="zh-CN" altLang="en-US"/>
        </a:p>
      </dgm:t>
    </dgm:pt>
    <dgm:pt modelId="{1125A747-3387-44E9-8B42-667341FC1008}" type="pres">
      <dgm:prSet presAssocID="{3FE70B59-5C22-43BD-9FDF-26D87E6AA3A1}" presName="cycle" presStyleCnt="0">
        <dgm:presLayoutVars>
          <dgm:dir/>
          <dgm:resizeHandles val="exact"/>
        </dgm:presLayoutVars>
      </dgm:prSet>
      <dgm:spPr/>
    </dgm:pt>
    <dgm:pt modelId="{7AD741B4-9B5E-4A73-8597-6D2C6284032D}" type="pres">
      <dgm:prSet presAssocID="{D98D13F8-C8D0-41CA-AB59-3EC0AD10C1A8}" presName="node" presStyleLbl="node1" presStyleIdx="0" presStyleCnt="5">
        <dgm:presLayoutVars>
          <dgm:bulletEnabled val="1"/>
        </dgm:presLayoutVars>
      </dgm:prSet>
      <dgm:spPr/>
      <dgm:t>
        <a:bodyPr/>
        <a:lstStyle/>
        <a:p>
          <a:endParaRPr lang="zh-CN" altLang="en-US"/>
        </a:p>
      </dgm:t>
    </dgm:pt>
    <dgm:pt modelId="{44E8C636-2BEC-4AAE-8976-09854776EFC8}" type="pres">
      <dgm:prSet presAssocID="{6BCF25A7-4FA8-4476-8A8F-8E1495675460}" presName="sibTrans" presStyleLbl="sibTrans2D1" presStyleIdx="0" presStyleCnt="5"/>
      <dgm:spPr/>
    </dgm:pt>
    <dgm:pt modelId="{B493AB27-160B-49D8-A915-BE5786072FD4}" type="pres">
      <dgm:prSet presAssocID="{6BCF25A7-4FA8-4476-8A8F-8E1495675460}" presName="connectorText" presStyleLbl="sibTrans2D1" presStyleIdx="0" presStyleCnt="5"/>
      <dgm:spPr/>
    </dgm:pt>
    <dgm:pt modelId="{BE655349-28B1-46D3-B82E-E28CAE059780}" type="pres">
      <dgm:prSet presAssocID="{0E1EE603-3B47-448F-98E5-818DFB262491}" presName="node" presStyleLbl="node1" presStyleIdx="1" presStyleCnt="5">
        <dgm:presLayoutVars>
          <dgm:bulletEnabled val="1"/>
        </dgm:presLayoutVars>
      </dgm:prSet>
      <dgm:spPr/>
    </dgm:pt>
    <dgm:pt modelId="{F2066160-48F0-42D2-B6EF-2BD2B04FC2E5}" type="pres">
      <dgm:prSet presAssocID="{6081EDEE-DD0D-47D3-9FAA-DC8442FF4069}" presName="sibTrans" presStyleLbl="sibTrans2D1" presStyleIdx="1" presStyleCnt="5"/>
      <dgm:spPr/>
    </dgm:pt>
    <dgm:pt modelId="{ED60EB3E-BE7B-4C47-B0B7-D66F6964A08E}" type="pres">
      <dgm:prSet presAssocID="{6081EDEE-DD0D-47D3-9FAA-DC8442FF4069}" presName="connectorText" presStyleLbl="sibTrans2D1" presStyleIdx="1" presStyleCnt="5"/>
      <dgm:spPr/>
    </dgm:pt>
    <dgm:pt modelId="{17D69366-877C-46F7-A993-87FD759FB226}" type="pres">
      <dgm:prSet presAssocID="{0DE31F5F-6FD8-4EAF-8543-55D5D2B01F4F}" presName="node" presStyleLbl="node1" presStyleIdx="2" presStyleCnt="5">
        <dgm:presLayoutVars>
          <dgm:bulletEnabled val="1"/>
        </dgm:presLayoutVars>
      </dgm:prSet>
      <dgm:spPr/>
    </dgm:pt>
    <dgm:pt modelId="{C77E8B9F-FA15-4E03-8D2C-C166BF0D0D00}" type="pres">
      <dgm:prSet presAssocID="{B5E467BC-E536-4538-8726-E6F898AFBC7B}" presName="sibTrans" presStyleLbl="sibTrans2D1" presStyleIdx="2" presStyleCnt="5"/>
      <dgm:spPr/>
    </dgm:pt>
    <dgm:pt modelId="{28DCCCCE-34BE-43D6-90AB-411C53EBABAE}" type="pres">
      <dgm:prSet presAssocID="{B5E467BC-E536-4538-8726-E6F898AFBC7B}" presName="connectorText" presStyleLbl="sibTrans2D1" presStyleIdx="2" presStyleCnt="5"/>
      <dgm:spPr/>
    </dgm:pt>
    <dgm:pt modelId="{133C9E18-93E8-49A0-8C4F-27D5A2E901E6}" type="pres">
      <dgm:prSet presAssocID="{C16A549E-0280-47A1-91D0-B22194CD9054}" presName="node" presStyleLbl="node1" presStyleIdx="3" presStyleCnt="5">
        <dgm:presLayoutVars>
          <dgm:bulletEnabled val="1"/>
        </dgm:presLayoutVars>
      </dgm:prSet>
      <dgm:spPr/>
    </dgm:pt>
    <dgm:pt modelId="{AA536565-1137-4229-AD17-6235A7A5605C}" type="pres">
      <dgm:prSet presAssocID="{EEF41C51-3CE1-484E-85C2-0650620B3F7C}" presName="sibTrans" presStyleLbl="sibTrans2D1" presStyleIdx="3" presStyleCnt="5"/>
      <dgm:spPr/>
    </dgm:pt>
    <dgm:pt modelId="{83243551-A39A-4F8A-A3F9-544416C8FFA7}" type="pres">
      <dgm:prSet presAssocID="{EEF41C51-3CE1-484E-85C2-0650620B3F7C}" presName="connectorText" presStyleLbl="sibTrans2D1" presStyleIdx="3" presStyleCnt="5"/>
      <dgm:spPr/>
    </dgm:pt>
    <dgm:pt modelId="{D4375F87-5E86-4F89-BB19-1E3462A13E7C}" type="pres">
      <dgm:prSet presAssocID="{DF41912E-78F5-4FE1-B72D-CD1105BA3A17}" presName="node" presStyleLbl="node1" presStyleIdx="4" presStyleCnt="5">
        <dgm:presLayoutVars>
          <dgm:bulletEnabled val="1"/>
        </dgm:presLayoutVars>
      </dgm:prSet>
      <dgm:spPr/>
    </dgm:pt>
    <dgm:pt modelId="{A3A74F9D-49A1-45B9-82D5-60B682EEF97D}" type="pres">
      <dgm:prSet presAssocID="{A3EE9D8F-9E7D-42C8-BAE8-3CCF46D426CA}" presName="sibTrans" presStyleLbl="sibTrans2D1" presStyleIdx="4" presStyleCnt="5"/>
      <dgm:spPr/>
    </dgm:pt>
    <dgm:pt modelId="{529FED1C-3AE6-48AF-9F41-584A86E0D1AE}" type="pres">
      <dgm:prSet presAssocID="{A3EE9D8F-9E7D-42C8-BAE8-3CCF46D426CA}" presName="connectorText" presStyleLbl="sibTrans2D1" presStyleIdx="4" presStyleCnt="5"/>
      <dgm:spPr/>
    </dgm:pt>
  </dgm:ptLst>
  <dgm:cxnLst>
    <dgm:cxn modelId="{953FC6AF-74B1-4CFE-8B35-7B1FE8C6BE41}" type="presOf" srcId="{6BCF25A7-4FA8-4476-8A8F-8E1495675460}" destId="{44E8C636-2BEC-4AAE-8976-09854776EFC8}" srcOrd="0" destOrd="0" presId="urn:microsoft.com/office/officeart/2005/8/layout/cycle2"/>
    <dgm:cxn modelId="{BC6C9EE6-DA04-49F3-BCC4-155AD254C0ED}" type="presOf" srcId="{6081EDEE-DD0D-47D3-9FAA-DC8442FF4069}" destId="{ED60EB3E-BE7B-4C47-B0B7-D66F6964A08E}" srcOrd="1" destOrd="0" presId="urn:microsoft.com/office/officeart/2005/8/layout/cycle2"/>
    <dgm:cxn modelId="{DA65FC03-B4FE-4327-9231-52F9010ACE8A}" srcId="{3FE70B59-5C22-43BD-9FDF-26D87E6AA3A1}" destId="{0DE31F5F-6FD8-4EAF-8543-55D5D2B01F4F}" srcOrd="2" destOrd="0" parTransId="{A622A87C-F00C-42E0-A033-356FC2C70643}" sibTransId="{B5E467BC-E536-4538-8726-E6F898AFBC7B}"/>
    <dgm:cxn modelId="{AAC4AC9A-19DC-4E79-B24B-EE09CC306489}" type="presOf" srcId="{EEF41C51-3CE1-484E-85C2-0650620B3F7C}" destId="{AA536565-1137-4229-AD17-6235A7A5605C}" srcOrd="0" destOrd="0" presId="urn:microsoft.com/office/officeart/2005/8/layout/cycle2"/>
    <dgm:cxn modelId="{606A91D7-867E-493C-9517-47F9F6DF9605}" type="presOf" srcId="{6BCF25A7-4FA8-4476-8A8F-8E1495675460}" destId="{B493AB27-160B-49D8-A915-BE5786072FD4}" srcOrd="1" destOrd="0" presId="urn:microsoft.com/office/officeart/2005/8/layout/cycle2"/>
    <dgm:cxn modelId="{4D66C68F-2FFB-423D-98A8-31DAAE7331AB}" type="presOf" srcId="{DF41912E-78F5-4FE1-B72D-CD1105BA3A17}" destId="{D4375F87-5E86-4F89-BB19-1E3462A13E7C}" srcOrd="0" destOrd="0" presId="urn:microsoft.com/office/officeart/2005/8/layout/cycle2"/>
    <dgm:cxn modelId="{F7DC954A-118D-4C6B-AAD1-F8EE98026A05}" srcId="{3FE70B59-5C22-43BD-9FDF-26D87E6AA3A1}" destId="{D98D13F8-C8D0-41CA-AB59-3EC0AD10C1A8}" srcOrd="0" destOrd="0" parTransId="{6DD47233-4A2F-4668-8A8C-7914C92938D7}" sibTransId="{6BCF25A7-4FA8-4476-8A8F-8E1495675460}"/>
    <dgm:cxn modelId="{7D62AA67-59DC-4ACC-AA66-7577F7284ACE}" type="presOf" srcId="{B5E467BC-E536-4538-8726-E6F898AFBC7B}" destId="{C77E8B9F-FA15-4E03-8D2C-C166BF0D0D00}" srcOrd="0" destOrd="0" presId="urn:microsoft.com/office/officeart/2005/8/layout/cycle2"/>
    <dgm:cxn modelId="{62F02532-F985-4D50-AFBF-7F5CA08DBFC0}" type="presOf" srcId="{6081EDEE-DD0D-47D3-9FAA-DC8442FF4069}" destId="{F2066160-48F0-42D2-B6EF-2BD2B04FC2E5}" srcOrd="0" destOrd="0" presId="urn:microsoft.com/office/officeart/2005/8/layout/cycle2"/>
    <dgm:cxn modelId="{D1EBF4A8-0503-491A-9F42-2A5280DBC04D}" type="presOf" srcId="{C16A549E-0280-47A1-91D0-B22194CD9054}" destId="{133C9E18-93E8-49A0-8C4F-27D5A2E901E6}" srcOrd="0" destOrd="0" presId="urn:microsoft.com/office/officeart/2005/8/layout/cycle2"/>
    <dgm:cxn modelId="{2D4D4AB5-5EEA-4D80-8BA6-A8941D551C5F}" type="presOf" srcId="{0E1EE603-3B47-448F-98E5-818DFB262491}" destId="{BE655349-28B1-46D3-B82E-E28CAE059780}" srcOrd="0" destOrd="0" presId="urn:microsoft.com/office/officeart/2005/8/layout/cycle2"/>
    <dgm:cxn modelId="{A0C4F9F5-CD55-4BBD-B63F-FE9FCD06BE94}" type="presOf" srcId="{A3EE9D8F-9E7D-42C8-BAE8-3CCF46D426CA}" destId="{529FED1C-3AE6-48AF-9F41-584A86E0D1AE}" srcOrd="1" destOrd="0" presId="urn:microsoft.com/office/officeart/2005/8/layout/cycle2"/>
    <dgm:cxn modelId="{C0D2F0AA-D28A-436A-9ED7-A6443A16F4ED}" type="presOf" srcId="{3FE70B59-5C22-43BD-9FDF-26D87E6AA3A1}" destId="{1125A747-3387-44E9-8B42-667341FC1008}" srcOrd="0" destOrd="0" presId="urn:microsoft.com/office/officeart/2005/8/layout/cycle2"/>
    <dgm:cxn modelId="{200D9915-F2BE-47B4-8B43-59AF5EEF29A7}" type="presOf" srcId="{0DE31F5F-6FD8-4EAF-8543-55D5D2B01F4F}" destId="{17D69366-877C-46F7-A993-87FD759FB226}" srcOrd="0" destOrd="0" presId="urn:microsoft.com/office/officeart/2005/8/layout/cycle2"/>
    <dgm:cxn modelId="{A7277F2B-D294-4CF3-A207-04E945EFFE10}" srcId="{3FE70B59-5C22-43BD-9FDF-26D87E6AA3A1}" destId="{C16A549E-0280-47A1-91D0-B22194CD9054}" srcOrd="3" destOrd="0" parTransId="{B61D11CB-2EF0-459A-A54E-C870A0684C81}" sibTransId="{EEF41C51-3CE1-484E-85C2-0650620B3F7C}"/>
    <dgm:cxn modelId="{4C56DCDF-08D1-4C55-ACD7-81B0D69E7DD9}" type="presOf" srcId="{EEF41C51-3CE1-484E-85C2-0650620B3F7C}" destId="{83243551-A39A-4F8A-A3F9-544416C8FFA7}" srcOrd="1" destOrd="0" presId="urn:microsoft.com/office/officeart/2005/8/layout/cycle2"/>
    <dgm:cxn modelId="{17DA97A9-0847-4864-971E-E900BC4B7B7D}" srcId="{3FE70B59-5C22-43BD-9FDF-26D87E6AA3A1}" destId="{0E1EE603-3B47-448F-98E5-818DFB262491}" srcOrd="1" destOrd="0" parTransId="{A972B878-570A-4B45-BE55-8877B5C8F481}" sibTransId="{6081EDEE-DD0D-47D3-9FAA-DC8442FF4069}"/>
    <dgm:cxn modelId="{4BB5310F-2CA2-425F-8904-4DA0F705076E}" type="presOf" srcId="{A3EE9D8F-9E7D-42C8-BAE8-3CCF46D426CA}" destId="{A3A74F9D-49A1-45B9-82D5-60B682EEF97D}" srcOrd="0" destOrd="0" presId="urn:microsoft.com/office/officeart/2005/8/layout/cycle2"/>
    <dgm:cxn modelId="{25C6F478-6B56-4012-A276-93C9FE178372}" srcId="{3FE70B59-5C22-43BD-9FDF-26D87E6AA3A1}" destId="{DF41912E-78F5-4FE1-B72D-CD1105BA3A17}" srcOrd="4" destOrd="0" parTransId="{4899C912-F13D-445B-AE8E-88813A00980F}" sibTransId="{A3EE9D8F-9E7D-42C8-BAE8-3CCF46D426CA}"/>
    <dgm:cxn modelId="{9A4BD46C-2C21-40EC-B2FF-7A3947E420E8}" type="presOf" srcId="{B5E467BC-E536-4538-8726-E6F898AFBC7B}" destId="{28DCCCCE-34BE-43D6-90AB-411C53EBABAE}" srcOrd="1" destOrd="0" presId="urn:microsoft.com/office/officeart/2005/8/layout/cycle2"/>
    <dgm:cxn modelId="{87D97D75-4B44-45DF-BA7E-6B4D409BE2CE}" type="presOf" srcId="{D98D13F8-C8D0-41CA-AB59-3EC0AD10C1A8}" destId="{7AD741B4-9B5E-4A73-8597-6D2C6284032D}" srcOrd="0" destOrd="0" presId="urn:microsoft.com/office/officeart/2005/8/layout/cycle2"/>
    <dgm:cxn modelId="{2EA0E9B8-EF47-4F99-96E4-3ED65B43AC85}" type="presParOf" srcId="{1125A747-3387-44E9-8B42-667341FC1008}" destId="{7AD741B4-9B5E-4A73-8597-6D2C6284032D}" srcOrd="0" destOrd="0" presId="urn:microsoft.com/office/officeart/2005/8/layout/cycle2"/>
    <dgm:cxn modelId="{44625668-87D4-48D1-AA50-4660BC83B743}" type="presParOf" srcId="{1125A747-3387-44E9-8B42-667341FC1008}" destId="{44E8C636-2BEC-4AAE-8976-09854776EFC8}" srcOrd="1" destOrd="0" presId="urn:microsoft.com/office/officeart/2005/8/layout/cycle2"/>
    <dgm:cxn modelId="{CDBC0280-512D-475B-88D0-AC7A6385B880}" type="presParOf" srcId="{44E8C636-2BEC-4AAE-8976-09854776EFC8}" destId="{B493AB27-160B-49D8-A915-BE5786072FD4}" srcOrd="0" destOrd="0" presId="urn:microsoft.com/office/officeart/2005/8/layout/cycle2"/>
    <dgm:cxn modelId="{79538F70-8A73-4782-819C-B19534E6AD04}" type="presParOf" srcId="{1125A747-3387-44E9-8B42-667341FC1008}" destId="{BE655349-28B1-46D3-B82E-E28CAE059780}" srcOrd="2" destOrd="0" presId="urn:microsoft.com/office/officeart/2005/8/layout/cycle2"/>
    <dgm:cxn modelId="{05BE7D6B-1506-4B34-BD67-0150B093B284}" type="presParOf" srcId="{1125A747-3387-44E9-8B42-667341FC1008}" destId="{F2066160-48F0-42D2-B6EF-2BD2B04FC2E5}" srcOrd="3" destOrd="0" presId="urn:microsoft.com/office/officeart/2005/8/layout/cycle2"/>
    <dgm:cxn modelId="{F082D24B-6C1A-4BB9-AE37-974E1618BF0E}" type="presParOf" srcId="{F2066160-48F0-42D2-B6EF-2BD2B04FC2E5}" destId="{ED60EB3E-BE7B-4C47-B0B7-D66F6964A08E}" srcOrd="0" destOrd="0" presId="urn:microsoft.com/office/officeart/2005/8/layout/cycle2"/>
    <dgm:cxn modelId="{9427F9B4-B631-4706-AFAA-7017BC557B4C}" type="presParOf" srcId="{1125A747-3387-44E9-8B42-667341FC1008}" destId="{17D69366-877C-46F7-A993-87FD759FB226}" srcOrd="4" destOrd="0" presId="urn:microsoft.com/office/officeart/2005/8/layout/cycle2"/>
    <dgm:cxn modelId="{6DC4A5A5-377B-41ED-8F13-32E0A0BD5611}" type="presParOf" srcId="{1125A747-3387-44E9-8B42-667341FC1008}" destId="{C77E8B9F-FA15-4E03-8D2C-C166BF0D0D00}" srcOrd="5" destOrd="0" presId="urn:microsoft.com/office/officeart/2005/8/layout/cycle2"/>
    <dgm:cxn modelId="{EFD3A557-60A1-4487-8BE1-5CA245FD87D3}" type="presParOf" srcId="{C77E8B9F-FA15-4E03-8D2C-C166BF0D0D00}" destId="{28DCCCCE-34BE-43D6-90AB-411C53EBABAE}" srcOrd="0" destOrd="0" presId="urn:microsoft.com/office/officeart/2005/8/layout/cycle2"/>
    <dgm:cxn modelId="{5BA2D2FD-D965-4CD1-9EB8-63DC0B5C02AC}" type="presParOf" srcId="{1125A747-3387-44E9-8B42-667341FC1008}" destId="{133C9E18-93E8-49A0-8C4F-27D5A2E901E6}" srcOrd="6" destOrd="0" presId="urn:microsoft.com/office/officeart/2005/8/layout/cycle2"/>
    <dgm:cxn modelId="{3D3E2D5A-C864-4A01-B235-BDA7BD309694}" type="presParOf" srcId="{1125A747-3387-44E9-8B42-667341FC1008}" destId="{AA536565-1137-4229-AD17-6235A7A5605C}" srcOrd="7" destOrd="0" presId="urn:microsoft.com/office/officeart/2005/8/layout/cycle2"/>
    <dgm:cxn modelId="{E454C65E-02F6-45CA-935B-7CE6FFC5ED41}" type="presParOf" srcId="{AA536565-1137-4229-AD17-6235A7A5605C}" destId="{83243551-A39A-4F8A-A3F9-544416C8FFA7}" srcOrd="0" destOrd="0" presId="urn:microsoft.com/office/officeart/2005/8/layout/cycle2"/>
    <dgm:cxn modelId="{245C14CE-F0D5-4B34-A7D1-6A8F7589018E}" type="presParOf" srcId="{1125A747-3387-44E9-8B42-667341FC1008}" destId="{D4375F87-5E86-4F89-BB19-1E3462A13E7C}" srcOrd="8" destOrd="0" presId="urn:microsoft.com/office/officeart/2005/8/layout/cycle2"/>
    <dgm:cxn modelId="{C5967617-6BF0-44EE-B799-D8F7AD2F6C47}" type="presParOf" srcId="{1125A747-3387-44E9-8B42-667341FC1008}" destId="{A3A74F9D-49A1-45B9-82D5-60B682EEF97D}" srcOrd="9" destOrd="0" presId="urn:microsoft.com/office/officeart/2005/8/layout/cycle2"/>
    <dgm:cxn modelId="{F640940A-CFDA-4CAD-ACD5-6C5298CE8418}" type="presParOf" srcId="{A3A74F9D-49A1-45B9-82D5-60B682EEF97D}" destId="{529FED1C-3AE6-48AF-9F41-584A86E0D1AE}"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1654CC9-9994-487F-8901-B293E42ED703}" type="doc">
      <dgm:prSet loTypeId="urn:microsoft.com/office/officeart/2005/8/layout/equation1" loCatId="process" qsTypeId="urn:microsoft.com/office/officeart/2005/8/quickstyle/simple1" qsCatId="simple" csTypeId="urn:microsoft.com/office/officeart/2005/8/colors/accent1_2" csCatId="accent1" phldr="1"/>
      <dgm:spPr/>
    </dgm:pt>
    <dgm:pt modelId="{D1CEBED5-E6F5-4A85-90DA-D7E7038BA3F6}">
      <dgm:prSet phldrT="[文本]" custT="1"/>
      <dgm:spPr/>
      <dgm:t>
        <a:bodyPr/>
        <a:lstStyle/>
        <a:p>
          <a:r>
            <a:rPr lang="zh-CN" altLang="en-US" sz="1200" dirty="0" smtClean="0">
              <a:solidFill>
                <a:schemeClr val="tx1"/>
              </a:solidFill>
            </a:rPr>
            <a:t>增值时间</a:t>
          </a:r>
          <a:endParaRPr lang="zh-CN" altLang="en-US" sz="1200" dirty="0">
            <a:solidFill>
              <a:schemeClr val="tx1"/>
            </a:solidFill>
          </a:endParaRPr>
        </a:p>
      </dgm:t>
    </dgm:pt>
    <dgm:pt modelId="{530953E4-D324-4D12-B247-95590C83A124}" type="parTrans" cxnId="{F1DC9FCF-5669-4379-806A-BD9AF96F7605}">
      <dgm:prSet/>
      <dgm:spPr/>
      <dgm:t>
        <a:bodyPr/>
        <a:lstStyle/>
        <a:p>
          <a:endParaRPr lang="zh-CN" altLang="en-US" sz="2800">
            <a:solidFill>
              <a:schemeClr val="tx1"/>
            </a:solidFill>
          </a:endParaRPr>
        </a:p>
      </dgm:t>
    </dgm:pt>
    <dgm:pt modelId="{C9950A50-3648-4B87-8FB9-27E3D7A4E62B}" type="sibTrans" cxnId="{F1DC9FCF-5669-4379-806A-BD9AF96F7605}">
      <dgm:prSet custT="1"/>
      <dgm:spPr/>
      <dgm:t>
        <a:bodyPr/>
        <a:lstStyle/>
        <a:p>
          <a:endParaRPr lang="zh-CN" altLang="en-US" sz="1050">
            <a:solidFill>
              <a:schemeClr val="tx1"/>
            </a:solidFill>
          </a:endParaRPr>
        </a:p>
      </dgm:t>
    </dgm:pt>
    <dgm:pt modelId="{28F8B4B6-8E26-40A1-9DC2-AAFC2FB96A90}">
      <dgm:prSet phldrT="[文本]" custT="1"/>
      <dgm:spPr/>
      <dgm:t>
        <a:bodyPr/>
        <a:lstStyle/>
        <a:p>
          <a:r>
            <a:rPr lang="zh-CN" altLang="en-US" sz="1200" dirty="0" smtClean="0">
              <a:solidFill>
                <a:schemeClr val="tx1"/>
              </a:solidFill>
            </a:rPr>
            <a:t>非增值必要时间</a:t>
          </a:r>
          <a:endParaRPr lang="zh-CN" altLang="en-US" sz="1200" dirty="0">
            <a:solidFill>
              <a:schemeClr val="tx1"/>
            </a:solidFill>
          </a:endParaRPr>
        </a:p>
      </dgm:t>
    </dgm:pt>
    <dgm:pt modelId="{47810B1D-8BF2-4FEB-B677-EB8F8AC241B9}" type="parTrans" cxnId="{1EBED2F5-A1B5-4004-9688-98CFA97C66F7}">
      <dgm:prSet/>
      <dgm:spPr/>
      <dgm:t>
        <a:bodyPr/>
        <a:lstStyle/>
        <a:p>
          <a:endParaRPr lang="zh-CN" altLang="en-US" sz="2800">
            <a:solidFill>
              <a:schemeClr val="tx1"/>
            </a:solidFill>
          </a:endParaRPr>
        </a:p>
      </dgm:t>
    </dgm:pt>
    <dgm:pt modelId="{62CF40FE-8B19-498C-8F40-D08B075AC1B7}" type="sibTrans" cxnId="{1EBED2F5-A1B5-4004-9688-98CFA97C66F7}">
      <dgm:prSet custT="1"/>
      <dgm:spPr/>
      <dgm:t>
        <a:bodyPr/>
        <a:lstStyle/>
        <a:p>
          <a:endParaRPr lang="zh-CN" altLang="en-US" sz="1050">
            <a:solidFill>
              <a:schemeClr val="tx1"/>
            </a:solidFill>
          </a:endParaRPr>
        </a:p>
      </dgm:t>
    </dgm:pt>
    <dgm:pt modelId="{893DB394-AC23-4011-B1F4-AD7C1F0B507D}">
      <dgm:prSet phldrT="[文本]" custT="1"/>
      <dgm:spPr/>
      <dgm:t>
        <a:bodyPr/>
        <a:lstStyle/>
        <a:p>
          <a:r>
            <a:rPr lang="zh-CN" altLang="en-US" sz="1200" dirty="0" smtClean="0">
              <a:solidFill>
                <a:schemeClr val="tx1"/>
              </a:solidFill>
            </a:rPr>
            <a:t>企业运营的全部时间</a:t>
          </a:r>
          <a:endParaRPr lang="zh-CN" altLang="en-US" sz="1200" dirty="0">
            <a:solidFill>
              <a:schemeClr val="tx1"/>
            </a:solidFill>
          </a:endParaRPr>
        </a:p>
      </dgm:t>
    </dgm:pt>
    <dgm:pt modelId="{104570F0-F2E6-46C2-9A3C-535327D89535}" type="parTrans" cxnId="{AC42E7F3-E4A5-45E5-85F9-28DB61E31D94}">
      <dgm:prSet/>
      <dgm:spPr/>
      <dgm:t>
        <a:bodyPr/>
        <a:lstStyle/>
        <a:p>
          <a:endParaRPr lang="zh-CN" altLang="en-US" sz="2800">
            <a:solidFill>
              <a:schemeClr val="tx1"/>
            </a:solidFill>
          </a:endParaRPr>
        </a:p>
      </dgm:t>
    </dgm:pt>
    <dgm:pt modelId="{ACB968D2-6CA2-4A90-8E75-A5815E0005FD}" type="sibTrans" cxnId="{AC42E7F3-E4A5-45E5-85F9-28DB61E31D94}">
      <dgm:prSet/>
      <dgm:spPr/>
      <dgm:t>
        <a:bodyPr/>
        <a:lstStyle/>
        <a:p>
          <a:endParaRPr lang="zh-CN" altLang="en-US" sz="2800">
            <a:solidFill>
              <a:schemeClr val="tx1"/>
            </a:solidFill>
          </a:endParaRPr>
        </a:p>
      </dgm:t>
    </dgm:pt>
    <dgm:pt modelId="{3D71030B-396E-494D-89F6-EF35A582069D}">
      <dgm:prSet custT="1"/>
      <dgm:spPr/>
      <dgm:t>
        <a:bodyPr/>
        <a:lstStyle/>
        <a:p>
          <a:r>
            <a:rPr lang="zh-CN" altLang="en-US" sz="1200" dirty="0" smtClean="0">
              <a:solidFill>
                <a:schemeClr val="tx1"/>
              </a:solidFill>
            </a:rPr>
            <a:t>非增值不必要时间</a:t>
          </a:r>
          <a:endParaRPr lang="zh-CN" altLang="en-US" sz="1200" dirty="0">
            <a:solidFill>
              <a:schemeClr val="tx1"/>
            </a:solidFill>
          </a:endParaRPr>
        </a:p>
      </dgm:t>
    </dgm:pt>
    <dgm:pt modelId="{82C192B8-2D4D-499E-89FD-3A4BF5EFDB1D}" type="parTrans" cxnId="{A7B95F2E-DA6A-4860-8BA3-7284F6D3FCF3}">
      <dgm:prSet/>
      <dgm:spPr/>
      <dgm:t>
        <a:bodyPr/>
        <a:lstStyle/>
        <a:p>
          <a:endParaRPr lang="zh-CN" altLang="en-US" sz="2800">
            <a:solidFill>
              <a:schemeClr val="tx1"/>
            </a:solidFill>
          </a:endParaRPr>
        </a:p>
      </dgm:t>
    </dgm:pt>
    <dgm:pt modelId="{3828B128-D3AC-4F55-99A6-0CD07180DCA5}" type="sibTrans" cxnId="{A7B95F2E-DA6A-4860-8BA3-7284F6D3FCF3}">
      <dgm:prSet custT="1"/>
      <dgm:spPr/>
      <dgm:t>
        <a:bodyPr/>
        <a:lstStyle/>
        <a:p>
          <a:endParaRPr lang="zh-CN" altLang="en-US" sz="1600">
            <a:solidFill>
              <a:schemeClr val="tx1"/>
            </a:solidFill>
          </a:endParaRPr>
        </a:p>
      </dgm:t>
    </dgm:pt>
    <dgm:pt modelId="{C40C4F8C-382D-45DB-89ED-6C7B20C428D1}" type="pres">
      <dgm:prSet presAssocID="{B1654CC9-9994-487F-8901-B293E42ED703}" presName="linearFlow" presStyleCnt="0">
        <dgm:presLayoutVars>
          <dgm:dir/>
          <dgm:resizeHandles val="exact"/>
        </dgm:presLayoutVars>
      </dgm:prSet>
      <dgm:spPr/>
    </dgm:pt>
    <dgm:pt modelId="{72EC92D1-F1A8-4ABB-8A7C-DFEB38356244}" type="pres">
      <dgm:prSet presAssocID="{D1CEBED5-E6F5-4A85-90DA-D7E7038BA3F6}" presName="node" presStyleLbl="node1" presStyleIdx="0" presStyleCnt="4">
        <dgm:presLayoutVars>
          <dgm:bulletEnabled val="1"/>
        </dgm:presLayoutVars>
      </dgm:prSet>
      <dgm:spPr/>
      <dgm:t>
        <a:bodyPr/>
        <a:lstStyle/>
        <a:p>
          <a:endParaRPr lang="zh-CN" altLang="en-US"/>
        </a:p>
      </dgm:t>
    </dgm:pt>
    <dgm:pt modelId="{271A8A0C-A810-429B-ACE4-30DE6041C85F}" type="pres">
      <dgm:prSet presAssocID="{C9950A50-3648-4B87-8FB9-27E3D7A4E62B}" presName="spacerL" presStyleCnt="0"/>
      <dgm:spPr/>
    </dgm:pt>
    <dgm:pt modelId="{27C1CFD3-1E23-48A0-8D5C-A73DBAD28E63}" type="pres">
      <dgm:prSet presAssocID="{C9950A50-3648-4B87-8FB9-27E3D7A4E62B}" presName="sibTrans" presStyleLbl="sibTrans2D1" presStyleIdx="0" presStyleCnt="3"/>
      <dgm:spPr/>
      <dgm:t>
        <a:bodyPr/>
        <a:lstStyle/>
        <a:p>
          <a:endParaRPr lang="zh-CN" altLang="en-US"/>
        </a:p>
      </dgm:t>
    </dgm:pt>
    <dgm:pt modelId="{65F8EFC6-8EC2-466E-9623-3675D9B9EDA6}" type="pres">
      <dgm:prSet presAssocID="{C9950A50-3648-4B87-8FB9-27E3D7A4E62B}" presName="spacerR" presStyleCnt="0"/>
      <dgm:spPr/>
    </dgm:pt>
    <dgm:pt modelId="{F3DE65C1-EA71-4796-BB9B-6A4663C01117}" type="pres">
      <dgm:prSet presAssocID="{28F8B4B6-8E26-40A1-9DC2-AAFC2FB96A90}" presName="node" presStyleLbl="node1" presStyleIdx="1" presStyleCnt="4">
        <dgm:presLayoutVars>
          <dgm:bulletEnabled val="1"/>
        </dgm:presLayoutVars>
      </dgm:prSet>
      <dgm:spPr/>
      <dgm:t>
        <a:bodyPr/>
        <a:lstStyle/>
        <a:p>
          <a:endParaRPr lang="zh-CN" altLang="en-US"/>
        </a:p>
      </dgm:t>
    </dgm:pt>
    <dgm:pt modelId="{3AE60384-78ED-4A06-A7A9-1F19FE563315}" type="pres">
      <dgm:prSet presAssocID="{62CF40FE-8B19-498C-8F40-D08B075AC1B7}" presName="spacerL" presStyleCnt="0"/>
      <dgm:spPr/>
    </dgm:pt>
    <dgm:pt modelId="{EB6444A5-FD55-47B9-B40E-0CB1C36FCB63}" type="pres">
      <dgm:prSet presAssocID="{62CF40FE-8B19-498C-8F40-D08B075AC1B7}" presName="sibTrans" presStyleLbl="sibTrans2D1" presStyleIdx="1" presStyleCnt="3"/>
      <dgm:spPr/>
      <dgm:t>
        <a:bodyPr/>
        <a:lstStyle/>
        <a:p>
          <a:endParaRPr lang="zh-CN" altLang="en-US"/>
        </a:p>
      </dgm:t>
    </dgm:pt>
    <dgm:pt modelId="{3E7E20E7-A021-4492-BC87-E5DF437F5BED}" type="pres">
      <dgm:prSet presAssocID="{62CF40FE-8B19-498C-8F40-D08B075AC1B7}" presName="spacerR" presStyleCnt="0"/>
      <dgm:spPr/>
    </dgm:pt>
    <dgm:pt modelId="{E936FAD1-CB1E-46D1-AB40-46D812655118}" type="pres">
      <dgm:prSet presAssocID="{3D71030B-396E-494D-89F6-EF35A582069D}" presName="node" presStyleLbl="node1" presStyleIdx="2" presStyleCnt="4">
        <dgm:presLayoutVars>
          <dgm:bulletEnabled val="1"/>
        </dgm:presLayoutVars>
      </dgm:prSet>
      <dgm:spPr/>
      <dgm:t>
        <a:bodyPr/>
        <a:lstStyle/>
        <a:p>
          <a:endParaRPr lang="zh-CN" altLang="en-US"/>
        </a:p>
      </dgm:t>
    </dgm:pt>
    <dgm:pt modelId="{330C1AEE-BFB1-48AB-A987-4B50404CFD45}" type="pres">
      <dgm:prSet presAssocID="{3828B128-D3AC-4F55-99A6-0CD07180DCA5}" presName="spacerL" presStyleCnt="0"/>
      <dgm:spPr/>
    </dgm:pt>
    <dgm:pt modelId="{9FD90658-A3A8-4E34-9435-435AAE755D60}" type="pres">
      <dgm:prSet presAssocID="{3828B128-D3AC-4F55-99A6-0CD07180DCA5}" presName="sibTrans" presStyleLbl="sibTrans2D1" presStyleIdx="2" presStyleCnt="3"/>
      <dgm:spPr/>
      <dgm:t>
        <a:bodyPr/>
        <a:lstStyle/>
        <a:p>
          <a:endParaRPr lang="zh-CN" altLang="en-US"/>
        </a:p>
      </dgm:t>
    </dgm:pt>
    <dgm:pt modelId="{4A41200D-51A6-4DE9-A855-BD0A6004DBAF}" type="pres">
      <dgm:prSet presAssocID="{3828B128-D3AC-4F55-99A6-0CD07180DCA5}" presName="spacerR" presStyleCnt="0"/>
      <dgm:spPr/>
    </dgm:pt>
    <dgm:pt modelId="{7E192BCC-66C2-4A89-8AD4-8859C9DE6EB1}" type="pres">
      <dgm:prSet presAssocID="{893DB394-AC23-4011-B1F4-AD7C1F0B507D}" presName="node" presStyleLbl="node1" presStyleIdx="3" presStyleCnt="4">
        <dgm:presLayoutVars>
          <dgm:bulletEnabled val="1"/>
        </dgm:presLayoutVars>
      </dgm:prSet>
      <dgm:spPr/>
      <dgm:t>
        <a:bodyPr/>
        <a:lstStyle/>
        <a:p>
          <a:endParaRPr lang="zh-CN" altLang="en-US"/>
        </a:p>
      </dgm:t>
    </dgm:pt>
  </dgm:ptLst>
  <dgm:cxnLst>
    <dgm:cxn modelId="{1EBED2F5-A1B5-4004-9688-98CFA97C66F7}" srcId="{B1654CC9-9994-487F-8901-B293E42ED703}" destId="{28F8B4B6-8E26-40A1-9DC2-AAFC2FB96A90}" srcOrd="1" destOrd="0" parTransId="{47810B1D-8BF2-4FEB-B677-EB8F8AC241B9}" sibTransId="{62CF40FE-8B19-498C-8F40-D08B075AC1B7}"/>
    <dgm:cxn modelId="{AC42E7F3-E4A5-45E5-85F9-28DB61E31D94}" srcId="{B1654CC9-9994-487F-8901-B293E42ED703}" destId="{893DB394-AC23-4011-B1F4-AD7C1F0B507D}" srcOrd="3" destOrd="0" parTransId="{104570F0-F2E6-46C2-9A3C-535327D89535}" sibTransId="{ACB968D2-6CA2-4A90-8E75-A5815E0005FD}"/>
    <dgm:cxn modelId="{F1DC9FCF-5669-4379-806A-BD9AF96F7605}" srcId="{B1654CC9-9994-487F-8901-B293E42ED703}" destId="{D1CEBED5-E6F5-4A85-90DA-D7E7038BA3F6}" srcOrd="0" destOrd="0" parTransId="{530953E4-D324-4D12-B247-95590C83A124}" sibTransId="{C9950A50-3648-4B87-8FB9-27E3D7A4E62B}"/>
    <dgm:cxn modelId="{A213B9B0-AAF0-4BDE-ACDD-1C00D3EF5FD3}" type="presOf" srcId="{3828B128-D3AC-4F55-99A6-0CD07180DCA5}" destId="{9FD90658-A3A8-4E34-9435-435AAE755D60}" srcOrd="0" destOrd="0" presId="urn:microsoft.com/office/officeart/2005/8/layout/equation1"/>
    <dgm:cxn modelId="{7C793FA9-F504-4C01-9CE3-F15CD18F5B69}" type="presOf" srcId="{28F8B4B6-8E26-40A1-9DC2-AAFC2FB96A90}" destId="{F3DE65C1-EA71-4796-BB9B-6A4663C01117}" srcOrd="0" destOrd="0" presId="urn:microsoft.com/office/officeart/2005/8/layout/equation1"/>
    <dgm:cxn modelId="{0C07BA70-6960-4AD9-8881-62BD4A3C3CE0}" type="presOf" srcId="{62CF40FE-8B19-498C-8F40-D08B075AC1B7}" destId="{EB6444A5-FD55-47B9-B40E-0CB1C36FCB63}" srcOrd="0" destOrd="0" presId="urn:microsoft.com/office/officeart/2005/8/layout/equation1"/>
    <dgm:cxn modelId="{9AB7F696-8060-4A27-943F-9559A4E472F0}" type="presOf" srcId="{893DB394-AC23-4011-B1F4-AD7C1F0B507D}" destId="{7E192BCC-66C2-4A89-8AD4-8859C9DE6EB1}" srcOrd="0" destOrd="0" presId="urn:microsoft.com/office/officeart/2005/8/layout/equation1"/>
    <dgm:cxn modelId="{D44878D5-E5CD-4EA1-9A34-960D39BD056A}" type="presOf" srcId="{D1CEBED5-E6F5-4A85-90DA-D7E7038BA3F6}" destId="{72EC92D1-F1A8-4ABB-8A7C-DFEB38356244}" srcOrd="0" destOrd="0" presId="urn:microsoft.com/office/officeart/2005/8/layout/equation1"/>
    <dgm:cxn modelId="{2C5B2BC0-5408-49EF-B01E-AC83CADC7AD1}" type="presOf" srcId="{C9950A50-3648-4B87-8FB9-27E3D7A4E62B}" destId="{27C1CFD3-1E23-48A0-8D5C-A73DBAD28E63}" srcOrd="0" destOrd="0" presId="urn:microsoft.com/office/officeart/2005/8/layout/equation1"/>
    <dgm:cxn modelId="{A7B95F2E-DA6A-4860-8BA3-7284F6D3FCF3}" srcId="{B1654CC9-9994-487F-8901-B293E42ED703}" destId="{3D71030B-396E-494D-89F6-EF35A582069D}" srcOrd="2" destOrd="0" parTransId="{82C192B8-2D4D-499E-89FD-3A4BF5EFDB1D}" sibTransId="{3828B128-D3AC-4F55-99A6-0CD07180DCA5}"/>
    <dgm:cxn modelId="{0FFA344C-46E9-4ECB-AD76-012D8FFED998}" type="presOf" srcId="{3D71030B-396E-494D-89F6-EF35A582069D}" destId="{E936FAD1-CB1E-46D1-AB40-46D812655118}" srcOrd="0" destOrd="0" presId="urn:microsoft.com/office/officeart/2005/8/layout/equation1"/>
    <dgm:cxn modelId="{98921F55-02EF-4A1A-B77A-EC97AE2F69F1}" type="presOf" srcId="{B1654CC9-9994-487F-8901-B293E42ED703}" destId="{C40C4F8C-382D-45DB-89ED-6C7B20C428D1}" srcOrd="0" destOrd="0" presId="urn:microsoft.com/office/officeart/2005/8/layout/equation1"/>
    <dgm:cxn modelId="{6A644657-2652-4982-BF47-80D6B6E80459}" type="presParOf" srcId="{C40C4F8C-382D-45DB-89ED-6C7B20C428D1}" destId="{72EC92D1-F1A8-4ABB-8A7C-DFEB38356244}" srcOrd="0" destOrd="0" presId="urn:microsoft.com/office/officeart/2005/8/layout/equation1"/>
    <dgm:cxn modelId="{7CDF2F75-9CA1-458B-A169-39BE47FE355E}" type="presParOf" srcId="{C40C4F8C-382D-45DB-89ED-6C7B20C428D1}" destId="{271A8A0C-A810-429B-ACE4-30DE6041C85F}" srcOrd="1" destOrd="0" presId="urn:microsoft.com/office/officeart/2005/8/layout/equation1"/>
    <dgm:cxn modelId="{6D852519-A292-4EAA-984B-B27B8741CC11}" type="presParOf" srcId="{C40C4F8C-382D-45DB-89ED-6C7B20C428D1}" destId="{27C1CFD3-1E23-48A0-8D5C-A73DBAD28E63}" srcOrd="2" destOrd="0" presId="urn:microsoft.com/office/officeart/2005/8/layout/equation1"/>
    <dgm:cxn modelId="{E0A1B129-3FF7-438D-9EF3-B7FD934EF635}" type="presParOf" srcId="{C40C4F8C-382D-45DB-89ED-6C7B20C428D1}" destId="{65F8EFC6-8EC2-466E-9623-3675D9B9EDA6}" srcOrd="3" destOrd="0" presId="urn:microsoft.com/office/officeart/2005/8/layout/equation1"/>
    <dgm:cxn modelId="{D35B53F5-CDDB-49B1-B13B-4D582976A67E}" type="presParOf" srcId="{C40C4F8C-382D-45DB-89ED-6C7B20C428D1}" destId="{F3DE65C1-EA71-4796-BB9B-6A4663C01117}" srcOrd="4" destOrd="0" presId="urn:microsoft.com/office/officeart/2005/8/layout/equation1"/>
    <dgm:cxn modelId="{4AFCDFE1-1E71-44E9-AE3C-936A28FF81C9}" type="presParOf" srcId="{C40C4F8C-382D-45DB-89ED-6C7B20C428D1}" destId="{3AE60384-78ED-4A06-A7A9-1F19FE563315}" srcOrd="5" destOrd="0" presId="urn:microsoft.com/office/officeart/2005/8/layout/equation1"/>
    <dgm:cxn modelId="{670CF791-2A56-4FE0-86BE-06AFA2C95914}" type="presParOf" srcId="{C40C4F8C-382D-45DB-89ED-6C7B20C428D1}" destId="{EB6444A5-FD55-47B9-B40E-0CB1C36FCB63}" srcOrd="6" destOrd="0" presId="urn:microsoft.com/office/officeart/2005/8/layout/equation1"/>
    <dgm:cxn modelId="{0F99DADC-EEE0-44A1-8FAD-834B0B013A70}" type="presParOf" srcId="{C40C4F8C-382D-45DB-89ED-6C7B20C428D1}" destId="{3E7E20E7-A021-4492-BC87-E5DF437F5BED}" srcOrd="7" destOrd="0" presId="urn:microsoft.com/office/officeart/2005/8/layout/equation1"/>
    <dgm:cxn modelId="{7E6CF158-DA00-4A33-A15E-9854AE243083}" type="presParOf" srcId="{C40C4F8C-382D-45DB-89ED-6C7B20C428D1}" destId="{E936FAD1-CB1E-46D1-AB40-46D812655118}" srcOrd="8" destOrd="0" presId="urn:microsoft.com/office/officeart/2005/8/layout/equation1"/>
    <dgm:cxn modelId="{0932790A-F22F-40E7-A4BC-76C3FAF66C35}" type="presParOf" srcId="{C40C4F8C-382D-45DB-89ED-6C7B20C428D1}" destId="{330C1AEE-BFB1-48AB-A987-4B50404CFD45}" srcOrd="9" destOrd="0" presId="urn:microsoft.com/office/officeart/2005/8/layout/equation1"/>
    <dgm:cxn modelId="{45620B01-6EAB-49E5-86A2-FEAFCBB7F60C}" type="presParOf" srcId="{C40C4F8C-382D-45DB-89ED-6C7B20C428D1}" destId="{9FD90658-A3A8-4E34-9435-435AAE755D60}" srcOrd="10" destOrd="0" presId="urn:microsoft.com/office/officeart/2005/8/layout/equation1"/>
    <dgm:cxn modelId="{0F240596-AFFE-48B8-A5DF-572FBAF3DDEF}" type="presParOf" srcId="{C40C4F8C-382D-45DB-89ED-6C7B20C428D1}" destId="{4A41200D-51A6-4DE9-A855-BD0A6004DBAF}" srcOrd="11" destOrd="0" presId="urn:microsoft.com/office/officeart/2005/8/layout/equation1"/>
    <dgm:cxn modelId="{AAAC382C-F1D8-4057-BF26-3619069F01E6}" type="presParOf" srcId="{C40C4F8C-382D-45DB-89ED-6C7B20C428D1}" destId="{7E192BCC-66C2-4A89-8AD4-8859C9DE6EB1}" srcOrd="12" destOrd="0" presId="urn:microsoft.com/office/officeart/2005/8/layout/equati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CD7B7A9-ED25-484B-B4D6-7006F3EFF4B0}" type="doc">
      <dgm:prSet loTypeId="urn:microsoft.com/office/officeart/2008/layout/AlternatingHexagons" loCatId="list" qsTypeId="urn:microsoft.com/office/officeart/2005/8/quickstyle/simple1" qsCatId="simple" csTypeId="urn:microsoft.com/office/officeart/2005/8/colors/colorful2" csCatId="colorful" phldr="1"/>
      <dgm:spPr/>
      <dgm:t>
        <a:bodyPr/>
        <a:lstStyle/>
        <a:p>
          <a:endParaRPr lang="zh-CN" altLang="en-US"/>
        </a:p>
      </dgm:t>
    </dgm:pt>
    <dgm:pt modelId="{90008B9E-CA60-489B-8C56-79D27CA2147E}">
      <dgm:prSet phldrT="[文本]" custT="1"/>
      <dgm:spPr/>
      <dgm:t>
        <a:bodyPr/>
        <a:lstStyle/>
        <a:p>
          <a:r>
            <a:rPr lang="zh-CN" altLang="en-US" sz="2400" dirty="0" smtClean="0"/>
            <a:t>零浪费</a:t>
          </a:r>
          <a:endParaRPr lang="en-US" altLang="zh-CN" sz="2400" dirty="0" smtClean="0"/>
        </a:p>
      </dgm:t>
    </dgm:pt>
    <dgm:pt modelId="{85771091-59FC-4FEF-B715-27C8575DF06B}" type="parTrans" cxnId="{42352EC3-23D6-4DB4-849F-AC03BA443A0D}">
      <dgm:prSet/>
      <dgm:spPr/>
      <dgm:t>
        <a:bodyPr/>
        <a:lstStyle/>
        <a:p>
          <a:endParaRPr lang="zh-CN" altLang="en-US"/>
        </a:p>
      </dgm:t>
    </dgm:pt>
    <dgm:pt modelId="{4AD46041-E9AC-4FB6-8CFC-2BC024E3473B}" type="sibTrans" cxnId="{42352EC3-23D6-4DB4-849F-AC03BA443A0D}">
      <dgm:prSet/>
      <dgm:spPr/>
      <dgm:t>
        <a:bodyPr/>
        <a:lstStyle/>
        <a:p>
          <a:r>
            <a:rPr lang="zh-CN" altLang="en-US" dirty="0" smtClean="0"/>
            <a:t>零库存</a:t>
          </a:r>
          <a:endParaRPr lang="zh-CN" altLang="en-US" dirty="0"/>
        </a:p>
      </dgm:t>
    </dgm:pt>
    <dgm:pt modelId="{24F948E4-A041-4201-9FAE-695AA6287DAE}">
      <dgm:prSet phldrT="[文本]" custT="1"/>
      <dgm:spPr/>
      <dgm:t>
        <a:bodyPr/>
        <a:lstStyle/>
        <a:p>
          <a:r>
            <a:rPr lang="zh-CN" altLang="en-US" sz="2400" dirty="0" smtClean="0"/>
            <a:t>零故障</a:t>
          </a:r>
          <a:endParaRPr lang="zh-CN" altLang="en-US" sz="2400" dirty="0"/>
        </a:p>
      </dgm:t>
    </dgm:pt>
    <dgm:pt modelId="{EC57A40E-A3DA-4C4E-B101-FADFE6BD0EB6}" type="parTrans" cxnId="{54E9F3E8-46CB-453C-A1D0-1C8B67B51B17}">
      <dgm:prSet/>
      <dgm:spPr/>
      <dgm:t>
        <a:bodyPr/>
        <a:lstStyle/>
        <a:p>
          <a:endParaRPr lang="zh-CN" altLang="en-US"/>
        </a:p>
      </dgm:t>
    </dgm:pt>
    <dgm:pt modelId="{39578B25-1B42-451E-975B-DA718BCF05FF}" type="sibTrans" cxnId="{54E9F3E8-46CB-453C-A1D0-1C8B67B51B17}">
      <dgm:prSet/>
      <dgm:spPr/>
      <dgm:t>
        <a:bodyPr/>
        <a:lstStyle/>
        <a:p>
          <a:r>
            <a:rPr lang="zh-CN" altLang="en-US" dirty="0" smtClean="0"/>
            <a:t>零缺陷</a:t>
          </a:r>
          <a:endParaRPr lang="zh-CN" altLang="en-US" dirty="0"/>
        </a:p>
      </dgm:t>
    </dgm:pt>
    <dgm:pt modelId="{DC3BCE0C-8EE9-4E00-BECC-31E5D08F5247}">
      <dgm:prSet phldrT="[文本]"/>
      <dgm:spPr/>
      <dgm:t>
        <a:bodyPr/>
        <a:lstStyle/>
        <a:p>
          <a:r>
            <a:rPr lang="zh-CN" altLang="en-US" dirty="0" smtClean="0"/>
            <a:t>零切换浪费</a:t>
          </a:r>
          <a:endParaRPr lang="zh-CN" altLang="en-US" dirty="0"/>
        </a:p>
      </dgm:t>
    </dgm:pt>
    <dgm:pt modelId="{6BB34F58-9944-4F68-9B52-90CE63DB45E3}" type="parTrans" cxnId="{4F4C8517-5813-4425-9F15-C07E4063E1BF}">
      <dgm:prSet/>
      <dgm:spPr/>
      <dgm:t>
        <a:bodyPr/>
        <a:lstStyle/>
        <a:p>
          <a:endParaRPr lang="zh-CN" altLang="en-US"/>
        </a:p>
      </dgm:t>
    </dgm:pt>
    <dgm:pt modelId="{77F3AE71-6791-4596-8FDF-4B2FA4CE302C}" type="sibTrans" cxnId="{4F4C8517-5813-4425-9F15-C07E4063E1BF}">
      <dgm:prSet/>
      <dgm:spPr>
        <a:solidFill>
          <a:schemeClr val="bg1"/>
        </a:solidFill>
      </dgm:spPr>
      <dgm:t>
        <a:bodyPr/>
        <a:lstStyle/>
        <a:p>
          <a:endParaRPr lang="zh-CN" altLang="en-US"/>
        </a:p>
      </dgm:t>
    </dgm:pt>
    <dgm:pt modelId="{899E91D5-74CE-4672-8F47-A768B97F9474}">
      <dgm:prSet custT="1"/>
      <dgm:spPr/>
      <dgm:t>
        <a:bodyPr/>
        <a:lstStyle/>
        <a:p>
          <a:r>
            <a:rPr lang="zh-CN" altLang="en-US" sz="2400" dirty="0" smtClean="0"/>
            <a:t>零灾害</a:t>
          </a:r>
          <a:endParaRPr lang="zh-CN" altLang="en-US" sz="1800" dirty="0"/>
        </a:p>
      </dgm:t>
    </dgm:pt>
    <dgm:pt modelId="{39EE17FD-29B3-4B68-89D5-CD7D3A42D55E}" type="parTrans" cxnId="{8C8C0FAD-9091-4336-9843-A32929BACEA0}">
      <dgm:prSet/>
      <dgm:spPr/>
      <dgm:t>
        <a:bodyPr/>
        <a:lstStyle/>
        <a:p>
          <a:endParaRPr lang="zh-CN" altLang="en-US"/>
        </a:p>
      </dgm:t>
    </dgm:pt>
    <dgm:pt modelId="{5123052C-A530-4EEF-9C7D-A47CEB41DA8B}" type="sibTrans" cxnId="{8C8C0FAD-9091-4336-9843-A32929BACEA0}">
      <dgm:prSet/>
      <dgm:spPr/>
      <dgm:t>
        <a:bodyPr/>
        <a:lstStyle/>
        <a:p>
          <a:r>
            <a:rPr lang="zh-CN" altLang="en-US" dirty="0" smtClean="0"/>
            <a:t>零停滞</a:t>
          </a:r>
          <a:endParaRPr lang="zh-CN" altLang="en-US" dirty="0"/>
        </a:p>
      </dgm:t>
    </dgm:pt>
    <dgm:pt modelId="{51F86B99-BA23-4673-A22E-042788FBD8C9}" type="pres">
      <dgm:prSet presAssocID="{FCD7B7A9-ED25-484B-B4D6-7006F3EFF4B0}" presName="Name0" presStyleCnt="0">
        <dgm:presLayoutVars>
          <dgm:chMax/>
          <dgm:chPref/>
          <dgm:dir/>
          <dgm:animLvl val="lvl"/>
        </dgm:presLayoutVars>
      </dgm:prSet>
      <dgm:spPr/>
      <dgm:t>
        <a:bodyPr/>
        <a:lstStyle/>
        <a:p>
          <a:endParaRPr lang="zh-CN" altLang="en-US"/>
        </a:p>
      </dgm:t>
    </dgm:pt>
    <dgm:pt modelId="{A7DFFE41-25D0-4521-B879-2FC32736A4DB}" type="pres">
      <dgm:prSet presAssocID="{90008B9E-CA60-489B-8C56-79D27CA2147E}" presName="composite" presStyleCnt="0"/>
      <dgm:spPr/>
    </dgm:pt>
    <dgm:pt modelId="{891E1E5F-4401-42D6-955F-85E8E2F256AE}" type="pres">
      <dgm:prSet presAssocID="{90008B9E-CA60-489B-8C56-79D27CA2147E}" presName="Parent1" presStyleLbl="node1" presStyleIdx="0" presStyleCnt="8">
        <dgm:presLayoutVars>
          <dgm:chMax val="1"/>
          <dgm:chPref val="1"/>
          <dgm:bulletEnabled val="1"/>
        </dgm:presLayoutVars>
      </dgm:prSet>
      <dgm:spPr/>
      <dgm:t>
        <a:bodyPr/>
        <a:lstStyle/>
        <a:p>
          <a:endParaRPr lang="zh-CN" altLang="en-US"/>
        </a:p>
      </dgm:t>
    </dgm:pt>
    <dgm:pt modelId="{9179A8C4-8312-43C8-937A-3AB85653853B}" type="pres">
      <dgm:prSet presAssocID="{90008B9E-CA60-489B-8C56-79D27CA2147E}" presName="Childtext1" presStyleLbl="revTx" presStyleIdx="0" presStyleCnt="4">
        <dgm:presLayoutVars>
          <dgm:chMax val="0"/>
          <dgm:chPref val="0"/>
          <dgm:bulletEnabled val="1"/>
        </dgm:presLayoutVars>
      </dgm:prSet>
      <dgm:spPr/>
      <dgm:t>
        <a:bodyPr/>
        <a:lstStyle/>
        <a:p>
          <a:endParaRPr lang="zh-CN" altLang="en-US"/>
        </a:p>
      </dgm:t>
    </dgm:pt>
    <dgm:pt modelId="{EDB3B8F2-E549-4D24-AF10-DB95C6B18B90}" type="pres">
      <dgm:prSet presAssocID="{90008B9E-CA60-489B-8C56-79D27CA2147E}" presName="BalanceSpacing" presStyleCnt="0"/>
      <dgm:spPr/>
    </dgm:pt>
    <dgm:pt modelId="{454A6C09-8923-43EB-BD88-405C6B3BE5CF}" type="pres">
      <dgm:prSet presAssocID="{90008B9E-CA60-489B-8C56-79D27CA2147E}" presName="BalanceSpacing1" presStyleCnt="0"/>
      <dgm:spPr/>
    </dgm:pt>
    <dgm:pt modelId="{B789F0AD-816E-41EF-8B51-37768E821877}" type="pres">
      <dgm:prSet presAssocID="{4AD46041-E9AC-4FB6-8CFC-2BC024E3473B}" presName="Accent1Text" presStyleLbl="node1" presStyleIdx="1" presStyleCnt="8"/>
      <dgm:spPr/>
      <dgm:t>
        <a:bodyPr/>
        <a:lstStyle/>
        <a:p>
          <a:endParaRPr lang="zh-CN" altLang="en-US"/>
        </a:p>
      </dgm:t>
    </dgm:pt>
    <dgm:pt modelId="{A2C7A959-9657-4A01-959A-B2E3F953EEE4}" type="pres">
      <dgm:prSet presAssocID="{4AD46041-E9AC-4FB6-8CFC-2BC024E3473B}" presName="spaceBetweenRectangles" presStyleCnt="0"/>
      <dgm:spPr/>
    </dgm:pt>
    <dgm:pt modelId="{F4662C45-0D34-4458-BAD4-6EFA217630FC}" type="pres">
      <dgm:prSet presAssocID="{24F948E4-A041-4201-9FAE-695AA6287DAE}" presName="composite" presStyleCnt="0"/>
      <dgm:spPr/>
    </dgm:pt>
    <dgm:pt modelId="{1E88558F-1F6A-47B9-A191-28583A99B97C}" type="pres">
      <dgm:prSet presAssocID="{24F948E4-A041-4201-9FAE-695AA6287DAE}" presName="Parent1" presStyleLbl="node1" presStyleIdx="2" presStyleCnt="8">
        <dgm:presLayoutVars>
          <dgm:chMax val="1"/>
          <dgm:chPref val="1"/>
          <dgm:bulletEnabled val="1"/>
        </dgm:presLayoutVars>
      </dgm:prSet>
      <dgm:spPr/>
      <dgm:t>
        <a:bodyPr/>
        <a:lstStyle/>
        <a:p>
          <a:endParaRPr lang="zh-CN" altLang="en-US"/>
        </a:p>
      </dgm:t>
    </dgm:pt>
    <dgm:pt modelId="{3E25AAC0-3A68-455D-8460-A7F22F05DE80}" type="pres">
      <dgm:prSet presAssocID="{24F948E4-A041-4201-9FAE-695AA6287DAE}" presName="Childtext1" presStyleLbl="revTx" presStyleIdx="1" presStyleCnt="4">
        <dgm:presLayoutVars>
          <dgm:chMax val="0"/>
          <dgm:chPref val="0"/>
          <dgm:bulletEnabled val="1"/>
        </dgm:presLayoutVars>
      </dgm:prSet>
      <dgm:spPr/>
      <dgm:t>
        <a:bodyPr/>
        <a:lstStyle/>
        <a:p>
          <a:endParaRPr lang="zh-CN" altLang="en-US"/>
        </a:p>
      </dgm:t>
    </dgm:pt>
    <dgm:pt modelId="{BE8FCD53-1B16-4205-9DD1-86A1135A470B}" type="pres">
      <dgm:prSet presAssocID="{24F948E4-A041-4201-9FAE-695AA6287DAE}" presName="BalanceSpacing" presStyleCnt="0"/>
      <dgm:spPr/>
    </dgm:pt>
    <dgm:pt modelId="{AAA0DC19-4969-4ECD-ACE2-F5C89D93E168}" type="pres">
      <dgm:prSet presAssocID="{24F948E4-A041-4201-9FAE-695AA6287DAE}" presName="BalanceSpacing1" presStyleCnt="0"/>
      <dgm:spPr/>
    </dgm:pt>
    <dgm:pt modelId="{1AA693FB-7B7F-4BD8-9BD9-7612EAB92A3C}" type="pres">
      <dgm:prSet presAssocID="{39578B25-1B42-451E-975B-DA718BCF05FF}" presName="Accent1Text" presStyleLbl="node1" presStyleIdx="3" presStyleCnt="8" custLinFactX="-100000" custLinFactNeighborX="-168655" custLinFactNeighborY="-87658"/>
      <dgm:spPr/>
      <dgm:t>
        <a:bodyPr/>
        <a:lstStyle/>
        <a:p>
          <a:endParaRPr lang="zh-CN" altLang="en-US"/>
        </a:p>
      </dgm:t>
    </dgm:pt>
    <dgm:pt modelId="{1F8D8E4B-2F7D-4E33-8BCA-5158B49B4C18}" type="pres">
      <dgm:prSet presAssocID="{39578B25-1B42-451E-975B-DA718BCF05FF}" presName="spaceBetweenRectangles" presStyleCnt="0"/>
      <dgm:spPr/>
    </dgm:pt>
    <dgm:pt modelId="{E5A5877F-83A8-4EE5-975C-D08053B31AFE}" type="pres">
      <dgm:prSet presAssocID="{899E91D5-74CE-4672-8F47-A768B97F9474}" presName="composite" presStyleCnt="0"/>
      <dgm:spPr/>
    </dgm:pt>
    <dgm:pt modelId="{5B26415F-DC55-4E56-927A-EA472ABC9E9C}" type="pres">
      <dgm:prSet presAssocID="{899E91D5-74CE-4672-8F47-A768B97F9474}" presName="Parent1" presStyleLbl="node1" presStyleIdx="4" presStyleCnt="8">
        <dgm:presLayoutVars>
          <dgm:chMax val="1"/>
          <dgm:chPref val="1"/>
          <dgm:bulletEnabled val="1"/>
        </dgm:presLayoutVars>
      </dgm:prSet>
      <dgm:spPr/>
      <dgm:t>
        <a:bodyPr/>
        <a:lstStyle/>
        <a:p>
          <a:endParaRPr lang="zh-CN" altLang="en-US"/>
        </a:p>
      </dgm:t>
    </dgm:pt>
    <dgm:pt modelId="{7D6EDEC7-FCC2-4254-9AE4-9DBE0A80B372}" type="pres">
      <dgm:prSet presAssocID="{899E91D5-74CE-4672-8F47-A768B97F9474}" presName="Childtext1" presStyleLbl="revTx" presStyleIdx="2" presStyleCnt="4">
        <dgm:presLayoutVars>
          <dgm:chMax val="0"/>
          <dgm:chPref val="0"/>
          <dgm:bulletEnabled val="1"/>
        </dgm:presLayoutVars>
      </dgm:prSet>
      <dgm:spPr/>
    </dgm:pt>
    <dgm:pt modelId="{EED542D4-90D5-42B9-9188-EC2A69CD7225}" type="pres">
      <dgm:prSet presAssocID="{899E91D5-74CE-4672-8F47-A768B97F9474}" presName="BalanceSpacing" presStyleCnt="0"/>
      <dgm:spPr/>
    </dgm:pt>
    <dgm:pt modelId="{B14F739B-AD3E-4CC6-A00A-7FAB047686FD}" type="pres">
      <dgm:prSet presAssocID="{899E91D5-74CE-4672-8F47-A768B97F9474}" presName="BalanceSpacing1" presStyleCnt="0"/>
      <dgm:spPr/>
    </dgm:pt>
    <dgm:pt modelId="{82FFD365-4DC0-4456-825B-32EF43DC1632}" type="pres">
      <dgm:prSet presAssocID="{5123052C-A530-4EEF-9C7D-A47CEB41DA8B}" presName="Accent1Text" presStyleLbl="node1" presStyleIdx="5" presStyleCnt="8"/>
      <dgm:spPr/>
      <dgm:t>
        <a:bodyPr/>
        <a:lstStyle/>
        <a:p>
          <a:endParaRPr lang="zh-CN" altLang="en-US"/>
        </a:p>
      </dgm:t>
    </dgm:pt>
    <dgm:pt modelId="{D3B5AAC9-BD5D-431A-90F7-A80F6C740BF7}" type="pres">
      <dgm:prSet presAssocID="{5123052C-A530-4EEF-9C7D-A47CEB41DA8B}" presName="spaceBetweenRectangles" presStyleCnt="0"/>
      <dgm:spPr/>
    </dgm:pt>
    <dgm:pt modelId="{1B22B789-3020-4664-B560-EF0A08DAC852}" type="pres">
      <dgm:prSet presAssocID="{DC3BCE0C-8EE9-4E00-BECC-31E5D08F5247}" presName="composite" presStyleCnt="0"/>
      <dgm:spPr/>
    </dgm:pt>
    <dgm:pt modelId="{A9D13334-EA4F-4538-85F7-44DFB87B9783}" type="pres">
      <dgm:prSet presAssocID="{DC3BCE0C-8EE9-4E00-BECC-31E5D08F5247}" presName="Parent1" presStyleLbl="node1" presStyleIdx="6" presStyleCnt="8">
        <dgm:presLayoutVars>
          <dgm:chMax val="1"/>
          <dgm:chPref val="1"/>
          <dgm:bulletEnabled val="1"/>
        </dgm:presLayoutVars>
      </dgm:prSet>
      <dgm:spPr/>
      <dgm:t>
        <a:bodyPr/>
        <a:lstStyle/>
        <a:p>
          <a:endParaRPr lang="zh-CN" altLang="en-US"/>
        </a:p>
      </dgm:t>
    </dgm:pt>
    <dgm:pt modelId="{45822646-6F42-48F4-A2E4-5F0250115636}" type="pres">
      <dgm:prSet presAssocID="{DC3BCE0C-8EE9-4E00-BECC-31E5D08F5247}" presName="Childtext1" presStyleLbl="revTx" presStyleIdx="3" presStyleCnt="4">
        <dgm:presLayoutVars>
          <dgm:chMax val="0"/>
          <dgm:chPref val="0"/>
          <dgm:bulletEnabled val="1"/>
        </dgm:presLayoutVars>
      </dgm:prSet>
      <dgm:spPr/>
      <dgm:t>
        <a:bodyPr/>
        <a:lstStyle/>
        <a:p>
          <a:endParaRPr lang="zh-CN" altLang="en-US"/>
        </a:p>
      </dgm:t>
    </dgm:pt>
    <dgm:pt modelId="{E1EC7E8C-001D-4D7F-9006-B1DD85088141}" type="pres">
      <dgm:prSet presAssocID="{DC3BCE0C-8EE9-4E00-BECC-31E5D08F5247}" presName="BalanceSpacing" presStyleCnt="0"/>
      <dgm:spPr/>
    </dgm:pt>
    <dgm:pt modelId="{E4B64707-DFF8-46FA-A74D-B8A812B37D2D}" type="pres">
      <dgm:prSet presAssocID="{DC3BCE0C-8EE9-4E00-BECC-31E5D08F5247}" presName="BalanceSpacing1" presStyleCnt="0"/>
      <dgm:spPr/>
    </dgm:pt>
    <dgm:pt modelId="{5FF06C5C-B7C3-49AF-B771-950EF4A7A5FC}" type="pres">
      <dgm:prSet presAssocID="{77F3AE71-6791-4596-8FDF-4B2FA4CE302C}" presName="Accent1Text" presStyleLbl="node1" presStyleIdx="7" presStyleCnt="8"/>
      <dgm:spPr/>
      <dgm:t>
        <a:bodyPr/>
        <a:lstStyle/>
        <a:p>
          <a:endParaRPr lang="zh-CN" altLang="en-US"/>
        </a:p>
      </dgm:t>
    </dgm:pt>
  </dgm:ptLst>
  <dgm:cxnLst>
    <dgm:cxn modelId="{42352EC3-23D6-4DB4-849F-AC03BA443A0D}" srcId="{FCD7B7A9-ED25-484B-B4D6-7006F3EFF4B0}" destId="{90008B9E-CA60-489B-8C56-79D27CA2147E}" srcOrd="0" destOrd="0" parTransId="{85771091-59FC-4FEF-B715-27C8575DF06B}" sibTransId="{4AD46041-E9AC-4FB6-8CFC-2BC024E3473B}"/>
    <dgm:cxn modelId="{FDD3AF2E-CC2A-46B5-9000-3A0F552136BB}" type="presOf" srcId="{39578B25-1B42-451E-975B-DA718BCF05FF}" destId="{1AA693FB-7B7F-4BD8-9BD9-7612EAB92A3C}" srcOrd="0" destOrd="0" presId="urn:microsoft.com/office/officeart/2008/layout/AlternatingHexagons"/>
    <dgm:cxn modelId="{EA12E9FF-EA63-4042-91BE-BC6162CB452D}" type="presOf" srcId="{FCD7B7A9-ED25-484B-B4D6-7006F3EFF4B0}" destId="{51F86B99-BA23-4673-A22E-042788FBD8C9}" srcOrd="0" destOrd="0" presId="urn:microsoft.com/office/officeart/2008/layout/AlternatingHexagons"/>
    <dgm:cxn modelId="{D3D1E02D-CCF5-4E88-BA73-230C5B274437}" type="presOf" srcId="{DC3BCE0C-8EE9-4E00-BECC-31E5D08F5247}" destId="{A9D13334-EA4F-4538-85F7-44DFB87B9783}" srcOrd="0" destOrd="0" presId="urn:microsoft.com/office/officeart/2008/layout/AlternatingHexagons"/>
    <dgm:cxn modelId="{2121BF63-4FD3-4954-9E69-8DE80F1A7E73}" type="presOf" srcId="{24F948E4-A041-4201-9FAE-695AA6287DAE}" destId="{1E88558F-1F6A-47B9-A191-28583A99B97C}" srcOrd="0" destOrd="0" presId="urn:microsoft.com/office/officeart/2008/layout/AlternatingHexagons"/>
    <dgm:cxn modelId="{54E9F3E8-46CB-453C-A1D0-1C8B67B51B17}" srcId="{FCD7B7A9-ED25-484B-B4D6-7006F3EFF4B0}" destId="{24F948E4-A041-4201-9FAE-695AA6287DAE}" srcOrd="1" destOrd="0" parTransId="{EC57A40E-A3DA-4C4E-B101-FADFE6BD0EB6}" sibTransId="{39578B25-1B42-451E-975B-DA718BCF05FF}"/>
    <dgm:cxn modelId="{D625F95E-83F5-47E1-9922-420D5FC5E1E4}" type="presOf" srcId="{77F3AE71-6791-4596-8FDF-4B2FA4CE302C}" destId="{5FF06C5C-B7C3-49AF-B771-950EF4A7A5FC}" srcOrd="0" destOrd="0" presId="urn:microsoft.com/office/officeart/2008/layout/AlternatingHexagons"/>
    <dgm:cxn modelId="{ED48F089-9DC4-4352-9500-68A06D04D4A0}" type="presOf" srcId="{4AD46041-E9AC-4FB6-8CFC-2BC024E3473B}" destId="{B789F0AD-816E-41EF-8B51-37768E821877}" srcOrd="0" destOrd="0" presId="urn:microsoft.com/office/officeart/2008/layout/AlternatingHexagons"/>
    <dgm:cxn modelId="{D01AA5E8-DA8F-4594-92C6-08B65C2B22EE}" type="presOf" srcId="{899E91D5-74CE-4672-8F47-A768B97F9474}" destId="{5B26415F-DC55-4E56-927A-EA472ABC9E9C}" srcOrd="0" destOrd="0" presId="urn:microsoft.com/office/officeart/2008/layout/AlternatingHexagons"/>
    <dgm:cxn modelId="{4F4C8517-5813-4425-9F15-C07E4063E1BF}" srcId="{FCD7B7A9-ED25-484B-B4D6-7006F3EFF4B0}" destId="{DC3BCE0C-8EE9-4E00-BECC-31E5D08F5247}" srcOrd="3" destOrd="0" parTransId="{6BB34F58-9944-4F68-9B52-90CE63DB45E3}" sibTransId="{77F3AE71-6791-4596-8FDF-4B2FA4CE302C}"/>
    <dgm:cxn modelId="{8C8C0FAD-9091-4336-9843-A32929BACEA0}" srcId="{FCD7B7A9-ED25-484B-B4D6-7006F3EFF4B0}" destId="{899E91D5-74CE-4672-8F47-A768B97F9474}" srcOrd="2" destOrd="0" parTransId="{39EE17FD-29B3-4B68-89D5-CD7D3A42D55E}" sibTransId="{5123052C-A530-4EEF-9C7D-A47CEB41DA8B}"/>
    <dgm:cxn modelId="{CC7B7BB4-FEB0-4578-9B6D-915818614DE6}" type="presOf" srcId="{5123052C-A530-4EEF-9C7D-A47CEB41DA8B}" destId="{82FFD365-4DC0-4456-825B-32EF43DC1632}" srcOrd="0" destOrd="0" presId="urn:microsoft.com/office/officeart/2008/layout/AlternatingHexagons"/>
    <dgm:cxn modelId="{62CD99CE-B2C2-4EA5-ADEE-515B93D3D6F9}" type="presOf" srcId="{90008B9E-CA60-489B-8C56-79D27CA2147E}" destId="{891E1E5F-4401-42D6-955F-85E8E2F256AE}" srcOrd="0" destOrd="0" presId="urn:microsoft.com/office/officeart/2008/layout/AlternatingHexagons"/>
    <dgm:cxn modelId="{391F9B0E-170C-4430-B500-44EF21FF63D1}" type="presParOf" srcId="{51F86B99-BA23-4673-A22E-042788FBD8C9}" destId="{A7DFFE41-25D0-4521-B879-2FC32736A4DB}" srcOrd="0" destOrd="0" presId="urn:microsoft.com/office/officeart/2008/layout/AlternatingHexagons"/>
    <dgm:cxn modelId="{96D99105-419C-4457-8383-B6C64929E013}" type="presParOf" srcId="{A7DFFE41-25D0-4521-B879-2FC32736A4DB}" destId="{891E1E5F-4401-42D6-955F-85E8E2F256AE}" srcOrd="0" destOrd="0" presId="urn:microsoft.com/office/officeart/2008/layout/AlternatingHexagons"/>
    <dgm:cxn modelId="{DC78F2EF-51A0-4D62-9528-8FC5BE4E0077}" type="presParOf" srcId="{A7DFFE41-25D0-4521-B879-2FC32736A4DB}" destId="{9179A8C4-8312-43C8-937A-3AB85653853B}" srcOrd="1" destOrd="0" presId="urn:microsoft.com/office/officeart/2008/layout/AlternatingHexagons"/>
    <dgm:cxn modelId="{317A5394-0C53-4210-9DD0-13C41E12E262}" type="presParOf" srcId="{A7DFFE41-25D0-4521-B879-2FC32736A4DB}" destId="{EDB3B8F2-E549-4D24-AF10-DB95C6B18B90}" srcOrd="2" destOrd="0" presId="urn:microsoft.com/office/officeart/2008/layout/AlternatingHexagons"/>
    <dgm:cxn modelId="{D7729468-8C5F-42FB-BDB3-27EB75AB6F75}" type="presParOf" srcId="{A7DFFE41-25D0-4521-B879-2FC32736A4DB}" destId="{454A6C09-8923-43EB-BD88-405C6B3BE5CF}" srcOrd="3" destOrd="0" presId="urn:microsoft.com/office/officeart/2008/layout/AlternatingHexagons"/>
    <dgm:cxn modelId="{5BE56766-9E1E-4DE1-A380-0A7AB4C33C80}" type="presParOf" srcId="{A7DFFE41-25D0-4521-B879-2FC32736A4DB}" destId="{B789F0AD-816E-41EF-8B51-37768E821877}" srcOrd="4" destOrd="0" presId="urn:microsoft.com/office/officeart/2008/layout/AlternatingHexagons"/>
    <dgm:cxn modelId="{2BFAEAD8-3F41-4793-9010-949930A87128}" type="presParOf" srcId="{51F86B99-BA23-4673-A22E-042788FBD8C9}" destId="{A2C7A959-9657-4A01-959A-B2E3F953EEE4}" srcOrd="1" destOrd="0" presId="urn:microsoft.com/office/officeart/2008/layout/AlternatingHexagons"/>
    <dgm:cxn modelId="{14B1208F-9EF4-467F-9B77-4A14300D3457}" type="presParOf" srcId="{51F86B99-BA23-4673-A22E-042788FBD8C9}" destId="{F4662C45-0D34-4458-BAD4-6EFA217630FC}" srcOrd="2" destOrd="0" presId="urn:microsoft.com/office/officeart/2008/layout/AlternatingHexagons"/>
    <dgm:cxn modelId="{7F3D4646-A23B-4D79-8186-995A1D63AE5A}" type="presParOf" srcId="{F4662C45-0D34-4458-BAD4-6EFA217630FC}" destId="{1E88558F-1F6A-47B9-A191-28583A99B97C}" srcOrd="0" destOrd="0" presId="urn:microsoft.com/office/officeart/2008/layout/AlternatingHexagons"/>
    <dgm:cxn modelId="{906F257B-142E-494C-B56A-0D0052EC4E3E}" type="presParOf" srcId="{F4662C45-0D34-4458-BAD4-6EFA217630FC}" destId="{3E25AAC0-3A68-455D-8460-A7F22F05DE80}" srcOrd="1" destOrd="0" presId="urn:microsoft.com/office/officeart/2008/layout/AlternatingHexagons"/>
    <dgm:cxn modelId="{F8AFD389-E8F7-4EC5-A96F-B13EAC47DF91}" type="presParOf" srcId="{F4662C45-0D34-4458-BAD4-6EFA217630FC}" destId="{BE8FCD53-1B16-4205-9DD1-86A1135A470B}" srcOrd="2" destOrd="0" presId="urn:microsoft.com/office/officeart/2008/layout/AlternatingHexagons"/>
    <dgm:cxn modelId="{72F3F14D-DD27-4F9F-BEC9-FF021D3CD2E6}" type="presParOf" srcId="{F4662C45-0D34-4458-BAD4-6EFA217630FC}" destId="{AAA0DC19-4969-4ECD-ACE2-F5C89D93E168}" srcOrd="3" destOrd="0" presId="urn:microsoft.com/office/officeart/2008/layout/AlternatingHexagons"/>
    <dgm:cxn modelId="{F3F82E9F-3B74-407C-858C-E0E8C4520FD5}" type="presParOf" srcId="{F4662C45-0D34-4458-BAD4-6EFA217630FC}" destId="{1AA693FB-7B7F-4BD8-9BD9-7612EAB92A3C}" srcOrd="4" destOrd="0" presId="urn:microsoft.com/office/officeart/2008/layout/AlternatingHexagons"/>
    <dgm:cxn modelId="{B985AB38-6F5E-40BD-899C-FAB8BF8DEFC4}" type="presParOf" srcId="{51F86B99-BA23-4673-A22E-042788FBD8C9}" destId="{1F8D8E4B-2F7D-4E33-8BCA-5158B49B4C18}" srcOrd="3" destOrd="0" presId="urn:microsoft.com/office/officeart/2008/layout/AlternatingHexagons"/>
    <dgm:cxn modelId="{84230346-A448-4275-A40C-0A870E9C4AF2}" type="presParOf" srcId="{51F86B99-BA23-4673-A22E-042788FBD8C9}" destId="{E5A5877F-83A8-4EE5-975C-D08053B31AFE}" srcOrd="4" destOrd="0" presId="urn:microsoft.com/office/officeart/2008/layout/AlternatingHexagons"/>
    <dgm:cxn modelId="{091F6F22-CB69-4309-A842-B14E5CD1404E}" type="presParOf" srcId="{E5A5877F-83A8-4EE5-975C-D08053B31AFE}" destId="{5B26415F-DC55-4E56-927A-EA472ABC9E9C}" srcOrd="0" destOrd="0" presId="urn:microsoft.com/office/officeart/2008/layout/AlternatingHexagons"/>
    <dgm:cxn modelId="{441911E2-277E-4095-8225-FAECCC63F396}" type="presParOf" srcId="{E5A5877F-83A8-4EE5-975C-D08053B31AFE}" destId="{7D6EDEC7-FCC2-4254-9AE4-9DBE0A80B372}" srcOrd="1" destOrd="0" presId="urn:microsoft.com/office/officeart/2008/layout/AlternatingHexagons"/>
    <dgm:cxn modelId="{7663B1CF-DFA6-43C0-B16D-5EEB4792DEB9}" type="presParOf" srcId="{E5A5877F-83A8-4EE5-975C-D08053B31AFE}" destId="{EED542D4-90D5-42B9-9188-EC2A69CD7225}" srcOrd="2" destOrd="0" presId="urn:microsoft.com/office/officeart/2008/layout/AlternatingHexagons"/>
    <dgm:cxn modelId="{3690CBF8-715A-41B1-BDCD-CF5B279A0F6B}" type="presParOf" srcId="{E5A5877F-83A8-4EE5-975C-D08053B31AFE}" destId="{B14F739B-AD3E-4CC6-A00A-7FAB047686FD}" srcOrd="3" destOrd="0" presId="urn:microsoft.com/office/officeart/2008/layout/AlternatingHexagons"/>
    <dgm:cxn modelId="{A6EB0CBF-5843-43BC-B13E-B692A571E322}" type="presParOf" srcId="{E5A5877F-83A8-4EE5-975C-D08053B31AFE}" destId="{82FFD365-4DC0-4456-825B-32EF43DC1632}" srcOrd="4" destOrd="0" presId="urn:microsoft.com/office/officeart/2008/layout/AlternatingHexagons"/>
    <dgm:cxn modelId="{55F09BBE-2EDD-4954-9EAF-8280898C38C7}" type="presParOf" srcId="{51F86B99-BA23-4673-A22E-042788FBD8C9}" destId="{D3B5AAC9-BD5D-431A-90F7-A80F6C740BF7}" srcOrd="5" destOrd="0" presId="urn:microsoft.com/office/officeart/2008/layout/AlternatingHexagons"/>
    <dgm:cxn modelId="{56C00729-5BEE-4117-B641-B5ABED3BF336}" type="presParOf" srcId="{51F86B99-BA23-4673-A22E-042788FBD8C9}" destId="{1B22B789-3020-4664-B560-EF0A08DAC852}" srcOrd="6" destOrd="0" presId="urn:microsoft.com/office/officeart/2008/layout/AlternatingHexagons"/>
    <dgm:cxn modelId="{FD1824D1-FFFE-4BE6-9790-7F7715E6609B}" type="presParOf" srcId="{1B22B789-3020-4664-B560-EF0A08DAC852}" destId="{A9D13334-EA4F-4538-85F7-44DFB87B9783}" srcOrd="0" destOrd="0" presId="urn:microsoft.com/office/officeart/2008/layout/AlternatingHexagons"/>
    <dgm:cxn modelId="{35CBA6A7-8B3B-4EB2-BF3D-96CDE8DC67BE}" type="presParOf" srcId="{1B22B789-3020-4664-B560-EF0A08DAC852}" destId="{45822646-6F42-48F4-A2E4-5F0250115636}" srcOrd="1" destOrd="0" presId="urn:microsoft.com/office/officeart/2008/layout/AlternatingHexagons"/>
    <dgm:cxn modelId="{2995BAE6-40E7-49B6-91F5-07B0B7DBC3F0}" type="presParOf" srcId="{1B22B789-3020-4664-B560-EF0A08DAC852}" destId="{E1EC7E8C-001D-4D7F-9006-B1DD85088141}" srcOrd="2" destOrd="0" presId="urn:microsoft.com/office/officeart/2008/layout/AlternatingHexagons"/>
    <dgm:cxn modelId="{F270B5AF-EE19-42EA-BEB7-4987B6F1661B}" type="presParOf" srcId="{1B22B789-3020-4664-B560-EF0A08DAC852}" destId="{E4B64707-DFF8-46FA-A74D-B8A812B37D2D}" srcOrd="3" destOrd="0" presId="urn:microsoft.com/office/officeart/2008/layout/AlternatingHexagons"/>
    <dgm:cxn modelId="{F45D20BA-0DB7-4829-A939-403FBA18DAB0}" type="presParOf" srcId="{1B22B789-3020-4664-B560-EF0A08DAC852}" destId="{5FF06C5C-B7C3-49AF-B771-950EF4A7A5FC}"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2604639-1644-46E0-9A5C-9B0A5BBCD517}" type="doc">
      <dgm:prSet loTypeId="urn:microsoft.com/office/officeart/2008/layout/VerticalCurvedList" loCatId="list" qsTypeId="urn:microsoft.com/office/officeart/2005/8/quickstyle/simple1" qsCatId="simple" csTypeId="urn:microsoft.com/office/officeart/2005/8/colors/colorful2" csCatId="colorful" phldr="1"/>
      <dgm:spPr/>
      <dgm:t>
        <a:bodyPr/>
        <a:lstStyle/>
        <a:p>
          <a:endParaRPr lang="zh-CN" altLang="en-US"/>
        </a:p>
      </dgm:t>
    </dgm:pt>
    <dgm:pt modelId="{FDBBCC88-3D7E-4DE8-80A3-C06E7FECB046}">
      <dgm:prSet phldrT="[文本]"/>
      <dgm:spPr/>
      <dgm:t>
        <a:bodyPr/>
        <a:lstStyle/>
        <a:p>
          <a:r>
            <a:rPr lang="zh-CN" altLang="en-US" dirty="0" smtClean="0"/>
            <a:t>拉动式生产</a:t>
          </a:r>
          <a:endParaRPr lang="zh-CN" altLang="en-US"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CDDA647-70C2-4E1A-844C-03DB6A7372C7}" type="parTrans" cxnId="{660DB754-B4D1-4381-8AAD-4D977B50885F}">
      <dgm:prSet/>
      <dgm:spPr/>
      <dgm:t>
        <a:bodyPr/>
        <a:lstStyle/>
        <a:p>
          <a:endParaRPr lang="zh-CN" altLang="en-US"/>
        </a:p>
      </dgm:t>
    </dgm:pt>
    <dgm:pt modelId="{ECB2F80A-35A9-4607-B490-B77605D63630}" type="sibTrans" cxnId="{660DB754-B4D1-4381-8AAD-4D977B50885F}">
      <dgm:prSet/>
      <dgm:spPr/>
      <dgm:t>
        <a:bodyPr/>
        <a:lstStyle/>
        <a:p>
          <a:endParaRPr lang="zh-CN" altLang="en-US"/>
        </a:p>
      </dgm:t>
    </dgm:pt>
    <dgm:pt modelId="{DBDB1CE7-4254-47D0-9950-090B7F3DAAD5}">
      <dgm:prSet phldrT="[文本]"/>
      <dgm:spPr/>
      <dgm:t>
        <a:bodyPr/>
        <a:lstStyle/>
        <a:p>
          <a:r>
            <a:rPr lang="zh-CN" altLang="en-US" dirty="0" smtClean="0"/>
            <a:t>推动式生产</a:t>
          </a:r>
          <a:endParaRPr lang="zh-CN" altLang="en-US"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08DD8FB7-DD2F-4317-B5A8-5494FAB3B87F}" type="parTrans" cxnId="{2D541760-E52D-46CC-95AD-7741CC02A7FB}">
      <dgm:prSet/>
      <dgm:spPr/>
      <dgm:t>
        <a:bodyPr/>
        <a:lstStyle/>
        <a:p>
          <a:endParaRPr lang="zh-CN" altLang="en-US"/>
        </a:p>
      </dgm:t>
    </dgm:pt>
    <dgm:pt modelId="{25C7E10F-F833-4982-B676-E38D3B7F12CE}" type="sibTrans" cxnId="{2D541760-E52D-46CC-95AD-7741CC02A7FB}">
      <dgm:prSet/>
      <dgm:spPr/>
      <dgm:t>
        <a:bodyPr/>
        <a:lstStyle/>
        <a:p>
          <a:endParaRPr lang="zh-CN" altLang="en-US"/>
        </a:p>
      </dgm:t>
    </dgm:pt>
    <dgm:pt modelId="{0357B3B4-7B97-4DF0-A290-CC4801239A63}">
      <dgm:prSet phldrT="[文本]"/>
      <dgm:spPr/>
      <dgm:t>
        <a:bodyPr/>
        <a:lstStyle/>
        <a:p>
          <a:r>
            <a:rPr lang="zh-CN" altLang="en-US" dirty="0" smtClean="0"/>
            <a:t>流程型企业（冶金、水泥、化工）</a:t>
          </a:r>
          <a:endParaRPr lang="zh-CN" altLang="en-US"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703256B1-CA1D-4B55-A75E-D52E1275F0B4}" type="parTrans" cxnId="{96D0D106-F3AF-474E-ABD3-D332C1CB9AEC}">
      <dgm:prSet/>
      <dgm:spPr/>
      <dgm:t>
        <a:bodyPr/>
        <a:lstStyle/>
        <a:p>
          <a:endParaRPr lang="zh-CN" altLang="en-US"/>
        </a:p>
      </dgm:t>
    </dgm:pt>
    <dgm:pt modelId="{822E9347-8E24-49E3-80EF-537E8010AF73}" type="sibTrans" cxnId="{96D0D106-F3AF-474E-ABD3-D332C1CB9AEC}">
      <dgm:prSet/>
      <dgm:spPr/>
      <dgm:t>
        <a:bodyPr/>
        <a:lstStyle/>
        <a:p>
          <a:endParaRPr lang="zh-CN" altLang="en-US"/>
        </a:p>
      </dgm:t>
    </dgm:pt>
    <dgm:pt modelId="{8AFC53C1-D2C6-4D3C-815C-0635CFFA55ED}">
      <dgm:prSet phldrT="[文本]"/>
      <dgm:spPr/>
      <dgm:t>
        <a:bodyPr/>
        <a:lstStyle/>
        <a:p>
          <a:r>
            <a:rPr lang="zh-CN" altLang="en-US" dirty="0" smtClean="0"/>
            <a:t>离散型企业</a:t>
          </a:r>
          <a:r>
            <a:rPr lang="zh-CN" altLang="en-US" dirty="0" smtClean="0">
              <a:hlinkClick xmlns:r="http://schemas.openxmlformats.org/officeDocument/2006/relationships" r:id="rId4" action="ppaction://hlinksldjump"/>
            </a:rPr>
            <a:t>（</a:t>
          </a:r>
          <a:r>
            <a:rPr lang="zh-CN" altLang="en-US" dirty="0" smtClean="0"/>
            <a:t>电子装配、机械加工）</a:t>
          </a:r>
          <a:endParaRPr lang="zh-CN" altLang="en-US"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0372B354-3C85-49B9-A11F-4406BE948868}" type="parTrans" cxnId="{5A06E460-2C2B-4844-83CF-D7FB34C47B78}">
      <dgm:prSet/>
      <dgm:spPr/>
      <dgm:t>
        <a:bodyPr/>
        <a:lstStyle/>
        <a:p>
          <a:endParaRPr lang="zh-CN" altLang="en-US"/>
        </a:p>
      </dgm:t>
    </dgm:pt>
    <dgm:pt modelId="{41967835-D9DF-4A62-AC7F-F67684E06BFC}" type="sibTrans" cxnId="{5A06E460-2C2B-4844-83CF-D7FB34C47B78}">
      <dgm:prSet/>
      <dgm:spPr/>
      <dgm:t>
        <a:bodyPr/>
        <a:lstStyle/>
        <a:p>
          <a:endParaRPr lang="zh-CN" altLang="en-US"/>
        </a:p>
      </dgm:t>
    </dgm:pt>
    <dgm:pt modelId="{3EA52C1E-53B3-4C65-971A-F201799E2344}" type="pres">
      <dgm:prSet presAssocID="{52604639-1644-46E0-9A5C-9B0A5BBCD517}" presName="Name0" presStyleCnt="0">
        <dgm:presLayoutVars>
          <dgm:chMax val="7"/>
          <dgm:chPref val="7"/>
          <dgm:dir/>
        </dgm:presLayoutVars>
      </dgm:prSet>
      <dgm:spPr/>
      <dgm:t>
        <a:bodyPr/>
        <a:lstStyle/>
        <a:p>
          <a:endParaRPr lang="zh-CN" altLang="en-US"/>
        </a:p>
      </dgm:t>
    </dgm:pt>
    <dgm:pt modelId="{D1372A79-9307-4BC0-B2A6-35376E231E1E}" type="pres">
      <dgm:prSet presAssocID="{52604639-1644-46E0-9A5C-9B0A5BBCD517}" presName="Name1" presStyleCnt="0"/>
      <dgm:spPr/>
    </dgm:pt>
    <dgm:pt modelId="{3AF50FD9-52D9-4E34-B719-2FE9AA3CAD4B}" type="pres">
      <dgm:prSet presAssocID="{52604639-1644-46E0-9A5C-9B0A5BBCD517}" presName="cycle" presStyleCnt="0"/>
      <dgm:spPr/>
    </dgm:pt>
    <dgm:pt modelId="{755DD939-5DEA-4443-949D-4D947D0E8728}" type="pres">
      <dgm:prSet presAssocID="{52604639-1644-46E0-9A5C-9B0A5BBCD517}" presName="srcNode" presStyleLbl="node1" presStyleIdx="0" presStyleCnt="4"/>
      <dgm:spPr/>
    </dgm:pt>
    <dgm:pt modelId="{C96A2ED7-2640-4497-9942-87BA4F3E000F}" type="pres">
      <dgm:prSet presAssocID="{52604639-1644-46E0-9A5C-9B0A5BBCD517}" presName="conn" presStyleLbl="parChTrans1D2" presStyleIdx="0" presStyleCnt="1"/>
      <dgm:spPr/>
      <dgm:t>
        <a:bodyPr/>
        <a:lstStyle/>
        <a:p>
          <a:endParaRPr lang="zh-CN" altLang="en-US"/>
        </a:p>
      </dgm:t>
    </dgm:pt>
    <dgm:pt modelId="{946FC76E-8ACD-4F99-9AEC-65FA00281AEF}" type="pres">
      <dgm:prSet presAssocID="{52604639-1644-46E0-9A5C-9B0A5BBCD517}" presName="extraNode" presStyleLbl="node1" presStyleIdx="0" presStyleCnt="4"/>
      <dgm:spPr/>
    </dgm:pt>
    <dgm:pt modelId="{00D37E07-94EA-4EDF-B64E-1BD9F0BEECD5}" type="pres">
      <dgm:prSet presAssocID="{52604639-1644-46E0-9A5C-9B0A5BBCD517}" presName="dstNode" presStyleLbl="node1" presStyleIdx="0" presStyleCnt="4"/>
      <dgm:spPr/>
    </dgm:pt>
    <dgm:pt modelId="{2219368C-EA38-4444-919B-2FD6A0EA4535}" type="pres">
      <dgm:prSet presAssocID="{FDBBCC88-3D7E-4DE8-80A3-C06E7FECB046}" presName="text_1" presStyleLbl="node1" presStyleIdx="0" presStyleCnt="4">
        <dgm:presLayoutVars>
          <dgm:bulletEnabled val="1"/>
        </dgm:presLayoutVars>
      </dgm:prSet>
      <dgm:spPr/>
      <dgm:t>
        <a:bodyPr/>
        <a:lstStyle/>
        <a:p>
          <a:endParaRPr lang="zh-CN" altLang="en-US"/>
        </a:p>
      </dgm:t>
    </dgm:pt>
    <dgm:pt modelId="{9135BE5F-E923-43E5-9B1E-B2DBBB907B47}" type="pres">
      <dgm:prSet presAssocID="{FDBBCC88-3D7E-4DE8-80A3-C06E7FECB046}" presName="accent_1" presStyleCnt="0"/>
      <dgm:spPr/>
    </dgm:pt>
    <dgm:pt modelId="{F3178302-267C-45C3-B4C0-092873A5B3DE}" type="pres">
      <dgm:prSet presAssocID="{FDBBCC88-3D7E-4DE8-80A3-C06E7FECB046}" presName="accentRepeatNode" presStyleLbl="solidFgAcc1" presStyleIdx="0" presStyleCnt="4"/>
      <dgm:spPr/>
    </dgm:pt>
    <dgm:pt modelId="{A8768430-2880-44EA-B16F-32D193C305A6}" type="pres">
      <dgm:prSet presAssocID="{DBDB1CE7-4254-47D0-9950-090B7F3DAAD5}" presName="text_2" presStyleLbl="node1" presStyleIdx="1" presStyleCnt="4">
        <dgm:presLayoutVars>
          <dgm:bulletEnabled val="1"/>
        </dgm:presLayoutVars>
      </dgm:prSet>
      <dgm:spPr/>
      <dgm:t>
        <a:bodyPr/>
        <a:lstStyle/>
        <a:p>
          <a:endParaRPr lang="zh-CN" altLang="en-US"/>
        </a:p>
      </dgm:t>
    </dgm:pt>
    <dgm:pt modelId="{EE9640FC-4462-4DC2-8956-B24F2F55EC90}" type="pres">
      <dgm:prSet presAssocID="{DBDB1CE7-4254-47D0-9950-090B7F3DAAD5}" presName="accent_2" presStyleCnt="0"/>
      <dgm:spPr/>
    </dgm:pt>
    <dgm:pt modelId="{34171A26-E85F-4A1E-9CFD-ADC580EEF3B6}" type="pres">
      <dgm:prSet presAssocID="{DBDB1CE7-4254-47D0-9950-090B7F3DAAD5}" presName="accentRepeatNode" presStyleLbl="solidFgAcc1" presStyleIdx="1" presStyleCnt="4"/>
      <dgm:spPr/>
    </dgm:pt>
    <dgm:pt modelId="{AB489B56-656F-447E-8A0B-CA5488F6C33D}" type="pres">
      <dgm:prSet presAssocID="{0357B3B4-7B97-4DF0-A290-CC4801239A63}" presName="text_3" presStyleLbl="node1" presStyleIdx="2" presStyleCnt="4">
        <dgm:presLayoutVars>
          <dgm:bulletEnabled val="1"/>
        </dgm:presLayoutVars>
      </dgm:prSet>
      <dgm:spPr/>
      <dgm:t>
        <a:bodyPr/>
        <a:lstStyle/>
        <a:p>
          <a:endParaRPr lang="zh-CN" altLang="en-US"/>
        </a:p>
      </dgm:t>
    </dgm:pt>
    <dgm:pt modelId="{CA673DE2-EA97-4CF0-AC1D-76D0BBFCEBB0}" type="pres">
      <dgm:prSet presAssocID="{0357B3B4-7B97-4DF0-A290-CC4801239A63}" presName="accent_3" presStyleCnt="0"/>
      <dgm:spPr/>
    </dgm:pt>
    <dgm:pt modelId="{64C483B9-33FF-4010-91E5-1371EDB016C4}" type="pres">
      <dgm:prSet presAssocID="{0357B3B4-7B97-4DF0-A290-CC4801239A63}" presName="accentRepeatNode" presStyleLbl="solidFgAcc1" presStyleIdx="2" presStyleCnt="4"/>
      <dgm:spPr/>
    </dgm:pt>
    <dgm:pt modelId="{D1023AE0-7EEA-42D0-BF9E-55F7F063149F}" type="pres">
      <dgm:prSet presAssocID="{8AFC53C1-D2C6-4D3C-815C-0635CFFA55ED}" presName="text_4" presStyleLbl="node1" presStyleIdx="3" presStyleCnt="4">
        <dgm:presLayoutVars>
          <dgm:bulletEnabled val="1"/>
        </dgm:presLayoutVars>
      </dgm:prSet>
      <dgm:spPr/>
      <dgm:t>
        <a:bodyPr/>
        <a:lstStyle/>
        <a:p>
          <a:endParaRPr lang="zh-CN" altLang="en-US"/>
        </a:p>
      </dgm:t>
    </dgm:pt>
    <dgm:pt modelId="{A2D5081A-D740-483A-AB78-CCC4AF2C7E7F}" type="pres">
      <dgm:prSet presAssocID="{8AFC53C1-D2C6-4D3C-815C-0635CFFA55ED}" presName="accent_4" presStyleCnt="0"/>
      <dgm:spPr/>
    </dgm:pt>
    <dgm:pt modelId="{9694DD46-065C-4ED8-8FEB-B5D8D3445C15}" type="pres">
      <dgm:prSet presAssocID="{8AFC53C1-D2C6-4D3C-815C-0635CFFA55ED}" presName="accentRepeatNode" presStyleLbl="solidFgAcc1" presStyleIdx="3" presStyleCnt="4"/>
      <dgm:spPr/>
    </dgm:pt>
  </dgm:ptLst>
  <dgm:cxnLst>
    <dgm:cxn modelId="{42BEA3E4-1CBD-415B-A00E-ACCB46C43B0A}" type="presOf" srcId="{52604639-1644-46E0-9A5C-9B0A5BBCD517}" destId="{3EA52C1E-53B3-4C65-971A-F201799E2344}" srcOrd="0" destOrd="0" presId="urn:microsoft.com/office/officeart/2008/layout/VerticalCurvedList"/>
    <dgm:cxn modelId="{54C8B8F7-AF4D-41BF-A64C-25638ADD59B0}" type="presOf" srcId="{0357B3B4-7B97-4DF0-A290-CC4801239A63}" destId="{AB489B56-656F-447E-8A0B-CA5488F6C33D}" srcOrd="0" destOrd="0" presId="urn:microsoft.com/office/officeart/2008/layout/VerticalCurvedList"/>
    <dgm:cxn modelId="{98D35753-8311-4117-80BE-EE384EB3DF1F}" type="presOf" srcId="{DBDB1CE7-4254-47D0-9950-090B7F3DAAD5}" destId="{A8768430-2880-44EA-B16F-32D193C305A6}" srcOrd="0" destOrd="0" presId="urn:microsoft.com/office/officeart/2008/layout/VerticalCurvedList"/>
    <dgm:cxn modelId="{D17EE80E-23BD-4B15-BFC4-9EE1F48835BC}" type="presOf" srcId="{8AFC53C1-D2C6-4D3C-815C-0635CFFA55ED}" destId="{D1023AE0-7EEA-42D0-BF9E-55F7F063149F}" srcOrd="0" destOrd="0" presId="urn:microsoft.com/office/officeart/2008/layout/VerticalCurvedList"/>
    <dgm:cxn modelId="{5A06E460-2C2B-4844-83CF-D7FB34C47B78}" srcId="{52604639-1644-46E0-9A5C-9B0A5BBCD517}" destId="{8AFC53C1-D2C6-4D3C-815C-0635CFFA55ED}" srcOrd="3" destOrd="0" parTransId="{0372B354-3C85-49B9-A11F-4406BE948868}" sibTransId="{41967835-D9DF-4A62-AC7F-F67684E06BFC}"/>
    <dgm:cxn modelId="{3A9F9718-960B-4496-B8A3-CC65672E418E}" type="presOf" srcId="{FDBBCC88-3D7E-4DE8-80A3-C06E7FECB046}" destId="{2219368C-EA38-4444-919B-2FD6A0EA4535}" srcOrd="0" destOrd="0" presId="urn:microsoft.com/office/officeart/2008/layout/VerticalCurvedList"/>
    <dgm:cxn modelId="{0F6E2800-4130-41A3-947E-8A23DC95E807}" type="presOf" srcId="{ECB2F80A-35A9-4607-B490-B77605D63630}" destId="{C96A2ED7-2640-4497-9942-87BA4F3E000F}" srcOrd="0" destOrd="0" presId="urn:microsoft.com/office/officeart/2008/layout/VerticalCurvedList"/>
    <dgm:cxn modelId="{2D541760-E52D-46CC-95AD-7741CC02A7FB}" srcId="{52604639-1644-46E0-9A5C-9B0A5BBCD517}" destId="{DBDB1CE7-4254-47D0-9950-090B7F3DAAD5}" srcOrd="1" destOrd="0" parTransId="{08DD8FB7-DD2F-4317-B5A8-5494FAB3B87F}" sibTransId="{25C7E10F-F833-4982-B676-E38D3B7F12CE}"/>
    <dgm:cxn modelId="{660DB754-B4D1-4381-8AAD-4D977B50885F}" srcId="{52604639-1644-46E0-9A5C-9B0A5BBCD517}" destId="{FDBBCC88-3D7E-4DE8-80A3-C06E7FECB046}" srcOrd="0" destOrd="0" parTransId="{9CDDA647-70C2-4E1A-844C-03DB6A7372C7}" sibTransId="{ECB2F80A-35A9-4607-B490-B77605D63630}"/>
    <dgm:cxn modelId="{96D0D106-F3AF-474E-ABD3-D332C1CB9AEC}" srcId="{52604639-1644-46E0-9A5C-9B0A5BBCD517}" destId="{0357B3B4-7B97-4DF0-A290-CC4801239A63}" srcOrd="2" destOrd="0" parTransId="{703256B1-CA1D-4B55-A75E-D52E1275F0B4}" sibTransId="{822E9347-8E24-49E3-80EF-537E8010AF73}"/>
    <dgm:cxn modelId="{00C3D5A4-34A9-4D50-B8EB-8C606FE5D362}" type="presParOf" srcId="{3EA52C1E-53B3-4C65-971A-F201799E2344}" destId="{D1372A79-9307-4BC0-B2A6-35376E231E1E}" srcOrd="0" destOrd="0" presId="urn:microsoft.com/office/officeart/2008/layout/VerticalCurvedList"/>
    <dgm:cxn modelId="{567802C9-5653-464E-88C6-6784FD2064DC}" type="presParOf" srcId="{D1372A79-9307-4BC0-B2A6-35376E231E1E}" destId="{3AF50FD9-52D9-4E34-B719-2FE9AA3CAD4B}" srcOrd="0" destOrd="0" presId="urn:microsoft.com/office/officeart/2008/layout/VerticalCurvedList"/>
    <dgm:cxn modelId="{0ED1F177-CAD2-4F71-87F6-13C066A8F527}" type="presParOf" srcId="{3AF50FD9-52D9-4E34-B719-2FE9AA3CAD4B}" destId="{755DD939-5DEA-4443-949D-4D947D0E8728}" srcOrd="0" destOrd="0" presId="urn:microsoft.com/office/officeart/2008/layout/VerticalCurvedList"/>
    <dgm:cxn modelId="{F17E8AB5-A005-4E0D-A757-5420D53E1FBC}" type="presParOf" srcId="{3AF50FD9-52D9-4E34-B719-2FE9AA3CAD4B}" destId="{C96A2ED7-2640-4497-9942-87BA4F3E000F}" srcOrd="1" destOrd="0" presId="urn:microsoft.com/office/officeart/2008/layout/VerticalCurvedList"/>
    <dgm:cxn modelId="{F2E5862A-FB12-4F18-814E-3436D90B2FFE}" type="presParOf" srcId="{3AF50FD9-52D9-4E34-B719-2FE9AA3CAD4B}" destId="{946FC76E-8ACD-4F99-9AEC-65FA00281AEF}" srcOrd="2" destOrd="0" presId="urn:microsoft.com/office/officeart/2008/layout/VerticalCurvedList"/>
    <dgm:cxn modelId="{A8B809C4-BD75-47BE-95BD-320A14CBA64F}" type="presParOf" srcId="{3AF50FD9-52D9-4E34-B719-2FE9AA3CAD4B}" destId="{00D37E07-94EA-4EDF-B64E-1BD9F0BEECD5}" srcOrd="3" destOrd="0" presId="urn:microsoft.com/office/officeart/2008/layout/VerticalCurvedList"/>
    <dgm:cxn modelId="{08427F90-6788-4AF0-AFD2-A92844682911}" type="presParOf" srcId="{D1372A79-9307-4BC0-B2A6-35376E231E1E}" destId="{2219368C-EA38-4444-919B-2FD6A0EA4535}" srcOrd="1" destOrd="0" presId="urn:microsoft.com/office/officeart/2008/layout/VerticalCurvedList"/>
    <dgm:cxn modelId="{1F765D3C-7F9D-4757-B84D-D1C9107787BF}" type="presParOf" srcId="{D1372A79-9307-4BC0-B2A6-35376E231E1E}" destId="{9135BE5F-E923-43E5-9B1E-B2DBBB907B47}" srcOrd="2" destOrd="0" presId="urn:microsoft.com/office/officeart/2008/layout/VerticalCurvedList"/>
    <dgm:cxn modelId="{ACA002D4-C329-4E41-87EB-548EB8C01180}" type="presParOf" srcId="{9135BE5F-E923-43E5-9B1E-B2DBBB907B47}" destId="{F3178302-267C-45C3-B4C0-092873A5B3DE}" srcOrd="0" destOrd="0" presId="urn:microsoft.com/office/officeart/2008/layout/VerticalCurvedList"/>
    <dgm:cxn modelId="{699D6F46-DFF0-4215-BC3F-9287ACEFAA1A}" type="presParOf" srcId="{D1372A79-9307-4BC0-B2A6-35376E231E1E}" destId="{A8768430-2880-44EA-B16F-32D193C305A6}" srcOrd="3" destOrd="0" presId="urn:microsoft.com/office/officeart/2008/layout/VerticalCurvedList"/>
    <dgm:cxn modelId="{F1BE3D75-3E0C-47E0-8613-E819A9A44108}" type="presParOf" srcId="{D1372A79-9307-4BC0-B2A6-35376E231E1E}" destId="{EE9640FC-4462-4DC2-8956-B24F2F55EC90}" srcOrd="4" destOrd="0" presId="urn:microsoft.com/office/officeart/2008/layout/VerticalCurvedList"/>
    <dgm:cxn modelId="{AE153D9A-55ED-4CCB-9464-C36F97E679C2}" type="presParOf" srcId="{EE9640FC-4462-4DC2-8956-B24F2F55EC90}" destId="{34171A26-E85F-4A1E-9CFD-ADC580EEF3B6}" srcOrd="0" destOrd="0" presId="urn:microsoft.com/office/officeart/2008/layout/VerticalCurvedList"/>
    <dgm:cxn modelId="{30232C8A-3962-474A-9E89-B663CE48FFE5}" type="presParOf" srcId="{D1372A79-9307-4BC0-B2A6-35376E231E1E}" destId="{AB489B56-656F-447E-8A0B-CA5488F6C33D}" srcOrd="5" destOrd="0" presId="urn:microsoft.com/office/officeart/2008/layout/VerticalCurvedList"/>
    <dgm:cxn modelId="{1DDA2C21-E98D-42D4-BBB5-3AB10DF25806}" type="presParOf" srcId="{D1372A79-9307-4BC0-B2A6-35376E231E1E}" destId="{CA673DE2-EA97-4CF0-AC1D-76D0BBFCEBB0}" srcOrd="6" destOrd="0" presId="urn:microsoft.com/office/officeart/2008/layout/VerticalCurvedList"/>
    <dgm:cxn modelId="{A55AA6D2-46F2-4252-8AFB-88F09ED4A5B8}" type="presParOf" srcId="{CA673DE2-EA97-4CF0-AC1D-76D0BBFCEBB0}" destId="{64C483B9-33FF-4010-91E5-1371EDB016C4}" srcOrd="0" destOrd="0" presId="urn:microsoft.com/office/officeart/2008/layout/VerticalCurvedList"/>
    <dgm:cxn modelId="{67CA24D1-71D4-40A2-AAFA-6DF7526EE451}" type="presParOf" srcId="{D1372A79-9307-4BC0-B2A6-35376E231E1E}" destId="{D1023AE0-7EEA-42D0-BF9E-55F7F063149F}" srcOrd="7" destOrd="0" presId="urn:microsoft.com/office/officeart/2008/layout/VerticalCurvedList"/>
    <dgm:cxn modelId="{E1AA83F7-70BE-460D-A3E5-BE1D6A0B79C5}" type="presParOf" srcId="{D1372A79-9307-4BC0-B2A6-35376E231E1E}" destId="{A2D5081A-D740-483A-AB78-CCC4AF2C7E7F}" srcOrd="8" destOrd="0" presId="urn:microsoft.com/office/officeart/2008/layout/VerticalCurvedList"/>
    <dgm:cxn modelId="{8A382F3F-C0CD-4CF2-8DFC-E81FCD16EC77}" type="presParOf" srcId="{A2D5081A-D740-483A-AB78-CCC4AF2C7E7F}" destId="{9694DD46-065C-4ED8-8FEB-B5D8D3445C15}"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B289BC-B84E-40D8-9F81-7514658005FB}">
      <dsp:nvSpPr>
        <dsp:cNvPr id="0" name=""/>
        <dsp:cNvSpPr/>
      </dsp:nvSpPr>
      <dsp:spPr>
        <a:xfrm>
          <a:off x="1832911" y="203261"/>
          <a:ext cx="4033951" cy="1400938"/>
        </a:xfrm>
        <a:prstGeom prst="ellipse">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98AD0B-6703-48F2-AF90-F2E90D8B369D}">
      <dsp:nvSpPr>
        <dsp:cNvPr id="0" name=""/>
        <dsp:cNvSpPr/>
      </dsp:nvSpPr>
      <dsp:spPr>
        <a:xfrm>
          <a:off x="3465255" y="3581428"/>
          <a:ext cx="781773" cy="500335"/>
        </a:xfrm>
        <a:prstGeom prst="downArrow">
          <a:avLst/>
        </a:prstGeom>
        <a:solidFill>
          <a:schemeClr val="accent2">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4DD8F0-7635-45B7-AB7E-35A4200A8CC6}">
      <dsp:nvSpPr>
        <dsp:cNvPr id="0" name=""/>
        <dsp:cNvSpPr/>
      </dsp:nvSpPr>
      <dsp:spPr>
        <a:xfrm>
          <a:off x="1979885" y="4033951"/>
          <a:ext cx="3752513" cy="938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lvl="0" algn="l" defTabSz="1244600">
            <a:lnSpc>
              <a:spcPct val="90000"/>
            </a:lnSpc>
            <a:spcBef>
              <a:spcPct val="0"/>
            </a:spcBef>
            <a:spcAft>
              <a:spcPct val="35000"/>
            </a:spcAft>
          </a:pPr>
          <a:r>
            <a:rPr lang="zh-CN" altLang="en-US" sz="2800" b="1" kern="1200" dirty="0" smtClean="0">
              <a:solidFill>
                <a:srgbClr val="FF0000"/>
              </a:solidFill>
              <a:latin typeface="华文行楷" panose="02010800040101010101" pitchFamily="2" charset="-122"/>
              <a:ea typeface="华文行楷" panose="02010800040101010101" pitchFamily="2" charset="-122"/>
              <a:cs typeface="+mn-cs"/>
            </a:rPr>
            <a:t>问题：精益生产到底是什么？又如何理解？</a:t>
          </a:r>
          <a:endParaRPr lang="zh-CN" altLang="en-US" sz="2800" b="1" kern="1200" dirty="0">
            <a:solidFill>
              <a:srgbClr val="FF0000"/>
            </a:solidFill>
            <a:latin typeface="华文行楷" panose="02010800040101010101" pitchFamily="2" charset="-122"/>
            <a:ea typeface="华文行楷" panose="02010800040101010101" pitchFamily="2" charset="-122"/>
            <a:cs typeface="+mn-cs"/>
          </a:endParaRPr>
        </a:p>
      </dsp:txBody>
      <dsp:txXfrm>
        <a:off x="1979885" y="4033951"/>
        <a:ext cx="3752513" cy="938128"/>
      </dsp:txXfrm>
    </dsp:sp>
    <dsp:sp modelId="{D6B4516D-174A-48EF-973D-2BD3A3DE32F4}">
      <dsp:nvSpPr>
        <dsp:cNvPr id="0" name=""/>
        <dsp:cNvSpPr/>
      </dsp:nvSpPr>
      <dsp:spPr>
        <a:xfrm>
          <a:off x="3299519" y="1712396"/>
          <a:ext cx="1407192" cy="1407192"/>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lvl="0" algn="ctr" defTabSz="1955800">
            <a:lnSpc>
              <a:spcPct val="90000"/>
            </a:lnSpc>
            <a:spcBef>
              <a:spcPct val="0"/>
            </a:spcBef>
            <a:spcAft>
              <a:spcPct val="35000"/>
            </a:spcAft>
          </a:pPr>
          <a:r>
            <a:rPr lang="en-US" altLang="zh-CN" sz="4400" kern="1200" dirty="0" smtClean="0"/>
            <a:t>TPS</a:t>
          </a:r>
          <a:endParaRPr lang="zh-CN" altLang="en-US" sz="4400" kern="1200" dirty="0"/>
        </a:p>
      </dsp:txBody>
      <dsp:txXfrm>
        <a:off x="3505597" y="1918474"/>
        <a:ext cx="995036" cy="995036"/>
      </dsp:txXfrm>
    </dsp:sp>
    <dsp:sp modelId="{DC539CB9-32D9-4CF3-BB29-35A6154A2EA1}">
      <dsp:nvSpPr>
        <dsp:cNvPr id="0" name=""/>
        <dsp:cNvSpPr/>
      </dsp:nvSpPr>
      <dsp:spPr>
        <a:xfrm>
          <a:off x="2292594" y="656689"/>
          <a:ext cx="1407192" cy="1407192"/>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lvl="0" algn="ctr" defTabSz="1955800">
            <a:lnSpc>
              <a:spcPct val="90000"/>
            </a:lnSpc>
            <a:spcBef>
              <a:spcPct val="0"/>
            </a:spcBef>
            <a:spcAft>
              <a:spcPct val="35000"/>
            </a:spcAft>
          </a:pPr>
          <a:r>
            <a:rPr lang="en-US" altLang="zh-CN" sz="4400" kern="1200" dirty="0" smtClean="0"/>
            <a:t>5S</a:t>
          </a:r>
          <a:endParaRPr lang="zh-CN" altLang="en-US" sz="4400" kern="1200" dirty="0"/>
        </a:p>
      </dsp:txBody>
      <dsp:txXfrm>
        <a:off x="2498672" y="862767"/>
        <a:ext cx="995036" cy="995036"/>
      </dsp:txXfrm>
    </dsp:sp>
    <dsp:sp modelId="{36FEE900-DBFA-4959-9ED6-F53B306B0EFD}">
      <dsp:nvSpPr>
        <dsp:cNvPr id="0" name=""/>
        <dsp:cNvSpPr/>
      </dsp:nvSpPr>
      <dsp:spPr>
        <a:xfrm>
          <a:off x="3731058" y="316461"/>
          <a:ext cx="1407192" cy="1407192"/>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lvl="0" algn="ctr" defTabSz="1955800">
            <a:lnSpc>
              <a:spcPct val="90000"/>
            </a:lnSpc>
            <a:spcBef>
              <a:spcPct val="0"/>
            </a:spcBef>
            <a:spcAft>
              <a:spcPct val="35000"/>
            </a:spcAft>
          </a:pPr>
          <a:r>
            <a:rPr lang="en-US" altLang="zh-CN" sz="4400" kern="1200" dirty="0" smtClean="0"/>
            <a:t>JIT</a:t>
          </a:r>
          <a:endParaRPr lang="zh-CN" altLang="en-US" sz="4400" kern="1200" dirty="0"/>
        </a:p>
      </dsp:txBody>
      <dsp:txXfrm>
        <a:off x="3937136" y="522539"/>
        <a:ext cx="995036" cy="995036"/>
      </dsp:txXfrm>
    </dsp:sp>
    <dsp:sp modelId="{44997951-808B-4FA5-90D5-22619A8DA361}">
      <dsp:nvSpPr>
        <dsp:cNvPr id="0" name=""/>
        <dsp:cNvSpPr/>
      </dsp:nvSpPr>
      <dsp:spPr>
        <a:xfrm>
          <a:off x="1683067" y="0"/>
          <a:ext cx="4377932" cy="3502345"/>
        </a:xfrm>
        <a:prstGeom prst="funnel">
          <a:avLst/>
        </a:prstGeom>
        <a:solidFill>
          <a:schemeClr val="lt1">
            <a:alpha val="40000"/>
            <a:hueOff val="0"/>
            <a:satOff val="0"/>
            <a:lumOff val="0"/>
            <a:alphaOff val="0"/>
          </a:schemeClr>
        </a:solidFill>
        <a:ln w="6350" cap="flat" cmpd="sng" algn="ctr">
          <a:solidFill>
            <a:srgbClr val="0070C0"/>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D741B4-9B5E-4A73-8597-6D2C6284032D}">
      <dsp:nvSpPr>
        <dsp:cNvPr id="0" name=""/>
        <dsp:cNvSpPr/>
      </dsp:nvSpPr>
      <dsp:spPr>
        <a:xfrm>
          <a:off x="2814491" y="2265"/>
          <a:ext cx="1406816" cy="1406816"/>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zh-CN" altLang="en-US" sz="2300" kern="1200" dirty="0" smtClean="0"/>
            <a:t>价值</a:t>
          </a:r>
          <a:endParaRPr lang="zh-CN" altLang="en-US" sz="2300" kern="1200" dirty="0"/>
        </a:p>
      </dsp:txBody>
      <dsp:txXfrm>
        <a:off x="3020514" y="208288"/>
        <a:ext cx="994770" cy="994770"/>
      </dsp:txXfrm>
    </dsp:sp>
    <dsp:sp modelId="{44E8C636-2BEC-4AAE-8976-09854776EFC8}">
      <dsp:nvSpPr>
        <dsp:cNvPr id="0" name=""/>
        <dsp:cNvSpPr/>
      </dsp:nvSpPr>
      <dsp:spPr>
        <a:xfrm rot="2160000">
          <a:off x="4176750" y="1082667"/>
          <a:ext cx="373581" cy="47480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zh-CN" altLang="en-US" sz="1900" kern="1200"/>
        </a:p>
      </dsp:txBody>
      <dsp:txXfrm>
        <a:off x="4187452" y="1144689"/>
        <a:ext cx="261507" cy="284880"/>
      </dsp:txXfrm>
    </dsp:sp>
    <dsp:sp modelId="{BE655349-28B1-46D3-B82E-E28CAE059780}">
      <dsp:nvSpPr>
        <dsp:cNvPr id="0" name=""/>
        <dsp:cNvSpPr/>
      </dsp:nvSpPr>
      <dsp:spPr>
        <a:xfrm>
          <a:off x="4522883" y="1243484"/>
          <a:ext cx="1406816" cy="1406816"/>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zh-CN" altLang="en-US" sz="2300" kern="1200" dirty="0" smtClean="0"/>
            <a:t>价值流</a:t>
          </a:r>
          <a:endParaRPr lang="zh-CN" altLang="en-US" sz="2300" kern="1200" dirty="0"/>
        </a:p>
      </dsp:txBody>
      <dsp:txXfrm>
        <a:off x="4728906" y="1449507"/>
        <a:ext cx="994770" cy="994770"/>
      </dsp:txXfrm>
    </dsp:sp>
    <dsp:sp modelId="{F2066160-48F0-42D2-B6EF-2BD2B04FC2E5}">
      <dsp:nvSpPr>
        <dsp:cNvPr id="0" name=""/>
        <dsp:cNvSpPr/>
      </dsp:nvSpPr>
      <dsp:spPr>
        <a:xfrm rot="6480000">
          <a:off x="4716493" y="2703603"/>
          <a:ext cx="373581" cy="47480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zh-CN" altLang="en-US" sz="1900" kern="1200"/>
        </a:p>
      </dsp:txBody>
      <dsp:txXfrm rot="10800000">
        <a:off x="4789846" y="2745269"/>
        <a:ext cx="261507" cy="284880"/>
      </dsp:txXfrm>
    </dsp:sp>
    <dsp:sp modelId="{17D69366-877C-46F7-A993-87FD759FB226}">
      <dsp:nvSpPr>
        <dsp:cNvPr id="0" name=""/>
        <dsp:cNvSpPr/>
      </dsp:nvSpPr>
      <dsp:spPr>
        <a:xfrm>
          <a:off x="3870335" y="3251818"/>
          <a:ext cx="1406816" cy="1406816"/>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zh-CN" altLang="en-US" sz="2300" kern="1200" dirty="0" smtClean="0"/>
            <a:t>流动</a:t>
          </a:r>
          <a:endParaRPr lang="zh-CN" altLang="en-US" sz="2300" kern="1200" dirty="0"/>
        </a:p>
      </dsp:txBody>
      <dsp:txXfrm>
        <a:off x="4076358" y="3457841"/>
        <a:ext cx="994770" cy="994770"/>
      </dsp:txXfrm>
    </dsp:sp>
    <dsp:sp modelId="{C77E8B9F-FA15-4E03-8D2C-C166BF0D0D00}">
      <dsp:nvSpPr>
        <dsp:cNvPr id="0" name=""/>
        <dsp:cNvSpPr/>
      </dsp:nvSpPr>
      <dsp:spPr>
        <a:xfrm rot="10800000">
          <a:off x="3341682" y="3717826"/>
          <a:ext cx="373581" cy="474800"/>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zh-CN" altLang="en-US" sz="1900" kern="1200"/>
        </a:p>
      </dsp:txBody>
      <dsp:txXfrm rot="10800000">
        <a:off x="3453756" y="3812786"/>
        <a:ext cx="261507" cy="284880"/>
      </dsp:txXfrm>
    </dsp:sp>
    <dsp:sp modelId="{133C9E18-93E8-49A0-8C4F-27D5A2E901E6}">
      <dsp:nvSpPr>
        <dsp:cNvPr id="0" name=""/>
        <dsp:cNvSpPr/>
      </dsp:nvSpPr>
      <dsp:spPr>
        <a:xfrm>
          <a:off x="1758647" y="3251818"/>
          <a:ext cx="1406816" cy="1406816"/>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zh-CN" altLang="en-US" sz="2300" kern="1200" dirty="0" smtClean="0"/>
            <a:t>拉动</a:t>
          </a:r>
          <a:endParaRPr lang="zh-CN" altLang="en-US" sz="2300" kern="1200" dirty="0"/>
        </a:p>
      </dsp:txBody>
      <dsp:txXfrm>
        <a:off x="1964670" y="3457841"/>
        <a:ext cx="994770" cy="994770"/>
      </dsp:txXfrm>
    </dsp:sp>
    <dsp:sp modelId="{AA536565-1137-4229-AD17-6235A7A5605C}">
      <dsp:nvSpPr>
        <dsp:cNvPr id="0" name=""/>
        <dsp:cNvSpPr/>
      </dsp:nvSpPr>
      <dsp:spPr>
        <a:xfrm rot="15120000">
          <a:off x="1952258" y="2723714"/>
          <a:ext cx="373581" cy="474800"/>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zh-CN" altLang="en-US" sz="1900" kern="1200"/>
        </a:p>
      </dsp:txBody>
      <dsp:txXfrm rot="10800000">
        <a:off x="2025611" y="2871968"/>
        <a:ext cx="261507" cy="284880"/>
      </dsp:txXfrm>
    </dsp:sp>
    <dsp:sp modelId="{D4375F87-5E86-4F89-BB19-1E3462A13E7C}">
      <dsp:nvSpPr>
        <dsp:cNvPr id="0" name=""/>
        <dsp:cNvSpPr/>
      </dsp:nvSpPr>
      <dsp:spPr>
        <a:xfrm>
          <a:off x="1106100" y="1243484"/>
          <a:ext cx="1406816" cy="1406816"/>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zh-CN" altLang="en-US" sz="2300" kern="1200" dirty="0" smtClean="0"/>
            <a:t>尽善尽美</a:t>
          </a:r>
          <a:endParaRPr lang="zh-CN" altLang="en-US" sz="2300" kern="1200" dirty="0"/>
        </a:p>
      </dsp:txBody>
      <dsp:txXfrm>
        <a:off x="1312123" y="1449507"/>
        <a:ext cx="994770" cy="994770"/>
      </dsp:txXfrm>
    </dsp:sp>
    <dsp:sp modelId="{A3A74F9D-49A1-45B9-82D5-60B682EEF97D}">
      <dsp:nvSpPr>
        <dsp:cNvPr id="0" name=""/>
        <dsp:cNvSpPr/>
      </dsp:nvSpPr>
      <dsp:spPr>
        <a:xfrm rot="19440000">
          <a:off x="2468359" y="1095097"/>
          <a:ext cx="373581" cy="474800"/>
        </a:xfrm>
        <a:prstGeom prst="rightArrow">
          <a:avLst>
            <a:gd name="adj1" fmla="val 60000"/>
            <a:gd name="adj2" fmla="val 50000"/>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zh-CN" altLang="en-US" sz="1900" kern="1200"/>
        </a:p>
      </dsp:txBody>
      <dsp:txXfrm>
        <a:off x="2479061" y="1222995"/>
        <a:ext cx="261507" cy="2848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EC92D1-F1A8-4ABB-8A7C-DFEB38356244}">
      <dsp:nvSpPr>
        <dsp:cNvPr id="0" name=""/>
        <dsp:cNvSpPr/>
      </dsp:nvSpPr>
      <dsp:spPr>
        <a:xfrm>
          <a:off x="2979" y="891331"/>
          <a:ext cx="827725" cy="82772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zh-CN" altLang="en-US" sz="1200" kern="1200" dirty="0" smtClean="0">
              <a:solidFill>
                <a:schemeClr val="tx1"/>
              </a:solidFill>
            </a:rPr>
            <a:t>增值时间</a:t>
          </a:r>
          <a:endParaRPr lang="zh-CN" altLang="en-US" sz="1200" kern="1200" dirty="0">
            <a:solidFill>
              <a:schemeClr val="tx1"/>
            </a:solidFill>
          </a:endParaRPr>
        </a:p>
      </dsp:txBody>
      <dsp:txXfrm>
        <a:off x="124197" y="1012549"/>
        <a:ext cx="585289" cy="585289"/>
      </dsp:txXfrm>
    </dsp:sp>
    <dsp:sp modelId="{27C1CFD3-1E23-48A0-8D5C-A73DBAD28E63}">
      <dsp:nvSpPr>
        <dsp:cNvPr id="0" name=""/>
        <dsp:cNvSpPr/>
      </dsp:nvSpPr>
      <dsp:spPr>
        <a:xfrm>
          <a:off x="897915" y="1065153"/>
          <a:ext cx="480080" cy="480080"/>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66725">
            <a:lnSpc>
              <a:spcPct val="90000"/>
            </a:lnSpc>
            <a:spcBef>
              <a:spcPct val="0"/>
            </a:spcBef>
            <a:spcAft>
              <a:spcPct val="35000"/>
            </a:spcAft>
          </a:pPr>
          <a:endParaRPr lang="zh-CN" altLang="en-US" sz="1050" kern="1200">
            <a:solidFill>
              <a:schemeClr val="tx1"/>
            </a:solidFill>
          </a:endParaRPr>
        </a:p>
      </dsp:txBody>
      <dsp:txXfrm>
        <a:off x="961550" y="1248736"/>
        <a:ext cx="352810" cy="112914"/>
      </dsp:txXfrm>
    </dsp:sp>
    <dsp:sp modelId="{F3DE65C1-EA71-4796-BB9B-6A4663C01117}">
      <dsp:nvSpPr>
        <dsp:cNvPr id="0" name=""/>
        <dsp:cNvSpPr/>
      </dsp:nvSpPr>
      <dsp:spPr>
        <a:xfrm>
          <a:off x="1445207" y="891331"/>
          <a:ext cx="827725" cy="82772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zh-CN" altLang="en-US" sz="1200" kern="1200" dirty="0" smtClean="0">
              <a:solidFill>
                <a:schemeClr val="tx1"/>
              </a:solidFill>
            </a:rPr>
            <a:t>非增值必要时间</a:t>
          </a:r>
          <a:endParaRPr lang="zh-CN" altLang="en-US" sz="1200" kern="1200" dirty="0">
            <a:solidFill>
              <a:schemeClr val="tx1"/>
            </a:solidFill>
          </a:endParaRPr>
        </a:p>
      </dsp:txBody>
      <dsp:txXfrm>
        <a:off x="1566425" y="1012549"/>
        <a:ext cx="585289" cy="585289"/>
      </dsp:txXfrm>
    </dsp:sp>
    <dsp:sp modelId="{EB6444A5-FD55-47B9-B40E-0CB1C36FCB63}">
      <dsp:nvSpPr>
        <dsp:cNvPr id="0" name=""/>
        <dsp:cNvSpPr/>
      </dsp:nvSpPr>
      <dsp:spPr>
        <a:xfrm>
          <a:off x="2340144" y="1065153"/>
          <a:ext cx="480080" cy="480080"/>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66725">
            <a:lnSpc>
              <a:spcPct val="90000"/>
            </a:lnSpc>
            <a:spcBef>
              <a:spcPct val="0"/>
            </a:spcBef>
            <a:spcAft>
              <a:spcPct val="35000"/>
            </a:spcAft>
          </a:pPr>
          <a:endParaRPr lang="zh-CN" altLang="en-US" sz="1050" kern="1200">
            <a:solidFill>
              <a:schemeClr val="tx1"/>
            </a:solidFill>
          </a:endParaRPr>
        </a:p>
      </dsp:txBody>
      <dsp:txXfrm>
        <a:off x="2403779" y="1248736"/>
        <a:ext cx="352810" cy="112914"/>
      </dsp:txXfrm>
    </dsp:sp>
    <dsp:sp modelId="{E936FAD1-CB1E-46D1-AB40-46D812655118}">
      <dsp:nvSpPr>
        <dsp:cNvPr id="0" name=""/>
        <dsp:cNvSpPr/>
      </dsp:nvSpPr>
      <dsp:spPr>
        <a:xfrm>
          <a:off x="2887436" y="891331"/>
          <a:ext cx="827725" cy="82772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zh-CN" altLang="en-US" sz="1200" kern="1200" dirty="0" smtClean="0">
              <a:solidFill>
                <a:schemeClr val="tx1"/>
              </a:solidFill>
            </a:rPr>
            <a:t>非增值不必要时间</a:t>
          </a:r>
          <a:endParaRPr lang="zh-CN" altLang="en-US" sz="1200" kern="1200" dirty="0">
            <a:solidFill>
              <a:schemeClr val="tx1"/>
            </a:solidFill>
          </a:endParaRPr>
        </a:p>
      </dsp:txBody>
      <dsp:txXfrm>
        <a:off x="3008654" y="1012549"/>
        <a:ext cx="585289" cy="585289"/>
      </dsp:txXfrm>
    </dsp:sp>
    <dsp:sp modelId="{9FD90658-A3A8-4E34-9435-435AAE755D60}">
      <dsp:nvSpPr>
        <dsp:cNvPr id="0" name=""/>
        <dsp:cNvSpPr/>
      </dsp:nvSpPr>
      <dsp:spPr>
        <a:xfrm>
          <a:off x="3782373" y="1065153"/>
          <a:ext cx="480080" cy="480080"/>
        </a:xfrm>
        <a:prstGeom prst="mathEqual">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zh-CN" altLang="en-US" sz="1600" kern="1200">
            <a:solidFill>
              <a:schemeClr val="tx1"/>
            </a:solidFill>
          </a:endParaRPr>
        </a:p>
      </dsp:txBody>
      <dsp:txXfrm>
        <a:off x="3846008" y="1164049"/>
        <a:ext cx="352810" cy="282288"/>
      </dsp:txXfrm>
    </dsp:sp>
    <dsp:sp modelId="{7E192BCC-66C2-4A89-8AD4-8859C9DE6EB1}">
      <dsp:nvSpPr>
        <dsp:cNvPr id="0" name=""/>
        <dsp:cNvSpPr/>
      </dsp:nvSpPr>
      <dsp:spPr>
        <a:xfrm>
          <a:off x="4329665" y="891331"/>
          <a:ext cx="827725" cy="82772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zh-CN" altLang="en-US" sz="1200" kern="1200" dirty="0" smtClean="0">
              <a:solidFill>
                <a:schemeClr val="tx1"/>
              </a:solidFill>
            </a:rPr>
            <a:t>企业运营的全部时间</a:t>
          </a:r>
          <a:endParaRPr lang="zh-CN" altLang="en-US" sz="1200" kern="1200" dirty="0">
            <a:solidFill>
              <a:schemeClr val="tx1"/>
            </a:solidFill>
          </a:endParaRPr>
        </a:p>
      </dsp:txBody>
      <dsp:txXfrm>
        <a:off x="4450883" y="1012549"/>
        <a:ext cx="585289" cy="58528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E1E5F-4401-42D6-955F-85E8E2F256AE}">
      <dsp:nvSpPr>
        <dsp:cNvPr id="0" name=""/>
        <dsp:cNvSpPr/>
      </dsp:nvSpPr>
      <dsp:spPr>
        <a:xfrm rot="5400000">
          <a:off x="3746568" y="93833"/>
          <a:ext cx="1432084" cy="1245913"/>
        </a:xfrm>
        <a:prstGeom prst="hexagon">
          <a:avLst>
            <a:gd name="adj" fmla="val 25000"/>
            <a:gd name="vf" fmla="val 11547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CN" altLang="en-US" sz="2400" kern="1200" dirty="0" smtClean="0"/>
            <a:t>零浪费</a:t>
          </a:r>
          <a:endParaRPr lang="en-US" altLang="zh-CN" sz="2400" kern="1200" dirty="0" smtClean="0"/>
        </a:p>
      </dsp:txBody>
      <dsp:txXfrm rot="-5400000">
        <a:off x="4033808" y="223914"/>
        <a:ext cx="857603" cy="985752"/>
      </dsp:txXfrm>
    </dsp:sp>
    <dsp:sp modelId="{9179A8C4-8312-43C8-937A-3AB85653853B}">
      <dsp:nvSpPr>
        <dsp:cNvPr id="0" name=""/>
        <dsp:cNvSpPr/>
      </dsp:nvSpPr>
      <dsp:spPr>
        <a:xfrm>
          <a:off x="5123374" y="287165"/>
          <a:ext cx="1598206" cy="859250"/>
        </a:xfrm>
        <a:prstGeom prst="rect">
          <a:avLst/>
        </a:prstGeom>
        <a:noFill/>
        <a:ln>
          <a:noFill/>
        </a:ln>
        <a:effectLst/>
      </dsp:spPr>
      <dsp:style>
        <a:lnRef idx="0">
          <a:scrgbClr r="0" g="0" b="0"/>
        </a:lnRef>
        <a:fillRef idx="0">
          <a:scrgbClr r="0" g="0" b="0"/>
        </a:fillRef>
        <a:effectRef idx="0">
          <a:scrgbClr r="0" g="0" b="0"/>
        </a:effectRef>
        <a:fontRef idx="minor"/>
      </dsp:style>
    </dsp:sp>
    <dsp:sp modelId="{B789F0AD-816E-41EF-8B51-37768E821877}">
      <dsp:nvSpPr>
        <dsp:cNvPr id="0" name=""/>
        <dsp:cNvSpPr/>
      </dsp:nvSpPr>
      <dsp:spPr>
        <a:xfrm rot="5400000">
          <a:off x="2400981" y="93833"/>
          <a:ext cx="1432084" cy="1245913"/>
        </a:xfrm>
        <a:prstGeom prst="hexagon">
          <a:avLst>
            <a:gd name="adj" fmla="val 25000"/>
            <a:gd name="vf" fmla="val 115470"/>
          </a:avLst>
        </a:prstGeom>
        <a:solidFill>
          <a:schemeClr val="accent2">
            <a:hueOff val="-2137554"/>
            <a:satOff val="-4186"/>
            <a:lumOff val="28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r>
            <a:rPr lang="zh-CN" altLang="en-US" sz="2400" kern="1200" dirty="0" smtClean="0"/>
            <a:t>零库存</a:t>
          </a:r>
          <a:endParaRPr lang="zh-CN" altLang="en-US" sz="2400" kern="1200" dirty="0"/>
        </a:p>
      </dsp:txBody>
      <dsp:txXfrm rot="-5400000">
        <a:off x="2688221" y="223914"/>
        <a:ext cx="857603" cy="985752"/>
      </dsp:txXfrm>
    </dsp:sp>
    <dsp:sp modelId="{1E88558F-1F6A-47B9-A191-28583A99B97C}">
      <dsp:nvSpPr>
        <dsp:cNvPr id="0" name=""/>
        <dsp:cNvSpPr/>
      </dsp:nvSpPr>
      <dsp:spPr>
        <a:xfrm rot="5400000">
          <a:off x="3071196" y="1309387"/>
          <a:ext cx="1432084" cy="1245913"/>
        </a:xfrm>
        <a:prstGeom prst="hexagon">
          <a:avLst>
            <a:gd name="adj" fmla="val 25000"/>
            <a:gd name="vf" fmla="val 115470"/>
          </a:avLst>
        </a:prstGeom>
        <a:solidFill>
          <a:schemeClr val="accent2">
            <a:hueOff val="-4275108"/>
            <a:satOff val="-8372"/>
            <a:lumOff val="56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CN" altLang="en-US" sz="2400" kern="1200" dirty="0" smtClean="0"/>
            <a:t>零故障</a:t>
          </a:r>
          <a:endParaRPr lang="zh-CN" altLang="en-US" sz="2400" kern="1200" dirty="0"/>
        </a:p>
      </dsp:txBody>
      <dsp:txXfrm rot="-5400000">
        <a:off x="3358436" y="1439468"/>
        <a:ext cx="857603" cy="985752"/>
      </dsp:txXfrm>
    </dsp:sp>
    <dsp:sp modelId="{3E25AAC0-3A68-455D-8460-A7F22F05DE80}">
      <dsp:nvSpPr>
        <dsp:cNvPr id="0" name=""/>
        <dsp:cNvSpPr/>
      </dsp:nvSpPr>
      <dsp:spPr>
        <a:xfrm>
          <a:off x="1566075" y="1502718"/>
          <a:ext cx="1546651" cy="859250"/>
        </a:xfrm>
        <a:prstGeom prst="rect">
          <a:avLst/>
        </a:prstGeom>
        <a:noFill/>
        <a:ln>
          <a:noFill/>
        </a:ln>
        <a:effectLst/>
      </dsp:spPr>
      <dsp:style>
        <a:lnRef idx="0">
          <a:scrgbClr r="0" g="0" b="0"/>
        </a:lnRef>
        <a:fillRef idx="0">
          <a:scrgbClr r="0" g="0" b="0"/>
        </a:fillRef>
        <a:effectRef idx="0">
          <a:scrgbClr r="0" g="0" b="0"/>
        </a:effectRef>
        <a:fontRef idx="minor"/>
      </dsp:style>
    </dsp:sp>
    <dsp:sp modelId="{1AA693FB-7B7F-4BD8-9BD9-7612EAB92A3C}">
      <dsp:nvSpPr>
        <dsp:cNvPr id="0" name=""/>
        <dsp:cNvSpPr/>
      </dsp:nvSpPr>
      <dsp:spPr>
        <a:xfrm rot="5400000">
          <a:off x="1069574" y="93085"/>
          <a:ext cx="1432084" cy="1245913"/>
        </a:xfrm>
        <a:prstGeom prst="hexagon">
          <a:avLst>
            <a:gd name="adj" fmla="val 25000"/>
            <a:gd name="vf" fmla="val 115470"/>
          </a:avLst>
        </a:prstGeom>
        <a:solidFill>
          <a:schemeClr val="accent2">
            <a:hueOff val="-6412662"/>
            <a:satOff val="-12558"/>
            <a:lumOff val="84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r>
            <a:rPr lang="zh-CN" altLang="en-US" sz="2400" kern="1200" dirty="0" smtClean="0"/>
            <a:t>零缺陷</a:t>
          </a:r>
          <a:endParaRPr lang="zh-CN" altLang="en-US" sz="2400" kern="1200" dirty="0"/>
        </a:p>
      </dsp:txBody>
      <dsp:txXfrm rot="-5400000">
        <a:off x="1356814" y="223166"/>
        <a:ext cx="857603" cy="985752"/>
      </dsp:txXfrm>
    </dsp:sp>
    <dsp:sp modelId="{5B26415F-DC55-4E56-927A-EA472ABC9E9C}">
      <dsp:nvSpPr>
        <dsp:cNvPr id="0" name=""/>
        <dsp:cNvSpPr/>
      </dsp:nvSpPr>
      <dsp:spPr>
        <a:xfrm rot="5400000">
          <a:off x="3746568" y="2524940"/>
          <a:ext cx="1432084" cy="1245913"/>
        </a:xfrm>
        <a:prstGeom prst="hexagon">
          <a:avLst>
            <a:gd name="adj" fmla="val 25000"/>
            <a:gd name="vf" fmla="val 115470"/>
          </a:avLst>
        </a:prstGeom>
        <a:solidFill>
          <a:schemeClr val="accent2">
            <a:hueOff val="-8550216"/>
            <a:satOff val="-16743"/>
            <a:lumOff val="11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CN" altLang="en-US" sz="2400" kern="1200" dirty="0" smtClean="0"/>
            <a:t>零灾害</a:t>
          </a:r>
          <a:endParaRPr lang="zh-CN" altLang="en-US" sz="1800" kern="1200" dirty="0"/>
        </a:p>
      </dsp:txBody>
      <dsp:txXfrm rot="-5400000">
        <a:off x="4033808" y="2655021"/>
        <a:ext cx="857603" cy="985752"/>
      </dsp:txXfrm>
    </dsp:sp>
    <dsp:sp modelId="{7D6EDEC7-FCC2-4254-9AE4-9DBE0A80B372}">
      <dsp:nvSpPr>
        <dsp:cNvPr id="0" name=""/>
        <dsp:cNvSpPr/>
      </dsp:nvSpPr>
      <dsp:spPr>
        <a:xfrm>
          <a:off x="5123374" y="2718272"/>
          <a:ext cx="1598206" cy="859250"/>
        </a:xfrm>
        <a:prstGeom prst="rect">
          <a:avLst/>
        </a:prstGeom>
        <a:noFill/>
        <a:ln>
          <a:noFill/>
        </a:ln>
        <a:effectLst/>
      </dsp:spPr>
      <dsp:style>
        <a:lnRef idx="0">
          <a:scrgbClr r="0" g="0" b="0"/>
        </a:lnRef>
        <a:fillRef idx="0">
          <a:scrgbClr r="0" g="0" b="0"/>
        </a:fillRef>
        <a:effectRef idx="0">
          <a:scrgbClr r="0" g="0" b="0"/>
        </a:effectRef>
        <a:fontRef idx="minor"/>
      </dsp:style>
    </dsp:sp>
    <dsp:sp modelId="{82FFD365-4DC0-4456-825B-32EF43DC1632}">
      <dsp:nvSpPr>
        <dsp:cNvPr id="0" name=""/>
        <dsp:cNvSpPr/>
      </dsp:nvSpPr>
      <dsp:spPr>
        <a:xfrm rot="5400000">
          <a:off x="2400981" y="2524940"/>
          <a:ext cx="1432084" cy="1245913"/>
        </a:xfrm>
        <a:prstGeom prst="hexagon">
          <a:avLst>
            <a:gd name="adj" fmla="val 25000"/>
            <a:gd name="vf" fmla="val 115470"/>
          </a:avLst>
        </a:prstGeom>
        <a:solidFill>
          <a:schemeClr val="accent2">
            <a:hueOff val="-10687770"/>
            <a:satOff val="-20929"/>
            <a:lumOff val="140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r>
            <a:rPr lang="zh-CN" altLang="en-US" sz="2400" kern="1200" dirty="0" smtClean="0"/>
            <a:t>零停滞</a:t>
          </a:r>
          <a:endParaRPr lang="zh-CN" altLang="en-US" sz="2400" kern="1200" dirty="0"/>
        </a:p>
      </dsp:txBody>
      <dsp:txXfrm rot="-5400000">
        <a:off x="2688221" y="2655021"/>
        <a:ext cx="857603" cy="985752"/>
      </dsp:txXfrm>
    </dsp:sp>
    <dsp:sp modelId="{A9D13334-EA4F-4538-85F7-44DFB87B9783}">
      <dsp:nvSpPr>
        <dsp:cNvPr id="0" name=""/>
        <dsp:cNvSpPr/>
      </dsp:nvSpPr>
      <dsp:spPr>
        <a:xfrm rot="5400000">
          <a:off x="3071196" y="3740494"/>
          <a:ext cx="1432084" cy="1245913"/>
        </a:xfrm>
        <a:prstGeom prst="hexagon">
          <a:avLst>
            <a:gd name="adj" fmla="val 25000"/>
            <a:gd name="vf" fmla="val 115470"/>
          </a:avLst>
        </a:prstGeom>
        <a:solidFill>
          <a:schemeClr val="accent2">
            <a:hueOff val="-12825323"/>
            <a:satOff val="-25115"/>
            <a:lumOff val="168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zh-CN" altLang="en-US" sz="1800" kern="1200" dirty="0" smtClean="0"/>
            <a:t>零切换浪费</a:t>
          </a:r>
          <a:endParaRPr lang="zh-CN" altLang="en-US" sz="1800" kern="1200" dirty="0"/>
        </a:p>
      </dsp:txBody>
      <dsp:txXfrm rot="-5400000">
        <a:off x="3358436" y="3870575"/>
        <a:ext cx="857603" cy="985752"/>
      </dsp:txXfrm>
    </dsp:sp>
    <dsp:sp modelId="{45822646-6F42-48F4-A2E4-5F0250115636}">
      <dsp:nvSpPr>
        <dsp:cNvPr id="0" name=""/>
        <dsp:cNvSpPr/>
      </dsp:nvSpPr>
      <dsp:spPr>
        <a:xfrm>
          <a:off x="1566075" y="3933825"/>
          <a:ext cx="1546651" cy="859250"/>
        </a:xfrm>
        <a:prstGeom prst="rect">
          <a:avLst/>
        </a:prstGeom>
        <a:noFill/>
        <a:ln>
          <a:noFill/>
        </a:ln>
        <a:effectLst/>
      </dsp:spPr>
      <dsp:style>
        <a:lnRef idx="0">
          <a:scrgbClr r="0" g="0" b="0"/>
        </a:lnRef>
        <a:fillRef idx="0">
          <a:scrgbClr r="0" g="0" b="0"/>
        </a:fillRef>
        <a:effectRef idx="0">
          <a:scrgbClr r="0" g="0" b="0"/>
        </a:effectRef>
        <a:fontRef idx="minor"/>
      </dsp:style>
    </dsp:sp>
    <dsp:sp modelId="{5FF06C5C-B7C3-49AF-B771-950EF4A7A5FC}">
      <dsp:nvSpPr>
        <dsp:cNvPr id="0" name=""/>
        <dsp:cNvSpPr/>
      </dsp:nvSpPr>
      <dsp:spPr>
        <a:xfrm rot="5400000">
          <a:off x="4416783" y="3740494"/>
          <a:ext cx="1432084" cy="1245913"/>
        </a:xfrm>
        <a:prstGeom prst="hexagon">
          <a:avLst>
            <a:gd name="adj" fmla="val 25000"/>
            <a:gd name="vf" fmla="val 115470"/>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zh-CN" altLang="en-US" sz="3600" kern="1200"/>
        </a:p>
      </dsp:txBody>
      <dsp:txXfrm rot="-5400000">
        <a:off x="4704023" y="3870575"/>
        <a:ext cx="857603" cy="98575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6A2ED7-2640-4497-9942-87BA4F3E000F}">
      <dsp:nvSpPr>
        <dsp:cNvPr id="0" name=""/>
        <dsp:cNvSpPr/>
      </dsp:nvSpPr>
      <dsp:spPr>
        <a:xfrm>
          <a:off x="-5699755" y="-872461"/>
          <a:ext cx="6785975" cy="6785975"/>
        </a:xfrm>
        <a:prstGeom prst="blockArc">
          <a:avLst>
            <a:gd name="adj1" fmla="val 18900000"/>
            <a:gd name="adj2" fmla="val 2700000"/>
            <a:gd name="adj3" fmla="val 318"/>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219368C-EA38-4444-919B-2FD6A0EA4535}">
      <dsp:nvSpPr>
        <dsp:cNvPr id="0" name=""/>
        <dsp:cNvSpPr/>
      </dsp:nvSpPr>
      <dsp:spPr>
        <a:xfrm>
          <a:off x="568587" y="387556"/>
          <a:ext cx="8051720" cy="77551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5566" tIns="76200" rIns="76200" bIns="76200" numCol="1" spcCol="1270" anchor="ctr" anchorCtr="0">
          <a:noAutofit/>
        </a:bodyPr>
        <a:lstStyle/>
        <a:p>
          <a:pPr lvl="0" algn="l" defTabSz="1333500">
            <a:lnSpc>
              <a:spcPct val="90000"/>
            </a:lnSpc>
            <a:spcBef>
              <a:spcPct val="0"/>
            </a:spcBef>
            <a:spcAft>
              <a:spcPct val="35000"/>
            </a:spcAft>
          </a:pPr>
          <a:r>
            <a:rPr lang="zh-CN" altLang="en-US" sz="3000" kern="1200" dirty="0" smtClean="0"/>
            <a:t>拉动式生产</a:t>
          </a:r>
          <a:endParaRPr lang="zh-CN" altLang="en-US" sz="3000" kern="1200" dirty="0"/>
        </a:p>
      </dsp:txBody>
      <dsp:txXfrm>
        <a:off x="568587" y="387556"/>
        <a:ext cx="8051720" cy="775515"/>
      </dsp:txXfrm>
    </dsp:sp>
    <dsp:sp modelId="{F3178302-267C-45C3-B4C0-092873A5B3DE}">
      <dsp:nvSpPr>
        <dsp:cNvPr id="0" name=""/>
        <dsp:cNvSpPr/>
      </dsp:nvSpPr>
      <dsp:spPr>
        <a:xfrm>
          <a:off x="83890" y="290616"/>
          <a:ext cx="969394" cy="969394"/>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768430-2880-44EA-B16F-32D193C305A6}">
      <dsp:nvSpPr>
        <dsp:cNvPr id="0" name=""/>
        <dsp:cNvSpPr/>
      </dsp:nvSpPr>
      <dsp:spPr>
        <a:xfrm>
          <a:off x="1013208" y="1551031"/>
          <a:ext cx="7607099" cy="775515"/>
        </a:xfrm>
        <a:prstGeom prst="rect">
          <a:avLst/>
        </a:prstGeom>
        <a:solidFill>
          <a:schemeClr val="accent2">
            <a:hueOff val="-4987626"/>
            <a:satOff val="-9767"/>
            <a:lumOff val="653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5566" tIns="76200" rIns="76200" bIns="76200" numCol="1" spcCol="1270" anchor="ctr" anchorCtr="0">
          <a:noAutofit/>
        </a:bodyPr>
        <a:lstStyle/>
        <a:p>
          <a:pPr lvl="0" algn="l" defTabSz="1333500">
            <a:lnSpc>
              <a:spcPct val="90000"/>
            </a:lnSpc>
            <a:spcBef>
              <a:spcPct val="0"/>
            </a:spcBef>
            <a:spcAft>
              <a:spcPct val="35000"/>
            </a:spcAft>
          </a:pPr>
          <a:r>
            <a:rPr lang="zh-CN" altLang="en-US" sz="3000" kern="1200" dirty="0" smtClean="0"/>
            <a:t>推动式生产</a:t>
          </a:r>
          <a:endParaRPr lang="zh-CN" altLang="en-US" sz="3000" kern="1200" dirty="0"/>
        </a:p>
      </dsp:txBody>
      <dsp:txXfrm>
        <a:off x="1013208" y="1551031"/>
        <a:ext cx="7607099" cy="775515"/>
      </dsp:txXfrm>
    </dsp:sp>
    <dsp:sp modelId="{34171A26-E85F-4A1E-9CFD-ADC580EEF3B6}">
      <dsp:nvSpPr>
        <dsp:cNvPr id="0" name=""/>
        <dsp:cNvSpPr/>
      </dsp:nvSpPr>
      <dsp:spPr>
        <a:xfrm>
          <a:off x="528511" y="1454091"/>
          <a:ext cx="969394" cy="969394"/>
        </a:xfrm>
        <a:prstGeom prst="ellipse">
          <a:avLst/>
        </a:prstGeom>
        <a:solidFill>
          <a:schemeClr val="lt1">
            <a:hueOff val="0"/>
            <a:satOff val="0"/>
            <a:lumOff val="0"/>
            <a:alphaOff val="0"/>
          </a:schemeClr>
        </a:solidFill>
        <a:ln w="12700" cap="flat" cmpd="sng" algn="ctr">
          <a:solidFill>
            <a:schemeClr val="accent2">
              <a:hueOff val="-4987626"/>
              <a:satOff val="-9767"/>
              <a:lumOff val="6535"/>
              <a:alphaOff val="0"/>
            </a:schemeClr>
          </a:solidFill>
          <a:prstDash val="solid"/>
          <a:miter lim="800000"/>
        </a:ln>
        <a:effectLst/>
      </dsp:spPr>
      <dsp:style>
        <a:lnRef idx="2">
          <a:scrgbClr r="0" g="0" b="0"/>
        </a:lnRef>
        <a:fillRef idx="1">
          <a:scrgbClr r="0" g="0" b="0"/>
        </a:fillRef>
        <a:effectRef idx="0">
          <a:scrgbClr r="0" g="0" b="0"/>
        </a:effectRef>
        <a:fontRef idx="minor"/>
      </dsp:style>
    </dsp:sp>
    <dsp:sp modelId="{AB489B56-656F-447E-8A0B-CA5488F6C33D}">
      <dsp:nvSpPr>
        <dsp:cNvPr id="0" name=""/>
        <dsp:cNvSpPr/>
      </dsp:nvSpPr>
      <dsp:spPr>
        <a:xfrm>
          <a:off x="1013208" y="2714506"/>
          <a:ext cx="7607099" cy="775515"/>
        </a:xfrm>
        <a:prstGeom prst="rect">
          <a:avLst/>
        </a:prstGeom>
        <a:solidFill>
          <a:schemeClr val="accent2">
            <a:hueOff val="-9975252"/>
            <a:satOff val="-19534"/>
            <a:lumOff val="130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5566" tIns="76200" rIns="76200" bIns="76200" numCol="1" spcCol="1270" anchor="ctr" anchorCtr="0">
          <a:noAutofit/>
        </a:bodyPr>
        <a:lstStyle/>
        <a:p>
          <a:pPr lvl="0" algn="l" defTabSz="1333500">
            <a:lnSpc>
              <a:spcPct val="90000"/>
            </a:lnSpc>
            <a:spcBef>
              <a:spcPct val="0"/>
            </a:spcBef>
            <a:spcAft>
              <a:spcPct val="35000"/>
            </a:spcAft>
          </a:pPr>
          <a:r>
            <a:rPr lang="zh-CN" altLang="en-US" sz="3000" kern="1200" dirty="0" smtClean="0"/>
            <a:t>流程型企业（冶金、水泥、化工）</a:t>
          </a:r>
          <a:endParaRPr lang="zh-CN" altLang="en-US" sz="3000" kern="1200" dirty="0"/>
        </a:p>
      </dsp:txBody>
      <dsp:txXfrm>
        <a:off x="1013208" y="2714506"/>
        <a:ext cx="7607099" cy="775515"/>
      </dsp:txXfrm>
    </dsp:sp>
    <dsp:sp modelId="{64C483B9-33FF-4010-91E5-1371EDB016C4}">
      <dsp:nvSpPr>
        <dsp:cNvPr id="0" name=""/>
        <dsp:cNvSpPr/>
      </dsp:nvSpPr>
      <dsp:spPr>
        <a:xfrm>
          <a:off x="528511" y="2617566"/>
          <a:ext cx="969394" cy="969394"/>
        </a:xfrm>
        <a:prstGeom prst="ellipse">
          <a:avLst/>
        </a:prstGeom>
        <a:solidFill>
          <a:schemeClr val="lt1">
            <a:hueOff val="0"/>
            <a:satOff val="0"/>
            <a:lumOff val="0"/>
            <a:alphaOff val="0"/>
          </a:schemeClr>
        </a:solidFill>
        <a:ln w="12700" cap="flat" cmpd="sng" algn="ctr">
          <a:solidFill>
            <a:schemeClr val="accent2">
              <a:hueOff val="-9975252"/>
              <a:satOff val="-19534"/>
              <a:lumOff val="13071"/>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023AE0-7EEA-42D0-BF9E-55F7F063149F}">
      <dsp:nvSpPr>
        <dsp:cNvPr id="0" name=""/>
        <dsp:cNvSpPr/>
      </dsp:nvSpPr>
      <dsp:spPr>
        <a:xfrm>
          <a:off x="568587" y="3877981"/>
          <a:ext cx="8051720" cy="775515"/>
        </a:xfrm>
        <a:prstGeom prst="rect">
          <a:avLst/>
        </a:prstGeom>
        <a:solidFill>
          <a:schemeClr val="accent2">
            <a:hueOff val="-14962877"/>
            <a:satOff val="-29301"/>
            <a:lumOff val="196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5566" tIns="76200" rIns="76200" bIns="76200" numCol="1" spcCol="1270" anchor="ctr" anchorCtr="0">
          <a:noAutofit/>
        </a:bodyPr>
        <a:lstStyle/>
        <a:p>
          <a:pPr lvl="0" algn="l" defTabSz="1333500">
            <a:lnSpc>
              <a:spcPct val="90000"/>
            </a:lnSpc>
            <a:spcBef>
              <a:spcPct val="0"/>
            </a:spcBef>
            <a:spcAft>
              <a:spcPct val="35000"/>
            </a:spcAft>
          </a:pPr>
          <a:r>
            <a:rPr lang="zh-CN" altLang="en-US" sz="3000" kern="1200" dirty="0" smtClean="0"/>
            <a:t>离散型企业</a:t>
          </a:r>
          <a:r>
            <a:rPr lang="zh-CN" altLang="en-US" sz="3000" kern="1200" dirty="0" smtClean="0">
              <a:hlinkClick xmlns:r="http://schemas.openxmlformats.org/officeDocument/2006/relationships" r:id="" action="ppaction://hlinksldjump"/>
            </a:rPr>
            <a:t>（</a:t>
          </a:r>
          <a:r>
            <a:rPr lang="zh-CN" altLang="en-US" sz="3000" kern="1200" dirty="0" smtClean="0"/>
            <a:t>电子装配、机械加工）</a:t>
          </a:r>
          <a:endParaRPr lang="zh-CN" altLang="en-US" sz="3000" kern="1200" dirty="0"/>
        </a:p>
      </dsp:txBody>
      <dsp:txXfrm>
        <a:off x="568587" y="3877981"/>
        <a:ext cx="8051720" cy="775515"/>
      </dsp:txXfrm>
    </dsp:sp>
    <dsp:sp modelId="{9694DD46-065C-4ED8-8FEB-B5D8D3445C15}">
      <dsp:nvSpPr>
        <dsp:cNvPr id="0" name=""/>
        <dsp:cNvSpPr/>
      </dsp:nvSpPr>
      <dsp:spPr>
        <a:xfrm>
          <a:off x="83890" y="3781041"/>
          <a:ext cx="969394" cy="969394"/>
        </a:xfrm>
        <a:prstGeom prst="ellipse">
          <a:avLst/>
        </a:prstGeom>
        <a:solidFill>
          <a:schemeClr val="lt1">
            <a:hueOff val="0"/>
            <a:satOff val="0"/>
            <a:lumOff val="0"/>
            <a:alphaOff val="0"/>
          </a:schemeClr>
        </a:solidFill>
        <a:ln w="12700" cap="flat" cmpd="sng" algn="ctr">
          <a:solidFill>
            <a:schemeClr val="accent2">
              <a:hueOff val="-14962877"/>
              <a:satOff val="-29301"/>
              <a:lumOff val="19606"/>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image" Target="../media/image5.jpe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xmlns=""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zh-CN" altLang="en-US" dirty="0">
              <a:latin typeface="Microsoft YaHei UI" panose="020B0503020204020204" pitchFamily="34" charset="-122"/>
              <a:ea typeface="Microsoft YaHei UI" panose="020B0503020204020204" pitchFamily="34" charset="-122"/>
            </a:endParaRPr>
          </a:p>
        </p:txBody>
      </p:sp>
      <p:sp>
        <p:nvSpPr>
          <p:cNvPr id="3" name="日期占位符 2">
            <a:extLst>
              <a:ext uri="{FF2B5EF4-FFF2-40B4-BE49-F238E27FC236}">
                <a16:creationId xmlns:a16="http://schemas.microsoft.com/office/drawing/2014/main" xmlns=""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82533180-A099-49DE-837C-DEF054EBADBB}" type="datetime1">
              <a:rPr lang="zh-CN" altLang="en-US" smtClean="0">
                <a:latin typeface="Microsoft YaHei UI" panose="020B0503020204020204" pitchFamily="34" charset="-122"/>
                <a:ea typeface="Microsoft YaHei UI" panose="020B0503020204020204" pitchFamily="34" charset="-122"/>
              </a:rPr>
              <a:t>2019/3/22 Friday</a:t>
            </a:fld>
            <a:endParaRPr lang="zh-CN" altLang="en-US" dirty="0">
              <a:latin typeface="Microsoft YaHei UI" panose="020B0503020204020204" pitchFamily="34" charset="-122"/>
              <a:ea typeface="Microsoft YaHei UI" panose="020B0503020204020204" pitchFamily="34" charset="-122"/>
            </a:endParaRPr>
          </a:p>
        </p:txBody>
      </p:sp>
      <p:sp>
        <p:nvSpPr>
          <p:cNvPr id="4" name="页脚占位符 3">
            <a:extLst>
              <a:ext uri="{FF2B5EF4-FFF2-40B4-BE49-F238E27FC236}">
                <a16:creationId xmlns:a16="http://schemas.microsoft.com/office/drawing/2014/main" xmlns=""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zh-CN" altLang="en-US" dirty="0">
              <a:latin typeface="Microsoft YaHei UI" panose="020B0503020204020204" pitchFamily="34" charset="-122"/>
              <a:ea typeface="Microsoft YaHei UI" panose="020B0503020204020204" pitchFamily="34" charset="-122"/>
            </a:endParaRPr>
          </a:p>
        </p:txBody>
      </p:sp>
      <p:sp>
        <p:nvSpPr>
          <p:cNvPr id="5" name="灯片编号占位符 4">
            <a:extLst>
              <a:ext uri="{FF2B5EF4-FFF2-40B4-BE49-F238E27FC236}">
                <a16:creationId xmlns:a16="http://schemas.microsoft.com/office/drawing/2014/main" xmlns=""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82C0B10-7CAE-41E4-AB02-7E8B1FF2B898}" type="slidenum">
              <a:rPr lang="en-US" altLang="zh-CN" smtClean="0">
                <a:latin typeface="Microsoft YaHei UI" panose="020B0503020204020204" pitchFamily="34" charset="-122"/>
                <a:ea typeface="Microsoft YaHei UI" panose="020B0503020204020204" pitchFamily="34" charset="-122"/>
              </a:rPr>
              <a:t>‹#›</a:t>
            </a:fld>
            <a:endParaRPr lang="zh-CN" altLang="en-US" dirty="0">
              <a:latin typeface="Microsoft YaHei UI" panose="020B0503020204020204" pitchFamily="34" charset="-122"/>
              <a:ea typeface="Microsoft YaHei UI" panose="020B0503020204020204" pitchFamily="34" charset="-122"/>
            </a:endParaRPr>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Microsoft YaHei UI" panose="020B0503020204020204" pitchFamily="34" charset="-122"/>
                <a:ea typeface="Microsoft YaHei UI"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Microsoft YaHei UI" panose="020B0503020204020204" pitchFamily="34" charset="-122"/>
                <a:ea typeface="Microsoft YaHei UI" panose="020B0503020204020204" pitchFamily="34" charset="-122"/>
              </a:defRPr>
            </a:lvl1pPr>
          </a:lstStyle>
          <a:p>
            <a:fld id="{A98C3050-AB00-43B8-93A1-BD5C0BCFAEF3}" type="datetime1">
              <a:rPr lang="zh-CN" altLang="en-US" smtClean="0"/>
              <a:pPr/>
              <a:t>2019/3/22 Friday</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zh-CN" altLang="en-US" noProof="0"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zh-CN" altLang="en-US" noProof="0" dirty="0"/>
              <a:t>编辑母版文本样式</a:t>
            </a:r>
          </a:p>
          <a:p>
            <a:pPr lvl="1" rtl="0"/>
            <a:r>
              <a:rPr lang="zh-CN" altLang="en-US" noProof="0" dirty="0"/>
              <a:t>第二级</a:t>
            </a:r>
          </a:p>
          <a:p>
            <a:pPr lvl="2" rtl="0"/>
            <a:r>
              <a:rPr lang="zh-CN" altLang="en-US" noProof="0" dirty="0"/>
              <a:t>第三级</a:t>
            </a:r>
          </a:p>
          <a:p>
            <a:pPr lvl="3" rtl="0"/>
            <a:r>
              <a:rPr lang="zh-CN" altLang="en-US" noProof="0" dirty="0"/>
              <a:t>第四级</a:t>
            </a:r>
          </a:p>
          <a:p>
            <a:pPr lvl="4" rtl="0"/>
            <a:r>
              <a:rPr lang="zh-CN" altLang="en-US" noProof="0"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Microsoft YaHei UI" panose="020B0503020204020204" pitchFamily="34" charset="-122"/>
                <a:ea typeface="Microsoft YaHei UI"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Microsoft YaHei UI" panose="020B0503020204020204" pitchFamily="34" charset="-122"/>
                <a:ea typeface="Microsoft YaHei UI" panose="020B0503020204020204" pitchFamily="34" charset="-122"/>
              </a:defRPr>
            </a:lvl1pPr>
          </a:lstStyle>
          <a:p>
            <a:fld id="{8530193B-564F-4854-8A52-728F3FB19C85}" type="slidenum">
              <a:rPr lang="en-US" altLang="zh-CN" smtClean="0"/>
              <a:pPr/>
              <a:t>‹#›</a:t>
            </a:fld>
            <a:endParaRPr lang="zh-CN" altLang="en-US" dirty="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icrosoft YaHei UI" panose="020B0503020204020204" pitchFamily="34" charset="-122"/>
        <a:ea typeface="Microsoft YaHei UI" panose="020B0503020204020204" pitchFamily="34" charset="-122"/>
        <a:cs typeface="+mn-cs"/>
      </a:defRPr>
    </a:lvl1pPr>
    <a:lvl2pPr marL="457200" algn="l" defTabSz="914400" rtl="0" eaLnBrk="1" latinLnBrk="0" hangingPunct="1">
      <a:defRPr sz="1200" kern="1200">
        <a:solidFill>
          <a:schemeClr val="tx1"/>
        </a:solidFill>
        <a:latin typeface="Microsoft YaHei UI" panose="020B0503020204020204" pitchFamily="34" charset="-122"/>
        <a:ea typeface="Microsoft YaHei UI" panose="020B0503020204020204" pitchFamily="34" charset="-122"/>
        <a:cs typeface="+mn-cs"/>
      </a:defRPr>
    </a:lvl2pPr>
    <a:lvl3pPr marL="914400" algn="l" defTabSz="914400" rtl="0" eaLnBrk="1" latinLnBrk="0" hangingPunct="1">
      <a:defRPr sz="1200" kern="1200">
        <a:solidFill>
          <a:schemeClr val="tx1"/>
        </a:solidFill>
        <a:latin typeface="Microsoft YaHei UI" panose="020B0503020204020204" pitchFamily="34" charset="-122"/>
        <a:ea typeface="Microsoft YaHei UI" panose="020B0503020204020204" pitchFamily="34" charset="-122"/>
        <a:cs typeface="+mn-cs"/>
      </a:defRPr>
    </a:lvl3pPr>
    <a:lvl4pPr marL="1371600" algn="l" defTabSz="914400" rtl="0" eaLnBrk="1" latinLnBrk="0" hangingPunct="1">
      <a:defRPr sz="1200" kern="1200">
        <a:solidFill>
          <a:schemeClr val="tx1"/>
        </a:solidFill>
        <a:latin typeface="Microsoft YaHei UI" panose="020B0503020204020204" pitchFamily="34" charset="-122"/>
        <a:ea typeface="Microsoft YaHei UI" panose="020B0503020204020204" pitchFamily="34" charset="-122"/>
        <a:cs typeface="+mn-cs"/>
      </a:defRPr>
    </a:lvl4pPr>
    <a:lvl5pPr marL="1828800" algn="l" defTabSz="914400" rtl="0" eaLnBrk="1" latinLnBrk="0" hangingPunct="1">
      <a:defRPr sz="1200" kern="1200">
        <a:solidFill>
          <a:schemeClr val="tx1"/>
        </a:solidFill>
        <a:latin typeface="Microsoft YaHei UI" panose="020B0503020204020204" pitchFamily="34" charset="-122"/>
        <a:ea typeface="Microsoft YaHei UI"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1</a:t>
            </a:fld>
            <a:endParaRPr lang="zh-CN" altLang="en-US"/>
          </a:p>
        </p:txBody>
      </p:sp>
    </p:spTree>
    <p:extLst>
      <p:ext uri="{BB962C8B-B14F-4D97-AF65-F5344CB8AC3E}">
        <p14:creationId xmlns:p14="http://schemas.microsoft.com/office/powerpoint/2010/main" val="3422976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2</a:t>
            </a:fld>
            <a:endParaRPr lang="zh-CN" altLang="en-US"/>
          </a:p>
        </p:txBody>
      </p:sp>
    </p:spTree>
    <p:extLst>
      <p:ext uri="{BB962C8B-B14F-4D97-AF65-F5344CB8AC3E}">
        <p14:creationId xmlns:p14="http://schemas.microsoft.com/office/powerpoint/2010/main" val="89108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3</a:t>
            </a:fld>
            <a:endParaRPr lang="zh-CN" altLang="en-US"/>
          </a:p>
        </p:txBody>
      </p:sp>
    </p:spTree>
    <p:extLst>
      <p:ext uri="{BB962C8B-B14F-4D97-AF65-F5344CB8AC3E}">
        <p14:creationId xmlns:p14="http://schemas.microsoft.com/office/powerpoint/2010/main" val="31814982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30193B-564F-4854-8A52-728F3FB19C85}" type="slidenum">
              <a:rPr lang="en-US" altLang="zh-CN" smtClean="0"/>
              <a:pPr/>
              <a:t>10</a:t>
            </a:fld>
            <a:endParaRPr lang="zh-CN" altLang="en-US" dirty="0"/>
          </a:p>
        </p:txBody>
      </p:sp>
    </p:spTree>
    <p:extLst>
      <p:ext uri="{BB962C8B-B14F-4D97-AF65-F5344CB8AC3E}">
        <p14:creationId xmlns:p14="http://schemas.microsoft.com/office/powerpoint/2010/main" val="18202421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11</a:t>
            </a:fld>
            <a:endParaRPr lang="zh-CN" altLang="en-US"/>
          </a:p>
        </p:txBody>
      </p:sp>
    </p:spTree>
    <p:extLst>
      <p:ext uri="{BB962C8B-B14F-4D97-AF65-F5344CB8AC3E}">
        <p14:creationId xmlns:p14="http://schemas.microsoft.com/office/powerpoint/2010/main" val="39923049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30193B-564F-4854-8A52-728F3FB19C85}" type="slidenum">
              <a:rPr lang="en-US" altLang="zh-CN" smtClean="0"/>
              <a:pPr/>
              <a:t>13</a:t>
            </a:fld>
            <a:endParaRPr lang="zh-CN" altLang="en-US" dirty="0"/>
          </a:p>
        </p:txBody>
      </p:sp>
    </p:spTree>
    <p:extLst>
      <p:ext uri="{BB962C8B-B14F-4D97-AF65-F5344CB8AC3E}">
        <p14:creationId xmlns:p14="http://schemas.microsoft.com/office/powerpoint/2010/main" val="1580306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14</a:t>
            </a:fld>
            <a:endParaRPr lang="zh-CN" altLang="en-US"/>
          </a:p>
        </p:txBody>
      </p:sp>
    </p:spTree>
    <p:extLst>
      <p:ext uri="{BB962C8B-B14F-4D97-AF65-F5344CB8AC3E}">
        <p14:creationId xmlns:p14="http://schemas.microsoft.com/office/powerpoint/2010/main" val="32917780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15</a:t>
            </a:fld>
            <a:endParaRPr lang="zh-CN" altLang="en-US"/>
          </a:p>
        </p:txBody>
      </p:sp>
    </p:spTree>
    <p:extLst>
      <p:ext uri="{BB962C8B-B14F-4D97-AF65-F5344CB8AC3E}">
        <p14:creationId xmlns:p14="http://schemas.microsoft.com/office/powerpoint/2010/main" val="37804573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16</a:t>
            </a:fld>
            <a:endParaRPr lang="zh-CN" altLang="en-US"/>
          </a:p>
        </p:txBody>
      </p:sp>
    </p:spTree>
    <p:extLst>
      <p:ext uri="{BB962C8B-B14F-4D97-AF65-F5344CB8AC3E}">
        <p14:creationId xmlns:p14="http://schemas.microsoft.com/office/powerpoint/2010/main" val="3505198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17</a:t>
            </a:fld>
            <a:endParaRPr lang="zh-CN" altLang="en-US"/>
          </a:p>
        </p:txBody>
      </p:sp>
    </p:spTree>
    <p:extLst>
      <p:ext uri="{BB962C8B-B14F-4D97-AF65-F5344CB8AC3E}">
        <p14:creationId xmlns:p14="http://schemas.microsoft.com/office/powerpoint/2010/main" val="20730316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18</a:t>
            </a:fld>
            <a:endParaRPr lang="zh-CN" altLang="en-US"/>
          </a:p>
        </p:txBody>
      </p:sp>
    </p:spTree>
    <p:extLst>
      <p:ext uri="{BB962C8B-B14F-4D97-AF65-F5344CB8AC3E}">
        <p14:creationId xmlns:p14="http://schemas.microsoft.com/office/powerpoint/2010/main" val="3928474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19</a:t>
            </a:fld>
            <a:endParaRPr lang="zh-CN" altLang="en-US" dirty="0"/>
          </a:p>
        </p:txBody>
      </p:sp>
    </p:spTree>
    <p:extLst>
      <p:ext uri="{BB962C8B-B14F-4D97-AF65-F5344CB8AC3E}">
        <p14:creationId xmlns:p14="http://schemas.microsoft.com/office/powerpoint/2010/main" val="81566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20</a:t>
            </a:fld>
            <a:endParaRPr lang="zh-CN" altLang="en-US"/>
          </a:p>
        </p:txBody>
      </p:sp>
    </p:spTree>
    <p:extLst>
      <p:ext uri="{BB962C8B-B14F-4D97-AF65-F5344CB8AC3E}">
        <p14:creationId xmlns:p14="http://schemas.microsoft.com/office/powerpoint/2010/main" val="27626091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21</a:t>
            </a:fld>
            <a:endParaRPr lang="zh-CN" altLang="en-US"/>
          </a:p>
        </p:txBody>
      </p:sp>
    </p:spTree>
    <p:extLst>
      <p:ext uri="{BB962C8B-B14F-4D97-AF65-F5344CB8AC3E}">
        <p14:creationId xmlns:p14="http://schemas.microsoft.com/office/powerpoint/2010/main" val="20254428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22</a:t>
            </a:fld>
            <a:endParaRPr lang="zh-CN" altLang="en-US"/>
          </a:p>
        </p:txBody>
      </p:sp>
    </p:spTree>
    <p:extLst>
      <p:ext uri="{BB962C8B-B14F-4D97-AF65-F5344CB8AC3E}">
        <p14:creationId xmlns:p14="http://schemas.microsoft.com/office/powerpoint/2010/main" val="31382683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23</a:t>
            </a:fld>
            <a:endParaRPr lang="zh-CN" altLang="en-US"/>
          </a:p>
        </p:txBody>
      </p:sp>
    </p:spTree>
    <p:extLst>
      <p:ext uri="{BB962C8B-B14F-4D97-AF65-F5344CB8AC3E}">
        <p14:creationId xmlns:p14="http://schemas.microsoft.com/office/powerpoint/2010/main" val="8142359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24</a:t>
            </a:fld>
            <a:endParaRPr lang="zh-CN" altLang="en-US"/>
          </a:p>
        </p:txBody>
      </p:sp>
    </p:spTree>
    <p:extLst>
      <p:ext uri="{BB962C8B-B14F-4D97-AF65-F5344CB8AC3E}">
        <p14:creationId xmlns:p14="http://schemas.microsoft.com/office/powerpoint/2010/main" val="34228545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25</a:t>
            </a:fld>
            <a:endParaRPr lang="zh-CN" altLang="en-US"/>
          </a:p>
        </p:txBody>
      </p:sp>
    </p:spTree>
    <p:extLst>
      <p:ext uri="{BB962C8B-B14F-4D97-AF65-F5344CB8AC3E}">
        <p14:creationId xmlns:p14="http://schemas.microsoft.com/office/powerpoint/2010/main" val="26061529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26</a:t>
            </a:fld>
            <a:endParaRPr lang="zh-CN" altLang="en-US" dirty="0"/>
          </a:p>
        </p:txBody>
      </p:sp>
    </p:spTree>
    <p:extLst>
      <p:ext uri="{BB962C8B-B14F-4D97-AF65-F5344CB8AC3E}">
        <p14:creationId xmlns:p14="http://schemas.microsoft.com/office/powerpoint/2010/main" val="24792253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27</a:t>
            </a:fld>
            <a:endParaRPr lang="zh-CN" altLang="en-US"/>
          </a:p>
        </p:txBody>
      </p:sp>
    </p:spTree>
    <p:extLst>
      <p:ext uri="{BB962C8B-B14F-4D97-AF65-F5344CB8AC3E}">
        <p14:creationId xmlns:p14="http://schemas.microsoft.com/office/powerpoint/2010/main" val="28935432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标题幻灯片">
    <p:bg>
      <p:bgPr>
        <a:solidFill>
          <a:schemeClr val="bg1">
            <a:lumMod val="95000"/>
          </a:schemeClr>
        </a:solidFill>
        <a:effectLst/>
      </p:bgPr>
    </p:bg>
    <p:spTree>
      <p:nvGrpSpPr>
        <p:cNvPr id="1" name=""/>
        <p:cNvGrpSpPr/>
        <p:nvPr/>
      </p:nvGrpSpPr>
      <p:grpSpPr>
        <a:xfrm>
          <a:off x="0" y="0"/>
          <a:ext cx="0" cy="0"/>
          <a:chOff x="0" y="0"/>
          <a:chExt cx="0" cy="0"/>
        </a:xfrm>
      </p:grpSpPr>
      <p:sp>
        <p:nvSpPr>
          <p:cNvPr id="41" name="图片占位符 40">
            <a:extLst>
              <a:ext uri="{FF2B5EF4-FFF2-40B4-BE49-F238E27FC236}">
                <a16:creationId xmlns:a16="http://schemas.microsoft.com/office/drawing/2014/main" xmlns="" id="{EB7F0EE8-BE52-4A79-8FC8-4A2487FA01FC}"/>
              </a:ext>
            </a:extLst>
          </p:cNvPr>
          <p:cNvSpPr>
            <a:spLocks noGrp="1"/>
          </p:cNvSpPr>
          <p:nvPr>
            <p:ph type="pic" sz="quarter" idx="10" hasCustomPrompt="1"/>
          </p:nvPr>
        </p:nvSpPr>
        <p:spPr>
          <a:xfrm>
            <a:off x="0" y="0"/>
            <a:ext cx="9780588" cy="6804025"/>
          </a:xfrm>
          <a:solidFill>
            <a:schemeClr val="bg1">
              <a:lumMod val="85000"/>
            </a:schemeClr>
          </a:solidFill>
        </p:spPr>
        <p:txBody>
          <a:bodyPr tIns="1728000" rtlCol="0" anchor="t"/>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将照片插入或拖放到此处</a:t>
            </a:r>
            <a:endParaRPr lang="zh-CN" altLang="sq-AL" noProof="0" dirty="0"/>
          </a:p>
        </p:txBody>
      </p:sp>
      <p:sp>
        <p:nvSpPr>
          <p:cNvPr id="2" name="标题 1">
            <a:extLst>
              <a:ext uri="{FF2B5EF4-FFF2-40B4-BE49-F238E27FC236}">
                <a16:creationId xmlns:a16="http://schemas.microsoft.com/office/drawing/2014/main" xmlns="" id="{00F23EB7-E336-46EB-A4A0-3DB7A6BF4CE1}"/>
              </a:ext>
            </a:extLst>
          </p:cNvPr>
          <p:cNvSpPr>
            <a:spLocks noGrp="1"/>
          </p:cNvSpPr>
          <p:nvPr>
            <p:ph type="ctrTitle" hasCustomPrompt="1"/>
          </p:nvPr>
        </p:nvSpPr>
        <p:spPr>
          <a:xfrm>
            <a:off x="3200400" y="2811053"/>
            <a:ext cx="8991600" cy="1261295"/>
          </a:xfrm>
          <a:solidFill>
            <a:schemeClr val="bg1"/>
          </a:solidFill>
        </p:spPr>
        <p:txBody>
          <a:bodyPr vert="horz" lIns="180000" tIns="180000" rIns="252000" bIns="180000" rtlCol="0" anchor="t">
            <a:noAutofit/>
          </a:bodyPr>
          <a:lstStyle>
            <a:lvl1pPr algn="r">
              <a:defRPr lang="en-ZA" sz="6000" b="1" spc="-300" dirty="0">
                <a:latin typeface="Microsoft YaHei UI" panose="020B0503020204020204" pitchFamily="34" charset="-122"/>
                <a:ea typeface="Microsoft YaHei UI" panose="020B0503020204020204" pitchFamily="34" charset="-122"/>
              </a:defRPr>
            </a:lvl1pPr>
          </a:lstStyle>
          <a:p>
            <a:pPr lvl="0" algn="r" rtl="0"/>
            <a:r>
              <a:rPr lang="zh-CN" altLang="en-US" noProof="0" dirty="0"/>
              <a:t>单击以编辑演示文稿标题</a:t>
            </a:r>
            <a:endParaRPr lang="zh-CN" altLang="sq-AL" noProof="0" dirty="0"/>
          </a:p>
        </p:txBody>
      </p:sp>
      <p:sp>
        <p:nvSpPr>
          <p:cNvPr id="3" name="副标题 2">
            <a:extLst>
              <a:ext uri="{FF2B5EF4-FFF2-40B4-BE49-F238E27FC236}">
                <a16:creationId xmlns:a16="http://schemas.microsoft.com/office/drawing/2014/main" xmlns="" id="{C9980B88-3F4A-4688-9ED0-17EF37E62D93}"/>
              </a:ext>
            </a:extLst>
          </p:cNvPr>
          <p:cNvSpPr>
            <a:spLocks noGrp="1"/>
          </p:cNvSpPr>
          <p:nvPr>
            <p:ph type="subTitle" idx="1" hasCustomPrompt="1"/>
          </p:nvPr>
        </p:nvSpPr>
        <p:spPr>
          <a:xfrm>
            <a:off x="3200400" y="4061039"/>
            <a:ext cx="6580188" cy="580921"/>
          </a:xfrm>
          <a:solidFill>
            <a:schemeClr val="tx1">
              <a:alpha val="80000"/>
            </a:schemeClr>
          </a:solidFill>
        </p:spPr>
        <p:txBody>
          <a:bodyPr vert="horz" lIns="180000" tIns="180000" rIns="180000" bIns="180000" rtlCol="0">
            <a:noAutofit/>
          </a:bodyPr>
          <a:lstStyle>
            <a:lvl1pPr marL="0" indent="0" algn="r">
              <a:buNone/>
              <a:defRPr lang="en-ZA" dirty="0">
                <a:solidFill>
                  <a:schemeClr val="bg1"/>
                </a:solidFill>
                <a:latin typeface="Microsoft YaHei UI" panose="020B0503020204020204" pitchFamily="34" charset="-122"/>
                <a:ea typeface="Microsoft YaHei UI" panose="020B0503020204020204" pitchFamily="34" charset="-122"/>
              </a:defRPr>
            </a:lvl1pPr>
          </a:lstStyle>
          <a:p>
            <a:pPr marL="266700" lvl="0" indent="-266700" algn="ctr" rtl="0"/>
            <a:r>
              <a:rPr lang="zh-CN" altLang="en-US" noProof="0"/>
              <a:t>单击以编辑母版副标题样式</a:t>
            </a:r>
            <a:endParaRPr lang="zh-CN" altLang="sq-AL" noProof="0"/>
          </a:p>
        </p:txBody>
      </p:sp>
      <p:sp>
        <p:nvSpPr>
          <p:cNvPr id="13" name="长方形 12">
            <a:extLst>
              <a:ext uri="{FF2B5EF4-FFF2-40B4-BE49-F238E27FC236}">
                <a16:creationId xmlns:a16="http://schemas.microsoft.com/office/drawing/2014/main" xmlns=""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sq-AL" noProof="0" dirty="0">
              <a:latin typeface="Microsoft YaHei UI" panose="020B0503020204020204" pitchFamily="34" charset="-122"/>
              <a:ea typeface="Microsoft YaHei UI" panose="020B0503020204020204" pitchFamily="34" charset="-122"/>
            </a:endParaRPr>
          </a:p>
        </p:txBody>
      </p:sp>
      <p:sp>
        <p:nvSpPr>
          <p:cNvPr id="14" name="长方形 13">
            <a:extLst>
              <a:ext uri="{FF2B5EF4-FFF2-40B4-BE49-F238E27FC236}">
                <a16:creationId xmlns:a16="http://schemas.microsoft.com/office/drawing/2014/main" xmlns=""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sq-AL" noProof="0" dirty="0">
              <a:latin typeface="Microsoft YaHei UI" panose="020B0503020204020204" pitchFamily="34" charset="-122"/>
              <a:ea typeface="Microsoft YaHei UI" panose="020B0503020204020204" pitchFamily="34" charset="-122"/>
            </a:endParaRPr>
          </a:p>
        </p:txBody>
      </p:sp>
      <p:sp>
        <p:nvSpPr>
          <p:cNvPr id="15" name="长方形 14">
            <a:extLst>
              <a:ext uri="{FF2B5EF4-FFF2-40B4-BE49-F238E27FC236}">
                <a16:creationId xmlns:a16="http://schemas.microsoft.com/office/drawing/2014/main" xmlns=""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sq-AL" noProof="0" dirty="0">
              <a:latin typeface="Microsoft YaHei UI" panose="020B0503020204020204" pitchFamily="34" charset="-122"/>
              <a:ea typeface="Microsoft YaHei UI" panose="020B0503020204020204" pitchFamily="34" charset="-122"/>
            </a:endParaRPr>
          </a:p>
        </p:txBody>
      </p:sp>
      <p:sp>
        <p:nvSpPr>
          <p:cNvPr id="8" name="长方形 7">
            <a:extLst>
              <a:ext uri="{FF2B5EF4-FFF2-40B4-BE49-F238E27FC236}">
                <a16:creationId xmlns:a16="http://schemas.microsoft.com/office/drawing/2014/main" xmlns="" id="{51DD44D8-4A8F-4693-B90A-166855B29D25}"/>
              </a:ext>
            </a:extLst>
          </p:cNvPr>
          <p:cNvSpPr/>
          <p:nvPr userDrawn="1"/>
        </p:nvSpPr>
        <p:spPr>
          <a:xfrm>
            <a:off x="9780588" y="269861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sq-AL" noProof="0" dirty="0">
              <a:latin typeface="Microsoft YaHei UI" panose="020B0503020204020204" pitchFamily="34" charset="-122"/>
              <a:ea typeface="Microsoft YaHei UI" panose="020B0503020204020204" pitchFamily="34" charset="-122"/>
            </a:endParaRPr>
          </a:p>
        </p:txBody>
      </p:sp>
    </p:spTree>
    <p:extLst>
      <p:ext uri="{BB962C8B-B14F-4D97-AF65-F5344CB8AC3E}">
        <p14:creationId xmlns:p14="http://schemas.microsoft.com/office/powerpoint/2010/main" val="133403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分隔幻灯片 1">
    <p:bg>
      <p:bgPr>
        <a:solidFill>
          <a:schemeClr val="bg1">
            <a:lumMod val="95000"/>
          </a:schemeClr>
        </a:solidFill>
        <a:effectLst/>
      </p:bgPr>
    </p:bg>
    <p:spTree>
      <p:nvGrpSpPr>
        <p:cNvPr id="1" name=""/>
        <p:cNvGrpSpPr/>
        <p:nvPr/>
      </p:nvGrpSpPr>
      <p:grpSpPr>
        <a:xfrm>
          <a:off x="0" y="0"/>
          <a:ext cx="0" cy="0"/>
          <a:chOff x="0" y="0"/>
          <a:chExt cx="0" cy="0"/>
        </a:xfrm>
      </p:grpSpPr>
      <p:sp>
        <p:nvSpPr>
          <p:cNvPr id="41" name="图片占位符 40">
            <a:extLst>
              <a:ext uri="{FF2B5EF4-FFF2-40B4-BE49-F238E27FC236}">
                <a16:creationId xmlns:a16="http://schemas.microsoft.com/office/drawing/2014/main" xmlns="" id="{EB7F0EE8-BE52-4A79-8FC8-4A2487FA01FC}"/>
              </a:ext>
            </a:extLst>
          </p:cNvPr>
          <p:cNvSpPr>
            <a:spLocks noGrp="1"/>
          </p:cNvSpPr>
          <p:nvPr>
            <p:ph type="pic" sz="quarter" idx="10" hasCustomPrompt="1"/>
          </p:nvPr>
        </p:nvSpPr>
        <p:spPr>
          <a:xfrm>
            <a:off x="0" y="0"/>
            <a:ext cx="9780588" cy="6371351"/>
          </a:xfrm>
          <a:solidFill>
            <a:schemeClr val="bg1">
              <a:lumMod val="85000"/>
            </a:schemeClr>
          </a:solidFill>
        </p:spPr>
        <p:txBody>
          <a:bodyPr rtlCol="0" anchor="ctr"/>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将照片 </a:t>
            </a:r>
            <a:br>
              <a:rPr lang="zh-CN" altLang="en-US" noProof="0" dirty="0"/>
            </a:br>
            <a:r>
              <a:rPr lang="zh-CN" altLang="en-US" noProof="0" dirty="0"/>
              <a:t>插入或拖放到此处</a:t>
            </a:r>
          </a:p>
        </p:txBody>
      </p:sp>
      <p:sp>
        <p:nvSpPr>
          <p:cNvPr id="2" name="标题 1">
            <a:extLst>
              <a:ext uri="{FF2B5EF4-FFF2-40B4-BE49-F238E27FC236}">
                <a16:creationId xmlns:a16="http://schemas.microsoft.com/office/drawing/2014/main" xmlns="" id="{00F23EB7-E336-46EB-A4A0-3DB7A6BF4CE1}"/>
              </a:ext>
            </a:extLst>
          </p:cNvPr>
          <p:cNvSpPr>
            <a:spLocks noGrp="1"/>
          </p:cNvSpPr>
          <p:nvPr>
            <p:ph type="ctrTitle" hasCustomPrompt="1"/>
          </p:nvPr>
        </p:nvSpPr>
        <p:spPr>
          <a:xfrm>
            <a:off x="6235700" y="2204792"/>
            <a:ext cx="5956300" cy="1944000"/>
          </a:xfrm>
          <a:solidFill>
            <a:schemeClr val="bg1"/>
          </a:solidFill>
        </p:spPr>
        <p:txBody>
          <a:bodyPr vert="horz" lIns="180000" tIns="180000" rIns="252000" bIns="180000" rtlCol="0" anchor="t">
            <a:noAutofit/>
          </a:bodyPr>
          <a:lstStyle>
            <a:lvl1pPr algn="r">
              <a:defRPr lang="en-ZA" sz="6000" b="1" spc="-300" dirty="0">
                <a:latin typeface="Microsoft YaHei UI" panose="020B0503020204020204" pitchFamily="34" charset="-122"/>
                <a:ea typeface="Microsoft YaHei UI" panose="020B0503020204020204" pitchFamily="34" charset="-122"/>
              </a:defRPr>
            </a:lvl1pPr>
          </a:lstStyle>
          <a:p>
            <a:pPr lvl="0" algn="r" rtl="0"/>
            <a:r>
              <a:rPr lang="zh-CN" altLang="en-US" noProof="0"/>
              <a:t>单击以编辑节分隔线</a:t>
            </a:r>
          </a:p>
        </p:txBody>
      </p:sp>
      <p:sp>
        <p:nvSpPr>
          <p:cNvPr id="7" name="副标题 2">
            <a:extLst>
              <a:ext uri="{FF2B5EF4-FFF2-40B4-BE49-F238E27FC236}">
                <a16:creationId xmlns:a16="http://schemas.microsoft.com/office/drawing/2014/main" xmlns="" id="{9E4D4535-D519-40ED-B8A4-2EA1276BB652}"/>
              </a:ext>
            </a:extLst>
          </p:cNvPr>
          <p:cNvSpPr>
            <a:spLocks noGrp="1"/>
          </p:cNvSpPr>
          <p:nvPr>
            <p:ph type="body" sz="quarter" idx="13" hasCustomPrompt="1"/>
          </p:nvPr>
        </p:nvSpPr>
        <p:spPr>
          <a:xfrm>
            <a:off x="6235700" y="4148860"/>
            <a:ext cx="5956300" cy="1100565"/>
          </a:xfrm>
          <a:solidFill>
            <a:schemeClr val="tx1">
              <a:alpha val="80000"/>
            </a:schemeClr>
          </a:solidFill>
        </p:spPr>
        <p:txBody>
          <a:bodyPr lIns="180000" tIns="180000" rIns="252000" bIns="180000" rtlCol="0"/>
          <a:lstStyle>
            <a:lvl1pPr marL="0" indent="0" algn="r">
              <a:buNone/>
              <a:defRPr sz="1800">
                <a:solidFill>
                  <a:schemeClr val="bg1"/>
                </a:solidFill>
                <a:latin typeface="Microsoft YaHei UI" panose="020B0503020204020204" pitchFamily="34" charset="-122"/>
                <a:ea typeface="Microsoft YaHei UI" panose="020B0503020204020204" pitchFamily="34" charset="-122"/>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rtl="0"/>
            <a:r>
              <a:rPr lang="zh-CN" altLang="en-US" noProof="0"/>
              <a:t>单击以编辑母版副标题样式</a:t>
            </a:r>
          </a:p>
        </p:txBody>
      </p:sp>
      <p:sp>
        <p:nvSpPr>
          <p:cNvPr id="4" name="页脚占位符 3">
            <a:extLst>
              <a:ext uri="{FF2B5EF4-FFF2-40B4-BE49-F238E27FC236}">
                <a16:creationId xmlns:a16="http://schemas.microsoft.com/office/drawing/2014/main" xmlns="" id="{6816FE98-6A12-44EC-8485-8B5EFABDF9B2}"/>
              </a:ext>
            </a:extLst>
          </p:cNvPr>
          <p:cNvSpPr>
            <a:spLocks noGrp="1"/>
          </p:cNvSpPr>
          <p:nvPr>
            <p:ph type="ftr" sz="quarter" idx="11"/>
          </p:nvPr>
        </p:nvSpPr>
        <p:spPr/>
        <p:txBody>
          <a:bodyPr rtlCol="0"/>
          <a:lstStyle>
            <a:lvl1pPr>
              <a:defRPr>
                <a:latin typeface="Microsoft YaHei UI" panose="020B0503020204020204" pitchFamily="34" charset="-122"/>
                <a:ea typeface="Microsoft YaHei UI" panose="020B0503020204020204" pitchFamily="34" charset="-122"/>
              </a:defRPr>
            </a:lvl1pPr>
          </a:lstStyle>
          <a:p>
            <a:endParaRPr lang="zh-CN" altLang="en-US"/>
          </a:p>
        </p:txBody>
      </p:sp>
      <p:sp>
        <p:nvSpPr>
          <p:cNvPr id="8" name="长方形 7">
            <a:extLst>
              <a:ext uri="{FF2B5EF4-FFF2-40B4-BE49-F238E27FC236}">
                <a16:creationId xmlns:a16="http://schemas.microsoft.com/office/drawing/2014/main" xmlns="" id="{51DD44D8-4A8F-4693-B90A-166855B29D25}"/>
              </a:ext>
            </a:extLst>
          </p:cNvPr>
          <p:cNvSpPr/>
          <p:nvPr userDrawn="1"/>
        </p:nvSpPr>
        <p:spPr>
          <a:xfrm>
            <a:off x="9780588" y="524778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3" name="长方形 12">
            <a:extLst>
              <a:ext uri="{FF2B5EF4-FFF2-40B4-BE49-F238E27FC236}">
                <a16:creationId xmlns:a16="http://schemas.microsoft.com/office/drawing/2014/main" xmlns=""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4" name="长方形 13">
            <a:extLst>
              <a:ext uri="{FF2B5EF4-FFF2-40B4-BE49-F238E27FC236}">
                <a16:creationId xmlns:a16="http://schemas.microsoft.com/office/drawing/2014/main" xmlns=""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5" name="长方形 14">
            <a:extLst>
              <a:ext uri="{FF2B5EF4-FFF2-40B4-BE49-F238E27FC236}">
                <a16:creationId xmlns:a16="http://schemas.microsoft.com/office/drawing/2014/main" xmlns=""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5" name="灯片编号占位符 4">
            <a:extLst>
              <a:ext uri="{FF2B5EF4-FFF2-40B4-BE49-F238E27FC236}">
                <a16:creationId xmlns:a16="http://schemas.microsoft.com/office/drawing/2014/main" xmlns="" id="{F50EF489-F21B-4E7C-9A44-D3CC8DC34F5F}"/>
              </a:ext>
            </a:extLst>
          </p:cNvPr>
          <p:cNvSpPr>
            <a:spLocks noGrp="1"/>
          </p:cNvSpPr>
          <p:nvPr>
            <p:ph type="sldNum" sz="quarter" idx="12"/>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2437159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分隔幻灯片 2">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41" name="图片占位符 40">
            <a:extLst>
              <a:ext uri="{FF2B5EF4-FFF2-40B4-BE49-F238E27FC236}">
                <a16:creationId xmlns:a16="http://schemas.microsoft.com/office/drawing/2014/main" xmlns="" id="{EB7F0EE8-BE52-4A79-8FC8-4A2487FA01FC}"/>
              </a:ext>
            </a:extLst>
          </p:cNvPr>
          <p:cNvSpPr>
            <a:spLocks noGrp="1"/>
          </p:cNvSpPr>
          <p:nvPr>
            <p:ph type="pic" sz="quarter" idx="10" hasCustomPrompt="1"/>
          </p:nvPr>
        </p:nvSpPr>
        <p:spPr>
          <a:xfrm>
            <a:off x="2411412" y="0"/>
            <a:ext cx="9780588" cy="6371351"/>
          </a:xfrm>
          <a:solidFill>
            <a:schemeClr val="bg1">
              <a:lumMod val="85000"/>
            </a:schemeClr>
          </a:solidFill>
        </p:spPr>
        <p:txBody>
          <a:bodyPr rtlCol="0" anchor="ctr"/>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将照片 </a:t>
            </a:r>
            <a:br>
              <a:rPr lang="zh-CN" altLang="en-US" noProof="0" dirty="0"/>
            </a:br>
            <a:r>
              <a:rPr lang="zh-CN" altLang="en-US" noProof="0" dirty="0"/>
              <a:t>插入或拖放到此处</a:t>
            </a:r>
          </a:p>
        </p:txBody>
      </p:sp>
      <p:sp>
        <p:nvSpPr>
          <p:cNvPr id="3" name="标题 1">
            <a:extLst>
              <a:ext uri="{FF2B5EF4-FFF2-40B4-BE49-F238E27FC236}">
                <a16:creationId xmlns:a16="http://schemas.microsoft.com/office/drawing/2014/main" xmlns="" id="{E473AB13-DFF9-4538-9907-E261659E0E01}"/>
              </a:ext>
            </a:extLst>
          </p:cNvPr>
          <p:cNvSpPr>
            <a:spLocks noGrp="1"/>
          </p:cNvSpPr>
          <p:nvPr>
            <p:ph type="title" hasCustomPrompt="1"/>
          </p:nvPr>
        </p:nvSpPr>
        <p:spPr>
          <a:xfrm>
            <a:off x="-1700" y="2156226"/>
            <a:ext cx="5958000" cy="1958400"/>
          </a:xfrm>
          <a:solidFill>
            <a:schemeClr val="bg1"/>
          </a:solidFill>
        </p:spPr>
        <p:txBody>
          <a:bodyPr lIns="252000" tIns="180000" rIns="180000" bIns="180000" rtlCol="0"/>
          <a:lstStyle>
            <a:lvl1pPr>
              <a:defRPr sz="6000" b="1" spc="-300">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dirty="0"/>
              <a:t>单击以编辑节分隔线</a:t>
            </a:r>
          </a:p>
        </p:txBody>
      </p:sp>
      <p:sp>
        <p:nvSpPr>
          <p:cNvPr id="7" name="副标题 2">
            <a:extLst>
              <a:ext uri="{FF2B5EF4-FFF2-40B4-BE49-F238E27FC236}">
                <a16:creationId xmlns:a16="http://schemas.microsoft.com/office/drawing/2014/main" xmlns="" id="{9E4D4535-D519-40ED-B8A4-2EA1276BB652}"/>
              </a:ext>
            </a:extLst>
          </p:cNvPr>
          <p:cNvSpPr>
            <a:spLocks noGrp="1"/>
          </p:cNvSpPr>
          <p:nvPr>
            <p:ph type="body" sz="quarter" idx="13" hasCustomPrompt="1"/>
          </p:nvPr>
        </p:nvSpPr>
        <p:spPr>
          <a:xfrm>
            <a:off x="0" y="4110760"/>
            <a:ext cx="5956300" cy="1100565"/>
          </a:xfrm>
          <a:solidFill>
            <a:schemeClr val="tx1">
              <a:alpha val="80000"/>
            </a:schemeClr>
          </a:solidFill>
        </p:spPr>
        <p:txBody>
          <a:bodyPr lIns="252000" tIns="180000" rIns="180000" bIns="180000" rtlCol="0"/>
          <a:lstStyle>
            <a:lvl1pPr marL="0" indent="0" algn="l">
              <a:buNone/>
              <a:defRPr sz="1800">
                <a:solidFill>
                  <a:schemeClr val="bg1"/>
                </a:solidFill>
                <a:latin typeface="Microsoft YaHei UI" panose="020B0503020204020204" pitchFamily="34" charset="-122"/>
                <a:ea typeface="Microsoft YaHei UI" panose="020B0503020204020204" pitchFamily="34" charset="-122"/>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rtl="0"/>
            <a:r>
              <a:rPr lang="zh-CN" altLang="en-US" noProof="0"/>
              <a:t>单击以编辑母版副标题样式</a:t>
            </a:r>
          </a:p>
        </p:txBody>
      </p:sp>
      <p:sp>
        <p:nvSpPr>
          <p:cNvPr id="4" name="页脚占位符 3">
            <a:extLst>
              <a:ext uri="{FF2B5EF4-FFF2-40B4-BE49-F238E27FC236}">
                <a16:creationId xmlns:a16="http://schemas.microsoft.com/office/drawing/2014/main" xmlns="" id="{6816FE98-6A12-44EC-8485-8B5EFABDF9B2}"/>
              </a:ext>
            </a:extLst>
          </p:cNvPr>
          <p:cNvSpPr>
            <a:spLocks noGrp="1"/>
          </p:cNvSpPr>
          <p:nvPr>
            <p:ph type="ftr" sz="quarter" idx="11"/>
          </p:nvPr>
        </p:nvSpPr>
        <p:spPr/>
        <p:txBody>
          <a:bodyPr rtlCol="0"/>
          <a:lstStyle>
            <a:lvl1pPr>
              <a:defRPr>
                <a:latin typeface="Microsoft YaHei UI" panose="020B0503020204020204" pitchFamily="34" charset="-122"/>
                <a:ea typeface="Microsoft YaHei UI" panose="020B0503020204020204" pitchFamily="34" charset="-122"/>
              </a:defRPr>
            </a:lvl1pPr>
          </a:lstStyle>
          <a:p>
            <a:endParaRPr lang="zh-CN" altLang="en-US"/>
          </a:p>
        </p:txBody>
      </p:sp>
      <p:sp>
        <p:nvSpPr>
          <p:cNvPr id="8" name="长方形 7">
            <a:extLst>
              <a:ext uri="{FF2B5EF4-FFF2-40B4-BE49-F238E27FC236}">
                <a16:creationId xmlns:a16="http://schemas.microsoft.com/office/drawing/2014/main" xmlns="" id="{51DD44D8-4A8F-4693-B90A-166855B29D25}"/>
              </a:ext>
            </a:extLst>
          </p:cNvPr>
          <p:cNvSpPr/>
          <p:nvPr userDrawn="1"/>
        </p:nvSpPr>
        <p:spPr>
          <a:xfrm>
            <a:off x="0" y="5209682"/>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noProof="0" dirty="0">
              <a:latin typeface="Microsoft YaHei UI" panose="020B0503020204020204" pitchFamily="34" charset="-122"/>
              <a:ea typeface="Microsoft YaHei UI" panose="020B0503020204020204" pitchFamily="34" charset="-122"/>
            </a:endParaRPr>
          </a:p>
        </p:txBody>
      </p:sp>
      <p:sp>
        <p:nvSpPr>
          <p:cNvPr id="13" name="长方形 12">
            <a:extLst>
              <a:ext uri="{FF2B5EF4-FFF2-40B4-BE49-F238E27FC236}">
                <a16:creationId xmlns:a16="http://schemas.microsoft.com/office/drawing/2014/main" xmlns=""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4" name="长方形 13">
            <a:extLst>
              <a:ext uri="{FF2B5EF4-FFF2-40B4-BE49-F238E27FC236}">
                <a16:creationId xmlns:a16="http://schemas.microsoft.com/office/drawing/2014/main" xmlns=""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5" name="长方形 14">
            <a:extLst>
              <a:ext uri="{FF2B5EF4-FFF2-40B4-BE49-F238E27FC236}">
                <a16:creationId xmlns:a16="http://schemas.microsoft.com/office/drawing/2014/main" xmlns=""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5" name="灯片编号占位符 4">
            <a:extLst>
              <a:ext uri="{FF2B5EF4-FFF2-40B4-BE49-F238E27FC236}">
                <a16:creationId xmlns:a16="http://schemas.microsoft.com/office/drawing/2014/main" xmlns="" id="{F50EF489-F21B-4E7C-9A44-D3CC8DC34F5F}"/>
              </a:ext>
            </a:extLst>
          </p:cNvPr>
          <p:cNvSpPr>
            <a:spLocks noGrp="1"/>
          </p:cNvSpPr>
          <p:nvPr>
            <p:ph type="sldNum" sz="quarter" idx="12"/>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2282858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文本图像版式 1">
    <p:spTree>
      <p:nvGrpSpPr>
        <p:cNvPr id="1" name=""/>
        <p:cNvGrpSpPr/>
        <p:nvPr/>
      </p:nvGrpSpPr>
      <p:grpSpPr>
        <a:xfrm>
          <a:off x="0" y="0"/>
          <a:ext cx="0" cy="0"/>
          <a:chOff x="0" y="0"/>
          <a:chExt cx="0" cy="0"/>
        </a:xfrm>
      </p:grpSpPr>
      <p:sp>
        <p:nvSpPr>
          <p:cNvPr id="7" name="图片占位符 6">
            <a:extLst>
              <a:ext uri="{FF2B5EF4-FFF2-40B4-BE49-F238E27FC236}">
                <a16:creationId xmlns:a16="http://schemas.microsoft.com/office/drawing/2014/main" xmlns="" id="{890ED7CE-A9D2-4D19-B978-56BFB74E657C}"/>
              </a:ext>
            </a:extLst>
          </p:cNvPr>
          <p:cNvSpPr>
            <a:spLocks noGrp="1"/>
          </p:cNvSpPr>
          <p:nvPr>
            <p:ph type="pic" sz="quarter" idx="14" hasCustomPrompt="1"/>
          </p:nvPr>
        </p:nvSpPr>
        <p:spPr>
          <a:xfrm>
            <a:off x="6096000" y="-1"/>
            <a:ext cx="6096000" cy="6371351"/>
          </a:xfrm>
          <a:solidFill>
            <a:schemeClr val="bg1">
              <a:lumMod val="95000"/>
            </a:schemeClr>
          </a:solidFill>
        </p:spPr>
        <p:txBody>
          <a:bodyPr tIns="1584000" rtlCol="0" anchor="t"/>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插入或拖放照片</a:t>
            </a:r>
          </a:p>
        </p:txBody>
      </p:sp>
      <p:sp>
        <p:nvSpPr>
          <p:cNvPr id="2" name="标题 1">
            <a:extLst>
              <a:ext uri="{FF2B5EF4-FFF2-40B4-BE49-F238E27FC236}">
                <a16:creationId xmlns:a16="http://schemas.microsoft.com/office/drawing/2014/main" xmlns="" id="{40EE479C-D1F6-4BAC-80D2-90EF74E3261A}"/>
              </a:ext>
            </a:extLst>
          </p:cNvPr>
          <p:cNvSpPr>
            <a:spLocks noGrp="1"/>
          </p:cNvSpPr>
          <p:nvPr>
            <p:ph type="title" hasCustomPrompt="1"/>
          </p:nvPr>
        </p:nvSpPr>
        <p:spPr>
          <a:xfrm>
            <a:off x="7111800" y="3802899"/>
            <a:ext cx="4648200" cy="985000"/>
          </a:xfrm>
          <a:solidFill>
            <a:schemeClr val="bg1"/>
          </a:solidFill>
        </p:spPr>
        <p:txBody>
          <a:bodyPr lIns="180000" tIns="180000" rIns="180000" bIns="180000" rtlCol="0"/>
          <a:lstStyle>
            <a:lvl1pPr algn="r">
              <a:defRPr sz="6000" b="1" spc="-300">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编辑页标题</a:t>
            </a:r>
          </a:p>
        </p:txBody>
      </p:sp>
      <p:sp>
        <p:nvSpPr>
          <p:cNvPr id="10" name="副标题 2">
            <a:extLst>
              <a:ext uri="{FF2B5EF4-FFF2-40B4-BE49-F238E27FC236}">
                <a16:creationId xmlns:a16="http://schemas.microsoft.com/office/drawing/2014/main" xmlns="" id="{3FAEED1D-0E66-4F74-9455-675F5CB7EAD4}"/>
              </a:ext>
            </a:extLst>
          </p:cNvPr>
          <p:cNvSpPr>
            <a:spLocks noGrp="1"/>
          </p:cNvSpPr>
          <p:nvPr>
            <p:ph type="body" sz="quarter" idx="32" hasCustomPrompt="1"/>
          </p:nvPr>
        </p:nvSpPr>
        <p:spPr>
          <a:xfrm>
            <a:off x="7111800" y="4787900"/>
            <a:ext cx="4648200" cy="1162800"/>
          </a:xfrm>
          <a:solidFill>
            <a:schemeClr val="tx1">
              <a:alpha val="80000"/>
            </a:schemeClr>
          </a:solidFill>
        </p:spPr>
        <p:txBody>
          <a:bodyPr lIns="180000" tIns="180000" rIns="180000" bIns="180000" rtlCol="0"/>
          <a:lstStyle>
            <a:lvl1pPr marL="0" indent="0" algn="r">
              <a:buNone/>
              <a:defRPr>
                <a:solidFill>
                  <a:schemeClr val="bg1"/>
                </a:solidFill>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内容占位符 2">
            <a:extLst>
              <a:ext uri="{FF2B5EF4-FFF2-40B4-BE49-F238E27FC236}">
                <a16:creationId xmlns:a16="http://schemas.microsoft.com/office/drawing/2014/main" xmlns="" id="{A22238F2-C6EC-476F-8371-119AECBA5622}"/>
              </a:ext>
            </a:extLst>
          </p:cNvPr>
          <p:cNvSpPr>
            <a:spLocks noGrp="1"/>
          </p:cNvSpPr>
          <p:nvPr>
            <p:ph sz="half" idx="1"/>
          </p:nvPr>
        </p:nvSpPr>
        <p:spPr>
          <a:xfrm>
            <a:off x="432000" y="2668686"/>
            <a:ext cx="5472000" cy="2999426"/>
          </a:xfrm>
        </p:spPr>
        <p:txBody>
          <a:bodyPr rtlCol="0" anchor="b"/>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dirty="0"/>
          </a:p>
        </p:txBody>
      </p:sp>
      <p:sp>
        <p:nvSpPr>
          <p:cNvPr id="4" name="页脚占位符 3">
            <a:extLst>
              <a:ext uri="{FF2B5EF4-FFF2-40B4-BE49-F238E27FC236}">
                <a16:creationId xmlns:a16="http://schemas.microsoft.com/office/drawing/2014/main" xmlns="" id="{57847F90-9DB6-4832-9EB7-393AADAE8B70}"/>
              </a:ext>
            </a:extLst>
          </p:cNvPr>
          <p:cNvSpPr>
            <a:spLocks noGrp="1"/>
          </p:cNvSpPr>
          <p:nvPr>
            <p:ph type="ftr" sz="quarter" idx="13"/>
          </p:nvPr>
        </p:nvSpPr>
        <p:spPr/>
        <p:txBody>
          <a:bodyPr rtlCol="0"/>
          <a:lstStyle>
            <a:lvl1pPr>
              <a:defRPr>
                <a:latin typeface="Microsoft YaHei UI" panose="020B0503020204020204" pitchFamily="34" charset="-122"/>
                <a:ea typeface="Microsoft YaHei UI" panose="020B0503020204020204" pitchFamily="34" charset="-122"/>
              </a:defRPr>
            </a:lvl1pPr>
          </a:lstStyle>
          <a:p>
            <a:endParaRPr lang="zh-CN" altLang="en-US"/>
          </a:p>
        </p:txBody>
      </p:sp>
      <p:sp>
        <p:nvSpPr>
          <p:cNvPr id="5" name="灯片编号占位符 4">
            <a:extLst>
              <a:ext uri="{FF2B5EF4-FFF2-40B4-BE49-F238E27FC236}">
                <a16:creationId xmlns:a16="http://schemas.microsoft.com/office/drawing/2014/main" xmlns="" id="{0505ED12-A431-4761-87A4-F05164BE0221}"/>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
        <p:nvSpPr>
          <p:cNvPr id="8" name="长方形 7">
            <a:extLst>
              <a:ext uri="{FF2B5EF4-FFF2-40B4-BE49-F238E27FC236}">
                <a16:creationId xmlns:a16="http://schemas.microsoft.com/office/drawing/2014/main" xmlns="" id="{1508F53F-6AA2-4060-904A-BC90211DC043}"/>
              </a:ext>
            </a:extLst>
          </p:cNvPr>
          <p:cNvSpPr/>
          <p:nvPr userDrawn="1"/>
        </p:nvSpPr>
        <p:spPr>
          <a:xfrm>
            <a:off x="9348588" y="3700775"/>
            <a:ext cx="2411412" cy="1148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noProof="0" dirty="0">
              <a:latin typeface="Microsoft YaHei UI" panose="020B0503020204020204" pitchFamily="34" charset="-122"/>
              <a:ea typeface="Microsoft YaHei UI" panose="020B0503020204020204" pitchFamily="34" charset="-122"/>
            </a:endParaRPr>
          </a:p>
        </p:txBody>
      </p:sp>
    </p:spTree>
    <p:extLst>
      <p:ext uri="{BB962C8B-B14F-4D97-AF65-F5344CB8AC3E}">
        <p14:creationId xmlns:p14="http://schemas.microsoft.com/office/powerpoint/2010/main" val="1350103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文本图像版式 2">
    <p:spTree>
      <p:nvGrpSpPr>
        <p:cNvPr id="1" name=""/>
        <p:cNvGrpSpPr/>
        <p:nvPr/>
      </p:nvGrpSpPr>
      <p:grpSpPr>
        <a:xfrm>
          <a:off x="0" y="0"/>
          <a:ext cx="0" cy="0"/>
          <a:chOff x="0" y="0"/>
          <a:chExt cx="0" cy="0"/>
        </a:xfrm>
      </p:grpSpPr>
      <p:sp>
        <p:nvSpPr>
          <p:cNvPr id="7" name="图片占位符 6">
            <a:extLst>
              <a:ext uri="{FF2B5EF4-FFF2-40B4-BE49-F238E27FC236}">
                <a16:creationId xmlns:a16="http://schemas.microsoft.com/office/drawing/2014/main" xmlns="" id="{890ED7CE-A9D2-4D19-B978-56BFB74E657C}"/>
              </a:ext>
            </a:extLst>
          </p:cNvPr>
          <p:cNvSpPr>
            <a:spLocks noGrp="1"/>
          </p:cNvSpPr>
          <p:nvPr>
            <p:ph type="pic" sz="quarter" idx="14" hasCustomPrompt="1"/>
          </p:nvPr>
        </p:nvSpPr>
        <p:spPr>
          <a:xfrm>
            <a:off x="0" y="-1"/>
            <a:ext cx="6096000" cy="6371351"/>
          </a:xfrm>
          <a:solidFill>
            <a:schemeClr val="bg1">
              <a:lumMod val="95000"/>
            </a:schemeClr>
          </a:solidFill>
        </p:spPr>
        <p:txBody>
          <a:bodyPr tIns="1584000" rtlCol="0" anchor="t"/>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插入或拖放照片</a:t>
            </a:r>
          </a:p>
        </p:txBody>
      </p:sp>
      <p:sp>
        <p:nvSpPr>
          <p:cNvPr id="2" name="标题 1">
            <a:extLst>
              <a:ext uri="{FF2B5EF4-FFF2-40B4-BE49-F238E27FC236}">
                <a16:creationId xmlns:a16="http://schemas.microsoft.com/office/drawing/2014/main" xmlns="" id="{40EE479C-D1F6-4BAC-80D2-90EF74E3261A}"/>
              </a:ext>
            </a:extLst>
          </p:cNvPr>
          <p:cNvSpPr>
            <a:spLocks noGrp="1"/>
          </p:cNvSpPr>
          <p:nvPr>
            <p:ph type="title" hasCustomPrompt="1"/>
          </p:nvPr>
        </p:nvSpPr>
        <p:spPr>
          <a:xfrm>
            <a:off x="5118100" y="1869795"/>
            <a:ext cx="6641900" cy="1124345"/>
          </a:xfrm>
          <a:solidFill>
            <a:schemeClr val="bg1">
              <a:lumMod val="95000"/>
            </a:schemeClr>
          </a:solidFill>
        </p:spPr>
        <p:txBody>
          <a:bodyPr lIns="180000" tIns="180000" rIns="180000" bIns="180000" rtlCol="0"/>
          <a:lstStyle>
            <a:lvl1pPr algn="l">
              <a:defRPr sz="6000" b="1" spc="-300">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单击以编辑页标题</a:t>
            </a:r>
          </a:p>
        </p:txBody>
      </p:sp>
      <p:sp>
        <p:nvSpPr>
          <p:cNvPr id="10" name="副标题 2">
            <a:extLst>
              <a:ext uri="{FF2B5EF4-FFF2-40B4-BE49-F238E27FC236}">
                <a16:creationId xmlns:a16="http://schemas.microsoft.com/office/drawing/2014/main" xmlns="" id="{3FAEED1D-0E66-4F74-9455-675F5CB7EAD4}"/>
              </a:ext>
            </a:extLst>
          </p:cNvPr>
          <p:cNvSpPr>
            <a:spLocks noGrp="1"/>
          </p:cNvSpPr>
          <p:nvPr>
            <p:ph type="body" sz="quarter" idx="32" hasCustomPrompt="1"/>
          </p:nvPr>
        </p:nvSpPr>
        <p:spPr>
          <a:xfrm>
            <a:off x="5118334" y="2994141"/>
            <a:ext cx="6641626" cy="590155"/>
          </a:xfrm>
          <a:solidFill>
            <a:schemeClr val="tx1">
              <a:alpha val="80000"/>
            </a:schemeClr>
          </a:solidFill>
        </p:spPr>
        <p:txBody>
          <a:bodyPr lIns="180000" tIns="180000" rIns="180000" bIns="180000" rtlCol="0"/>
          <a:lstStyle>
            <a:lvl1pPr marL="0" indent="0" algn="l">
              <a:buNone/>
              <a:defRPr>
                <a:solidFill>
                  <a:schemeClr val="bg1"/>
                </a:solidFill>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内容占位符 2">
            <a:extLst>
              <a:ext uri="{FF2B5EF4-FFF2-40B4-BE49-F238E27FC236}">
                <a16:creationId xmlns:a16="http://schemas.microsoft.com/office/drawing/2014/main" xmlns="" id="{A22238F2-C6EC-476F-8371-119AECBA5622}"/>
              </a:ext>
            </a:extLst>
          </p:cNvPr>
          <p:cNvSpPr>
            <a:spLocks noGrp="1"/>
          </p:cNvSpPr>
          <p:nvPr>
            <p:ph sz="half" idx="1"/>
          </p:nvPr>
        </p:nvSpPr>
        <p:spPr>
          <a:xfrm>
            <a:off x="6288000" y="3763648"/>
            <a:ext cx="5472000" cy="2428351"/>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dirty="0"/>
          </a:p>
        </p:txBody>
      </p:sp>
      <p:sp>
        <p:nvSpPr>
          <p:cNvPr id="4" name="页脚占位符 3">
            <a:extLst>
              <a:ext uri="{FF2B5EF4-FFF2-40B4-BE49-F238E27FC236}">
                <a16:creationId xmlns:a16="http://schemas.microsoft.com/office/drawing/2014/main" xmlns="" id="{57847F90-9DB6-4832-9EB7-393AADAE8B70}"/>
              </a:ext>
            </a:extLst>
          </p:cNvPr>
          <p:cNvSpPr>
            <a:spLocks noGrp="1"/>
          </p:cNvSpPr>
          <p:nvPr>
            <p:ph type="ftr" sz="quarter" idx="13"/>
          </p:nvPr>
        </p:nvSpPr>
        <p:spPr/>
        <p:txBody>
          <a:bodyPr rtlCol="0"/>
          <a:lstStyle>
            <a:lvl1pPr>
              <a:defRPr>
                <a:latin typeface="Microsoft YaHei UI" panose="020B0503020204020204" pitchFamily="34" charset="-122"/>
                <a:ea typeface="Microsoft YaHei UI" panose="020B0503020204020204" pitchFamily="34" charset="-122"/>
              </a:defRPr>
            </a:lvl1pPr>
          </a:lstStyle>
          <a:p>
            <a:endParaRPr lang="zh-CN" altLang="en-US"/>
          </a:p>
        </p:txBody>
      </p:sp>
      <p:sp>
        <p:nvSpPr>
          <p:cNvPr id="5" name="灯片编号占位符 4">
            <a:extLst>
              <a:ext uri="{FF2B5EF4-FFF2-40B4-BE49-F238E27FC236}">
                <a16:creationId xmlns:a16="http://schemas.microsoft.com/office/drawing/2014/main" xmlns="" id="{0505ED12-A431-4761-87A4-F05164BE0221}"/>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
        <p:nvSpPr>
          <p:cNvPr id="8" name="矩形 7">
            <a:extLst>
              <a:ext uri="{FF2B5EF4-FFF2-40B4-BE49-F238E27FC236}">
                <a16:creationId xmlns:a16="http://schemas.microsoft.com/office/drawing/2014/main" xmlns="" id="{FA5285E0-8F27-49C4-AADF-92A3B72D41FD}"/>
              </a:ext>
            </a:extLst>
          </p:cNvPr>
          <p:cNvSpPr/>
          <p:nvPr userDrawn="1"/>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noProof="0" dirty="0">
              <a:latin typeface="Microsoft YaHei UI" panose="020B0503020204020204" pitchFamily="34" charset="-122"/>
              <a:ea typeface="Microsoft YaHei UI" panose="020B0503020204020204" pitchFamily="34" charset="-122"/>
            </a:endParaRPr>
          </a:p>
        </p:txBody>
      </p:sp>
    </p:spTree>
    <p:extLst>
      <p:ext uri="{BB962C8B-B14F-4D97-AF65-F5344CB8AC3E}">
        <p14:creationId xmlns:p14="http://schemas.microsoft.com/office/powerpoint/2010/main" val="384389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F288DD7-6DAF-436D-B04A-EBCCAA36917C}"/>
              </a:ext>
            </a:extLst>
          </p:cNvPr>
          <p:cNvSpPr>
            <a:spLocks noGrp="1"/>
          </p:cNvSpPr>
          <p:nvPr>
            <p:ph type="title" hasCustomPrompt="1"/>
          </p:nvPr>
        </p:nvSpPr>
        <p:spPr>
          <a:xfrm>
            <a:off x="432000" y="432000"/>
            <a:ext cx="11340000" cy="43200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dirty="0"/>
              <a:t>单击以编辑页标题</a:t>
            </a:r>
          </a:p>
        </p:txBody>
      </p:sp>
      <p:sp>
        <p:nvSpPr>
          <p:cNvPr id="9" name="副标题 2">
            <a:extLst>
              <a:ext uri="{FF2B5EF4-FFF2-40B4-BE49-F238E27FC236}">
                <a16:creationId xmlns:a16="http://schemas.microsoft.com/office/drawing/2014/main" xmlns="" id="{E4633398-8EC3-417B-BEA6-101D8F224678}"/>
              </a:ext>
            </a:extLst>
          </p:cNvPr>
          <p:cNvSpPr>
            <a:spLocks noGrp="1"/>
          </p:cNvSpPr>
          <p:nvPr>
            <p:ph type="body" sz="quarter" idx="32" hasCustomPrompt="1"/>
          </p:nvPr>
        </p:nvSpPr>
        <p:spPr>
          <a:xfrm>
            <a:off x="431800" y="1008000"/>
            <a:ext cx="11339513" cy="360000"/>
          </a:xfrm>
        </p:spPr>
        <p:txBody>
          <a:bodyPr rtlCol="0"/>
          <a:lstStyle>
            <a:lvl1pPr marL="0" indent="0">
              <a:buNone/>
              <a:defRPr>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比较左侧占位符 1">
            <a:extLst>
              <a:ext uri="{FF2B5EF4-FFF2-40B4-BE49-F238E27FC236}">
                <a16:creationId xmlns:a16="http://schemas.microsoft.com/office/drawing/2014/main" xmlns="" id="{9322B50D-6A7D-41C6-BA57-613BC231DF36}"/>
              </a:ext>
            </a:extLst>
          </p:cNvPr>
          <p:cNvSpPr>
            <a:spLocks noGrp="1"/>
          </p:cNvSpPr>
          <p:nvPr>
            <p:ph type="body" idx="1"/>
          </p:nvPr>
        </p:nvSpPr>
        <p:spPr>
          <a:xfrm>
            <a:off x="432000" y="1515834"/>
            <a:ext cx="5472000" cy="360000"/>
          </a:xfrm>
        </p:spPr>
        <p:txBody>
          <a:bodyPr rtlCol="0" anchor="t"/>
          <a:lstStyle>
            <a:lvl1pPr marL="0" indent="0">
              <a:buNone/>
              <a:defRPr sz="2400" b="1">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ltLang="en-US" noProof="0" smtClean="0"/>
              <a:t>单击此处编辑母版文本样式</a:t>
            </a:r>
          </a:p>
        </p:txBody>
      </p:sp>
      <p:sp>
        <p:nvSpPr>
          <p:cNvPr id="4" name="内容占位符 2">
            <a:extLst>
              <a:ext uri="{FF2B5EF4-FFF2-40B4-BE49-F238E27FC236}">
                <a16:creationId xmlns:a16="http://schemas.microsoft.com/office/drawing/2014/main" xmlns="" id="{9FD584DA-F775-47B8-A1D7-6556AD5FCBD2}"/>
              </a:ext>
            </a:extLst>
          </p:cNvPr>
          <p:cNvSpPr>
            <a:spLocks noGrp="1"/>
          </p:cNvSpPr>
          <p:nvPr>
            <p:ph sz="half" idx="2"/>
          </p:nvPr>
        </p:nvSpPr>
        <p:spPr>
          <a:xfrm>
            <a:off x="432000" y="2023668"/>
            <a:ext cx="5472000" cy="4168332"/>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a:p>
        </p:txBody>
      </p:sp>
      <p:sp>
        <p:nvSpPr>
          <p:cNvPr id="12" name="比较左侧占位符 2">
            <a:extLst>
              <a:ext uri="{FF2B5EF4-FFF2-40B4-BE49-F238E27FC236}">
                <a16:creationId xmlns:a16="http://schemas.microsoft.com/office/drawing/2014/main" xmlns="" id="{78A963F8-6F6E-440E-B3B3-DDE13C083A36}"/>
              </a:ext>
            </a:extLst>
          </p:cNvPr>
          <p:cNvSpPr>
            <a:spLocks noGrp="1"/>
          </p:cNvSpPr>
          <p:nvPr>
            <p:ph type="body" sz="quarter" idx="13"/>
          </p:nvPr>
        </p:nvSpPr>
        <p:spPr>
          <a:xfrm>
            <a:off x="6300000" y="1516359"/>
            <a:ext cx="5472000" cy="358775"/>
          </a:xfrm>
        </p:spPr>
        <p:txBody>
          <a:bodyPr rtlCol="0"/>
          <a:lstStyle>
            <a:lvl1pPr marL="0" indent="0">
              <a:buNone/>
              <a:defRPr sz="2400" b="1">
                <a:latin typeface="Microsoft YaHei UI" panose="020B0503020204020204" pitchFamily="34" charset="-122"/>
                <a:ea typeface="Microsoft YaHei UI" panose="020B0503020204020204" pitchFamily="34" charset="-122"/>
              </a:defRPr>
            </a:lvl1pPr>
          </a:lstStyle>
          <a:p>
            <a:pPr lvl="0" rtl="0"/>
            <a:r>
              <a:rPr lang="zh-CN" altLang="en-US" noProof="0" smtClean="0"/>
              <a:t>单击此处编辑母版文本样式</a:t>
            </a:r>
          </a:p>
        </p:txBody>
      </p:sp>
      <p:sp>
        <p:nvSpPr>
          <p:cNvPr id="8" name="文本占位符 4">
            <a:extLst>
              <a:ext uri="{FF2B5EF4-FFF2-40B4-BE49-F238E27FC236}">
                <a16:creationId xmlns:a16="http://schemas.microsoft.com/office/drawing/2014/main" xmlns="" id="{DF0A5256-B267-47DA-858A-0F3867CB6139}"/>
              </a:ext>
            </a:extLst>
          </p:cNvPr>
          <p:cNvSpPr>
            <a:spLocks noGrp="1"/>
          </p:cNvSpPr>
          <p:nvPr>
            <p:ph type="body" sz="quarter" idx="12"/>
          </p:nvPr>
        </p:nvSpPr>
        <p:spPr>
          <a:xfrm>
            <a:off x="6299887" y="2020359"/>
            <a:ext cx="5472113" cy="4170891"/>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a:p>
        </p:txBody>
      </p:sp>
      <p:sp>
        <p:nvSpPr>
          <p:cNvPr id="5" name="页脚占位符 4">
            <a:extLst>
              <a:ext uri="{FF2B5EF4-FFF2-40B4-BE49-F238E27FC236}">
                <a16:creationId xmlns:a16="http://schemas.microsoft.com/office/drawing/2014/main" xmlns="" id="{646B8F99-FAB0-4B33-87ED-9FF46D11A907}"/>
              </a:ext>
            </a:extLst>
          </p:cNvPr>
          <p:cNvSpPr>
            <a:spLocks noGrp="1"/>
          </p:cNvSpPr>
          <p:nvPr>
            <p:ph type="ftr" sz="quarter" idx="14"/>
          </p:nvPr>
        </p:nvSpPr>
        <p:spPr/>
        <p:txBody>
          <a:bodyPr rtlCol="0"/>
          <a:lstStyle>
            <a:lvl1pPr>
              <a:defRPr>
                <a:latin typeface="Microsoft YaHei UI" panose="020B0503020204020204" pitchFamily="34" charset="-122"/>
                <a:ea typeface="Microsoft YaHei UI" panose="020B0503020204020204" pitchFamily="34" charset="-122"/>
              </a:defRPr>
            </a:lvl1pPr>
          </a:lstStyle>
          <a:p>
            <a:endParaRPr lang="zh-CN" altLang="en-US"/>
          </a:p>
        </p:txBody>
      </p:sp>
      <p:sp>
        <p:nvSpPr>
          <p:cNvPr id="6" name="灯片编号占位符 5">
            <a:extLst>
              <a:ext uri="{FF2B5EF4-FFF2-40B4-BE49-F238E27FC236}">
                <a16:creationId xmlns:a16="http://schemas.microsoft.com/office/drawing/2014/main" xmlns="" id="{18733E7E-50D2-4F6C-9DF2-CF4C98C4B847}"/>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2509955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大照片">
    <p:spTree>
      <p:nvGrpSpPr>
        <p:cNvPr id="1" name=""/>
        <p:cNvGrpSpPr/>
        <p:nvPr/>
      </p:nvGrpSpPr>
      <p:grpSpPr>
        <a:xfrm>
          <a:off x="0" y="0"/>
          <a:ext cx="0" cy="0"/>
          <a:chOff x="0" y="0"/>
          <a:chExt cx="0" cy="0"/>
        </a:xfrm>
      </p:grpSpPr>
      <p:sp>
        <p:nvSpPr>
          <p:cNvPr id="7" name="图片占位符 6">
            <a:extLst>
              <a:ext uri="{FF2B5EF4-FFF2-40B4-BE49-F238E27FC236}">
                <a16:creationId xmlns:a16="http://schemas.microsoft.com/office/drawing/2014/main" xmlns="" id="{890ED7CE-A9D2-4D19-B978-56BFB74E657C}"/>
              </a:ext>
            </a:extLst>
          </p:cNvPr>
          <p:cNvSpPr>
            <a:spLocks noGrp="1"/>
          </p:cNvSpPr>
          <p:nvPr>
            <p:ph type="pic" sz="quarter" idx="14" hasCustomPrompt="1"/>
          </p:nvPr>
        </p:nvSpPr>
        <p:spPr>
          <a:xfrm>
            <a:off x="0" y="1"/>
            <a:ext cx="12192000" cy="6371350"/>
          </a:xfrm>
          <a:solidFill>
            <a:schemeClr val="bg1">
              <a:lumMod val="85000"/>
            </a:schemeClr>
          </a:solidFill>
        </p:spPr>
        <p:txBody>
          <a:bodyPr rtlCol="0" anchor="ctr"/>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插入或拖放照片</a:t>
            </a:r>
          </a:p>
        </p:txBody>
      </p:sp>
      <p:sp>
        <p:nvSpPr>
          <p:cNvPr id="3" name="内容占位符 2">
            <a:extLst>
              <a:ext uri="{FF2B5EF4-FFF2-40B4-BE49-F238E27FC236}">
                <a16:creationId xmlns:a16="http://schemas.microsoft.com/office/drawing/2014/main" xmlns="" id="{A22238F2-C6EC-476F-8371-119AECBA5622}"/>
              </a:ext>
            </a:extLst>
          </p:cNvPr>
          <p:cNvSpPr>
            <a:spLocks noGrp="1"/>
          </p:cNvSpPr>
          <p:nvPr>
            <p:ph sz="half" idx="1" hasCustomPrompt="1"/>
          </p:nvPr>
        </p:nvSpPr>
        <p:spPr>
          <a:xfrm>
            <a:off x="6096000" y="5359400"/>
            <a:ext cx="5664000" cy="565899"/>
          </a:xfrm>
          <a:solidFill>
            <a:schemeClr val="tx1"/>
          </a:solidFill>
        </p:spPr>
        <p:txBody>
          <a:bodyPr lIns="180000" tIns="180000" rIns="180000" bIns="180000" rtlCol="0" anchor="ctr"/>
          <a:lstStyle>
            <a:lvl1pPr marL="0" indent="0" algn="r">
              <a:buNone/>
              <a:defRPr>
                <a:solidFill>
                  <a:schemeClr val="bg1"/>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zh-CN" altLang="en-US" noProof="0"/>
              <a:t>输入题注</a:t>
            </a:r>
          </a:p>
        </p:txBody>
      </p:sp>
      <p:sp>
        <p:nvSpPr>
          <p:cNvPr id="4" name="页脚占位符 3">
            <a:extLst>
              <a:ext uri="{FF2B5EF4-FFF2-40B4-BE49-F238E27FC236}">
                <a16:creationId xmlns:a16="http://schemas.microsoft.com/office/drawing/2014/main" xmlns="" id="{57847F90-9DB6-4832-9EB7-393AADAE8B70}"/>
              </a:ext>
            </a:extLst>
          </p:cNvPr>
          <p:cNvSpPr>
            <a:spLocks noGrp="1"/>
          </p:cNvSpPr>
          <p:nvPr>
            <p:ph type="ftr" sz="quarter" idx="13"/>
          </p:nvPr>
        </p:nvSpPr>
        <p:spPr/>
        <p:txBody>
          <a:bodyPr rtlCol="0"/>
          <a:lstStyle>
            <a:lvl1pPr>
              <a:defRPr>
                <a:latin typeface="Microsoft YaHei UI" panose="020B0503020204020204" pitchFamily="34" charset="-122"/>
                <a:ea typeface="Microsoft YaHei UI" panose="020B0503020204020204" pitchFamily="34" charset="-122"/>
              </a:defRPr>
            </a:lvl1pPr>
          </a:lstStyle>
          <a:p>
            <a:endParaRPr lang="zh-CN" altLang="en-US"/>
          </a:p>
        </p:txBody>
      </p:sp>
      <p:sp>
        <p:nvSpPr>
          <p:cNvPr id="2" name="灯片编号占位符 1">
            <a:extLst>
              <a:ext uri="{FF2B5EF4-FFF2-40B4-BE49-F238E27FC236}">
                <a16:creationId xmlns:a16="http://schemas.microsoft.com/office/drawing/2014/main" xmlns="" id="{8B3D119C-DBF5-4B4F-BE38-7BD7B5C8A5D0}"/>
              </a:ext>
            </a:extLst>
          </p:cNvPr>
          <p:cNvSpPr>
            <a:spLocks noGrp="1"/>
          </p:cNvSpPr>
          <p:nvPr>
            <p:ph type="sldNum" sz="quarter" idx="15"/>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
        <p:nvSpPr>
          <p:cNvPr id="5" name="标题 4">
            <a:extLst>
              <a:ext uri="{FF2B5EF4-FFF2-40B4-BE49-F238E27FC236}">
                <a16:creationId xmlns:a16="http://schemas.microsoft.com/office/drawing/2014/main" xmlns="" id="{7F8E7C83-06D7-4C5B-85B7-0E5713B4FAB3}"/>
              </a:ext>
            </a:extLst>
          </p:cNvPr>
          <p:cNvSpPr>
            <a:spLocks noGrp="1"/>
          </p:cNvSpPr>
          <p:nvPr>
            <p:ph type="title" hasCustomPrompt="1"/>
          </p:nvPr>
        </p:nvSpPr>
        <p:spPr/>
        <p:txBody>
          <a:bodyPr rtlCol="0"/>
          <a:lstStyle>
            <a:lvl1pPr rtl="0">
              <a:defRPr>
                <a:latin typeface="Microsoft YaHei UI" panose="020B0503020204020204" pitchFamily="34" charset="-122"/>
                <a:ea typeface="Microsoft YaHei UI" panose="020B0503020204020204" pitchFamily="34" charset="-122"/>
              </a:defRPr>
            </a:lvl1pPr>
          </a:lstStyle>
          <a:p>
            <a:pPr rtl="0"/>
            <a:r>
              <a:rPr lang="zh-CN" altLang="en-US" noProof="0" dirty="0"/>
              <a:t>单击以编辑母版标题样式</a:t>
            </a:r>
          </a:p>
        </p:txBody>
      </p:sp>
    </p:spTree>
    <p:extLst>
      <p:ext uri="{BB962C8B-B14F-4D97-AF65-F5344CB8AC3E}">
        <p14:creationId xmlns:p14="http://schemas.microsoft.com/office/powerpoint/2010/main" val="1987784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谢谢">
    <p:bg>
      <p:bgPr>
        <a:solidFill>
          <a:schemeClr val="bg1">
            <a:lumMod val="95000"/>
          </a:schemeClr>
        </a:solidFill>
        <a:effectLst/>
      </p:bgPr>
    </p:bg>
    <p:spTree>
      <p:nvGrpSpPr>
        <p:cNvPr id="1" name=""/>
        <p:cNvGrpSpPr/>
        <p:nvPr/>
      </p:nvGrpSpPr>
      <p:grpSpPr>
        <a:xfrm>
          <a:off x="0" y="0"/>
          <a:ext cx="0" cy="0"/>
          <a:chOff x="0" y="0"/>
          <a:chExt cx="0" cy="0"/>
        </a:xfrm>
      </p:grpSpPr>
      <p:sp>
        <p:nvSpPr>
          <p:cNvPr id="41" name="图片占位符 40">
            <a:extLst>
              <a:ext uri="{FF2B5EF4-FFF2-40B4-BE49-F238E27FC236}">
                <a16:creationId xmlns:a16="http://schemas.microsoft.com/office/drawing/2014/main" xmlns="" id="{EB7F0EE8-BE52-4A79-8FC8-4A2487FA01FC}"/>
              </a:ext>
            </a:extLst>
          </p:cNvPr>
          <p:cNvSpPr>
            <a:spLocks noGrp="1"/>
          </p:cNvSpPr>
          <p:nvPr>
            <p:ph type="pic" sz="quarter" idx="10" hasCustomPrompt="1"/>
          </p:nvPr>
        </p:nvSpPr>
        <p:spPr>
          <a:xfrm>
            <a:off x="0" y="0"/>
            <a:ext cx="9780102" cy="6804025"/>
          </a:xfrm>
          <a:solidFill>
            <a:schemeClr val="bg1">
              <a:lumMod val="85000"/>
            </a:schemeClr>
          </a:solidFill>
        </p:spPr>
        <p:txBody>
          <a:bodyPr tIns="0" rtlCol="0" anchor="ctr"/>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将照片插入或拖放到此处</a:t>
            </a:r>
          </a:p>
        </p:txBody>
      </p:sp>
      <p:sp>
        <p:nvSpPr>
          <p:cNvPr id="2" name="标题 1">
            <a:extLst>
              <a:ext uri="{FF2B5EF4-FFF2-40B4-BE49-F238E27FC236}">
                <a16:creationId xmlns:a16="http://schemas.microsoft.com/office/drawing/2014/main" xmlns="" id="{00F23EB7-E336-46EB-A4A0-3DB7A6BF4CE1}"/>
              </a:ext>
            </a:extLst>
          </p:cNvPr>
          <p:cNvSpPr>
            <a:spLocks noGrp="1"/>
          </p:cNvSpPr>
          <p:nvPr>
            <p:ph type="ctrTitle" hasCustomPrompt="1"/>
          </p:nvPr>
        </p:nvSpPr>
        <p:spPr>
          <a:xfrm>
            <a:off x="8458200" y="2798354"/>
            <a:ext cx="3733800" cy="1013684"/>
          </a:xfrm>
          <a:solidFill>
            <a:schemeClr val="bg1"/>
          </a:solidFill>
        </p:spPr>
        <p:txBody>
          <a:bodyPr vert="horz" lIns="180000" tIns="180000" rIns="252000" bIns="180000" rtlCol="0" anchor="t">
            <a:noAutofit/>
          </a:bodyPr>
          <a:lstStyle>
            <a:lvl1pPr algn="r">
              <a:defRPr lang="en-ZA" sz="6000" b="1" spc="-300" dirty="0">
                <a:latin typeface="Microsoft YaHei UI" panose="020B0503020204020204" pitchFamily="34" charset="-122"/>
                <a:ea typeface="Microsoft YaHei UI" panose="020B0503020204020204" pitchFamily="34" charset="-122"/>
              </a:defRPr>
            </a:lvl1pPr>
          </a:lstStyle>
          <a:p>
            <a:pPr lvl="0" algn="r" rtl="0"/>
            <a:r>
              <a:rPr lang="zh-CN" altLang="en-US" noProof="0"/>
              <a:t>谢谢</a:t>
            </a:r>
          </a:p>
        </p:txBody>
      </p:sp>
      <p:sp>
        <p:nvSpPr>
          <p:cNvPr id="9" name="文本占位符 5">
            <a:extLst>
              <a:ext uri="{FF2B5EF4-FFF2-40B4-BE49-F238E27FC236}">
                <a16:creationId xmlns:a16="http://schemas.microsoft.com/office/drawing/2014/main" xmlns="" id="{52FA7FC9-E40E-4144-84E4-34E3722E9A6D}"/>
              </a:ext>
            </a:extLst>
          </p:cNvPr>
          <p:cNvSpPr>
            <a:spLocks noGrp="1"/>
          </p:cNvSpPr>
          <p:nvPr>
            <p:ph type="body" sz="quarter" idx="15" hasCustomPrompt="1"/>
          </p:nvPr>
        </p:nvSpPr>
        <p:spPr>
          <a:xfrm>
            <a:off x="8458200" y="3957705"/>
            <a:ext cx="2910342" cy="316800"/>
          </a:xfrm>
          <a:solidFill>
            <a:schemeClr val="tx1">
              <a:lumMod val="75000"/>
              <a:lumOff val="25000"/>
            </a:schemeClr>
          </a:solidFill>
        </p:spPr>
        <p:txBody>
          <a:bodyPr rIns="72000" rtlCol="0" anchor="ctr"/>
          <a:lstStyle>
            <a:lvl1pPr marL="0" indent="0" algn="r">
              <a:buNone/>
              <a:defRPr>
                <a:solidFill>
                  <a:schemeClr val="bg1"/>
                </a:solidFill>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全名</a:t>
            </a:r>
          </a:p>
        </p:txBody>
      </p:sp>
      <p:sp>
        <p:nvSpPr>
          <p:cNvPr id="10" name="文本占位符 6">
            <a:extLst>
              <a:ext uri="{FF2B5EF4-FFF2-40B4-BE49-F238E27FC236}">
                <a16:creationId xmlns:a16="http://schemas.microsoft.com/office/drawing/2014/main" xmlns="" id="{97289182-4FE6-4A18-9775-4588D5801CF6}"/>
              </a:ext>
            </a:extLst>
          </p:cNvPr>
          <p:cNvSpPr>
            <a:spLocks noGrp="1"/>
          </p:cNvSpPr>
          <p:nvPr>
            <p:ph type="body" sz="quarter" idx="16" hasCustomPrompt="1"/>
          </p:nvPr>
        </p:nvSpPr>
        <p:spPr>
          <a:xfrm>
            <a:off x="8458200" y="4306722"/>
            <a:ext cx="2910342" cy="316800"/>
          </a:xfrm>
          <a:solidFill>
            <a:schemeClr val="tx1">
              <a:lumMod val="75000"/>
              <a:lumOff val="25000"/>
            </a:schemeClr>
          </a:solidFill>
        </p:spPr>
        <p:txBody>
          <a:bodyPr rIns="72000" rtlCol="0" anchor="ctr"/>
          <a:lstStyle>
            <a:lvl1pPr marL="0" indent="0" algn="r">
              <a:buNone/>
              <a:defRPr>
                <a:solidFill>
                  <a:schemeClr val="bg1"/>
                </a:solidFill>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电话号码</a:t>
            </a:r>
          </a:p>
        </p:txBody>
      </p:sp>
      <p:sp>
        <p:nvSpPr>
          <p:cNvPr id="11" name="文本占位符 7">
            <a:extLst>
              <a:ext uri="{FF2B5EF4-FFF2-40B4-BE49-F238E27FC236}">
                <a16:creationId xmlns:a16="http://schemas.microsoft.com/office/drawing/2014/main" xmlns="" id="{BD4E94C7-6CAF-4FEE-9E02-D3D3A2AC5EAF}"/>
              </a:ext>
            </a:extLst>
          </p:cNvPr>
          <p:cNvSpPr>
            <a:spLocks noGrp="1"/>
          </p:cNvSpPr>
          <p:nvPr>
            <p:ph type="body" sz="quarter" idx="17" hasCustomPrompt="1"/>
          </p:nvPr>
        </p:nvSpPr>
        <p:spPr>
          <a:xfrm>
            <a:off x="8458200" y="4655739"/>
            <a:ext cx="2910342" cy="316800"/>
          </a:xfrm>
          <a:solidFill>
            <a:schemeClr val="tx1">
              <a:lumMod val="75000"/>
              <a:lumOff val="25000"/>
            </a:schemeClr>
          </a:solidFill>
        </p:spPr>
        <p:txBody>
          <a:bodyPr rIns="72000" rtlCol="0" anchor="ctr"/>
          <a:lstStyle>
            <a:lvl1pPr marL="0" indent="0" algn="r">
              <a:buNone/>
              <a:defRPr>
                <a:solidFill>
                  <a:schemeClr val="bg1"/>
                </a:solidFill>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电子邮件或社交媒体图柄</a:t>
            </a:r>
          </a:p>
        </p:txBody>
      </p:sp>
      <p:sp>
        <p:nvSpPr>
          <p:cNvPr id="12" name="文本占位符 8">
            <a:extLst>
              <a:ext uri="{FF2B5EF4-FFF2-40B4-BE49-F238E27FC236}">
                <a16:creationId xmlns:a16="http://schemas.microsoft.com/office/drawing/2014/main" xmlns="" id="{0DE421A3-3C59-48FC-BC3B-007ADFBEB4FE}"/>
              </a:ext>
            </a:extLst>
          </p:cNvPr>
          <p:cNvSpPr>
            <a:spLocks noGrp="1"/>
          </p:cNvSpPr>
          <p:nvPr>
            <p:ph type="body" sz="quarter" idx="18" hasCustomPrompt="1"/>
          </p:nvPr>
        </p:nvSpPr>
        <p:spPr>
          <a:xfrm>
            <a:off x="8458200" y="5004756"/>
            <a:ext cx="2910342" cy="316800"/>
          </a:xfrm>
          <a:solidFill>
            <a:schemeClr val="tx1">
              <a:lumMod val="75000"/>
              <a:lumOff val="25000"/>
            </a:schemeClr>
          </a:solidFill>
        </p:spPr>
        <p:txBody>
          <a:bodyPr rIns="72000" rtlCol="0" anchor="ctr"/>
          <a:lstStyle>
            <a:lvl1pPr marL="0" indent="0" algn="r">
              <a:buNone/>
              <a:defRPr>
                <a:solidFill>
                  <a:schemeClr val="bg1"/>
                </a:solidFill>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公司网站</a:t>
            </a:r>
          </a:p>
        </p:txBody>
      </p:sp>
      <p:sp>
        <p:nvSpPr>
          <p:cNvPr id="15" name="长方形 14">
            <a:extLst>
              <a:ext uri="{FF2B5EF4-FFF2-40B4-BE49-F238E27FC236}">
                <a16:creationId xmlns:a16="http://schemas.microsoft.com/office/drawing/2014/main" xmlns=""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4" name="长方形 13">
            <a:extLst>
              <a:ext uri="{FF2B5EF4-FFF2-40B4-BE49-F238E27FC236}">
                <a16:creationId xmlns:a16="http://schemas.microsoft.com/office/drawing/2014/main" xmlns=""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3" name="长方形 12">
            <a:extLst>
              <a:ext uri="{FF2B5EF4-FFF2-40B4-BE49-F238E27FC236}">
                <a16:creationId xmlns:a16="http://schemas.microsoft.com/office/drawing/2014/main" xmlns=""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8" name="矩形 7">
            <a:extLst>
              <a:ext uri="{FF2B5EF4-FFF2-40B4-BE49-F238E27FC236}">
                <a16:creationId xmlns:a16="http://schemas.microsoft.com/office/drawing/2014/main" xmlns="" id="{51DD44D8-4A8F-4693-B90A-166855B29D25}"/>
              </a:ext>
            </a:extLst>
          </p:cNvPr>
          <p:cNvSpPr/>
          <p:nvPr userDrawn="1"/>
        </p:nvSpPr>
        <p:spPr>
          <a:xfrm>
            <a:off x="8458200" y="2685912"/>
            <a:ext cx="3733800"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5" name="灯片编号占位符 4">
            <a:extLst>
              <a:ext uri="{FF2B5EF4-FFF2-40B4-BE49-F238E27FC236}">
                <a16:creationId xmlns:a16="http://schemas.microsoft.com/office/drawing/2014/main" xmlns="" id="{222FB6A7-1E80-487C-93E6-DCAA8751EF21}"/>
              </a:ext>
            </a:extLst>
          </p:cNvPr>
          <p:cNvSpPr>
            <a:spLocks noGrp="1"/>
          </p:cNvSpPr>
          <p:nvPr>
            <p:ph type="sldNum" sz="quarter" idx="20"/>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2049663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CFF4C50-933F-41F9-AD11-BD02410AA7D5}"/>
              </a:ext>
            </a:extLst>
          </p:cNvPr>
          <p:cNvSpPr>
            <a:spLocks noGrp="1"/>
          </p:cNvSpPr>
          <p:nvPr>
            <p:ph type="title" hasCustomPrompt="1"/>
          </p:nvPr>
        </p:nvSpPr>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单击以编辑页标题</a:t>
            </a:r>
          </a:p>
        </p:txBody>
      </p:sp>
      <p:sp>
        <p:nvSpPr>
          <p:cNvPr id="7" name="副标题 2">
            <a:extLst>
              <a:ext uri="{FF2B5EF4-FFF2-40B4-BE49-F238E27FC236}">
                <a16:creationId xmlns:a16="http://schemas.microsoft.com/office/drawing/2014/main" xmlns="" id="{E97A9A62-1AA6-47A9-A1A0-54196823744C}"/>
              </a:ext>
            </a:extLst>
          </p:cNvPr>
          <p:cNvSpPr>
            <a:spLocks noGrp="1"/>
          </p:cNvSpPr>
          <p:nvPr>
            <p:ph type="body" sz="quarter" idx="32" hasCustomPrompt="1"/>
          </p:nvPr>
        </p:nvSpPr>
        <p:spPr>
          <a:xfrm>
            <a:off x="431800" y="1008000"/>
            <a:ext cx="11339513" cy="360000"/>
          </a:xfrm>
        </p:spPr>
        <p:txBody>
          <a:bodyPr rtlCol="0"/>
          <a:lstStyle>
            <a:lvl1pPr marL="0" indent="0">
              <a:buNone/>
              <a:defRPr>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内容占位符 2">
            <a:extLst>
              <a:ext uri="{FF2B5EF4-FFF2-40B4-BE49-F238E27FC236}">
                <a16:creationId xmlns:a16="http://schemas.microsoft.com/office/drawing/2014/main" xmlns="" id="{B1948E38-8FB0-4E51-A01C-C88794372E50}"/>
              </a:ext>
            </a:extLst>
          </p:cNvPr>
          <p:cNvSpPr>
            <a:spLocks noGrp="1"/>
          </p:cNvSpPr>
          <p:nvPr>
            <p:ph idx="1"/>
          </p:nvPr>
        </p:nvSpPr>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a:p>
        </p:txBody>
      </p:sp>
      <p:sp>
        <p:nvSpPr>
          <p:cNvPr id="4" name="页脚占位符 3">
            <a:extLst>
              <a:ext uri="{FF2B5EF4-FFF2-40B4-BE49-F238E27FC236}">
                <a16:creationId xmlns:a16="http://schemas.microsoft.com/office/drawing/2014/main" xmlns="" id="{E8FE0EB3-0FF4-4285-B9D3-90A5751B7BBF}"/>
              </a:ext>
            </a:extLst>
          </p:cNvPr>
          <p:cNvSpPr>
            <a:spLocks noGrp="1"/>
          </p:cNvSpPr>
          <p:nvPr>
            <p:ph type="ftr" sz="quarter" idx="12"/>
          </p:nvPr>
        </p:nvSpPr>
        <p:spPr/>
        <p:txBody>
          <a:bodyPr rtlCol="0"/>
          <a:lstStyle>
            <a:lvl1pPr>
              <a:defRPr>
                <a:latin typeface="Microsoft YaHei UI" panose="020B0503020204020204" pitchFamily="34" charset="-122"/>
                <a:ea typeface="Microsoft YaHei UI" panose="020B0503020204020204" pitchFamily="34" charset="-122"/>
              </a:defRPr>
            </a:lvl1pPr>
          </a:lstStyle>
          <a:p>
            <a:endParaRPr lang="zh-CN" altLang="en-US"/>
          </a:p>
        </p:txBody>
      </p:sp>
      <p:sp>
        <p:nvSpPr>
          <p:cNvPr id="5" name="灯片编号占位符 4">
            <a:extLst>
              <a:ext uri="{FF2B5EF4-FFF2-40B4-BE49-F238E27FC236}">
                <a16:creationId xmlns:a16="http://schemas.microsoft.com/office/drawing/2014/main" xmlns="" id="{C8DE0AAD-6FBD-416B-A91A-21F2B737919E}"/>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1734501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0EE479C-D1F6-4BAC-80D2-90EF74E3261A}"/>
              </a:ext>
            </a:extLst>
          </p:cNvPr>
          <p:cNvSpPr>
            <a:spLocks noGrp="1"/>
          </p:cNvSpPr>
          <p:nvPr>
            <p:ph type="title" hasCustomPrompt="1"/>
          </p:nvPr>
        </p:nvSpPr>
        <p:spPr>
          <a:xfrm>
            <a:off x="432000" y="432000"/>
            <a:ext cx="11340000" cy="43200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单击以编辑页标题</a:t>
            </a:r>
          </a:p>
        </p:txBody>
      </p:sp>
      <p:sp>
        <p:nvSpPr>
          <p:cNvPr id="7" name="副标题 2">
            <a:extLst>
              <a:ext uri="{FF2B5EF4-FFF2-40B4-BE49-F238E27FC236}">
                <a16:creationId xmlns:a16="http://schemas.microsoft.com/office/drawing/2014/main" xmlns="" id="{7DEBF36F-ADC5-48FF-BFAF-3BED06924FD3}"/>
              </a:ext>
            </a:extLst>
          </p:cNvPr>
          <p:cNvSpPr>
            <a:spLocks noGrp="1"/>
          </p:cNvSpPr>
          <p:nvPr>
            <p:ph type="body" sz="quarter" idx="32" hasCustomPrompt="1"/>
          </p:nvPr>
        </p:nvSpPr>
        <p:spPr>
          <a:xfrm>
            <a:off x="431800" y="1008000"/>
            <a:ext cx="11339513" cy="360000"/>
          </a:xfrm>
        </p:spPr>
        <p:txBody>
          <a:bodyPr rtlCol="0"/>
          <a:lstStyle>
            <a:lvl1pPr marL="0" indent="0">
              <a:buNone/>
              <a:defRPr>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内容占位符 2">
            <a:extLst>
              <a:ext uri="{FF2B5EF4-FFF2-40B4-BE49-F238E27FC236}">
                <a16:creationId xmlns:a16="http://schemas.microsoft.com/office/drawing/2014/main" xmlns="" id="{A22238F2-C6EC-476F-8371-119AECBA5622}"/>
              </a:ext>
            </a:extLst>
          </p:cNvPr>
          <p:cNvSpPr>
            <a:spLocks noGrp="1"/>
          </p:cNvSpPr>
          <p:nvPr>
            <p:ph sz="half" idx="1"/>
          </p:nvPr>
        </p:nvSpPr>
        <p:spPr>
          <a:xfrm>
            <a:off x="432000" y="1512000"/>
            <a:ext cx="5472000" cy="468000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a:p>
        </p:txBody>
      </p:sp>
      <p:sp>
        <p:nvSpPr>
          <p:cNvPr id="6" name="文本占位符 4">
            <a:extLst>
              <a:ext uri="{FF2B5EF4-FFF2-40B4-BE49-F238E27FC236}">
                <a16:creationId xmlns:a16="http://schemas.microsoft.com/office/drawing/2014/main" xmlns="" id="{7867C73D-EE16-41D1-B7CE-A35C765E3B8D}"/>
              </a:ext>
            </a:extLst>
          </p:cNvPr>
          <p:cNvSpPr>
            <a:spLocks noGrp="1"/>
          </p:cNvSpPr>
          <p:nvPr>
            <p:ph type="body" sz="quarter" idx="12"/>
          </p:nvPr>
        </p:nvSpPr>
        <p:spPr>
          <a:xfrm>
            <a:off x="6299887" y="1511250"/>
            <a:ext cx="5472113" cy="4680000"/>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a:p>
        </p:txBody>
      </p:sp>
      <p:sp>
        <p:nvSpPr>
          <p:cNvPr id="4" name="页脚占位符 3">
            <a:extLst>
              <a:ext uri="{FF2B5EF4-FFF2-40B4-BE49-F238E27FC236}">
                <a16:creationId xmlns:a16="http://schemas.microsoft.com/office/drawing/2014/main" xmlns="" id="{57847F90-9DB6-4832-9EB7-393AADAE8B70}"/>
              </a:ext>
            </a:extLst>
          </p:cNvPr>
          <p:cNvSpPr>
            <a:spLocks noGrp="1"/>
          </p:cNvSpPr>
          <p:nvPr>
            <p:ph type="ftr" sz="quarter" idx="13"/>
          </p:nvPr>
        </p:nvSpPr>
        <p:spPr/>
        <p:txBody>
          <a:bodyPr rtlCol="0"/>
          <a:lstStyle>
            <a:lvl1pPr>
              <a:defRPr>
                <a:latin typeface="Microsoft YaHei UI" panose="020B0503020204020204" pitchFamily="34" charset="-122"/>
                <a:ea typeface="Microsoft YaHei UI" panose="020B0503020204020204" pitchFamily="34" charset="-122"/>
              </a:defRPr>
            </a:lvl1pPr>
          </a:lstStyle>
          <a:p>
            <a:endParaRPr lang="zh-CN" altLang="en-US"/>
          </a:p>
        </p:txBody>
      </p:sp>
      <p:sp>
        <p:nvSpPr>
          <p:cNvPr id="5" name="灯片编号占位符 4">
            <a:extLst>
              <a:ext uri="{FF2B5EF4-FFF2-40B4-BE49-F238E27FC236}">
                <a16:creationId xmlns:a16="http://schemas.microsoft.com/office/drawing/2014/main" xmlns="" id="{F64CFC6C-1D8B-46C9-B0F7-A8BD88D8AB46}"/>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891552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CFF4C50-933F-41F9-AD11-BD02410AA7D5}"/>
              </a:ext>
            </a:extLst>
          </p:cNvPr>
          <p:cNvSpPr>
            <a:spLocks noGrp="1"/>
          </p:cNvSpPr>
          <p:nvPr>
            <p:ph type="title" hasCustomPrompt="1"/>
          </p:nvPr>
        </p:nvSpPr>
        <p:spPr>
          <a:xfrm>
            <a:off x="432000" y="432000"/>
            <a:ext cx="11340000" cy="43200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单击以编辑页标题</a:t>
            </a:r>
          </a:p>
        </p:txBody>
      </p:sp>
      <p:sp>
        <p:nvSpPr>
          <p:cNvPr id="9" name="副标题 2">
            <a:extLst>
              <a:ext uri="{FF2B5EF4-FFF2-40B4-BE49-F238E27FC236}">
                <a16:creationId xmlns:a16="http://schemas.microsoft.com/office/drawing/2014/main" xmlns="" id="{F94EB5D3-F8CB-4E76-8D7E-FF441818EECB}"/>
              </a:ext>
            </a:extLst>
          </p:cNvPr>
          <p:cNvSpPr>
            <a:spLocks noGrp="1"/>
          </p:cNvSpPr>
          <p:nvPr>
            <p:ph type="body" sz="quarter" idx="32" hasCustomPrompt="1"/>
          </p:nvPr>
        </p:nvSpPr>
        <p:spPr>
          <a:xfrm>
            <a:off x="431800" y="1008000"/>
            <a:ext cx="11339513" cy="360000"/>
          </a:xfrm>
        </p:spPr>
        <p:txBody>
          <a:bodyPr rtlCol="0"/>
          <a:lstStyle>
            <a:lvl1pPr marL="0" indent="0">
              <a:buNone/>
              <a:defRPr>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内容占位符 2">
            <a:extLst>
              <a:ext uri="{FF2B5EF4-FFF2-40B4-BE49-F238E27FC236}">
                <a16:creationId xmlns:a16="http://schemas.microsoft.com/office/drawing/2014/main" xmlns="" id="{B1948E38-8FB0-4E51-A01C-C88794372E50}"/>
              </a:ext>
            </a:extLst>
          </p:cNvPr>
          <p:cNvSpPr>
            <a:spLocks noGrp="1"/>
          </p:cNvSpPr>
          <p:nvPr>
            <p:ph idx="1"/>
          </p:nvPr>
        </p:nvSpPr>
        <p:spPr>
          <a:xfrm>
            <a:off x="432000" y="1512000"/>
            <a:ext cx="3600000" cy="467925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a:p>
        </p:txBody>
      </p:sp>
      <p:sp>
        <p:nvSpPr>
          <p:cNvPr id="5" name="文本占位符 4">
            <a:extLst>
              <a:ext uri="{FF2B5EF4-FFF2-40B4-BE49-F238E27FC236}">
                <a16:creationId xmlns:a16="http://schemas.microsoft.com/office/drawing/2014/main" xmlns="" id="{16A38E24-EB1C-472F-B631-5DF32F9C4CF5}"/>
              </a:ext>
            </a:extLst>
          </p:cNvPr>
          <p:cNvSpPr>
            <a:spLocks noGrp="1"/>
          </p:cNvSpPr>
          <p:nvPr>
            <p:ph type="body" sz="quarter" idx="12"/>
          </p:nvPr>
        </p:nvSpPr>
        <p:spPr>
          <a:xfrm>
            <a:off x="4301550" y="1511476"/>
            <a:ext cx="3600450" cy="4679249"/>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a:p>
        </p:txBody>
      </p:sp>
      <p:sp>
        <p:nvSpPr>
          <p:cNvPr id="11" name="文本占位符 5">
            <a:extLst>
              <a:ext uri="{FF2B5EF4-FFF2-40B4-BE49-F238E27FC236}">
                <a16:creationId xmlns:a16="http://schemas.microsoft.com/office/drawing/2014/main" xmlns="" id="{5B4A252E-78C9-4F76-98A4-A4B580AD072A}"/>
              </a:ext>
            </a:extLst>
          </p:cNvPr>
          <p:cNvSpPr>
            <a:spLocks noGrp="1"/>
          </p:cNvSpPr>
          <p:nvPr>
            <p:ph type="body" sz="quarter" idx="13"/>
          </p:nvPr>
        </p:nvSpPr>
        <p:spPr>
          <a:xfrm>
            <a:off x="8171550" y="1511475"/>
            <a:ext cx="3600450" cy="4679250"/>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a:p>
        </p:txBody>
      </p:sp>
      <p:sp>
        <p:nvSpPr>
          <p:cNvPr id="4" name="页脚占位符 3">
            <a:extLst>
              <a:ext uri="{FF2B5EF4-FFF2-40B4-BE49-F238E27FC236}">
                <a16:creationId xmlns:a16="http://schemas.microsoft.com/office/drawing/2014/main" xmlns="" id="{6D4BCA97-F31B-451D-82F8-6E000DF2118A}"/>
              </a:ext>
            </a:extLst>
          </p:cNvPr>
          <p:cNvSpPr>
            <a:spLocks noGrp="1"/>
          </p:cNvSpPr>
          <p:nvPr>
            <p:ph type="ftr" sz="quarter" idx="14"/>
          </p:nvPr>
        </p:nvSpPr>
        <p:spPr/>
        <p:txBody>
          <a:bodyPr rtlCol="0"/>
          <a:lstStyle>
            <a:lvl1pPr>
              <a:defRPr>
                <a:latin typeface="Microsoft YaHei UI" panose="020B0503020204020204" pitchFamily="34" charset="-122"/>
                <a:ea typeface="Microsoft YaHei UI" panose="020B0503020204020204" pitchFamily="34" charset="-122"/>
              </a:defRPr>
            </a:lvl1pPr>
          </a:lstStyle>
          <a:p>
            <a:endParaRPr lang="zh-CN" altLang="en-US"/>
          </a:p>
        </p:txBody>
      </p:sp>
      <p:sp>
        <p:nvSpPr>
          <p:cNvPr id="6" name="灯片编号占位符 5">
            <a:extLst>
              <a:ext uri="{FF2B5EF4-FFF2-40B4-BE49-F238E27FC236}">
                <a16:creationId xmlns:a16="http://schemas.microsoft.com/office/drawing/2014/main" xmlns="" id="{0817AAC4-A657-4D75-A527-0307AFF2B17B}"/>
              </a:ext>
            </a:extLst>
          </p:cNvPr>
          <p:cNvSpPr>
            <a:spLocks noGrp="1"/>
          </p:cNvSpPr>
          <p:nvPr>
            <p:ph type="sldNum" sz="quarter" idx="15"/>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2654388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 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CFF4C50-933F-41F9-AD11-BD02410AA7D5}"/>
              </a:ext>
            </a:extLst>
          </p:cNvPr>
          <p:cNvSpPr>
            <a:spLocks noGrp="1"/>
          </p:cNvSpPr>
          <p:nvPr>
            <p:ph type="title" hasCustomPrompt="1"/>
          </p:nvPr>
        </p:nvSpPr>
        <p:spPr>
          <a:xfrm>
            <a:off x="432000" y="432000"/>
            <a:ext cx="11340000" cy="43200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单击以编辑页标题</a:t>
            </a:r>
          </a:p>
        </p:txBody>
      </p:sp>
      <p:sp>
        <p:nvSpPr>
          <p:cNvPr id="10" name="副标题 2">
            <a:extLst>
              <a:ext uri="{FF2B5EF4-FFF2-40B4-BE49-F238E27FC236}">
                <a16:creationId xmlns:a16="http://schemas.microsoft.com/office/drawing/2014/main" xmlns="" id="{9D7ACCB5-9A86-4F46-89E2-B79F48C9EC1D}"/>
              </a:ext>
            </a:extLst>
          </p:cNvPr>
          <p:cNvSpPr>
            <a:spLocks noGrp="1"/>
          </p:cNvSpPr>
          <p:nvPr>
            <p:ph type="body" sz="quarter" idx="32" hasCustomPrompt="1"/>
          </p:nvPr>
        </p:nvSpPr>
        <p:spPr>
          <a:xfrm>
            <a:off x="431800" y="1008000"/>
            <a:ext cx="11339513" cy="360000"/>
          </a:xfrm>
        </p:spPr>
        <p:txBody>
          <a:bodyPr rtlCol="0"/>
          <a:lstStyle>
            <a:lvl1pPr marL="0" indent="0">
              <a:buNone/>
              <a:defRPr>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内容占位符 2">
            <a:extLst>
              <a:ext uri="{FF2B5EF4-FFF2-40B4-BE49-F238E27FC236}">
                <a16:creationId xmlns:a16="http://schemas.microsoft.com/office/drawing/2014/main" xmlns="" id="{B1948E38-8FB0-4E51-A01C-C88794372E50}"/>
              </a:ext>
            </a:extLst>
          </p:cNvPr>
          <p:cNvSpPr>
            <a:spLocks noGrp="1"/>
          </p:cNvSpPr>
          <p:nvPr>
            <p:ph idx="1"/>
          </p:nvPr>
        </p:nvSpPr>
        <p:spPr>
          <a:xfrm>
            <a:off x="432000" y="1512000"/>
            <a:ext cx="2160000" cy="467925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dirty="0"/>
          </a:p>
        </p:txBody>
      </p:sp>
      <p:sp>
        <p:nvSpPr>
          <p:cNvPr id="5" name="文本占位符 4">
            <a:extLst>
              <a:ext uri="{FF2B5EF4-FFF2-40B4-BE49-F238E27FC236}">
                <a16:creationId xmlns:a16="http://schemas.microsoft.com/office/drawing/2014/main" xmlns="" id="{1F5B3657-F2AE-455A-BF81-1A0C2ACECD20}"/>
              </a:ext>
            </a:extLst>
          </p:cNvPr>
          <p:cNvSpPr>
            <a:spLocks noGrp="1"/>
          </p:cNvSpPr>
          <p:nvPr>
            <p:ph type="body" sz="quarter" idx="12"/>
          </p:nvPr>
        </p:nvSpPr>
        <p:spPr>
          <a:xfrm>
            <a:off x="2726412" y="1512000"/>
            <a:ext cx="2160588" cy="4679250"/>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a:p>
        </p:txBody>
      </p:sp>
      <p:sp>
        <p:nvSpPr>
          <p:cNvPr id="13" name="文本占位符 5">
            <a:extLst>
              <a:ext uri="{FF2B5EF4-FFF2-40B4-BE49-F238E27FC236}">
                <a16:creationId xmlns:a16="http://schemas.microsoft.com/office/drawing/2014/main" xmlns="" id="{6A983D98-E0AB-429A-9EC2-B50D4216D691}"/>
              </a:ext>
            </a:extLst>
          </p:cNvPr>
          <p:cNvSpPr>
            <a:spLocks noGrp="1"/>
          </p:cNvSpPr>
          <p:nvPr>
            <p:ph type="body" sz="quarter" idx="13"/>
          </p:nvPr>
        </p:nvSpPr>
        <p:spPr>
          <a:xfrm>
            <a:off x="5021412" y="1512000"/>
            <a:ext cx="2160588" cy="4679250"/>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a:p>
        </p:txBody>
      </p:sp>
      <p:sp>
        <p:nvSpPr>
          <p:cNvPr id="15" name="文本占位符 6">
            <a:extLst>
              <a:ext uri="{FF2B5EF4-FFF2-40B4-BE49-F238E27FC236}">
                <a16:creationId xmlns:a16="http://schemas.microsoft.com/office/drawing/2014/main" xmlns="" id="{755213BF-EF6D-45DC-A01B-DE6C2F23A6D2}"/>
              </a:ext>
            </a:extLst>
          </p:cNvPr>
          <p:cNvSpPr>
            <a:spLocks noGrp="1"/>
          </p:cNvSpPr>
          <p:nvPr>
            <p:ph type="body" sz="quarter" idx="14"/>
          </p:nvPr>
        </p:nvSpPr>
        <p:spPr>
          <a:xfrm>
            <a:off x="7316412" y="1507535"/>
            <a:ext cx="2160588" cy="4679250"/>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a:p>
        </p:txBody>
      </p:sp>
      <p:sp>
        <p:nvSpPr>
          <p:cNvPr id="17" name="文本占位符 7">
            <a:extLst>
              <a:ext uri="{FF2B5EF4-FFF2-40B4-BE49-F238E27FC236}">
                <a16:creationId xmlns:a16="http://schemas.microsoft.com/office/drawing/2014/main" xmlns="" id="{77D6BBBA-F4A3-45D4-91BC-A405FFDC7C3D}"/>
              </a:ext>
            </a:extLst>
          </p:cNvPr>
          <p:cNvSpPr>
            <a:spLocks noGrp="1"/>
          </p:cNvSpPr>
          <p:nvPr>
            <p:ph type="body" sz="quarter" idx="15"/>
          </p:nvPr>
        </p:nvSpPr>
        <p:spPr>
          <a:xfrm>
            <a:off x="9611412" y="1507535"/>
            <a:ext cx="2160588" cy="4683715"/>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smtClean="0"/>
              <a:t>单击此处编辑母版文本样式</a:t>
            </a:r>
          </a:p>
          <a:p>
            <a:pPr lvl="1" rtl="0"/>
            <a:r>
              <a:rPr lang="zh-CN" altLang="en-US" noProof="0" smtClean="0"/>
              <a:t>第二级</a:t>
            </a:r>
          </a:p>
          <a:p>
            <a:pPr lvl="2" rtl="0"/>
            <a:r>
              <a:rPr lang="zh-CN" altLang="en-US" noProof="0" smtClean="0"/>
              <a:t>第三级</a:t>
            </a:r>
          </a:p>
          <a:p>
            <a:pPr lvl="3" rtl="0"/>
            <a:r>
              <a:rPr lang="zh-CN" altLang="en-US" noProof="0" smtClean="0"/>
              <a:t>第四级</a:t>
            </a:r>
          </a:p>
          <a:p>
            <a:pPr lvl="4" rtl="0"/>
            <a:r>
              <a:rPr lang="zh-CN" altLang="en-US" noProof="0" smtClean="0"/>
              <a:t>第五级</a:t>
            </a:r>
            <a:endParaRPr lang="zh-CN" altLang="en-US" noProof="0"/>
          </a:p>
        </p:txBody>
      </p:sp>
      <p:sp>
        <p:nvSpPr>
          <p:cNvPr id="4" name="页脚占位符 3">
            <a:extLst>
              <a:ext uri="{FF2B5EF4-FFF2-40B4-BE49-F238E27FC236}">
                <a16:creationId xmlns:a16="http://schemas.microsoft.com/office/drawing/2014/main" xmlns="" id="{2D09234E-176D-4BBF-9391-7B6F018C51AB}"/>
              </a:ext>
            </a:extLst>
          </p:cNvPr>
          <p:cNvSpPr>
            <a:spLocks noGrp="1"/>
          </p:cNvSpPr>
          <p:nvPr>
            <p:ph type="ftr" sz="quarter" idx="16"/>
          </p:nvPr>
        </p:nvSpPr>
        <p:spPr/>
        <p:txBody>
          <a:bodyPr rtlCol="0"/>
          <a:lstStyle>
            <a:lvl1pPr>
              <a:defRPr>
                <a:latin typeface="Microsoft YaHei UI" panose="020B0503020204020204" pitchFamily="34" charset="-122"/>
                <a:ea typeface="Microsoft YaHei UI" panose="020B0503020204020204" pitchFamily="34" charset="-122"/>
              </a:defRPr>
            </a:lvl1pPr>
          </a:lstStyle>
          <a:p>
            <a:endParaRPr lang="zh-CN" altLang="en-US"/>
          </a:p>
        </p:txBody>
      </p:sp>
      <p:sp>
        <p:nvSpPr>
          <p:cNvPr id="6" name="灯片编号占位符 5">
            <a:extLst>
              <a:ext uri="{FF2B5EF4-FFF2-40B4-BE49-F238E27FC236}">
                <a16:creationId xmlns:a16="http://schemas.microsoft.com/office/drawing/2014/main" xmlns="" id="{009ABD5E-B8F1-4246-B167-09138760AD7D}"/>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9748372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FC626A5-4FF6-42BD-858A-AE4B2C23A6BC}"/>
              </a:ext>
            </a:extLst>
          </p:cNvPr>
          <p:cNvSpPr>
            <a:spLocks noGrp="1"/>
          </p:cNvSpPr>
          <p:nvPr>
            <p:ph type="title" hasCustomPrompt="1"/>
          </p:nvPr>
        </p:nvSpPr>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单击以编辑页标题</a:t>
            </a:r>
          </a:p>
        </p:txBody>
      </p:sp>
      <p:sp>
        <p:nvSpPr>
          <p:cNvPr id="5" name="副标题 2">
            <a:extLst>
              <a:ext uri="{FF2B5EF4-FFF2-40B4-BE49-F238E27FC236}">
                <a16:creationId xmlns:a16="http://schemas.microsoft.com/office/drawing/2014/main" xmlns="" id="{10727B06-56A8-44A2-B6C2-9ED183D107F3}"/>
              </a:ext>
            </a:extLst>
          </p:cNvPr>
          <p:cNvSpPr>
            <a:spLocks noGrp="1"/>
          </p:cNvSpPr>
          <p:nvPr>
            <p:ph type="body" sz="quarter" idx="32" hasCustomPrompt="1"/>
          </p:nvPr>
        </p:nvSpPr>
        <p:spPr>
          <a:xfrm>
            <a:off x="431800" y="1008000"/>
            <a:ext cx="11339513" cy="360000"/>
          </a:xfrm>
        </p:spPr>
        <p:txBody>
          <a:bodyPr rtlCol="0"/>
          <a:lstStyle>
            <a:lvl1pPr marL="0" indent="0">
              <a:buNone/>
              <a:defRPr>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页脚占位符 2">
            <a:extLst>
              <a:ext uri="{FF2B5EF4-FFF2-40B4-BE49-F238E27FC236}">
                <a16:creationId xmlns:a16="http://schemas.microsoft.com/office/drawing/2014/main" xmlns="" id="{08CCB8C2-B6A2-4C69-8D3A-57420A034BA4}"/>
              </a:ext>
            </a:extLst>
          </p:cNvPr>
          <p:cNvSpPr>
            <a:spLocks noGrp="1"/>
          </p:cNvSpPr>
          <p:nvPr>
            <p:ph type="ftr" sz="quarter" idx="12"/>
          </p:nvPr>
        </p:nvSpPr>
        <p:spPr/>
        <p:txBody>
          <a:bodyPr rtlCol="0"/>
          <a:lstStyle>
            <a:lvl1pPr>
              <a:defRPr>
                <a:latin typeface="Microsoft YaHei UI" panose="020B0503020204020204" pitchFamily="34" charset="-122"/>
                <a:ea typeface="Microsoft YaHei UI" panose="020B0503020204020204" pitchFamily="34" charset="-122"/>
              </a:defRPr>
            </a:lvl1pPr>
          </a:lstStyle>
          <a:p>
            <a:endParaRPr lang="zh-CN" altLang="en-US"/>
          </a:p>
        </p:txBody>
      </p:sp>
      <p:sp>
        <p:nvSpPr>
          <p:cNvPr id="4" name="灯片编号占位符 3">
            <a:extLst>
              <a:ext uri="{FF2B5EF4-FFF2-40B4-BE49-F238E27FC236}">
                <a16:creationId xmlns:a16="http://schemas.microsoft.com/office/drawing/2014/main" xmlns="" id="{853CF994-8B2C-443F-B695-7378DD360DAA}"/>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15058552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xmlns="" id="{16D0504D-4610-4E9E-A2DB-8B701F044BBC}"/>
              </a:ext>
            </a:extLst>
          </p:cNvPr>
          <p:cNvSpPr>
            <a:spLocks noGrp="1"/>
          </p:cNvSpPr>
          <p:nvPr>
            <p:ph type="ftr" sz="quarter" idx="12"/>
          </p:nvPr>
        </p:nvSpPr>
        <p:spPr/>
        <p:txBody>
          <a:bodyPr rtlCol="0"/>
          <a:lstStyle>
            <a:lvl1pPr>
              <a:defRPr>
                <a:latin typeface="Microsoft YaHei UI" panose="020B0503020204020204" pitchFamily="34" charset="-122"/>
                <a:ea typeface="Microsoft YaHei UI" panose="020B0503020204020204" pitchFamily="34" charset="-122"/>
              </a:defRPr>
            </a:lvl1pPr>
          </a:lstStyle>
          <a:p>
            <a:endParaRPr lang="zh-CN" altLang="en-US"/>
          </a:p>
        </p:txBody>
      </p:sp>
      <p:sp>
        <p:nvSpPr>
          <p:cNvPr id="3" name="灯片编号占位符 2">
            <a:extLst>
              <a:ext uri="{FF2B5EF4-FFF2-40B4-BE49-F238E27FC236}">
                <a16:creationId xmlns:a16="http://schemas.microsoft.com/office/drawing/2014/main" xmlns="" id="{A95CDFA7-DEA3-4BBE-8D70-0AF654A1E6FF}"/>
              </a:ext>
            </a:extLst>
          </p:cNvPr>
          <p:cNvSpPr>
            <a:spLocks noGrp="1"/>
          </p:cNvSpPr>
          <p:nvPr>
            <p:ph type="sldNum" sz="quarter" idx="1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
        <p:nvSpPr>
          <p:cNvPr id="4" name="标题 3">
            <a:extLst>
              <a:ext uri="{FF2B5EF4-FFF2-40B4-BE49-F238E27FC236}">
                <a16:creationId xmlns:a16="http://schemas.microsoft.com/office/drawing/2014/main" xmlns="" id="{90694D9D-C633-4D52-965E-E5BBD9883037}"/>
              </a:ext>
            </a:extLst>
          </p:cNvPr>
          <p:cNvSpPr>
            <a:spLocks noGrp="1"/>
          </p:cNvSpPr>
          <p:nvPr>
            <p:ph type="title" hasCustomPrompt="1"/>
          </p:nvPr>
        </p:nvSpPr>
        <p:spPr/>
        <p:txBody>
          <a:bodyPr rtlCol="0"/>
          <a:lstStyle>
            <a:lvl1pPr rtl="0">
              <a:defRPr>
                <a:latin typeface="Microsoft YaHei UI" panose="020B0503020204020204" pitchFamily="34" charset="-122"/>
                <a:ea typeface="Microsoft YaHei UI" panose="020B0503020204020204" pitchFamily="34" charset="-122"/>
              </a:defRPr>
            </a:lvl1pPr>
          </a:lstStyle>
          <a:p>
            <a:pPr rtl="0"/>
            <a:r>
              <a:rPr lang="zh-CN" altLang="en-US" noProof="0" dirty="0"/>
              <a:t>单击以编辑母版标题样式</a:t>
            </a:r>
          </a:p>
        </p:txBody>
      </p:sp>
    </p:spTree>
    <p:extLst>
      <p:ext uri="{BB962C8B-B14F-4D97-AF65-F5344CB8AC3E}">
        <p14:creationId xmlns:p14="http://schemas.microsoft.com/office/powerpoint/2010/main" val="11397670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914400" y="6248400"/>
            <a:ext cx="2540000" cy="457200"/>
          </a:xfrm>
          <a:prstGeom prst="rect">
            <a:avLst/>
          </a:prstGeom>
        </p:spPr>
        <p:txBody>
          <a:bodyPr/>
          <a:lstStyle>
            <a:lvl1pPr>
              <a:defRPr/>
            </a:lvl1pPr>
          </a:lstStyle>
          <a:p>
            <a:fld id="{4922C0ED-57BB-4A61-AB65-BDCE6170A811}" type="datetime1">
              <a:rPr lang="zh-CN" altLang="en-US" smtClean="0"/>
              <a:t>2019/3/22 Friday</a:t>
            </a:fld>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613C2149-6E68-45EA-B963-2A3D7C697235}" type="slidenum">
              <a:rPr lang="en-US" altLang="zh-CN"/>
              <a:pPr/>
              <a:t>‹#›</a:t>
            </a:fld>
            <a:endParaRPr lang="en-US" altLang="zh-CN"/>
          </a:p>
        </p:txBody>
      </p:sp>
    </p:spTree>
    <p:extLst>
      <p:ext uri="{BB962C8B-B14F-4D97-AF65-F5344CB8AC3E}">
        <p14:creationId xmlns:p14="http://schemas.microsoft.com/office/powerpoint/2010/main" val="3101388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长方形 6">
            <a:extLst>
              <a:ext uri="{FF2B5EF4-FFF2-40B4-BE49-F238E27FC236}">
                <a16:creationId xmlns:a16="http://schemas.microsoft.com/office/drawing/2014/main" xmlns="" id="{3EB0D177-9AA4-42F4-9CD7-CD206217CA6D}"/>
              </a:ext>
            </a:extLst>
          </p:cNvPr>
          <p:cNvSpPr/>
          <p:nvPr userDrawn="1"/>
        </p:nvSpPr>
        <p:spPr>
          <a:xfrm>
            <a:off x="9780101" y="6371351"/>
            <a:ext cx="1979897" cy="4319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a:latin typeface="Microsoft YaHei UI" panose="020B0503020204020204" pitchFamily="34" charset="-122"/>
              <a:ea typeface="Microsoft YaHei UI" panose="020B0503020204020204" pitchFamily="34" charset="-122"/>
            </a:endParaRPr>
          </a:p>
        </p:txBody>
      </p:sp>
      <p:sp>
        <p:nvSpPr>
          <p:cNvPr id="28" name="长方形 27">
            <a:extLst>
              <a:ext uri="{FF2B5EF4-FFF2-40B4-BE49-F238E27FC236}">
                <a16:creationId xmlns:a16="http://schemas.microsoft.com/office/drawing/2014/main" xmlns="" id="{C825DB53-D610-4A40-AFDC-EBC47DB613CE}"/>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a:latin typeface="Microsoft YaHei UI" panose="020B0503020204020204" pitchFamily="34" charset="-122"/>
              <a:ea typeface="Microsoft YaHei UI" panose="020B0503020204020204" pitchFamily="34" charset="-122"/>
            </a:endParaRPr>
          </a:p>
        </p:txBody>
      </p:sp>
      <p:sp>
        <p:nvSpPr>
          <p:cNvPr id="31" name="任意多边形：形状 30">
            <a:extLst>
              <a:ext uri="{FF2B5EF4-FFF2-40B4-BE49-F238E27FC236}">
                <a16:creationId xmlns:a16="http://schemas.microsoft.com/office/drawing/2014/main" xmlns="" id="{C2B9A6A4-83D0-40B1-8B15-964C84BF0705}"/>
              </a:ext>
            </a:extLst>
          </p:cNvPr>
          <p:cNvSpPr/>
          <p:nvPr userDrawn="1"/>
        </p:nvSpPr>
        <p:spPr>
          <a:xfrm>
            <a:off x="0" y="6371351"/>
            <a:ext cx="9780102" cy="432000"/>
          </a:xfrm>
          <a:custGeom>
            <a:avLst/>
            <a:gdLst>
              <a:gd name="connsiteX0" fmla="*/ 0 w 9780102"/>
              <a:gd name="connsiteY0" fmla="*/ 0 h 432000"/>
              <a:gd name="connsiteX1" fmla="*/ 9780102 w 9780102"/>
              <a:gd name="connsiteY1" fmla="*/ 0 h 432000"/>
              <a:gd name="connsiteX2" fmla="*/ 9780102 w 9780102"/>
              <a:gd name="connsiteY2" fmla="*/ 432000 h 432000"/>
              <a:gd name="connsiteX3" fmla="*/ 0 w 9780102"/>
              <a:gd name="connsiteY3" fmla="*/ 432000 h 432000"/>
            </a:gdLst>
            <a:ahLst/>
            <a:cxnLst>
              <a:cxn ang="0">
                <a:pos x="connsiteX0" y="connsiteY0"/>
              </a:cxn>
              <a:cxn ang="0">
                <a:pos x="connsiteX1" y="connsiteY1"/>
              </a:cxn>
              <a:cxn ang="0">
                <a:pos x="connsiteX2" y="connsiteY2"/>
              </a:cxn>
              <a:cxn ang="0">
                <a:pos x="connsiteX3" y="connsiteY3"/>
              </a:cxn>
            </a:cxnLst>
            <a:rect l="l" t="t" r="r" b="b"/>
            <a:pathLst>
              <a:path w="9780102" h="432000">
                <a:moveTo>
                  <a:pt x="0" y="0"/>
                </a:moveTo>
                <a:lnTo>
                  <a:pt x="9780102" y="0"/>
                </a:lnTo>
                <a:lnTo>
                  <a:pt x="9780102" y="432000"/>
                </a:lnTo>
                <a:lnTo>
                  <a:pt x="0" y="43200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a:latin typeface="Microsoft YaHei UI" panose="020B0503020204020204" pitchFamily="34" charset="-122"/>
              <a:ea typeface="Microsoft YaHei UI" panose="020B0503020204020204" pitchFamily="34" charset="-122"/>
            </a:endParaRPr>
          </a:p>
        </p:txBody>
      </p:sp>
      <p:sp>
        <p:nvSpPr>
          <p:cNvPr id="2" name="标题占位符 1">
            <a:extLst>
              <a:ext uri="{FF2B5EF4-FFF2-40B4-BE49-F238E27FC236}">
                <a16:creationId xmlns:a16="http://schemas.microsoft.com/office/drawing/2014/main" xmlns="" id="{090F41A2-6535-4CA6-81E4-026A5B56D9D7}"/>
              </a:ext>
            </a:extLst>
          </p:cNvPr>
          <p:cNvSpPr>
            <a:spLocks noGrp="1"/>
          </p:cNvSpPr>
          <p:nvPr>
            <p:ph type="title"/>
          </p:nvPr>
        </p:nvSpPr>
        <p:spPr>
          <a:xfrm>
            <a:off x="432000" y="432000"/>
            <a:ext cx="11328000" cy="432000"/>
          </a:xfrm>
          <a:prstGeom prst="rect">
            <a:avLst/>
          </a:prstGeom>
        </p:spPr>
        <p:txBody>
          <a:bodyPr vert="horz" lIns="0" tIns="0" rIns="0" bIns="0" rtlCol="0" anchor="ctr">
            <a:noAutofit/>
          </a:bodyPr>
          <a:lstStyle/>
          <a:p>
            <a:pPr rtl="0"/>
            <a:r>
              <a:rPr lang="zh-CN" altLang="en-US" noProof="0" dirty="0"/>
              <a:t>单击以编辑页标题</a:t>
            </a:r>
          </a:p>
        </p:txBody>
      </p:sp>
      <p:sp>
        <p:nvSpPr>
          <p:cNvPr id="3" name="文本占位符 2">
            <a:extLst>
              <a:ext uri="{FF2B5EF4-FFF2-40B4-BE49-F238E27FC236}">
                <a16:creationId xmlns:a16="http://schemas.microsoft.com/office/drawing/2014/main" xmlns="" id="{213AB95C-7DD4-4796-80E4-1B7466A2A037}"/>
              </a:ext>
            </a:extLst>
          </p:cNvPr>
          <p:cNvSpPr>
            <a:spLocks noGrp="1"/>
          </p:cNvSpPr>
          <p:nvPr>
            <p:ph type="body" idx="1"/>
          </p:nvPr>
        </p:nvSpPr>
        <p:spPr>
          <a:xfrm>
            <a:off x="432000" y="1512000"/>
            <a:ext cx="11328000" cy="4679250"/>
          </a:xfrm>
          <a:prstGeom prst="rect">
            <a:avLst/>
          </a:prstGeom>
        </p:spPr>
        <p:txBody>
          <a:bodyPr vert="horz" lIns="0" tIns="0" rIns="0" bIns="0" rtlCol="0">
            <a:noAutofit/>
          </a:bodyPr>
          <a:lstStyle/>
          <a:p>
            <a:pPr lvl="0" rtl="0"/>
            <a:r>
              <a:rPr lang="zh-CN" altLang="en-US" noProof="0" dirty="0"/>
              <a:t>编辑母版文本样式</a:t>
            </a:r>
          </a:p>
          <a:p>
            <a:pPr lvl="1" rtl="0"/>
            <a:r>
              <a:rPr lang="zh-CN" altLang="en-US" noProof="0" dirty="0"/>
              <a:t>第二级</a:t>
            </a:r>
          </a:p>
          <a:p>
            <a:pPr lvl="2" rtl="0"/>
            <a:r>
              <a:rPr lang="zh-CN" altLang="en-US" noProof="0" dirty="0"/>
              <a:t>第三级</a:t>
            </a:r>
          </a:p>
          <a:p>
            <a:pPr lvl="3" rtl="0"/>
            <a:r>
              <a:rPr lang="zh-CN" altLang="en-US" noProof="0" dirty="0"/>
              <a:t>第四级</a:t>
            </a:r>
          </a:p>
          <a:p>
            <a:pPr lvl="4" rtl="0"/>
            <a:r>
              <a:rPr lang="zh-CN" altLang="en-US" noProof="0" dirty="0"/>
              <a:t>第五级</a:t>
            </a:r>
          </a:p>
        </p:txBody>
      </p:sp>
      <p:sp>
        <p:nvSpPr>
          <p:cNvPr id="5" name="页脚占位符 4">
            <a:extLst>
              <a:ext uri="{FF2B5EF4-FFF2-40B4-BE49-F238E27FC236}">
                <a16:creationId xmlns:a16="http://schemas.microsoft.com/office/drawing/2014/main" xmlns="" id="{58879C91-B77F-4273-9A27-A3535FB889DB}"/>
              </a:ext>
            </a:extLst>
          </p:cNvPr>
          <p:cNvSpPr>
            <a:spLocks noGrp="1"/>
          </p:cNvSpPr>
          <p:nvPr>
            <p:ph type="ftr" sz="quarter" idx="3"/>
          </p:nvPr>
        </p:nvSpPr>
        <p:spPr>
          <a:xfrm>
            <a:off x="432000" y="6439820"/>
            <a:ext cx="5664000" cy="295062"/>
          </a:xfrm>
          <a:prstGeom prst="rect">
            <a:avLst/>
          </a:prstGeom>
          <a:noFill/>
        </p:spPr>
        <p:txBody>
          <a:bodyPr vert="horz" lIns="0" tIns="0" rIns="0" bIns="0" rtlCol="0" anchor="ctr"/>
          <a:lstStyle>
            <a:lvl1pPr algn="l">
              <a:defRPr sz="1200">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endParaRPr lang="zh-CN" altLang="en-US"/>
          </a:p>
        </p:txBody>
      </p:sp>
      <p:sp>
        <p:nvSpPr>
          <p:cNvPr id="6" name="灯片编号占位符 5">
            <a:extLst>
              <a:ext uri="{FF2B5EF4-FFF2-40B4-BE49-F238E27FC236}">
                <a16:creationId xmlns:a16="http://schemas.microsoft.com/office/drawing/2014/main" xmlns="" id="{5ECA3099-A94F-4C3E-BC29-780EDD38F722}"/>
              </a:ext>
            </a:extLst>
          </p:cNvPr>
          <p:cNvSpPr>
            <a:spLocks noGrp="1"/>
          </p:cNvSpPr>
          <p:nvPr>
            <p:ph type="sldNum" sz="quarter" idx="4"/>
          </p:nvPr>
        </p:nvSpPr>
        <p:spPr>
          <a:xfrm>
            <a:off x="11760000" y="6371351"/>
            <a:ext cx="432000" cy="432000"/>
          </a:xfrm>
          <a:prstGeom prst="rect">
            <a:avLst/>
          </a:prstGeom>
          <a:solidFill>
            <a:schemeClr val="tx1">
              <a:lumMod val="75000"/>
              <a:lumOff val="25000"/>
            </a:schemeClr>
          </a:solidFill>
        </p:spPr>
        <p:txBody>
          <a:bodyPr vert="horz" lIns="0" tIns="0" rIns="0" bIns="0" rtlCol="0" anchor="ctr"/>
          <a:lstStyle>
            <a:lvl1pPr algn="ctr">
              <a:defRPr sz="1200">
                <a:solidFill>
                  <a:schemeClr val="bg1"/>
                </a:solidFill>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
        <p:nvSpPr>
          <p:cNvPr id="4" name="文本框 3">
            <a:extLst>
              <a:ext uri="{FF2B5EF4-FFF2-40B4-BE49-F238E27FC236}">
                <a16:creationId xmlns:a16="http://schemas.microsoft.com/office/drawing/2014/main" xmlns="" id="{34FDC6F9-37F9-4E25-AECA-D307B8421C73}"/>
              </a:ext>
            </a:extLst>
          </p:cNvPr>
          <p:cNvSpPr txBox="1"/>
          <p:nvPr userDrawn="1"/>
        </p:nvSpPr>
        <p:spPr>
          <a:xfrm>
            <a:off x="10176271" y="6433082"/>
            <a:ext cx="1053900" cy="391183"/>
          </a:xfrm>
          <a:prstGeom prst="rect">
            <a:avLst/>
          </a:prstGeom>
          <a:noFill/>
        </p:spPr>
        <p:txBody>
          <a:bodyPr wrap="square" tIns="108000" bIns="0" rtlCol="0" anchor="ctr">
            <a:spAutoFit/>
          </a:bodyPr>
          <a:lstStyle/>
          <a:p>
            <a:pPr algn="r" rtl="0">
              <a:lnSpc>
                <a:spcPts val="1100"/>
              </a:lnSpc>
            </a:pPr>
            <a:r>
              <a:rPr lang="en-US" altLang="zh-CN" sz="2500" b="1" i="0" spc="-100" noProof="0" dirty="0">
                <a:solidFill>
                  <a:schemeClr val="accent1"/>
                </a:solidFill>
                <a:latin typeface="Microsoft YaHei UI" panose="020B0503020204020204" pitchFamily="34" charset="-122"/>
                <a:ea typeface="Microsoft YaHei UI" panose="020B0503020204020204" pitchFamily="34" charset="-122"/>
              </a:rPr>
              <a:t>TREY</a:t>
            </a:r>
            <a:r>
              <a:rPr lang="zh-CN" altLang="en-US" sz="1600" b="1" i="0" spc="-100" baseline="0" noProof="0" dirty="0">
                <a:solidFill>
                  <a:schemeClr val="accent1"/>
                </a:solidFill>
                <a:latin typeface="Microsoft YaHei UI" panose="020B0503020204020204" pitchFamily="34" charset="-122"/>
                <a:ea typeface="Microsoft YaHei UI" panose="020B0503020204020204" pitchFamily="34" charset="-122"/>
              </a:rPr>
              <a:t/>
            </a:r>
            <a:br>
              <a:rPr lang="zh-CN" altLang="en-US" sz="1600" b="1" i="0" spc="-100" baseline="0" noProof="0" dirty="0">
                <a:solidFill>
                  <a:schemeClr val="accent1"/>
                </a:solidFill>
                <a:latin typeface="Microsoft YaHei UI" panose="020B0503020204020204" pitchFamily="34" charset="-122"/>
                <a:ea typeface="Microsoft YaHei UI" panose="020B0503020204020204" pitchFamily="34" charset="-122"/>
              </a:rPr>
            </a:br>
            <a:r>
              <a:rPr lang="en-US" altLang="zh-CN" sz="1100" b="0" i="0" spc="140" noProof="0" dirty="0">
                <a:solidFill>
                  <a:schemeClr val="tx1">
                    <a:lumMod val="75000"/>
                    <a:lumOff val="25000"/>
                  </a:schemeClr>
                </a:solidFill>
                <a:latin typeface="Microsoft YaHei UI" panose="020B0503020204020204" pitchFamily="34" charset="-122"/>
                <a:ea typeface="Microsoft YaHei UI" panose="020B0503020204020204" pitchFamily="34" charset="-122"/>
              </a:rPr>
              <a:t>research</a:t>
            </a:r>
            <a:endParaRPr lang="zh-CN" altLang="en-US" sz="1100" b="0" i="0" spc="140" noProof="0" dirty="0">
              <a:solidFill>
                <a:schemeClr val="tx1">
                  <a:lumMod val="75000"/>
                  <a:lumOff val="25000"/>
                </a:schemeClr>
              </a:solidFill>
              <a:latin typeface="Microsoft YaHei UI" panose="020B0503020204020204" pitchFamily="34" charset="-122"/>
              <a:ea typeface="Microsoft YaHei UI" panose="020B0503020204020204" pitchFamily="34" charset="-122"/>
            </a:endParaRPr>
          </a:p>
        </p:txBody>
      </p:sp>
      <p:sp>
        <p:nvSpPr>
          <p:cNvPr id="9" name="长方形 8">
            <a:extLst>
              <a:ext uri="{FF2B5EF4-FFF2-40B4-BE49-F238E27FC236}">
                <a16:creationId xmlns:a16="http://schemas.microsoft.com/office/drawing/2014/main" xmlns="" id="{4BC39664-EB8B-4A32-915A-D4308F79277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a:latin typeface="Microsoft YaHei UI" panose="020B0503020204020204" pitchFamily="34" charset="-122"/>
              <a:ea typeface="Microsoft YaHei UI" panose="020B0503020204020204" pitchFamily="34" charset="-122"/>
            </a:endParaRPr>
          </a:p>
        </p:txBody>
      </p:sp>
      <p:sp>
        <p:nvSpPr>
          <p:cNvPr id="29" name="长方形 28">
            <a:extLst>
              <a:ext uri="{FF2B5EF4-FFF2-40B4-BE49-F238E27FC236}">
                <a16:creationId xmlns:a16="http://schemas.microsoft.com/office/drawing/2014/main" xmlns="" id="{9B49670D-8F18-44A8-B217-67B412095C0D}"/>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a:latin typeface="Microsoft YaHei UI" panose="020B0503020204020204" pitchFamily="34" charset="-122"/>
              <a:ea typeface="Microsoft YaHei UI" panose="020B0503020204020204" pitchFamily="34" charset="-122"/>
            </a:endParaRPr>
          </a:p>
        </p:txBody>
      </p:sp>
      <p:cxnSp>
        <p:nvCxnSpPr>
          <p:cNvPr id="18" name="直接连接符​​(S) 17">
            <a:extLst>
              <a:ext uri="{FF2B5EF4-FFF2-40B4-BE49-F238E27FC236}">
                <a16:creationId xmlns:a16="http://schemas.microsoft.com/office/drawing/2014/main" xmlns="" id="{030FA059-EC32-4FFF-9673-48849B2FA43A}"/>
              </a:ext>
            </a:extLst>
          </p:cNvPr>
          <p:cNvCxnSpPr>
            <a:cxnSpLocks/>
          </p:cNvCxnSpPr>
          <p:nvPr userDrawn="1"/>
        </p:nvCxnSpPr>
        <p:spPr>
          <a:xfrm flipH="1">
            <a:off x="1" y="6371351"/>
            <a:ext cx="12191999"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63" r:id="rId3"/>
    <p:sldLayoutId id="2147483658" r:id="rId4"/>
    <p:sldLayoutId id="2147483666" r:id="rId5"/>
    <p:sldLayoutId id="2147483659" r:id="rId6"/>
    <p:sldLayoutId id="2147483660" r:id="rId7"/>
    <p:sldLayoutId id="2147483664" r:id="rId8"/>
    <p:sldLayoutId id="2147483650" r:id="rId9"/>
    <p:sldLayoutId id="2147483652" r:id="rId10"/>
    <p:sldLayoutId id="2147483656" r:id="rId11"/>
    <p:sldLayoutId id="2147483657" r:id="rId12"/>
    <p:sldLayoutId id="2147483654" r:id="rId13"/>
    <p:sldLayoutId id="2147483655" r:id="rId14"/>
    <p:sldLayoutId id="2147483667" r:id="rId15"/>
  </p:sldLayoutIdLst>
  <p:hf hdr="0" ftr="0" dt="0"/>
  <p:txStyles>
    <p:titleStyle>
      <a:lvl1pPr algn="l" defTabSz="914400" rtl="0" eaLnBrk="1" latinLnBrk="0" hangingPunct="1">
        <a:lnSpc>
          <a:spcPct val="90000"/>
        </a:lnSpc>
        <a:spcBef>
          <a:spcPct val="0"/>
        </a:spcBef>
        <a:buNone/>
        <a:defRPr sz="3200" b="1" kern="1200" spc="-150">
          <a:solidFill>
            <a:schemeClr val="tx1">
              <a:lumMod val="75000"/>
              <a:lumOff val="25000"/>
            </a:schemeClr>
          </a:solidFill>
          <a:latin typeface="Microsoft YaHei UI" panose="020B0503020204020204" pitchFamily="34" charset="-122"/>
          <a:ea typeface="Microsoft YaHei UI" panose="020B0503020204020204" pitchFamily="34" charset="-122"/>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baike.baidu.com/item/%E4%B8%B0%E7%94%B0%E7%94%9F%E4%BA%A7%E6%96%B9%E5%BC%8F/10077845" TargetMode="External"/></Relationships>
</file>

<file path=ppt/slides/_rels/slide4.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10" Type="http://schemas.microsoft.com/office/2007/relationships/hdphoto" Target="../media/hdphoto2.wdp"/><Relationship Id="rId4" Type="http://schemas.openxmlformats.org/officeDocument/2006/relationships/diagramQuickStyle" Target="../diagrams/quickStyle1.xml"/><Relationship Id="rId9"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8" Type="http://schemas.openxmlformats.org/officeDocument/2006/relationships/oleObject" Target="../embeddings/Microsoft_Excel_97-2003____1.xl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slideLayout" Target="../slideLayouts/slideLayout15.xml"/><Relationship Id="rId1" Type="http://schemas.openxmlformats.org/officeDocument/2006/relationships/vmlDrawing" Target="../drawings/vmlDrawing1.vml"/><Relationship Id="rId6" Type="http://schemas.openxmlformats.org/officeDocument/2006/relationships/diagramColors" Target="../diagrams/colors3.xml"/><Relationship Id="rId5" Type="http://schemas.openxmlformats.org/officeDocument/2006/relationships/diagramQuickStyle" Target="../diagrams/quickStyle3.xml"/><Relationship Id="rId10" Type="http://schemas.openxmlformats.org/officeDocument/2006/relationships/image" Target="../media/image5.jpeg"/><Relationship Id="rId4" Type="http://schemas.openxmlformats.org/officeDocument/2006/relationships/diagramLayout" Target="../diagrams/layout3.xml"/><Relationship Id="rId9" Type="http://schemas.openxmlformats.org/officeDocument/2006/relationships/image" Target="../media/image6.e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hyperlink" Target="https://baike.baidu.com/item/%E7%9C%8B%E6%9D%BF" TargetMode="External"/><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hyperlink" Target="https://baike.baidu.com/item/%E6%8B%89%E5%BC%8F%E7%94%9F%E4%BA%A7" TargetMode="External"/><Relationship Id="rId5" Type="http://schemas.openxmlformats.org/officeDocument/2006/relationships/hyperlink" Target="https://baike.baidu.com/item/%E6%8E%A8%E5%8A%A8%E5%BC%8F%E7%94%9F%E4%BA%A7" TargetMode="External"/><Relationship Id="rId4" Type="http://schemas.openxmlformats.org/officeDocument/2006/relationships/hyperlink" Target="https://baike.baidu.com/item/%E5%A4%A7%E9%87%8E%E8%80%90%E4%B8%80/933935"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baike.baidu.com/item/JIT" TargetMode="External"/><Relationship Id="rId3" Type="http://schemas.openxmlformats.org/officeDocument/2006/relationships/image" Target="../media/image2.jpeg"/><Relationship Id="rId7" Type="http://schemas.openxmlformats.org/officeDocument/2006/relationships/hyperlink" Target="https://baike.baidu.com/item/%E5%9C%A8%E5%88%B6%E5%93%81" TargetMode="External"/><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slide" Target="slide14.xml"/><Relationship Id="rId5" Type="http://schemas.openxmlformats.org/officeDocument/2006/relationships/hyperlink" Target="https://baike.baidu.com/item/%E7%94%9F%E4%BA%A7%E4%BD%9C%E4%B8%9A%E8%AE%A1%E5%88%92" TargetMode="External"/><Relationship Id="rId4" Type="http://schemas.openxmlformats.org/officeDocument/2006/relationships/hyperlink" Target="https://baike.baidu.com/item/%E7%94%9F%E4%BA%A7%E6%8E%A7%E5%88%B6"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microsoft.com/office/2007/relationships/hdphoto" Target="../media/hdphoto3.wdp"/></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10.jpeg"/><Relationship Id="rId4" Type="http://schemas.microsoft.com/office/2007/relationships/hdphoto" Target="../media/hdphoto4.wdp"/></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2.jpeg"/></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descr="多双手叠握形成一个圆圈">
            <a:extLst>
              <a:ext uri="{FF2B5EF4-FFF2-40B4-BE49-F238E27FC236}">
                <a16:creationId xmlns:a16="http://schemas.microsoft.com/office/drawing/2014/main" xmlns="" id="{AA8A1CBA-9BB5-2246-9F4B-98EAD7C90158}"/>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标题 2">
            <a:extLst>
              <a:ext uri="{FF2B5EF4-FFF2-40B4-BE49-F238E27FC236}">
                <a16:creationId xmlns:a16="http://schemas.microsoft.com/office/drawing/2014/main" xmlns="" id="{200B3D2B-613A-41BE-987D-E6A1324B456D}"/>
              </a:ext>
            </a:extLst>
          </p:cNvPr>
          <p:cNvSpPr>
            <a:spLocks noGrp="1"/>
          </p:cNvSpPr>
          <p:nvPr>
            <p:ph type="ctrTitle"/>
          </p:nvPr>
        </p:nvSpPr>
        <p:spPr>
          <a:xfrm>
            <a:off x="3200400" y="2811053"/>
            <a:ext cx="8991600" cy="1261295"/>
          </a:xfrm>
        </p:spPr>
        <p:txBody>
          <a:bodyPr rtlCol="0"/>
          <a:lstStyle/>
          <a:p>
            <a:pPr rtl="0"/>
            <a:r>
              <a:rPr lang="zh-CN" altLang="en-US" noProof="1" smtClean="0"/>
              <a:t>精益生产概述</a:t>
            </a:r>
            <a:endParaRPr lang="zh-CN" altLang="en-US" noProof="1"/>
          </a:p>
        </p:txBody>
      </p:sp>
      <p:sp>
        <p:nvSpPr>
          <p:cNvPr id="4" name="副标题 3">
            <a:extLst>
              <a:ext uri="{FF2B5EF4-FFF2-40B4-BE49-F238E27FC236}">
                <a16:creationId xmlns:a16="http://schemas.microsoft.com/office/drawing/2014/main" xmlns="" id="{4772945D-CA91-4CFE-8EB7-941C7618C994}"/>
              </a:ext>
            </a:extLst>
          </p:cNvPr>
          <p:cNvSpPr>
            <a:spLocks noGrp="1"/>
          </p:cNvSpPr>
          <p:nvPr>
            <p:ph type="subTitle" idx="1"/>
          </p:nvPr>
        </p:nvSpPr>
        <p:spPr>
          <a:xfrm>
            <a:off x="3200400" y="4061039"/>
            <a:ext cx="6580188" cy="580921"/>
          </a:xfrm>
        </p:spPr>
        <p:txBody>
          <a:bodyPr rtlCol="0"/>
          <a:lstStyle/>
          <a:p>
            <a:pPr rtl="0"/>
            <a:r>
              <a:rPr lang="zh-CN" altLang="en-US" noProof="1" smtClean="0"/>
              <a:t>河北海航企业管理咨询有限公司（内部交流资料）</a:t>
            </a:r>
            <a:endParaRPr lang="zh-CN" altLang="en-US" noProof="1"/>
          </a:p>
        </p:txBody>
      </p:sp>
      <p:sp>
        <p:nvSpPr>
          <p:cNvPr id="51" name="文本框 50">
            <a:extLst>
              <a:ext uri="{FF2B5EF4-FFF2-40B4-BE49-F238E27FC236}">
                <a16:creationId xmlns:a16="http://schemas.microsoft.com/office/drawing/2014/main" xmlns="" id="{66C1DE0A-7865-466B-B5D7-781C92357026}"/>
              </a:ext>
            </a:extLst>
          </p:cNvPr>
          <p:cNvSpPr txBox="1"/>
          <p:nvPr/>
        </p:nvSpPr>
        <p:spPr>
          <a:xfrm>
            <a:off x="10284923" y="4258943"/>
            <a:ext cx="1402741" cy="293016"/>
          </a:xfrm>
          <a:prstGeom prst="rect">
            <a:avLst/>
          </a:prstGeom>
          <a:noFill/>
        </p:spPr>
        <p:txBody>
          <a:bodyPr wrap="square" tIns="108000" bIns="0" rtlCol="0" anchor="ctr">
            <a:spAutoFit/>
          </a:bodyPr>
          <a:lstStyle/>
          <a:p>
            <a:pPr algn="ctr">
              <a:lnSpc>
                <a:spcPts val="1400"/>
              </a:lnSpc>
            </a:pPr>
            <a:r>
              <a:rPr lang="zh-CN" altLang="en-US" sz="1600" i="0" spc="140" noProof="1" smtClean="0">
                <a:solidFill>
                  <a:schemeClr val="tx1">
                    <a:lumMod val="75000"/>
                    <a:lumOff val="25000"/>
                  </a:schemeClr>
                </a:solidFill>
                <a:latin typeface="Microsoft YaHei UI" panose="020B0503020204020204" pitchFamily="34" charset="-122"/>
                <a:ea typeface="Microsoft YaHei UI" panose="020B0503020204020204" pitchFamily="34" charset="-122"/>
              </a:rPr>
              <a:t>马壮壮</a:t>
            </a:r>
            <a:endParaRPr lang="zh-CN" altLang="en-US" sz="1600" i="0" spc="140" noProof="1">
              <a:solidFill>
                <a:schemeClr val="tx1">
                  <a:lumMod val="75000"/>
                  <a:lumOff val="25000"/>
                </a:schemeClr>
              </a:solidFill>
              <a:latin typeface="Microsoft YaHei UI" panose="020B0503020204020204" pitchFamily="34" charset="-122"/>
              <a:ea typeface="Microsoft YaHei UI" panose="020B0503020204020204" pitchFamily="34" charset="-122"/>
            </a:endParaRPr>
          </a:p>
        </p:txBody>
      </p:sp>
    </p:spTree>
    <p:extLst>
      <p:ext uri="{BB962C8B-B14F-4D97-AF65-F5344CB8AC3E}">
        <p14:creationId xmlns:p14="http://schemas.microsoft.com/office/powerpoint/2010/main" val="39899232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9304E83-A4F0-49C5-BB01-F5773509A2B3}"/>
              </a:ext>
            </a:extLst>
          </p:cNvPr>
          <p:cNvSpPr>
            <a:spLocks noGrp="1"/>
          </p:cNvSpPr>
          <p:nvPr>
            <p:ph type="title"/>
          </p:nvPr>
        </p:nvSpPr>
        <p:spPr/>
        <p:txBody>
          <a:bodyPr rtlCol="0"/>
          <a:lstStyle/>
          <a:p>
            <a:pPr rtl="0"/>
            <a:r>
              <a:rPr lang="zh-CN" altLang="en-US" dirty="0" smtClean="0"/>
              <a:t>精益生产</a:t>
            </a:r>
            <a:endParaRPr lang="zh-CN" altLang="en-US" dirty="0"/>
          </a:p>
        </p:txBody>
      </p:sp>
      <p:sp>
        <p:nvSpPr>
          <p:cNvPr id="3" name="文本占位符 2">
            <a:extLst>
              <a:ext uri="{FF2B5EF4-FFF2-40B4-BE49-F238E27FC236}">
                <a16:creationId xmlns:a16="http://schemas.microsoft.com/office/drawing/2014/main" xmlns="" id="{7CA42D59-EAD6-4F95-84F1-32A30F057856}"/>
              </a:ext>
            </a:extLst>
          </p:cNvPr>
          <p:cNvSpPr>
            <a:spLocks noGrp="1"/>
          </p:cNvSpPr>
          <p:nvPr>
            <p:ph type="body" sz="quarter" idx="32"/>
          </p:nvPr>
        </p:nvSpPr>
        <p:spPr/>
        <p:txBody>
          <a:bodyPr rtlCol="0"/>
          <a:lstStyle/>
          <a:p>
            <a:r>
              <a:rPr lang="zh-CN" altLang="en-US" sz="1200" dirty="0" smtClean="0">
                <a:ea typeface="宋体" panose="02010600030101010101" pitchFamily="2" charset="-122"/>
              </a:rPr>
              <a:t>制造系统演化史与精益生产的起源</a:t>
            </a:r>
            <a:endParaRPr lang="zh-CN" altLang="en-US" sz="1200" dirty="0">
              <a:ea typeface="宋体" panose="02010600030101010101" pitchFamily="2" charset="-122"/>
            </a:endParaRPr>
          </a:p>
        </p:txBody>
      </p:sp>
      <p:sp>
        <p:nvSpPr>
          <p:cNvPr id="12" name="长方形 11" descr="重点标记块左对齐">
            <a:extLst>
              <a:ext uri="{FF2B5EF4-FFF2-40B4-BE49-F238E27FC236}">
                <a16:creationId xmlns:a16="http://schemas.microsoft.com/office/drawing/2014/main" xmlns="" id="{7F65E93D-09FF-42EE-B9DD-750638966686}"/>
              </a:ext>
              <a:ext uri="{C183D7F6-B498-43B3-948B-1728B52AA6E4}">
                <adec:decorative xmlns="" xmlns:adec="http://schemas.microsoft.com/office/drawing/2017/decorative" val="1"/>
              </a:ext>
            </a:extLst>
          </p:cNvPr>
          <p:cNvSpPr/>
          <p:nvPr/>
        </p:nvSpPr>
        <p:spPr>
          <a:xfrm>
            <a:off x="431800" y="2100317"/>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a:latin typeface="Microsoft YaHei UI" panose="020B0503020204020204" pitchFamily="34" charset="-122"/>
              <a:ea typeface="Microsoft YaHei UI" panose="020B0503020204020204" pitchFamily="34" charset="-122"/>
            </a:endParaRPr>
          </a:p>
        </p:txBody>
      </p:sp>
      <p:sp>
        <p:nvSpPr>
          <p:cNvPr id="4" name="文本占位符 3">
            <a:extLst>
              <a:ext uri="{FF2B5EF4-FFF2-40B4-BE49-F238E27FC236}">
                <a16:creationId xmlns:a16="http://schemas.microsoft.com/office/drawing/2014/main" xmlns="" id="{6AB259A0-0017-492F-A0DC-4B70C7052AE0}"/>
              </a:ext>
            </a:extLst>
          </p:cNvPr>
          <p:cNvSpPr>
            <a:spLocks noGrp="1"/>
          </p:cNvSpPr>
          <p:nvPr>
            <p:ph type="body" idx="1"/>
          </p:nvPr>
        </p:nvSpPr>
        <p:spPr>
          <a:xfrm>
            <a:off x="432000" y="2442934"/>
            <a:ext cx="5472000" cy="360000"/>
          </a:xfrm>
        </p:spPr>
        <p:txBody>
          <a:bodyPr rtlCol="0"/>
          <a:lstStyle/>
          <a:p>
            <a:pPr rtl="0"/>
            <a:r>
              <a:rPr lang="zh-CN" altLang="en-US" dirty="0" smtClean="0"/>
              <a:t>精益生产起源</a:t>
            </a:r>
            <a:endParaRPr lang="zh-CN" altLang="en-US" dirty="0"/>
          </a:p>
        </p:txBody>
      </p:sp>
      <p:sp>
        <p:nvSpPr>
          <p:cNvPr id="5" name="内容占位符 4">
            <a:extLst>
              <a:ext uri="{FF2B5EF4-FFF2-40B4-BE49-F238E27FC236}">
                <a16:creationId xmlns:a16="http://schemas.microsoft.com/office/drawing/2014/main" xmlns="" id="{CEEB3BAE-C0B2-447C-B8BE-96C6BD84D658}"/>
              </a:ext>
            </a:extLst>
          </p:cNvPr>
          <p:cNvSpPr>
            <a:spLocks noGrp="1"/>
          </p:cNvSpPr>
          <p:nvPr>
            <p:ph sz="half" idx="2"/>
          </p:nvPr>
        </p:nvSpPr>
        <p:spPr>
          <a:xfrm>
            <a:off x="432000" y="2950768"/>
            <a:ext cx="5472000" cy="2194694"/>
          </a:xfrm>
        </p:spPr>
        <p:txBody>
          <a:bodyPr rtlCol="0"/>
          <a:lstStyle/>
          <a:p>
            <a:pPr indent="720000">
              <a:buFont typeface="Wingdings" panose="05000000000000000000" pitchFamily="2" charset="2"/>
              <a:buNone/>
            </a:pPr>
            <a:r>
              <a:rPr lang="zh-CN" altLang="en-US" sz="2800" dirty="0">
                <a:solidFill>
                  <a:srgbClr val="0000FF"/>
                </a:solidFill>
                <a:latin typeface="楷体" panose="02010609060101010101" pitchFamily="49" charset="-122"/>
                <a:ea typeface="楷体" panose="02010609060101010101" pitchFamily="49" charset="-122"/>
              </a:rPr>
              <a:t>起源于20世纪50年代丰田汽车公司，而在80年代中期被欧美企业纷纷采用。随着</a:t>
            </a:r>
            <a:r>
              <a:rPr lang="zh-CN" altLang="en-US" sz="2800" dirty="0">
                <a:solidFill>
                  <a:srgbClr val="FF0000"/>
                </a:solidFill>
                <a:latin typeface="楷体" panose="02010609060101010101" pitchFamily="49" charset="-122"/>
                <a:ea typeface="楷体" panose="02010609060101010101" pitchFamily="49" charset="-122"/>
              </a:rPr>
              <a:t>微利时代</a:t>
            </a:r>
            <a:r>
              <a:rPr lang="zh-CN" altLang="en-US" sz="2800" dirty="0">
                <a:solidFill>
                  <a:srgbClr val="0000FF"/>
                </a:solidFill>
                <a:latin typeface="楷体" panose="02010609060101010101" pitchFamily="49" charset="-122"/>
                <a:ea typeface="楷体" panose="02010609060101010101" pitchFamily="49" charset="-122"/>
              </a:rPr>
              <a:t>的来临，精益生产模式成为企业竞争的有力</a:t>
            </a:r>
            <a:r>
              <a:rPr lang="zh-CN" altLang="en-US" sz="2800" dirty="0" smtClean="0">
                <a:solidFill>
                  <a:srgbClr val="0000FF"/>
                </a:solidFill>
                <a:latin typeface="楷体" panose="02010609060101010101" pitchFamily="49" charset="-122"/>
                <a:ea typeface="楷体" panose="02010609060101010101" pitchFamily="49" charset="-122"/>
              </a:rPr>
              <a:t>武器。</a:t>
            </a:r>
            <a:endParaRPr lang="zh-CN" altLang="en-US" sz="2800" dirty="0">
              <a:solidFill>
                <a:srgbClr val="0000FF"/>
              </a:solidFill>
              <a:latin typeface="楷体" panose="02010609060101010101" pitchFamily="49" charset="-122"/>
              <a:ea typeface="楷体" panose="02010609060101010101" pitchFamily="49" charset="-122"/>
            </a:endParaRPr>
          </a:p>
        </p:txBody>
      </p:sp>
      <p:cxnSp>
        <p:nvCxnSpPr>
          <p:cNvPr id="11" name="直接连接符​​(S) 10" descr="幻灯片分隔线">
            <a:extLst>
              <a:ext uri="{FF2B5EF4-FFF2-40B4-BE49-F238E27FC236}">
                <a16:creationId xmlns:a16="http://schemas.microsoft.com/office/drawing/2014/main" xmlns="" id="{5A563457-1EC8-4978-BCCB-AFD88C9ED04C}"/>
              </a:ext>
              <a:ext uri="{C183D7F6-B498-43B3-948B-1728B52AA6E4}">
                <adec:decorative xmlns="" xmlns:adec="http://schemas.microsoft.com/office/drawing/2017/decorative" val="1"/>
              </a:ext>
            </a:extLst>
          </p:cNvPr>
          <p:cNvCxnSpPr/>
          <p:nvPr/>
        </p:nvCxnSpPr>
        <p:spPr>
          <a:xfrm>
            <a:off x="6096000" y="2363035"/>
            <a:ext cx="0" cy="241133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13" name="长方形 12" descr="重点标记栏右对齐&#10;">
            <a:extLst>
              <a:ext uri="{FF2B5EF4-FFF2-40B4-BE49-F238E27FC236}">
                <a16:creationId xmlns:a16="http://schemas.microsoft.com/office/drawing/2014/main" xmlns="" id="{A7CD04AE-9A8B-4DED-855D-F51B510D0B69}"/>
              </a:ext>
              <a:ext uri="{C183D7F6-B498-43B3-948B-1728B52AA6E4}">
                <adec:decorative xmlns="" xmlns:adec="http://schemas.microsoft.com/office/drawing/2017/decorative" val="1"/>
              </a:ext>
            </a:extLst>
          </p:cNvPr>
          <p:cNvSpPr/>
          <p:nvPr/>
        </p:nvSpPr>
        <p:spPr>
          <a:xfrm>
            <a:off x="6299887" y="2100317"/>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a:latin typeface="Microsoft YaHei UI" panose="020B0503020204020204" pitchFamily="34" charset="-122"/>
              <a:ea typeface="Microsoft YaHei UI" panose="020B0503020204020204" pitchFamily="34" charset="-122"/>
            </a:endParaRPr>
          </a:p>
        </p:txBody>
      </p:sp>
      <p:sp>
        <p:nvSpPr>
          <p:cNvPr id="6" name="文本占位符 5">
            <a:extLst>
              <a:ext uri="{FF2B5EF4-FFF2-40B4-BE49-F238E27FC236}">
                <a16:creationId xmlns:a16="http://schemas.microsoft.com/office/drawing/2014/main" xmlns="" id="{B237D1CA-B91A-410E-A968-D017BBE99F99}"/>
              </a:ext>
            </a:extLst>
          </p:cNvPr>
          <p:cNvSpPr>
            <a:spLocks noGrp="1"/>
          </p:cNvSpPr>
          <p:nvPr>
            <p:ph type="body" sz="quarter" idx="13"/>
          </p:nvPr>
        </p:nvSpPr>
        <p:spPr>
          <a:xfrm>
            <a:off x="6300000" y="2443459"/>
            <a:ext cx="5472000" cy="358775"/>
          </a:xfrm>
        </p:spPr>
        <p:txBody>
          <a:bodyPr rtlCol="0"/>
          <a:lstStyle/>
          <a:p>
            <a:pPr rtl="0"/>
            <a:r>
              <a:rPr lang="zh-CN" altLang="en-US" dirty="0" smtClean="0"/>
              <a:t>制造系统演化史</a:t>
            </a:r>
            <a:endParaRPr lang="zh-CN" altLang="en-US" dirty="0"/>
          </a:p>
        </p:txBody>
      </p:sp>
      <p:sp>
        <p:nvSpPr>
          <p:cNvPr id="7" name="文本占位符 6">
            <a:extLst>
              <a:ext uri="{FF2B5EF4-FFF2-40B4-BE49-F238E27FC236}">
                <a16:creationId xmlns:a16="http://schemas.microsoft.com/office/drawing/2014/main" xmlns="" id="{26A87885-D672-4CF9-A78D-CFE98385B03A}"/>
              </a:ext>
            </a:extLst>
          </p:cNvPr>
          <p:cNvSpPr>
            <a:spLocks noGrp="1"/>
          </p:cNvSpPr>
          <p:nvPr>
            <p:ph type="body" sz="quarter" idx="12"/>
          </p:nvPr>
        </p:nvSpPr>
        <p:spPr>
          <a:xfrm>
            <a:off x="6299887" y="2947459"/>
            <a:ext cx="5472113" cy="2919892"/>
          </a:xfrm>
        </p:spPr>
        <p:txBody>
          <a:bodyPr rtlCol="0"/>
          <a:lstStyle/>
          <a:p>
            <a:r>
              <a:rPr lang="zh-CN" altLang="en-US" sz="2800" dirty="0">
                <a:solidFill>
                  <a:srgbClr val="0000FF"/>
                </a:solidFill>
                <a:latin typeface="楷体" panose="02010609060101010101" pitchFamily="49" charset="-122"/>
                <a:ea typeface="楷体" panose="02010609060101010101" pitchFamily="49" charset="-122"/>
              </a:rPr>
              <a:t>福特首创的装配线是大规模低品种生产方式的代表，工人被当成工作的机器</a:t>
            </a:r>
            <a:endParaRPr lang="en-US" altLang="zh-CN" sz="2800" dirty="0">
              <a:solidFill>
                <a:srgbClr val="0000FF"/>
              </a:solidFill>
              <a:latin typeface="楷体" panose="02010609060101010101" pitchFamily="49" charset="-122"/>
              <a:ea typeface="楷体" panose="02010609060101010101" pitchFamily="49" charset="-122"/>
            </a:endParaRPr>
          </a:p>
          <a:p>
            <a:r>
              <a:rPr lang="zh-CN" altLang="en-US" sz="2800" dirty="0">
                <a:solidFill>
                  <a:srgbClr val="0000FF"/>
                </a:solidFill>
                <a:latin typeface="楷体" panose="02010609060101010101" pitchFamily="49" charset="-122"/>
                <a:ea typeface="楷体" panose="02010609060101010101" pitchFamily="49" charset="-122"/>
              </a:rPr>
              <a:t>丰田系统是建立在准时化观念上的拉动式生产模式，以应付小订单多品种的挑战</a:t>
            </a:r>
          </a:p>
          <a:p>
            <a:endParaRPr lang="zh-CN" altLang="en-US" sz="2800" dirty="0">
              <a:solidFill>
                <a:srgbClr val="0000FF"/>
              </a:solidFill>
              <a:latin typeface="华文行楷" panose="02010800040101010101" pitchFamily="2" charset="-122"/>
              <a:ea typeface="华文行楷" panose="02010800040101010101" pitchFamily="2" charset="-122"/>
            </a:endParaRPr>
          </a:p>
        </p:txBody>
      </p:sp>
      <p:sp>
        <p:nvSpPr>
          <p:cNvPr id="8" name="灯片编号占位符 7">
            <a:extLst>
              <a:ext uri="{FF2B5EF4-FFF2-40B4-BE49-F238E27FC236}">
                <a16:creationId xmlns:a16="http://schemas.microsoft.com/office/drawing/2014/main" xmlns="" id="{E6AC9832-FB01-464A-9824-61887B77997E}"/>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2</a:t>
            </a:fld>
            <a:endParaRPr lang="zh-CN" altLang="en-US"/>
          </a:p>
        </p:txBody>
      </p:sp>
    </p:spTree>
    <p:extLst>
      <p:ext uri="{BB962C8B-B14F-4D97-AF65-F5344CB8AC3E}">
        <p14:creationId xmlns:p14="http://schemas.microsoft.com/office/powerpoint/2010/main" val="15216951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占位符 10" descr="放有计算机、手机、图书等的办公桌。">
            <a:extLst>
              <a:ext uri="{FF2B5EF4-FFF2-40B4-BE49-F238E27FC236}">
                <a16:creationId xmlns:a16="http://schemas.microsoft.com/office/drawing/2014/main" xmlns="" id="{2E7ADBC3-DECA-9F4C-9289-9E43C727592F}"/>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标题 2">
            <a:extLst>
              <a:ext uri="{FF2B5EF4-FFF2-40B4-BE49-F238E27FC236}">
                <a16:creationId xmlns:a16="http://schemas.microsoft.com/office/drawing/2014/main" xmlns="" id="{200B3D2B-613A-41BE-987D-E6A1324B456D}"/>
              </a:ext>
            </a:extLst>
          </p:cNvPr>
          <p:cNvSpPr>
            <a:spLocks noGrp="1"/>
          </p:cNvSpPr>
          <p:nvPr>
            <p:ph type="ctrTitle"/>
          </p:nvPr>
        </p:nvSpPr>
        <p:spPr/>
        <p:txBody>
          <a:bodyPr rtlCol="0"/>
          <a:lstStyle/>
          <a:p>
            <a:pPr rtl="0"/>
            <a:r>
              <a:rPr lang="zh-CN" altLang="en-US" dirty="0" smtClean="0"/>
              <a:t>百度百科</a:t>
            </a:r>
            <a:r>
              <a:rPr lang="en-US" altLang="zh-CN" dirty="0" smtClean="0"/>
              <a:t>-</a:t>
            </a:r>
            <a:r>
              <a:rPr lang="zh-CN" altLang="en-US" sz="3200" dirty="0" smtClean="0"/>
              <a:t>精益生产</a:t>
            </a:r>
            <a:endParaRPr lang="zh-CN" altLang="en-US" sz="3200" dirty="0"/>
          </a:p>
        </p:txBody>
      </p:sp>
      <p:sp>
        <p:nvSpPr>
          <p:cNvPr id="14" name="文本占位符 13">
            <a:extLst>
              <a:ext uri="{FF2B5EF4-FFF2-40B4-BE49-F238E27FC236}">
                <a16:creationId xmlns:a16="http://schemas.microsoft.com/office/drawing/2014/main" xmlns="" id="{F278402B-CA7D-4F5B-B3FA-ED74AB3CFB6C}"/>
              </a:ext>
            </a:extLst>
          </p:cNvPr>
          <p:cNvSpPr>
            <a:spLocks noGrp="1"/>
          </p:cNvSpPr>
          <p:nvPr>
            <p:ph type="body" sz="quarter" idx="13"/>
          </p:nvPr>
        </p:nvSpPr>
        <p:spPr/>
        <p:txBody>
          <a:bodyPr rtlCol="0"/>
          <a:lstStyle/>
          <a:p>
            <a:pPr algn="l"/>
            <a:r>
              <a:rPr lang="zh-CN" altLang="en-US" dirty="0" smtClean="0">
                <a:solidFill>
                  <a:srgbClr val="FFFF00"/>
                </a:solidFill>
              </a:rPr>
              <a:t>精益生产（</a:t>
            </a:r>
            <a:r>
              <a:rPr lang="en-US" altLang="zh-CN" dirty="0" smtClean="0">
                <a:solidFill>
                  <a:srgbClr val="FFFF00"/>
                </a:solidFill>
              </a:rPr>
              <a:t>Lean Production</a:t>
            </a:r>
            <a:r>
              <a:rPr lang="zh-CN" altLang="en-US" dirty="0" smtClean="0">
                <a:solidFill>
                  <a:srgbClr val="FFFF00"/>
                </a:solidFill>
              </a:rPr>
              <a:t>），简称“精益”，是衍生自</a:t>
            </a:r>
            <a:r>
              <a:rPr lang="zh-CN" altLang="en-US" dirty="0" smtClean="0">
                <a:solidFill>
                  <a:srgbClr val="FFFF00"/>
                </a:solidFill>
                <a:hlinkClick r:id="rId4"/>
              </a:rPr>
              <a:t>丰田生产方式</a:t>
            </a:r>
            <a:r>
              <a:rPr lang="zh-CN" altLang="en-US" dirty="0" smtClean="0">
                <a:solidFill>
                  <a:srgbClr val="FFFF00"/>
                </a:solidFill>
              </a:rPr>
              <a:t>（</a:t>
            </a:r>
            <a:r>
              <a:rPr lang="en-US" altLang="zh-CN" dirty="0" smtClean="0">
                <a:solidFill>
                  <a:srgbClr val="FFFF00"/>
                </a:solidFill>
              </a:rPr>
              <a:t>TPS</a:t>
            </a:r>
            <a:r>
              <a:rPr lang="zh-CN" altLang="en-US" dirty="0" smtClean="0">
                <a:solidFill>
                  <a:srgbClr val="FFFF00"/>
                </a:solidFill>
              </a:rPr>
              <a:t>）的一种管理哲学。</a:t>
            </a:r>
            <a:endParaRPr lang="zh-CN" altLang="en-US" dirty="0">
              <a:solidFill>
                <a:srgbClr val="FFFF00"/>
              </a:solidFill>
            </a:endParaRPr>
          </a:p>
        </p:txBody>
      </p:sp>
      <p:sp>
        <p:nvSpPr>
          <p:cNvPr id="5" name="灯片编号占位符 4">
            <a:extLst>
              <a:ext uri="{FF2B5EF4-FFF2-40B4-BE49-F238E27FC236}">
                <a16:creationId xmlns:a16="http://schemas.microsoft.com/office/drawing/2014/main" xmlns="" id="{BDD5A594-D852-43BB-B591-E9D9027253BD}"/>
              </a:ext>
            </a:extLst>
          </p:cNvPr>
          <p:cNvSpPr>
            <a:spLocks noGrp="1"/>
          </p:cNvSpPr>
          <p:nvPr>
            <p:ph type="sldNum" sz="quarter" idx="12"/>
          </p:nvPr>
        </p:nvSpPr>
        <p:spPr/>
        <p:txBody>
          <a:bodyPr rtlCol="0"/>
          <a:lstStyle/>
          <a:p>
            <a:pPr rtl="0"/>
            <a:fld id="{19B51A1E-902D-48AF-9020-955120F399B6}" type="slidenum">
              <a:rPr lang="en-US" altLang="zh-CN" smtClean="0"/>
              <a:pPr rtl="0"/>
              <a:t>3</a:t>
            </a:fld>
            <a:endParaRPr lang="zh-CN" altLang="en-US"/>
          </a:p>
        </p:txBody>
      </p:sp>
    </p:spTree>
    <p:extLst>
      <p:ext uri="{BB962C8B-B14F-4D97-AF65-F5344CB8AC3E}">
        <p14:creationId xmlns:p14="http://schemas.microsoft.com/office/powerpoint/2010/main" val="40916746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8"/>
          <p:cNvSpPr>
            <a:spLocks noGrp="1"/>
          </p:cNvSpPr>
          <p:nvPr>
            <p:ph type="sldNum" sz="quarter" idx="33"/>
          </p:nvPr>
        </p:nvSpPr>
        <p:spPr/>
        <p:txBody>
          <a:bodyPr/>
          <a:lstStyle/>
          <a:p>
            <a:fld id="{19B51A1E-902D-48AF-9020-955120F399B6}" type="slidenum">
              <a:rPr lang="en-US" altLang="zh-CN" smtClean="0"/>
              <a:pPr/>
              <a:t>4</a:t>
            </a:fld>
            <a:endParaRPr lang="zh-CN" altLang="en-US"/>
          </a:p>
        </p:txBody>
      </p:sp>
      <p:graphicFrame>
        <p:nvGraphicFramePr>
          <p:cNvPr id="10" name="图示 9"/>
          <p:cNvGraphicFramePr/>
          <p:nvPr>
            <p:extLst>
              <p:ext uri="{D42A27DB-BD31-4B8C-83A1-F6EECF244321}">
                <p14:modId xmlns:p14="http://schemas.microsoft.com/office/powerpoint/2010/main" val="2338921213"/>
              </p:ext>
            </p:extLst>
          </p:nvPr>
        </p:nvGraphicFramePr>
        <p:xfrm>
          <a:off x="-1616284" y="1368000"/>
          <a:ext cx="7712284" cy="50033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标题 1">
            <a:extLst>
              <a:ext uri="{FF2B5EF4-FFF2-40B4-BE49-F238E27FC236}">
                <a16:creationId xmlns:a16="http://schemas.microsoft.com/office/drawing/2014/main" xmlns="" id="{19304E83-A4F0-49C5-BB01-F5773509A2B3}"/>
              </a:ext>
            </a:extLst>
          </p:cNvPr>
          <p:cNvSpPr>
            <a:spLocks noGrp="1"/>
          </p:cNvSpPr>
          <p:nvPr>
            <p:ph type="title"/>
          </p:nvPr>
        </p:nvSpPr>
        <p:spPr>
          <a:xfrm>
            <a:off x="432000" y="432000"/>
            <a:ext cx="11340000" cy="432000"/>
          </a:xfrm>
        </p:spPr>
        <p:txBody>
          <a:bodyPr rtlCol="0"/>
          <a:lstStyle/>
          <a:p>
            <a:pPr rtl="0"/>
            <a:r>
              <a:rPr lang="zh-CN" altLang="en-US" dirty="0" smtClean="0"/>
              <a:t>精益生产</a:t>
            </a:r>
            <a:endParaRPr lang="zh-CN" altLang="en-US" dirty="0"/>
          </a:p>
        </p:txBody>
      </p:sp>
      <p:sp>
        <p:nvSpPr>
          <p:cNvPr id="15" name="文本占位符 2">
            <a:extLst>
              <a:ext uri="{FF2B5EF4-FFF2-40B4-BE49-F238E27FC236}">
                <a16:creationId xmlns:a16="http://schemas.microsoft.com/office/drawing/2014/main" xmlns="" id="{7CA42D59-EAD6-4F95-84F1-32A30F057856}"/>
              </a:ext>
            </a:extLst>
          </p:cNvPr>
          <p:cNvSpPr>
            <a:spLocks noGrp="1"/>
          </p:cNvSpPr>
          <p:nvPr>
            <p:ph type="body" sz="quarter" idx="32"/>
          </p:nvPr>
        </p:nvSpPr>
        <p:spPr>
          <a:xfrm>
            <a:off x="431800" y="1008000"/>
            <a:ext cx="11339513" cy="360000"/>
          </a:xfrm>
        </p:spPr>
        <p:txBody>
          <a:bodyPr rtlCol="0"/>
          <a:lstStyle/>
          <a:p>
            <a:r>
              <a:rPr lang="zh-CN" altLang="en-US" dirty="0" smtClean="0">
                <a:ea typeface="宋体" panose="02010600030101010101" pitchFamily="2" charset="-122"/>
              </a:rPr>
              <a:t>如何理解精益生产</a:t>
            </a:r>
            <a:endParaRPr lang="zh-CN" altLang="en-US" dirty="0">
              <a:ea typeface="宋体" panose="02010600030101010101" pitchFamily="2" charset="-122"/>
            </a:endParaRPr>
          </a:p>
        </p:txBody>
      </p:sp>
      <p:pic>
        <p:nvPicPr>
          <p:cNvPr id="188" name="Picture 2" descr="http://img.qqu.cc/uploads/allimg/160806/1-160P6142H6.jpg"/>
          <p:cNvPicPr>
            <a:picLocks noChangeAspect="1" noChangeArrowheads="1"/>
          </p:cNvPicPr>
          <p:nvPr/>
        </p:nvPicPr>
        <p:blipFill>
          <a:blip r:embed="rId7">
            <a:extLst>
              <a:ext uri="{BEBA8EAE-BF5A-486C-A8C5-ECC9F3942E4B}">
                <a14:imgProps xmlns:a14="http://schemas.microsoft.com/office/drawing/2010/main">
                  <a14:imgLayer r:embed="rId8">
                    <a14:imgEffect>
                      <a14:artisticMarker/>
                    </a14:imgEffect>
                  </a14:imgLayer>
                </a14:imgProps>
              </a:ext>
              <a:ext uri="{28A0092B-C50C-407E-A947-70E740481C1C}">
                <a14:useLocalDpi xmlns:a14="http://schemas.microsoft.com/office/drawing/2010/main" val="0"/>
              </a:ext>
            </a:extLst>
          </a:blip>
          <a:srcRect/>
          <a:stretch>
            <a:fillRect/>
          </a:stretch>
        </p:blipFill>
        <p:spPr bwMode="auto">
          <a:xfrm>
            <a:off x="5104581" y="432000"/>
            <a:ext cx="2968266" cy="2968266"/>
          </a:xfrm>
          <a:prstGeom prst="rect">
            <a:avLst/>
          </a:prstGeom>
          <a:noFill/>
          <a:extLst>
            <a:ext uri="{909E8E84-426E-40DD-AFC4-6F175D3DCCD1}">
              <a14:hiddenFill xmlns:a14="http://schemas.microsoft.com/office/drawing/2010/main">
                <a:solidFill>
                  <a:srgbClr val="FFFFFF"/>
                </a:solidFill>
              </a14:hiddenFill>
            </a:ext>
          </a:extLst>
        </p:spPr>
      </p:pic>
      <p:pic>
        <p:nvPicPr>
          <p:cNvPr id="189" name="Picture 4" descr="http://imgm.ph.126.net/y7NHNxUlgER4HJr_Kaab7A==/6630806081933385643.jpg"/>
          <p:cNvPicPr>
            <a:picLocks noChangeArrowheads="1"/>
          </p:cNvPicPr>
          <p:nvPr/>
        </p:nvPicPr>
        <p:blipFill rotWithShape="1">
          <a:blip r:embed="rId9">
            <a:extLst>
              <a:ext uri="{BEBA8EAE-BF5A-486C-A8C5-ECC9F3942E4B}">
                <a14:imgProps xmlns:a14="http://schemas.microsoft.com/office/drawing/2010/main">
                  <a14:imgLayer r:embed="rId10">
                    <a14:imgEffect>
                      <a14:artisticMarker/>
                    </a14:imgEffect>
                  </a14:imgLayer>
                </a14:imgProps>
              </a:ext>
              <a:ext uri="{28A0092B-C50C-407E-A947-70E740481C1C}">
                <a14:useLocalDpi xmlns:a14="http://schemas.microsoft.com/office/drawing/2010/main" val="0"/>
              </a:ext>
            </a:extLst>
          </a:blip>
          <a:srcRect l="14093" r="16483"/>
          <a:stretch/>
        </p:blipFill>
        <p:spPr bwMode="auto">
          <a:xfrm>
            <a:off x="8161303" y="432000"/>
            <a:ext cx="3229493" cy="2949258"/>
          </a:xfrm>
          <a:prstGeom prst="rect">
            <a:avLst/>
          </a:prstGeom>
          <a:noFill/>
          <a:extLst>
            <a:ext uri="{909E8E84-426E-40DD-AFC4-6F175D3DCCD1}">
              <a14:hiddenFill xmlns:a14="http://schemas.microsoft.com/office/drawing/2010/main">
                <a:solidFill>
                  <a:srgbClr val="FFFFFF"/>
                </a:solidFill>
              </a14:hiddenFill>
            </a:ext>
          </a:extLst>
        </p:spPr>
      </p:pic>
      <p:sp>
        <p:nvSpPr>
          <p:cNvPr id="190" name="矩形 189"/>
          <p:cNvSpPr/>
          <p:nvPr/>
        </p:nvSpPr>
        <p:spPr>
          <a:xfrm>
            <a:off x="4973952" y="3812114"/>
            <a:ext cx="6416844" cy="2308324"/>
          </a:xfrm>
          <a:prstGeom prst="rect">
            <a:avLst/>
          </a:prstGeom>
        </p:spPr>
        <p:txBody>
          <a:bodyPr wrap="square">
            <a:spAutoFit/>
          </a:bodyPr>
          <a:lstStyle/>
          <a:p>
            <a:r>
              <a:rPr lang="zh-CN" altLang="en-US" dirty="0" smtClean="0">
                <a:latin typeface="楷体" panose="02010609060101010101" pitchFamily="49" charset="-122"/>
                <a:ea typeface="楷体" panose="02010609060101010101" pitchFamily="49" charset="-122"/>
              </a:rPr>
              <a:t>如果我们把身体看做一个系统，每日进食看作是生产系统的资源输入，每日活动量作为收益。</a:t>
            </a:r>
            <a:endParaRPr lang="en-US" altLang="zh-CN" dirty="0" smtClean="0">
              <a:latin typeface="楷体" panose="02010609060101010101" pitchFamily="49" charset="-122"/>
              <a:ea typeface="楷体" panose="02010609060101010101" pitchFamily="49" charset="-122"/>
            </a:endParaRPr>
          </a:p>
          <a:p>
            <a:endParaRPr lang="en-US" altLang="zh-CN" dirty="0" smtClean="0">
              <a:latin typeface="楷体" panose="02010609060101010101" pitchFamily="49" charset="-122"/>
              <a:ea typeface="楷体" panose="02010609060101010101" pitchFamily="49" charset="-122"/>
            </a:endParaRPr>
          </a:p>
          <a:p>
            <a:r>
              <a:rPr lang="zh-CN" altLang="en-US" dirty="0" smtClean="0">
                <a:latin typeface="楷体" panose="02010609060101010101" pitchFamily="49" charset="-122"/>
                <a:ea typeface="楷体" panose="02010609060101010101" pitchFamily="49" charset="-122"/>
              </a:rPr>
              <a:t>那么在以下假设情况下谁是精益的？？？</a:t>
            </a:r>
            <a:endParaRPr lang="en-US" altLang="zh-CN" dirty="0" smtClean="0">
              <a:latin typeface="楷体" panose="02010609060101010101" pitchFamily="49" charset="-122"/>
              <a:ea typeface="楷体" panose="02010609060101010101" pitchFamily="49" charset="-122"/>
            </a:endParaRPr>
          </a:p>
          <a:p>
            <a:endParaRPr lang="en-US" altLang="zh-CN" dirty="0">
              <a:latin typeface="楷体" panose="02010609060101010101" pitchFamily="49" charset="-122"/>
              <a:ea typeface="楷体" panose="02010609060101010101" pitchFamily="49" charset="-122"/>
            </a:endParaRPr>
          </a:p>
          <a:p>
            <a:endParaRPr lang="en-US" altLang="zh-CN" dirty="0" smtClean="0">
              <a:latin typeface="楷体" panose="02010609060101010101" pitchFamily="49" charset="-122"/>
              <a:ea typeface="楷体" panose="02010609060101010101" pitchFamily="49" charset="-122"/>
            </a:endParaRPr>
          </a:p>
          <a:p>
            <a:r>
              <a:rPr lang="en-US" altLang="zh-CN" dirty="0" smtClean="0">
                <a:latin typeface="楷体" panose="02010609060101010101" pitchFamily="49" charset="-122"/>
                <a:ea typeface="楷体" panose="02010609060101010101" pitchFamily="49" charset="-122"/>
              </a:rPr>
              <a:t>1.</a:t>
            </a:r>
            <a:r>
              <a:rPr lang="zh-CN" altLang="en-US" dirty="0" smtClean="0">
                <a:latin typeface="楷体" panose="02010609060101010101" pitchFamily="49" charset="-122"/>
                <a:ea typeface="楷体" panose="02010609060101010101" pitchFamily="49" charset="-122"/>
              </a:rPr>
              <a:t>胖子和瘦子的每日活动量相同</a:t>
            </a:r>
            <a:endParaRPr lang="en-US" altLang="zh-CN" dirty="0" smtClean="0">
              <a:latin typeface="楷体" panose="02010609060101010101" pitchFamily="49" charset="-122"/>
              <a:ea typeface="楷体" panose="02010609060101010101" pitchFamily="49" charset="-122"/>
            </a:endParaRPr>
          </a:p>
          <a:p>
            <a:r>
              <a:rPr lang="en-US" altLang="zh-CN" dirty="0" smtClean="0">
                <a:latin typeface="楷体" panose="02010609060101010101" pitchFamily="49" charset="-122"/>
                <a:ea typeface="楷体" panose="02010609060101010101" pitchFamily="49" charset="-122"/>
              </a:rPr>
              <a:t>2.</a:t>
            </a:r>
            <a:r>
              <a:rPr lang="zh-CN" altLang="en-US" dirty="0" smtClean="0">
                <a:latin typeface="楷体" panose="02010609060101010101" pitchFamily="49" charset="-122"/>
                <a:ea typeface="楷体" panose="02010609060101010101" pitchFamily="49" charset="-122"/>
              </a:rPr>
              <a:t>胖子比瘦子每日多吃两碗米饭</a:t>
            </a:r>
            <a:endParaRPr lang="en-US" altLang="zh-CN" dirty="0">
              <a:latin typeface="楷体" panose="02010609060101010101" pitchFamily="49" charset="-122"/>
              <a:ea typeface="楷体" panose="02010609060101010101" pitchFamily="49" charset="-122"/>
            </a:endParaRPr>
          </a:p>
        </p:txBody>
      </p:sp>
      <p:sp>
        <p:nvSpPr>
          <p:cNvPr id="191" name="剪去同侧角的矩形 190"/>
          <p:cNvSpPr/>
          <p:nvPr/>
        </p:nvSpPr>
        <p:spPr>
          <a:xfrm>
            <a:off x="7080069" y="2864689"/>
            <a:ext cx="992778" cy="535577"/>
          </a:xfrm>
          <a:prstGeom prst="snip2Same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我是个胖子</a:t>
            </a:r>
            <a:endParaRPr lang="zh-CN" altLang="en-US" dirty="0"/>
          </a:p>
        </p:txBody>
      </p:sp>
      <p:sp>
        <p:nvSpPr>
          <p:cNvPr id="192" name="剪去同侧角的矩形 191"/>
          <p:cNvSpPr/>
          <p:nvPr/>
        </p:nvSpPr>
        <p:spPr>
          <a:xfrm>
            <a:off x="10398018" y="2864689"/>
            <a:ext cx="992778" cy="535577"/>
          </a:xfrm>
          <a:prstGeom prst="snip2Same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我是个瘦子</a:t>
            </a:r>
            <a:endParaRPr lang="zh-CN" altLang="en-US" dirty="0"/>
          </a:p>
        </p:txBody>
      </p:sp>
    </p:spTree>
    <p:extLst>
      <p:ext uri="{BB962C8B-B14F-4D97-AF65-F5344CB8AC3E}">
        <p14:creationId xmlns:p14="http://schemas.microsoft.com/office/powerpoint/2010/main" val="18577570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8"/>
          <p:cNvSpPr>
            <a:spLocks noGrp="1"/>
          </p:cNvSpPr>
          <p:nvPr>
            <p:ph type="sldNum" sz="quarter" idx="33"/>
          </p:nvPr>
        </p:nvSpPr>
        <p:spPr/>
        <p:txBody>
          <a:bodyPr/>
          <a:lstStyle/>
          <a:p>
            <a:fld id="{19B51A1E-902D-48AF-9020-955120F399B6}" type="slidenum">
              <a:rPr lang="en-US" altLang="zh-CN" smtClean="0"/>
              <a:pPr/>
              <a:t>5</a:t>
            </a:fld>
            <a:endParaRPr lang="zh-CN" altLang="en-US"/>
          </a:p>
        </p:txBody>
      </p:sp>
      <p:sp>
        <p:nvSpPr>
          <p:cNvPr id="10" name="矩形 9"/>
          <p:cNvSpPr/>
          <p:nvPr/>
        </p:nvSpPr>
        <p:spPr>
          <a:xfrm>
            <a:off x="5664000" y="1452817"/>
            <a:ext cx="6096000" cy="3982629"/>
          </a:xfrm>
          <a:prstGeom prst="rect">
            <a:avLst/>
          </a:prstGeom>
        </p:spPr>
        <p:txBody>
          <a:bodyPr>
            <a:spAutoFit/>
          </a:bodyPr>
          <a:lstStyle/>
          <a:p>
            <a:pPr>
              <a:lnSpc>
                <a:spcPct val="80000"/>
              </a:lnSpc>
              <a:buFont typeface="Wingdings" panose="05000000000000000000" pitchFamily="2" charset="2"/>
              <a:buNone/>
            </a:pPr>
            <a:r>
              <a:rPr lang="en-US" altLang="zh-CN" sz="2400" b="1" dirty="0">
                <a:latin typeface="楷体" panose="02010609060101010101" pitchFamily="49" charset="-122"/>
                <a:ea typeface="楷体" panose="02010609060101010101" pitchFamily="49" charset="-122"/>
              </a:rPr>
              <a:t>Lean -“</a:t>
            </a:r>
            <a:r>
              <a:rPr lang="zh-CN" altLang="en-US" sz="2400" b="1" dirty="0">
                <a:latin typeface="楷体" panose="02010609060101010101" pitchFamily="49" charset="-122"/>
                <a:ea typeface="楷体" panose="02010609060101010101" pitchFamily="49" charset="-122"/>
              </a:rPr>
              <a:t>精益”</a:t>
            </a:r>
            <a:r>
              <a:rPr lang="zh-CN" altLang="en-US" sz="2400" b="1" dirty="0" smtClean="0">
                <a:latin typeface="楷体" panose="02010609060101010101" pitchFamily="49" charset="-122"/>
                <a:ea typeface="楷体" panose="02010609060101010101" pitchFamily="49" charset="-122"/>
              </a:rPr>
              <a:t>释义</a:t>
            </a:r>
            <a:endParaRPr lang="en-US" altLang="zh-CN" sz="2400" b="1" dirty="0" smtClean="0">
              <a:latin typeface="楷体" panose="02010609060101010101" pitchFamily="49" charset="-122"/>
              <a:ea typeface="楷体" panose="02010609060101010101" pitchFamily="49" charset="-122"/>
            </a:endParaRPr>
          </a:p>
          <a:p>
            <a:pPr>
              <a:lnSpc>
                <a:spcPct val="80000"/>
              </a:lnSpc>
              <a:buFont typeface="Wingdings" panose="05000000000000000000" pitchFamily="2" charset="2"/>
              <a:buNone/>
            </a:pPr>
            <a:endParaRPr lang="en-US" altLang="zh-CN" dirty="0">
              <a:latin typeface="楷体" panose="02010609060101010101" pitchFamily="49" charset="-122"/>
              <a:ea typeface="楷体" panose="02010609060101010101" pitchFamily="49" charset="-122"/>
            </a:endParaRPr>
          </a:p>
          <a:p>
            <a:pPr>
              <a:lnSpc>
                <a:spcPct val="80000"/>
              </a:lnSpc>
              <a:buFont typeface="Wingdings" panose="05000000000000000000" pitchFamily="2" charset="2"/>
              <a:buNone/>
            </a:pPr>
            <a:endParaRPr lang="en-US" altLang="zh-CN" dirty="0">
              <a:latin typeface="楷体" panose="02010609060101010101" pitchFamily="49" charset="-122"/>
              <a:ea typeface="楷体" panose="02010609060101010101" pitchFamily="49" charset="-122"/>
            </a:endParaRPr>
          </a:p>
          <a:p>
            <a:pPr>
              <a:lnSpc>
                <a:spcPct val="80000"/>
              </a:lnSpc>
              <a:buFont typeface="Wingdings" panose="05000000000000000000" pitchFamily="2" charset="2"/>
              <a:buNone/>
            </a:pPr>
            <a:r>
              <a:rPr lang="zh-CN" altLang="en-US" dirty="0">
                <a:latin typeface="楷体" panose="02010609060101010101" pitchFamily="49" charset="-122"/>
                <a:ea typeface="楷体" panose="02010609060101010101" pitchFamily="49" charset="-122"/>
              </a:rPr>
              <a:t>精益：形容词</a:t>
            </a:r>
          </a:p>
          <a:p>
            <a:pPr>
              <a:lnSpc>
                <a:spcPct val="80000"/>
              </a:lnSpc>
              <a:buFont typeface="Wingdings" panose="05000000000000000000" pitchFamily="2" charset="2"/>
              <a:buNone/>
            </a:pPr>
            <a:r>
              <a:rPr lang="zh-CN" altLang="en-US" dirty="0">
                <a:latin typeface="楷体" panose="02010609060101010101" pitchFamily="49" charset="-122"/>
                <a:ea typeface="楷体" panose="02010609060101010101" pitchFamily="49" charset="-122"/>
              </a:rPr>
              <a:t>1： </a:t>
            </a:r>
            <a:r>
              <a:rPr lang="en-US" altLang="zh-CN" dirty="0">
                <a:latin typeface="楷体" panose="02010609060101010101" pitchFamily="49" charset="-122"/>
                <a:ea typeface="楷体" panose="02010609060101010101" pitchFamily="49" charset="-122"/>
              </a:rPr>
              <a:t>a：</a:t>
            </a:r>
            <a:r>
              <a:rPr lang="zh-CN" altLang="en-US" dirty="0">
                <a:latin typeface="楷体" panose="02010609060101010101" pitchFamily="49" charset="-122"/>
                <a:ea typeface="楷体" panose="02010609060101010101" pitchFamily="49" charset="-122"/>
              </a:rPr>
              <a:t>无肉或少肉， </a:t>
            </a:r>
            <a:r>
              <a:rPr lang="en-US" altLang="zh-CN" dirty="0">
                <a:latin typeface="楷体" panose="02010609060101010101" pitchFamily="49" charset="-122"/>
                <a:ea typeface="楷体" panose="02010609060101010101" pitchFamily="49" charset="-122"/>
              </a:rPr>
              <a:t>b：</a:t>
            </a:r>
            <a:r>
              <a:rPr lang="zh-CN" altLang="en-US" dirty="0">
                <a:latin typeface="楷体" panose="02010609060101010101" pitchFamily="49" charset="-122"/>
                <a:ea typeface="楷体" panose="02010609060101010101" pitchFamily="49" charset="-122"/>
              </a:rPr>
              <a:t>少脂肪或无脂肪</a:t>
            </a:r>
          </a:p>
          <a:p>
            <a:pPr>
              <a:lnSpc>
                <a:spcPct val="80000"/>
              </a:lnSpc>
              <a:buFont typeface="Wingdings" panose="05000000000000000000" pitchFamily="2" charset="2"/>
              <a:buNone/>
            </a:pPr>
            <a:r>
              <a:rPr lang="zh-CN" altLang="en-US" dirty="0">
                <a:latin typeface="楷体" panose="02010609060101010101" pitchFamily="49" charset="-122"/>
                <a:ea typeface="楷体" panose="02010609060101010101" pitchFamily="49" charset="-122"/>
              </a:rPr>
              <a:t>2： 不富裕</a:t>
            </a:r>
          </a:p>
          <a:p>
            <a:pPr>
              <a:lnSpc>
                <a:spcPct val="80000"/>
              </a:lnSpc>
              <a:buFont typeface="Wingdings" panose="05000000000000000000" pitchFamily="2" charset="2"/>
              <a:buNone/>
            </a:pPr>
            <a:r>
              <a:rPr lang="zh-CN" altLang="en-US" dirty="0">
                <a:latin typeface="楷体" panose="02010609060101010101" pitchFamily="49" charset="-122"/>
                <a:ea typeface="楷体" panose="02010609060101010101" pitchFamily="49" charset="-122"/>
              </a:rPr>
              <a:t>3： 在必要性，重要性，质量或成分方面稀缺</a:t>
            </a:r>
          </a:p>
          <a:p>
            <a:pPr>
              <a:lnSpc>
                <a:spcPct val="80000"/>
              </a:lnSpc>
              <a:buFont typeface="Wingdings" panose="05000000000000000000" pitchFamily="2" charset="2"/>
              <a:buNone/>
            </a:pPr>
            <a:r>
              <a:rPr lang="zh-CN" altLang="en-US" dirty="0">
                <a:latin typeface="楷体" panose="02010609060101010101" pitchFamily="49" charset="-122"/>
                <a:ea typeface="楷体" panose="02010609060101010101" pitchFamily="49" charset="-122"/>
              </a:rPr>
              <a:t>4： 文体或措词简练</a:t>
            </a:r>
          </a:p>
          <a:p>
            <a:pPr>
              <a:lnSpc>
                <a:spcPct val="80000"/>
              </a:lnSpc>
              <a:buFont typeface="Wingdings" panose="05000000000000000000" pitchFamily="2" charset="2"/>
              <a:buNone/>
            </a:pPr>
            <a:endParaRPr lang="zh-CN" altLang="en-US" dirty="0">
              <a:latin typeface="楷体" panose="02010609060101010101" pitchFamily="49" charset="-122"/>
              <a:ea typeface="楷体" panose="02010609060101010101" pitchFamily="49" charset="-122"/>
            </a:endParaRPr>
          </a:p>
          <a:p>
            <a:pPr>
              <a:lnSpc>
                <a:spcPct val="80000"/>
              </a:lnSpc>
              <a:buFont typeface="Wingdings" panose="05000000000000000000" pitchFamily="2" charset="2"/>
              <a:buNone/>
            </a:pPr>
            <a:r>
              <a:rPr lang="zh-CN" altLang="en-US" dirty="0">
                <a:latin typeface="楷体" panose="02010609060101010101" pitchFamily="49" charset="-122"/>
                <a:ea typeface="楷体" panose="02010609060101010101" pitchFamily="49" charset="-122"/>
              </a:rPr>
              <a:t>同义词：薄，极瘦，过分瘦长，骨瘦如柴，瘦削的，</a:t>
            </a:r>
          </a:p>
          <a:p>
            <a:pPr>
              <a:lnSpc>
                <a:spcPct val="80000"/>
              </a:lnSpc>
              <a:buFont typeface="Wingdings" panose="05000000000000000000" pitchFamily="2" charset="2"/>
              <a:buNone/>
            </a:pPr>
            <a:r>
              <a:rPr lang="zh-CN" altLang="en-US" dirty="0">
                <a:latin typeface="楷体" panose="02010609060101010101" pitchFamily="49" charset="-122"/>
                <a:ea typeface="楷体" panose="02010609060101010101" pitchFamily="49" charset="-122"/>
              </a:rPr>
              <a:t>似 骨的，消瘦的，细长的，瘦长的</a:t>
            </a:r>
          </a:p>
          <a:p>
            <a:pPr>
              <a:lnSpc>
                <a:spcPct val="80000"/>
              </a:lnSpc>
              <a:buFont typeface="Wingdings" panose="05000000000000000000" pitchFamily="2" charset="2"/>
              <a:buNone/>
            </a:pPr>
            <a:endParaRPr lang="zh-CN" altLang="en-US" dirty="0">
              <a:latin typeface="楷体" panose="02010609060101010101" pitchFamily="49" charset="-122"/>
              <a:ea typeface="楷体" panose="02010609060101010101" pitchFamily="49" charset="-122"/>
            </a:endParaRPr>
          </a:p>
          <a:p>
            <a:pPr>
              <a:lnSpc>
                <a:spcPct val="80000"/>
              </a:lnSpc>
              <a:buFont typeface="Wingdings" panose="05000000000000000000" pitchFamily="2" charset="2"/>
              <a:buNone/>
            </a:pPr>
            <a:r>
              <a:rPr lang="zh-CN" altLang="en-US" dirty="0">
                <a:latin typeface="楷体" panose="02010609060101010101" pitchFamily="49" charset="-122"/>
                <a:ea typeface="楷体" panose="02010609060101010101" pitchFamily="49" charset="-122"/>
              </a:rPr>
              <a:t>反义词： 肥胖的，多肉的，过重的，不结实的，过分</a:t>
            </a:r>
          </a:p>
          <a:p>
            <a:pPr>
              <a:lnSpc>
                <a:spcPct val="80000"/>
              </a:lnSpc>
              <a:buFont typeface="Wingdings" panose="05000000000000000000" pitchFamily="2" charset="2"/>
              <a:buNone/>
            </a:pPr>
            <a:r>
              <a:rPr lang="zh-CN" altLang="en-US" dirty="0">
                <a:latin typeface="楷体" panose="02010609060101010101" pitchFamily="49" charset="-122"/>
                <a:ea typeface="楷体" panose="02010609060101010101" pitchFamily="49" charset="-122"/>
              </a:rPr>
              <a:t>肥胖的，丰满的，粗短的，肥大的，软的</a:t>
            </a:r>
          </a:p>
          <a:p>
            <a:pPr>
              <a:lnSpc>
                <a:spcPct val="80000"/>
              </a:lnSpc>
              <a:buFont typeface="Wingdings" panose="05000000000000000000" pitchFamily="2" charset="2"/>
              <a:buNone/>
            </a:pPr>
            <a:endParaRPr lang="zh-CN" altLang="en-US" dirty="0">
              <a:latin typeface="楷体" panose="02010609060101010101" pitchFamily="49" charset="-122"/>
              <a:ea typeface="楷体" panose="02010609060101010101" pitchFamily="49" charset="-122"/>
            </a:endParaRPr>
          </a:p>
          <a:p>
            <a:pPr>
              <a:lnSpc>
                <a:spcPct val="80000"/>
              </a:lnSpc>
              <a:buFont typeface="Wingdings" panose="05000000000000000000" pitchFamily="2" charset="2"/>
              <a:buNone/>
            </a:pPr>
            <a:endParaRPr lang="zh-CN" altLang="en-US" dirty="0">
              <a:ea typeface="宋体" panose="02010600030101010101" pitchFamily="2" charset="-122"/>
            </a:endParaRPr>
          </a:p>
          <a:p>
            <a:pPr>
              <a:lnSpc>
                <a:spcPct val="80000"/>
              </a:lnSpc>
              <a:buFont typeface="Wingdings" panose="05000000000000000000" pitchFamily="2" charset="2"/>
              <a:buNone/>
            </a:pPr>
            <a:endParaRPr lang="zh-CN" altLang="en-US" dirty="0">
              <a:ea typeface="宋体" panose="02010600030101010101" pitchFamily="2" charset="-122"/>
            </a:endParaRPr>
          </a:p>
        </p:txBody>
      </p:sp>
      <p:pic>
        <p:nvPicPr>
          <p:cNvPr id="11" name="Picture 4" descr="http://imgm.ph.126.net/y7NHNxUlgER4HJr_Kaab7A==/6630806081933385643.jpg"/>
          <p:cNvPicPr>
            <a:picLocks noChangeArrowheads="1"/>
          </p:cNvPicPr>
          <p:nvPr/>
        </p:nvPicPr>
        <p:blipFill rotWithShape="1">
          <a:blip r:embed="rId2">
            <a:extLst>
              <a:ext uri="{BEBA8EAE-BF5A-486C-A8C5-ECC9F3942E4B}">
                <a14:imgProps xmlns:a14="http://schemas.microsoft.com/office/drawing/2010/main">
                  <a14:imgLayer r:embed="rId3">
                    <a14:imgEffect>
                      <a14:artisticMarker/>
                    </a14:imgEffect>
                  </a14:imgLayer>
                </a14:imgProps>
              </a:ext>
              <a:ext uri="{28A0092B-C50C-407E-A947-70E740481C1C}">
                <a14:useLocalDpi xmlns:a14="http://schemas.microsoft.com/office/drawing/2010/main" val="0"/>
              </a:ext>
            </a:extLst>
          </a:blip>
          <a:srcRect l="14093" r="16483"/>
          <a:stretch/>
        </p:blipFill>
        <p:spPr bwMode="auto">
          <a:xfrm>
            <a:off x="1188718" y="1452817"/>
            <a:ext cx="3383265" cy="3171434"/>
          </a:xfrm>
          <a:prstGeom prst="rect">
            <a:avLst/>
          </a:prstGeom>
          <a:noFill/>
          <a:extLst>
            <a:ext uri="{909E8E84-426E-40DD-AFC4-6F175D3DCCD1}">
              <a14:hiddenFill xmlns:a14="http://schemas.microsoft.com/office/drawing/2010/main">
                <a:solidFill>
                  <a:srgbClr val="FFFFFF"/>
                </a:solidFill>
              </a14:hiddenFill>
            </a:ext>
          </a:extLst>
        </p:spPr>
      </p:pic>
      <p:sp>
        <p:nvSpPr>
          <p:cNvPr id="12" name="剪去同侧角的矩形 11"/>
          <p:cNvSpPr/>
          <p:nvPr/>
        </p:nvSpPr>
        <p:spPr>
          <a:xfrm>
            <a:off x="3579205" y="4053409"/>
            <a:ext cx="992778" cy="575924"/>
          </a:xfrm>
          <a:prstGeom prst="snip2Same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我是个瘦子</a:t>
            </a:r>
            <a:endParaRPr lang="zh-CN" altLang="en-US" dirty="0"/>
          </a:p>
        </p:txBody>
      </p:sp>
    </p:spTree>
    <p:extLst>
      <p:ext uri="{BB962C8B-B14F-4D97-AF65-F5344CB8AC3E}">
        <p14:creationId xmlns:p14="http://schemas.microsoft.com/office/powerpoint/2010/main" val="23456074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8"/>
          <p:cNvSpPr>
            <a:spLocks noGrp="1"/>
          </p:cNvSpPr>
          <p:nvPr>
            <p:ph type="sldNum" sz="quarter" idx="33"/>
          </p:nvPr>
        </p:nvSpPr>
        <p:spPr/>
        <p:txBody>
          <a:bodyPr/>
          <a:lstStyle/>
          <a:p>
            <a:fld id="{19B51A1E-902D-48AF-9020-955120F399B6}" type="slidenum">
              <a:rPr lang="en-US" altLang="zh-CN" smtClean="0"/>
              <a:pPr/>
              <a:t>6</a:t>
            </a:fld>
            <a:endParaRPr lang="zh-CN" altLang="en-US"/>
          </a:p>
        </p:txBody>
      </p:sp>
      <p:pic>
        <p:nvPicPr>
          <p:cNvPr id="3074" name="Picture 2" descr="http://img.qqu.cc/uploads/allimg/160806/1-160P6142H6.jpg"/>
          <p:cNvPicPr>
            <a:picLocks noChangeAspect="1" noChangeArrowheads="1"/>
          </p:cNvPicPr>
          <p:nvPr/>
        </p:nvPicPr>
        <p:blipFill>
          <a:blip r:embed="rId2">
            <a:extLst>
              <a:ext uri="{BEBA8EAE-BF5A-486C-A8C5-ECC9F3942E4B}">
                <a14:imgProps xmlns:a14="http://schemas.microsoft.com/office/drawing/2010/main">
                  <a14:imgLayer r:embed="rId3">
                    <a14:imgEffect>
                      <a14:artisticMarker/>
                    </a14:imgEffect>
                  </a14:imgLayer>
                </a14:imgProps>
              </a:ext>
              <a:ext uri="{28A0092B-C50C-407E-A947-70E740481C1C}">
                <a14:useLocalDpi xmlns:a14="http://schemas.microsoft.com/office/drawing/2010/main" val="0"/>
              </a:ext>
            </a:extLst>
          </a:blip>
          <a:srcRect/>
          <a:stretch>
            <a:fillRect/>
          </a:stretch>
        </p:blipFill>
        <p:spPr bwMode="auto">
          <a:xfrm>
            <a:off x="754649" y="1626971"/>
            <a:ext cx="3467543" cy="3467543"/>
          </a:xfrm>
          <a:prstGeom prst="rect">
            <a:avLst/>
          </a:prstGeom>
          <a:noFill/>
          <a:extLst>
            <a:ext uri="{909E8E84-426E-40DD-AFC4-6F175D3DCCD1}">
              <a14:hiddenFill xmlns:a14="http://schemas.microsoft.com/office/drawing/2010/main">
                <a:solidFill>
                  <a:srgbClr val="FFFFFF"/>
                </a:solidFill>
              </a14:hiddenFill>
            </a:ext>
          </a:extLst>
        </p:spPr>
      </p:pic>
      <p:sp>
        <p:nvSpPr>
          <p:cNvPr id="12" name="椭圆形标注 11"/>
          <p:cNvSpPr/>
          <p:nvPr/>
        </p:nvSpPr>
        <p:spPr>
          <a:xfrm>
            <a:off x="2343286" y="581942"/>
            <a:ext cx="3502560" cy="1332412"/>
          </a:xfrm>
          <a:prstGeom prst="wedgeEllipseCallou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tx1"/>
                </a:solidFill>
              </a:rPr>
              <a:t>吃</a:t>
            </a:r>
            <a:r>
              <a:rPr lang="zh-CN" altLang="en-US" b="1" dirty="0" smtClean="0">
                <a:solidFill>
                  <a:schemeClr val="tx1"/>
                </a:solidFill>
              </a:rPr>
              <a:t>你家大米啦？</a:t>
            </a:r>
            <a:endParaRPr lang="zh-CN" altLang="en-US" b="1" dirty="0">
              <a:solidFill>
                <a:schemeClr val="tx1"/>
              </a:solidFill>
            </a:endParaRPr>
          </a:p>
        </p:txBody>
      </p:sp>
      <p:sp>
        <p:nvSpPr>
          <p:cNvPr id="17" name="矩形 16"/>
          <p:cNvSpPr/>
          <p:nvPr/>
        </p:nvSpPr>
        <p:spPr>
          <a:xfrm>
            <a:off x="4947827" y="1914354"/>
            <a:ext cx="6416844" cy="3016210"/>
          </a:xfrm>
          <a:prstGeom prst="rect">
            <a:avLst/>
          </a:prstGeom>
        </p:spPr>
        <p:txBody>
          <a:bodyPr wrap="square">
            <a:spAutoFit/>
          </a:bodyPr>
          <a:lstStyle/>
          <a:p>
            <a:r>
              <a:rPr lang="zh-CN" altLang="en-US" sz="2800" b="1" dirty="0" smtClean="0">
                <a:latin typeface="楷体" panose="02010609060101010101" pitchFamily="49" charset="-122"/>
                <a:ea typeface="楷体" panose="02010609060101010101" pitchFamily="49" charset="-122"/>
              </a:rPr>
              <a:t>我们为什么说胖子是相对不精益的？</a:t>
            </a:r>
            <a:endParaRPr lang="en-US" altLang="zh-CN" sz="2800" b="1" dirty="0" smtClean="0">
              <a:latin typeface="楷体" panose="02010609060101010101" pitchFamily="49" charset="-122"/>
              <a:ea typeface="楷体" panose="02010609060101010101" pitchFamily="49" charset="-122"/>
            </a:endParaRPr>
          </a:p>
          <a:p>
            <a:endParaRPr lang="en-US" altLang="zh-CN" dirty="0">
              <a:latin typeface="微软雅黑" panose="020B0503020204020204" pitchFamily="34" charset="-122"/>
              <a:ea typeface="微软雅黑" panose="020B0503020204020204" pitchFamily="34" charset="-122"/>
            </a:endParaRPr>
          </a:p>
          <a:p>
            <a:pPr indent="457200"/>
            <a:r>
              <a:rPr lang="zh-CN" altLang="en-US" dirty="0">
                <a:latin typeface="微软雅黑" panose="020B0503020204020204" pitchFamily="34" charset="-122"/>
                <a:ea typeface="微软雅黑" panose="020B0503020204020204" pitchFamily="34" charset="-122"/>
              </a:rPr>
              <a:t>精益生产方式的中心思想即为</a:t>
            </a:r>
            <a:r>
              <a:rPr lang="en-US" altLang="zh-CN" dirty="0">
                <a:latin typeface="微软雅黑" panose="020B0503020204020204" pitchFamily="34" charset="-122"/>
                <a:ea typeface="微软雅黑" panose="020B0503020204020204" pitchFamily="34" charset="-122"/>
              </a:rPr>
              <a:t>JIT</a:t>
            </a:r>
            <a:r>
              <a:rPr lang="zh-CN" altLang="en-US" dirty="0">
                <a:latin typeface="微软雅黑" panose="020B0503020204020204" pitchFamily="34" charset="-122"/>
                <a:ea typeface="微软雅黑" panose="020B0503020204020204" pitchFamily="34" charset="-122"/>
              </a:rPr>
              <a:t>（</a:t>
            </a:r>
            <a:r>
              <a:rPr lang="en-US" altLang="zh-CN" dirty="0">
                <a:latin typeface="微软雅黑" panose="020B0503020204020204" pitchFamily="34" charset="-122"/>
                <a:ea typeface="微软雅黑" panose="020B0503020204020204" pitchFamily="34" charset="-122"/>
              </a:rPr>
              <a:t>Just in time</a:t>
            </a:r>
            <a:r>
              <a:rPr lang="zh-CN" altLang="en-US" dirty="0">
                <a:latin typeface="微软雅黑" panose="020B0503020204020204" pitchFamily="34" charset="-122"/>
                <a:ea typeface="微软雅黑" panose="020B0503020204020204" pitchFamily="34" charset="-122"/>
              </a:rPr>
              <a:t>），即</a:t>
            </a:r>
            <a:r>
              <a:rPr lang="zh-CN" altLang="en-US" b="1" dirty="0">
                <a:solidFill>
                  <a:srgbClr val="FF0000"/>
                </a:solidFill>
                <a:latin typeface="微软雅黑" panose="020B0503020204020204" pitchFamily="34" charset="-122"/>
                <a:ea typeface="微软雅黑" panose="020B0503020204020204" pitchFamily="34" charset="-122"/>
              </a:rPr>
              <a:t>“在需要的时候，按需要的量，生产所需的产品”</a:t>
            </a:r>
            <a:r>
              <a:rPr lang="zh-CN" altLang="en-US" b="1" dirty="0" smtClean="0">
                <a:solidFill>
                  <a:srgbClr val="FF0000"/>
                </a:solidFill>
                <a:latin typeface="微软雅黑" panose="020B0503020204020204" pitchFamily="34" charset="-122"/>
                <a:ea typeface="微软雅黑" panose="020B0503020204020204" pitchFamily="34" charset="-122"/>
              </a:rPr>
              <a:t>。</a:t>
            </a:r>
            <a:endParaRPr lang="en-US" altLang="zh-CN" b="1" dirty="0" smtClean="0">
              <a:solidFill>
                <a:srgbClr val="FF0000"/>
              </a:solidFill>
              <a:latin typeface="微软雅黑" panose="020B0503020204020204" pitchFamily="34" charset="-122"/>
              <a:ea typeface="微软雅黑" panose="020B0503020204020204" pitchFamily="34" charset="-122"/>
            </a:endParaRPr>
          </a:p>
          <a:p>
            <a:pPr indent="457200"/>
            <a:endParaRPr lang="en-US" altLang="zh-CN" dirty="0">
              <a:latin typeface="微软雅黑" panose="020B0503020204020204" pitchFamily="34" charset="-122"/>
              <a:ea typeface="微软雅黑" panose="020B0503020204020204" pitchFamily="34" charset="-122"/>
            </a:endParaRPr>
          </a:p>
          <a:p>
            <a:pPr indent="457200"/>
            <a:r>
              <a:rPr lang="zh-CN" altLang="en-US" dirty="0">
                <a:latin typeface="微软雅黑" panose="020B0503020204020204" pitchFamily="34" charset="-122"/>
                <a:ea typeface="微软雅黑" panose="020B0503020204020204" pitchFamily="34" charset="-122"/>
              </a:rPr>
              <a:t>胖子显然是违背精益生产思想的，在不需要的时候，过度加工（多吃两碗米），造成库存（脂肪）。</a:t>
            </a:r>
            <a:endParaRPr lang="en-US" altLang="zh-CN" dirty="0">
              <a:latin typeface="微软雅黑" panose="020B0503020204020204" pitchFamily="34" charset="-122"/>
              <a:ea typeface="微软雅黑" panose="020B0503020204020204" pitchFamily="34" charset="-122"/>
            </a:endParaRPr>
          </a:p>
          <a:p>
            <a:pPr indent="457200"/>
            <a:endParaRPr lang="en-US" altLang="zh-CN" dirty="0">
              <a:latin typeface="微软雅黑" panose="020B0503020204020204" pitchFamily="34" charset="-122"/>
              <a:ea typeface="微软雅黑" panose="020B0503020204020204" pitchFamily="34" charset="-122"/>
            </a:endParaRPr>
          </a:p>
          <a:p>
            <a:pPr indent="457200"/>
            <a:r>
              <a:rPr lang="zh-CN" altLang="en-US" dirty="0">
                <a:latin typeface="微软雅黑" panose="020B0503020204020204" pitchFamily="34" charset="-122"/>
                <a:ea typeface="微软雅黑" panose="020B0503020204020204" pitchFamily="34" charset="-122"/>
              </a:rPr>
              <a:t>库存是浪费，过度加工也是浪费</a:t>
            </a:r>
            <a:r>
              <a:rPr lang="zh-CN" altLang="en-US" dirty="0" smtClean="0">
                <a:latin typeface="微软雅黑" panose="020B0503020204020204" pitchFamily="34" charset="-122"/>
                <a:ea typeface="微软雅黑" panose="020B0503020204020204" pitchFamily="34" charset="-122"/>
              </a:rPr>
              <a:t>。所以胖子是相对不精益的。</a:t>
            </a:r>
            <a:endParaRPr lang="en-US" altLang="zh-CN" dirty="0" smtClean="0">
              <a:latin typeface="微软雅黑" panose="020B0503020204020204" pitchFamily="34" charset="-122"/>
              <a:ea typeface="微软雅黑" panose="020B0503020204020204" pitchFamily="34" charset="-122"/>
            </a:endParaRPr>
          </a:p>
        </p:txBody>
      </p:sp>
      <p:sp>
        <p:nvSpPr>
          <p:cNvPr id="24" name="剪去同侧角的矩形 23"/>
          <p:cNvSpPr/>
          <p:nvPr/>
        </p:nvSpPr>
        <p:spPr>
          <a:xfrm>
            <a:off x="3229414" y="4558937"/>
            <a:ext cx="992778" cy="535577"/>
          </a:xfrm>
          <a:prstGeom prst="snip2Same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我是个胖子</a:t>
            </a:r>
            <a:endParaRPr lang="zh-CN" altLang="en-US" dirty="0"/>
          </a:p>
        </p:txBody>
      </p:sp>
    </p:spTree>
    <p:extLst>
      <p:ext uri="{BB962C8B-B14F-4D97-AF65-F5344CB8AC3E}">
        <p14:creationId xmlns:p14="http://schemas.microsoft.com/office/powerpoint/2010/main" val="28448678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8"/>
          <p:cNvSpPr>
            <a:spLocks noGrp="1"/>
          </p:cNvSpPr>
          <p:nvPr>
            <p:ph type="sldNum" sz="quarter" idx="33"/>
          </p:nvPr>
        </p:nvSpPr>
        <p:spPr/>
        <p:txBody>
          <a:bodyPr/>
          <a:lstStyle/>
          <a:p>
            <a:fld id="{19B51A1E-902D-48AF-9020-955120F399B6}" type="slidenum">
              <a:rPr lang="en-US" altLang="zh-CN" smtClean="0"/>
              <a:pPr/>
              <a:t>7</a:t>
            </a:fld>
            <a:endParaRPr lang="zh-CN" altLang="en-US"/>
          </a:p>
        </p:txBody>
      </p:sp>
      <p:graphicFrame>
        <p:nvGraphicFramePr>
          <p:cNvPr id="2" name="图示 1"/>
          <p:cNvGraphicFramePr/>
          <p:nvPr>
            <p:extLst>
              <p:ext uri="{D42A27DB-BD31-4B8C-83A1-F6EECF244321}">
                <p14:modId xmlns:p14="http://schemas.microsoft.com/office/powerpoint/2010/main" val="1958631140"/>
              </p:ext>
            </p:extLst>
          </p:nvPr>
        </p:nvGraphicFramePr>
        <p:xfrm>
          <a:off x="-939800" y="1092200"/>
          <a:ext cx="7035800" cy="4660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矩形 3"/>
          <p:cNvSpPr/>
          <p:nvPr/>
        </p:nvSpPr>
        <p:spPr>
          <a:xfrm>
            <a:off x="4267200" y="0"/>
            <a:ext cx="7924800" cy="1200329"/>
          </a:xfrm>
          <a:prstGeom prst="rect">
            <a:avLst/>
          </a:prstGeom>
          <a:solidFill>
            <a:srgbClr val="FFFF00"/>
          </a:solidFill>
        </p:spPr>
        <p:txBody>
          <a:bodyPr wrap="square">
            <a:spAutoFit/>
          </a:bodyPr>
          <a:lstStyle/>
          <a:p>
            <a:r>
              <a:rPr lang="zh-CN" altLang="en-US" b="1" dirty="0" smtClean="0">
                <a:solidFill>
                  <a:srgbClr val="333333"/>
                </a:solidFill>
                <a:latin typeface="PingFang SC"/>
              </a:rPr>
              <a:t>价值：</a:t>
            </a:r>
            <a:r>
              <a:rPr lang="zh-CN" altLang="en-US" dirty="0" smtClean="0">
                <a:solidFill>
                  <a:srgbClr val="333333"/>
                </a:solidFill>
                <a:latin typeface="PingFang SC"/>
              </a:rPr>
              <a:t>精益思想认为</a:t>
            </a:r>
            <a:r>
              <a:rPr lang="zh-CN" altLang="en-US" dirty="0">
                <a:solidFill>
                  <a:srgbClr val="333333"/>
                </a:solidFill>
                <a:latin typeface="PingFang SC"/>
              </a:rPr>
              <a:t>企业产品（服务）的价值只能由最终用户来确，价值也只有满足特定用户需求才有存在的意义</a:t>
            </a:r>
            <a:r>
              <a:rPr lang="zh-CN" altLang="en-US" dirty="0">
                <a:solidFill>
                  <a:srgbClr val="333333"/>
                </a:solidFill>
                <a:latin typeface="PingFang SC"/>
              </a:rPr>
              <a:t>。精益思想重新</a:t>
            </a:r>
            <a:r>
              <a:rPr lang="zh-CN" altLang="en-US" dirty="0">
                <a:solidFill>
                  <a:srgbClr val="333333"/>
                </a:solidFill>
                <a:latin typeface="PingFang SC"/>
              </a:rPr>
              <a:t>定义了价值观与现代企业原则，它同传统的制造思想，即主观高效率地大量制造既定产品向用户推销，是完全对立的。</a:t>
            </a:r>
          </a:p>
        </p:txBody>
      </p:sp>
      <p:sp>
        <p:nvSpPr>
          <p:cNvPr id="5" name="矩形 4"/>
          <p:cNvSpPr/>
          <p:nvPr/>
        </p:nvSpPr>
        <p:spPr>
          <a:xfrm>
            <a:off x="5689600" y="1223505"/>
            <a:ext cx="6502400" cy="1477328"/>
          </a:xfrm>
          <a:prstGeom prst="rect">
            <a:avLst/>
          </a:prstGeom>
          <a:solidFill>
            <a:srgbClr val="00B050"/>
          </a:solidFill>
        </p:spPr>
        <p:txBody>
          <a:bodyPr wrap="square">
            <a:spAutoFit/>
          </a:bodyPr>
          <a:lstStyle/>
          <a:p>
            <a:r>
              <a:rPr lang="zh-CN" altLang="en-US" sz="1600" b="1" dirty="0">
                <a:solidFill>
                  <a:srgbClr val="333333"/>
                </a:solidFill>
                <a:latin typeface="PingFang SC"/>
              </a:rPr>
              <a:t>价值</a:t>
            </a:r>
            <a:r>
              <a:rPr lang="zh-CN" altLang="en-US" sz="1600" b="1" dirty="0" smtClean="0">
                <a:solidFill>
                  <a:srgbClr val="333333"/>
                </a:solidFill>
                <a:latin typeface="PingFang SC"/>
              </a:rPr>
              <a:t>流：</a:t>
            </a:r>
            <a:r>
              <a:rPr lang="zh-CN" altLang="en-US" dirty="0" smtClean="0">
                <a:solidFill>
                  <a:srgbClr val="333333"/>
                </a:solidFill>
                <a:latin typeface="PingFang SC"/>
              </a:rPr>
              <a:t>是</a:t>
            </a:r>
            <a:r>
              <a:rPr lang="zh-CN" altLang="en-US" dirty="0">
                <a:solidFill>
                  <a:srgbClr val="333333"/>
                </a:solidFill>
                <a:latin typeface="PingFang SC"/>
              </a:rPr>
              <a:t>指从原材料到成品赋予价值的全部活动。识别价值流是</a:t>
            </a:r>
            <a:r>
              <a:rPr lang="zh-CN" altLang="en-US" dirty="0">
                <a:solidFill>
                  <a:srgbClr val="333333"/>
                </a:solidFill>
                <a:latin typeface="PingFang SC"/>
              </a:rPr>
              <a:t>实行</a:t>
            </a:r>
            <a:r>
              <a:rPr lang="zh-CN" altLang="en-US" dirty="0">
                <a:solidFill>
                  <a:srgbClr val="333333"/>
                </a:solidFill>
                <a:latin typeface="PingFang SC"/>
              </a:rPr>
              <a:t>精</a:t>
            </a:r>
            <a:r>
              <a:rPr lang="zh-CN" altLang="en-US" dirty="0">
                <a:solidFill>
                  <a:srgbClr val="333333"/>
                </a:solidFill>
                <a:latin typeface="PingFang SC"/>
              </a:rPr>
              <a:t>益思想的</a:t>
            </a:r>
            <a:r>
              <a:rPr lang="zh-CN" altLang="en-US" dirty="0">
                <a:solidFill>
                  <a:srgbClr val="333333"/>
                </a:solidFill>
                <a:latin typeface="PingFang SC"/>
              </a:rPr>
              <a:t>起步点，并按照最终用户的立场寻求全过程的整体最佳。精益思想的</a:t>
            </a:r>
            <a:r>
              <a:rPr lang="zh-CN" altLang="en-US" dirty="0">
                <a:solidFill>
                  <a:srgbClr val="333333"/>
                </a:solidFill>
                <a:latin typeface="PingFang SC"/>
              </a:rPr>
              <a:t>企业价值创造过程</a:t>
            </a:r>
            <a:r>
              <a:rPr lang="zh-CN" altLang="en-US" dirty="0">
                <a:solidFill>
                  <a:srgbClr val="333333"/>
                </a:solidFill>
                <a:latin typeface="PingFang SC"/>
              </a:rPr>
              <a:t>包括：从概念到投产的设计过程；从定货到送货的信息过程；从原材料到产品的转换过程</a:t>
            </a:r>
            <a:r>
              <a:rPr lang="zh-CN" altLang="en-US" dirty="0">
                <a:solidFill>
                  <a:srgbClr val="333333"/>
                </a:solidFill>
                <a:latin typeface="PingFang SC"/>
              </a:rPr>
              <a:t>；全生命周期的</a:t>
            </a:r>
            <a:r>
              <a:rPr lang="zh-CN" altLang="en-US" dirty="0">
                <a:solidFill>
                  <a:srgbClr val="333333"/>
                </a:solidFill>
                <a:latin typeface="PingFang SC"/>
              </a:rPr>
              <a:t>支持和</a:t>
            </a:r>
            <a:r>
              <a:rPr lang="zh-CN" altLang="en-US" dirty="0" smtClean="0">
                <a:solidFill>
                  <a:srgbClr val="333333"/>
                </a:solidFill>
                <a:latin typeface="PingFang SC"/>
              </a:rPr>
              <a:t>服务过程。</a:t>
            </a:r>
            <a:endParaRPr lang="zh-CN" altLang="en-US" dirty="0"/>
          </a:p>
        </p:txBody>
      </p:sp>
      <p:sp>
        <p:nvSpPr>
          <p:cNvPr id="6" name="矩形 5"/>
          <p:cNvSpPr/>
          <p:nvPr/>
        </p:nvSpPr>
        <p:spPr>
          <a:xfrm>
            <a:off x="5689600" y="2724009"/>
            <a:ext cx="6502400" cy="1200329"/>
          </a:xfrm>
          <a:prstGeom prst="rect">
            <a:avLst/>
          </a:prstGeom>
          <a:solidFill>
            <a:schemeClr val="accent5">
              <a:lumMod val="25000"/>
              <a:lumOff val="75000"/>
            </a:schemeClr>
          </a:solidFill>
        </p:spPr>
        <p:txBody>
          <a:bodyPr wrap="square">
            <a:spAutoFit/>
          </a:bodyPr>
          <a:lstStyle/>
          <a:p>
            <a:r>
              <a:rPr lang="zh-CN" altLang="en-US" b="1" dirty="0" smtClean="0">
                <a:solidFill>
                  <a:srgbClr val="333333"/>
                </a:solidFill>
                <a:latin typeface="PingFang SC"/>
              </a:rPr>
              <a:t>流动：</a:t>
            </a:r>
            <a:r>
              <a:rPr lang="zh-CN" altLang="en-US" dirty="0" smtClean="0">
                <a:solidFill>
                  <a:srgbClr val="333333"/>
                </a:solidFill>
                <a:latin typeface="PingFang SC"/>
              </a:rPr>
              <a:t>精</a:t>
            </a:r>
            <a:r>
              <a:rPr lang="zh-CN" altLang="en-US" dirty="0">
                <a:solidFill>
                  <a:srgbClr val="333333"/>
                </a:solidFill>
                <a:latin typeface="PingFang SC"/>
              </a:rPr>
              <a:t>益思想要求创造价值的各个活动（步骤）流动起来，强调的是“动”。传统观念是“分工和大量才能高效率”，但是精益思想却认为成批、大批量生产经常意味着等待和停滞。精益将所有的停滞作为企业的浪费。</a:t>
            </a:r>
            <a:endParaRPr lang="zh-CN" altLang="en-US" dirty="0"/>
          </a:p>
        </p:txBody>
      </p:sp>
      <p:sp>
        <p:nvSpPr>
          <p:cNvPr id="10" name="矩形 9"/>
          <p:cNvSpPr/>
          <p:nvPr/>
        </p:nvSpPr>
        <p:spPr>
          <a:xfrm>
            <a:off x="4940300" y="3934814"/>
            <a:ext cx="7251700" cy="2308324"/>
          </a:xfrm>
          <a:prstGeom prst="rect">
            <a:avLst/>
          </a:prstGeom>
          <a:solidFill>
            <a:schemeClr val="accent5">
              <a:lumMod val="25000"/>
              <a:lumOff val="75000"/>
            </a:schemeClr>
          </a:solidFill>
        </p:spPr>
        <p:txBody>
          <a:bodyPr wrap="square">
            <a:spAutoFit/>
          </a:bodyPr>
          <a:lstStyle/>
          <a:p>
            <a:r>
              <a:rPr lang="zh-CN" altLang="en-US" b="1" dirty="0" smtClean="0">
                <a:solidFill>
                  <a:srgbClr val="333333"/>
                </a:solidFill>
                <a:latin typeface="PingFang SC"/>
              </a:rPr>
              <a:t>拉动：</a:t>
            </a:r>
            <a:r>
              <a:rPr lang="zh-CN" altLang="en-US" dirty="0" smtClean="0">
                <a:solidFill>
                  <a:srgbClr val="333333"/>
                </a:solidFill>
                <a:latin typeface="PingFang SC"/>
              </a:rPr>
              <a:t>的</a:t>
            </a:r>
            <a:r>
              <a:rPr lang="zh-CN" altLang="en-US" dirty="0">
                <a:solidFill>
                  <a:srgbClr val="333333"/>
                </a:solidFill>
                <a:latin typeface="PingFang SC"/>
              </a:rPr>
              <a:t>本质含义是让企业按用户需要拉动生产，而不是把用户不太想要的产品强行推给用户。拉动生产通过正确的价值观念和压缩提前期，保证用户在要求的时间得到需要的产品。实现了拉动生产的企业具备当用户需要时，就能立即设计、计划和制造出用户真正需要的产品的能力；最后实现抛开预测，直接按用户的实际需要进行生产。 实现拉动的方法是实行</a:t>
            </a:r>
            <a:r>
              <a:rPr lang="en-US" altLang="zh-CN" dirty="0">
                <a:solidFill>
                  <a:srgbClr val="333333"/>
                </a:solidFill>
                <a:latin typeface="PingFang SC"/>
              </a:rPr>
              <a:t>JIT</a:t>
            </a:r>
            <a:r>
              <a:rPr lang="zh-CN" altLang="en-US" dirty="0">
                <a:solidFill>
                  <a:srgbClr val="333333"/>
                </a:solidFill>
                <a:latin typeface="PingFang SC"/>
              </a:rPr>
              <a:t>生产（</a:t>
            </a:r>
            <a:r>
              <a:rPr lang="en-US" altLang="zh-CN" dirty="0">
                <a:solidFill>
                  <a:srgbClr val="333333"/>
                </a:solidFill>
                <a:latin typeface="PingFang SC"/>
              </a:rPr>
              <a:t>Just-in-time</a:t>
            </a:r>
            <a:r>
              <a:rPr lang="zh-CN" altLang="en-US" dirty="0">
                <a:solidFill>
                  <a:srgbClr val="333333"/>
                </a:solidFill>
                <a:latin typeface="PingFang SC"/>
              </a:rPr>
              <a:t>）</a:t>
            </a:r>
            <a:r>
              <a:rPr lang="zh-CN" altLang="en-US" dirty="0" smtClean="0">
                <a:solidFill>
                  <a:srgbClr val="333333"/>
                </a:solidFill>
                <a:latin typeface="PingFang SC"/>
              </a:rPr>
              <a:t>和单件流（</a:t>
            </a:r>
            <a:r>
              <a:rPr lang="en-US" altLang="zh-CN" dirty="0">
                <a:solidFill>
                  <a:srgbClr val="333333"/>
                </a:solidFill>
                <a:latin typeface="PingFang SC"/>
              </a:rPr>
              <a:t>One-Piece Flow</a:t>
            </a:r>
            <a:r>
              <a:rPr lang="zh-CN" altLang="en-US" dirty="0">
                <a:solidFill>
                  <a:srgbClr val="333333"/>
                </a:solidFill>
                <a:latin typeface="PingFang SC"/>
              </a:rPr>
              <a:t>）。</a:t>
            </a:r>
            <a:r>
              <a:rPr lang="en-US" altLang="zh-CN" dirty="0">
                <a:solidFill>
                  <a:srgbClr val="333333"/>
                </a:solidFill>
                <a:latin typeface="PingFang SC"/>
              </a:rPr>
              <a:t>JIT</a:t>
            </a:r>
            <a:r>
              <a:rPr lang="zh-CN" altLang="en-US" dirty="0" smtClean="0">
                <a:solidFill>
                  <a:srgbClr val="333333"/>
                </a:solidFill>
                <a:latin typeface="PingFang SC"/>
              </a:rPr>
              <a:t>和单件流的</a:t>
            </a:r>
            <a:r>
              <a:rPr lang="zh-CN" altLang="en-US" dirty="0">
                <a:solidFill>
                  <a:srgbClr val="333333"/>
                </a:solidFill>
                <a:latin typeface="PingFang SC"/>
              </a:rPr>
              <a:t>实现必须对原有的制造流程做彻底的改造。流动和拉动将使产品开发周期、定货周期、生产周期降低</a:t>
            </a:r>
            <a:r>
              <a:rPr lang="en-US" altLang="zh-CN" dirty="0">
                <a:solidFill>
                  <a:srgbClr val="333333"/>
                </a:solidFill>
                <a:latin typeface="PingFang SC"/>
              </a:rPr>
              <a:t>50</a:t>
            </a:r>
            <a:r>
              <a:rPr lang="zh-CN" altLang="en-US" dirty="0">
                <a:solidFill>
                  <a:srgbClr val="333333"/>
                </a:solidFill>
                <a:latin typeface="PingFang SC"/>
              </a:rPr>
              <a:t>～</a:t>
            </a:r>
            <a:r>
              <a:rPr lang="en-US" altLang="zh-CN" dirty="0">
                <a:solidFill>
                  <a:srgbClr val="333333"/>
                </a:solidFill>
                <a:latin typeface="PingFang SC"/>
              </a:rPr>
              <a:t>90%</a:t>
            </a:r>
            <a:r>
              <a:rPr lang="zh-CN" altLang="en-US" dirty="0">
                <a:solidFill>
                  <a:srgbClr val="333333"/>
                </a:solidFill>
                <a:latin typeface="PingFang SC"/>
              </a:rPr>
              <a:t>。</a:t>
            </a:r>
          </a:p>
        </p:txBody>
      </p:sp>
      <p:sp>
        <p:nvSpPr>
          <p:cNvPr id="8" name="下箭头 7"/>
          <p:cNvSpPr/>
          <p:nvPr/>
        </p:nvSpPr>
        <p:spPr>
          <a:xfrm rot="16200000">
            <a:off x="1618492" y="2934495"/>
            <a:ext cx="444500" cy="451029"/>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087228" y="2728068"/>
            <a:ext cx="1193800" cy="1477328"/>
          </a:xfrm>
          <a:prstGeom prst="rect">
            <a:avLst/>
          </a:prstGeom>
          <a:solidFill>
            <a:schemeClr val="accent5">
              <a:lumMod val="25000"/>
              <a:lumOff val="75000"/>
            </a:schemeClr>
          </a:solidFill>
        </p:spPr>
        <p:txBody>
          <a:bodyPr wrap="square">
            <a:spAutoFit/>
          </a:bodyPr>
          <a:lstStyle/>
          <a:p>
            <a:pPr algn="ctr"/>
            <a:r>
              <a:rPr lang="zh-CN" altLang="en-US" dirty="0">
                <a:solidFill>
                  <a:srgbClr val="333333"/>
                </a:solidFill>
                <a:latin typeface="PingFang SC"/>
              </a:rPr>
              <a:t>用户满意、无差错生产和企业自身的持续改进。</a:t>
            </a:r>
            <a:endParaRPr lang="zh-CN" altLang="en-US" dirty="0"/>
          </a:p>
        </p:txBody>
      </p:sp>
    </p:spTree>
    <p:extLst>
      <p:ext uri="{BB962C8B-B14F-4D97-AF65-F5344CB8AC3E}">
        <p14:creationId xmlns:p14="http://schemas.microsoft.com/office/powerpoint/2010/main" val="35471383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Text Box 3"/>
          <p:cNvSpPr txBox="1">
            <a:spLocks noChangeArrowheads="1"/>
          </p:cNvSpPr>
          <p:nvPr/>
        </p:nvSpPr>
        <p:spPr bwMode="auto">
          <a:xfrm>
            <a:off x="1981200" y="6148388"/>
            <a:ext cx="8305800" cy="36671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dirty="0">
                <a:effectLst>
                  <a:outerShdw blurRad="38100" dist="38100" dir="2700000" algn="tl">
                    <a:srgbClr val="FFFFFF"/>
                  </a:outerShdw>
                </a:effectLst>
                <a:ea typeface="楷体_GB2312" pitchFamily="49" charset="-122"/>
              </a:rPr>
              <a:t>企业教育，开发人力资源</a:t>
            </a:r>
          </a:p>
        </p:txBody>
      </p:sp>
      <p:sp>
        <p:nvSpPr>
          <p:cNvPr id="75780" name="Text Box 4"/>
          <p:cNvSpPr txBox="1">
            <a:spLocks noChangeArrowheads="1"/>
          </p:cNvSpPr>
          <p:nvPr/>
        </p:nvSpPr>
        <p:spPr bwMode="auto">
          <a:xfrm>
            <a:off x="2362200" y="5753101"/>
            <a:ext cx="7467600" cy="366713"/>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a:effectLst>
                  <a:outerShdw blurRad="38100" dist="38100" dir="2700000" algn="tl">
                    <a:srgbClr val="FFFFFF"/>
                  </a:outerShdw>
                </a:effectLst>
                <a:ea typeface="楷体_GB2312" pitchFamily="49" charset="-122"/>
              </a:rPr>
              <a:t>全员参加的改善和合理化活动</a:t>
            </a:r>
          </a:p>
        </p:txBody>
      </p:sp>
      <p:sp>
        <p:nvSpPr>
          <p:cNvPr id="75784" name="Rectangle 8"/>
          <p:cNvSpPr>
            <a:spLocks noChangeArrowheads="1"/>
          </p:cNvSpPr>
          <p:nvPr/>
        </p:nvSpPr>
        <p:spPr bwMode="auto">
          <a:xfrm>
            <a:off x="3733800" y="4724400"/>
            <a:ext cx="838200" cy="6096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自动化</a:t>
            </a:r>
          </a:p>
        </p:txBody>
      </p:sp>
      <p:sp>
        <p:nvSpPr>
          <p:cNvPr id="75785" name="Rectangle 9"/>
          <p:cNvSpPr>
            <a:spLocks noChangeArrowheads="1"/>
          </p:cNvSpPr>
          <p:nvPr/>
        </p:nvSpPr>
        <p:spPr bwMode="auto">
          <a:xfrm>
            <a:off x="2743200" y="4724400"/>
            <a:ext cx="838200" cy="6096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全面质</a:t>
            </a:r>
          </a:p>
          <a:p>
            <a:pPr algn="ctr"/>
            <a:r>
              <a:rPr lang="zh-CN" altLang="en-US" dirty="0">
                <a:effectLst>
                  <a:outerShdw blurRad="38100" dist="38100" dir="2700000" algn="tl">
                    <a:srgbClr val="FFFFFF"/>
                  </a:outerShdw>
                </a:effectLst>
                <a:ea typeface="楷体_GB2312" pitchFamily="49" charset="-122"/>
              </a:rPr>
              <a:t>量管理</a:t>
            </a:r>
          </a:p>
        </p:txBody>
      </p:sp>
      <p:sp>
        <p:nvSpPr>
          <p:cNvPr id="75786" name="Rectangle 10"/>
          <p:cNvSpPr>
            <a:spLocks noChangeArrowheads="1"/>
          </p:cNvSpPr>
          <p:nvPr/>
        </p:nvSpPr>
        <p:spPr bwMode="auto">
          <a:xfrm>
            <a:off x="4800600" y="4724400"/>
            <a:ext cx="838200" cy="6096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设备快</a:t>
            </a:r>
          </a:p>
          <a:p>
            <a:pPr algn="ctr"/>
            <a:r>
              <a:rPr lang="zh-CN" altLang="en-US" dirty="0">
                <a:effectLst>
                  <a:outerShdw blurRad="38100" dist="38100" dir="2700000" algn="tl">
                    <a:srgbClr val="FFFFFF"/>
                  </a:outerShdw>
                </a:effectLst>
                <a:ea typeface="楷体_GB2312" pitchFamily="49" charset="-122"/>
              </a:rPr>
              <a:t>速</a:t>
            </a:r>
            <a:r>
              <a:rPr lang="zh-CN" altLang="en-US" dirty="0" smtClean="0">
                <a:effectLst>
                  <a:outerShdw blurRad="38100" dist="38100" dir="2700000" algn="tl">
                    <a:srgbClr val="FFFFFF"/>
                  </a:outerShdw>
                </a:effectLst>
                <a:ea typeface="楷体_GB2312" pitchFamily="49" charset="-122"/>
              </a:rPr>
              <a:t>准备</a:t>
            </a:r>
            <a:endParaRPr lang="en-US" altLang="zh-CN" dirty="0" smtClean="0">
              <a:effectLst>
                <a:outerShdw blurRad="38100" dist="38100" dir="2700000" algn="tl">
                  <a:srgbClr val="FFFFFF"/>
                </a:outerShdw>
              </a:effectLst>
              <a:ea typeface="楷体_GB2312" pitchFamily="49" charset="-122"/>
            </a:endParaRPr>
          </a:p>
        </p:txBody>
      </p:sp>
      <p:sp>
        <p:nvSpPr>
          <p:cNvPr id="75787" name="Rectangle 11"/>
          <p:cNvSpPr>
            <a:spLocks noChangeArrowheads="1"/>
          </p:cNvSpPr>
          <p:nvPr/>
        </p:nvSpPr>
        <p:spPr bwMode="auto">
          <a:xfrm>
            <a:off x="5943600" y="4724400"/>
            <a:ext cx="838200" cy="6096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设备合</a:t>
            </a:r>
          </a:p>
          <a:p>
            <a:pPr algn="ctr"/>
            <a:r>
              <a:rPr lang="zh-CN" altLang="en-US" dirty="0">
                <a:effectLst>
                  <a:outerShdw blurRad="38100" dist="38100" dir="2700000" algn="tl">
                    <a:srgbClr val="FFFFFF"/>
                  </a:outerShdw>
                </a:effectLst>
                <a:ea typeface="楷体_GB2312" pitchFamily="49" charset="-122"/>
              </a:rPr>
              <a:t>理布置</a:t>
            </a:r>
          </a:p>
        </p:txBody>
      </p:sp>
      <p:sp>
        <p:nvSpPr>
          <p:cNvPr id="75788" name="Rectangle 12"/>
          <p:cNvSpPr>
            <a:spLocks noChangeArrowheads="1"/>
          </p:cNvSpPr>
          <p:nvPr/>
        </p:nvSpPr>
        <p:spPr bwMode="auto">
          <a:xfrm>
            <a:off x="7131777" y="4796382"/>
            <a:ext cx="838200" cy="6096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多技能</a:t>
            </a:r>
          </a:p>
          <a:p>
            <a:pPr algn="ctr"/>
            <a:r>
              <a:rPr lang="zh-CN" altLang="en-US" dirty="0">
                <a:effectLst>
                  <a:outerShdw blurRad="38100" dist="38100" dir="2700000" algn="tl">
                    <a:srgbClr val="FFFFFF"/>
                  </a:outerShdw>
                </a:effectLst>
                <a:ea typeface="楷体_GB2312" pitchFamily="49" charset="-122"/>
              </a:rPr>
              <a:t>作业员</a:t>
            </a:r>
          </a:p>
        </p:txBody>
      </p:sp>
      <p:sp>
        <p:nvSpPr>
          <p:cNvPr id="75789" name="Rectangle 13"/>
          <p:cNvSpPr>
            <a:spLocks noChangeArrowheads="1"/>
          </p:cNvSpPr>
          <p:nvPr/>
        </p:nvSpPr>
        <p:spPr bwMode="auto">
          <a:xfrm>
            <a:off x="8229600" y="4724400"/>
            <a:ext cx="838200" cy="6096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b="1" dirty="0">
                <a:solidFill>
                  <a:srgbClr val="FF0000"/>
                </a:solidFill>
                <a:effectLst>
                  <a:outerShdw blurRad="38100" dist="38100" dir="2700000" algn="tl">
                    <a:srgbClr val="FFFFFF"/>
                  </a:outerShdw>
                </a:effectLst>
                <a:ea typeface="楷体_GB2312" pitchFamily="49" charset="-122"/>
              </a:rPr>
              <a:t>标准化</a:t>
            </a:r>
          </a:p>
          <a:p>
            <a:pPr algn="ctr"/>
            <a:r>
              <a:rPr lang="zh-CN" altLang="en-US" b="1" dirty="0">
                <a:solidFill>
                  <a:srgbClr val="FF0000"/>
                </a:solidFill>
                <a:effectLst>
                  <a:outerShdw blurRad="38100" dist="38100" dir="2700000" algn="tl">
                    <a:srgbClr val="FFFFFF"/>
                  </a:outerShdw>
                </a:effectLst>
                <a:ea typeface="楷体_GB2312" pitchFamily="49" charset="-122"/>
              </a:rPr>
              <a:t>作业</a:t>
            </a:r>
          </a:p>
        </p:txBody>
      </p:sp>
      <p:sp>
        <p:nvSpPr>
          <p:cNvPr id="75790" name="Line 14"/>
          <p:cNvSpPr>
            <a:spLocks noChangeShapeType="1"/>
          </p:cNvSpPr>
          <p:nvPr/>
        </p:nvSpPr>
        <p:spPr bwMode="auto">
          <a:xfrm flipV="1">
            <a:off x="7543800" y="5434556"/>
            <a:ext cx="0" cy="30530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791" name="Rectangle 15"/>
          <p:cNvSpPr>
            <a:spLocks noChangeArrowheads="1"/>
          </p:cNvSpPr>
          <p:nvPr/>
        </p:nvSpPr>
        <p:spPr bwMode="auto">
          <a:xfrm>
            <a:off x="3048000" y="3886200"/>
            <a:ext cx="11430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a:effectLst>
                  <a:outerShdw blurRad="38100" dist="38100" dir="2700000" algn="tl">
                    <a:srgbClr val="FFFFFF"/>
                  </a:outerShdw>
                </a:effectLst>
                <a:ea typeface="楷体_GB2312" pitchFamily="49" charset="-122"/>
              </a:rPr>
              <a:t>质量保证</a:t>
            </a:r>
          </a:p>
        </p:txBody>
      </p:sp>
      <p:sp>
        <p:nvSpPr>
          <p:cNvPr id="75792" name="Rectangle 16"/>
          <p:cNvSpPr>
            <a:spLocks noChangeArrowheads="1"/>
          </p:cNvSpPr>
          <p:nvPr/>
        </p:nvSpPr>
        <p:spPr bwMode="auto">
          <a:xfrm>
            <a:off x="5105400" y="3886200"/>
            <a:ext cx="11430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小批量生产</a:t>
            </a:r>
          </a:p>
        </p:txBody>
      </p:sp>
      <p:sp>
        <p:nvSpPr>
          <p:cNvPr id="75793" name="Rectangle 17"/>
          <p:cNvSpPr>
            <a:spLocks noChangeArrowheads="1"/>
          </p:cNvSpPr>
          <p:nvPr/>
        </p:nvSpPr>
        <p:spPr bwMode="auto">
          <a:xfrm>
            <a:off x="7010400" y="3886200"/>
            <a:ext cx="11430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同步化生产</a:t>
            </a:r>
          </a:p>
        </p:txBody>
      </p:sp>
      <p:sp>
        <p:nvSpPr>
          <p:cNvPr id="75794" name="Line 18"/>
          <p:cNvSpPr>
            <a:spLocks noChangeShapeType="1"/>
          </p:cNvSpPr>
          <p:nvPr/>
        </p:nvSpPr>
        <p:spPr bwMode="auto">
          <a:xfrm flipV="1">
            <a:off x="3124200" y="5333999"/>
            <a:ext cx="0" cy="41910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795" name="Line 19"/>
          <p:cNvSpPr>
            <a:spLocks noChangeShapeType="1"/>
          </p:cNvSpPr>
          <p:nvPr/>
        </p:nvSpPr>
        <p:spPr bwMode="auto">
          <a:xfrm flipV="1">
            <a:off x="4114800" y="5333999"/>
            <a:ext cx="0" cy="40585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796" name="Line 20"/>
          <p:cNvSpPr>
            <a:spLocks noChangeShapeType="1"/>
          </p:cNvSpPr>
          <p:nvPr/>
        </p:nvSpPr>
        <p:spPr bwMode="auto">
          <a:xfrm flipV="1">
            <a:off x="5257799" y="5334000"/>
            <a:ext cx="1" cy="4381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797" name="Line 21"/>
          <p:cNvSpPr>
            <a:spLocks noChangeShapeType="1"/>
          </p:cNvSpPr>
          <p:nvPr/>
        </p:nvSpPr>
        <p:spPr bwMode="auto">
          <a:xfrm flipV="1">
            <a:off x="6324599" y="5334000"/>
            <a:ext cx="1" cy="4191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798" name="Line 22"/>
          <p:cNvSpPr>
            <a:spLocks noChangeShapeType="1"/>
          </p:cNvSpPr>
          <p:nvPr/>
        </p:nvSpPr>
        <p:spPr bwMode="auto">
          <a:xfrm flipV="1">
            <a:off x="8686799" y="5334000"/>
            <a:ext cx="1" cy="40585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799" name="Line 23"/>
          <p:cNvSpPr>
            <a:spLocks noChangeShapeType="1"/>
          </p:cNvSpPr>
          <p:nvPr/>
        </p:nvSpPr>
        <p:spPr bwMode="auto">
          <a:xfrm flipV="1">
            <a:off x="7543800" y="4267200"/>
            <a:ext cx="0" cy="5529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00" name="Line 24"/>
          <p:cNvSpPr>
            <a:spLocks noChangeShapeType="1"/>
          </p:cNvSpPr>
          <p:nvPr/>
        </p:nvSpPr>
        <p:spPr bwMode="auto">
          <a:xfrm flipV="1">
            <a:off x="3124200" y="4495800"/>
            <a:ext cx="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01" name="Line 25"/>
          <p:cNvSpPr>
            <a:spLocks noChangeShapeType="1"/>
          </p:cNvSpPr>
          <p:nvPr/>
        </p:nvSpPr>
        <p:spPr bwMode="auto">
          <a:xfrm>
            <a:off x="4114800" y="4495800"/>
            <a:ext cx="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02" name="Line 26"/>
          <p:cNvSpPr>
            <a:spLocks noChangeShapeType="1"/>
          </p:cNvSpPr>
          <p:nvPr/>
        </p:nvSpPr>
        <p:spPr bwMode="auto">
          <a:xfrm>
            <a:off x="3124200" y="4495800"/>
            <a:ext cx="990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03" name="Line 27"/>
          <p:cNvSpPr>
            <a:spLocks noChangeShapeType="1"/>
          </p:cNvSpPr>
          <p:nvPr/>
        </p:nvSpPr>
        <p:spPr bwMode="auto">
          <a:xfrm flipV="1">
            <a:off x="3581400" y="42672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08" name="Line 32"/>
          <p:cNvSpPr>
            <a:spLocks noChangeShapeType="1"/>
          </p:cNvSpPr>
          <p:nvPr/>
        </p:nvSpPr>
        <p:spPr bwMode="auto">
          <a:xfrm flipV="1">
            <a:off x="5181600" y="4495800"/>
            <a:ext cx="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09" name="Line 33"/>
          <p:cNvSpPr>
            <a:spLocks noChangeShapeType="1"/>
          </p:cNvSpPr>
          <p:nvPr/>
        </p:nvSpPr>
        <p:spPr bwMode="auto">
          <a:xfrm>
            <a:off x="6172200" y="4495800"/>
            <a:ext cx="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10" name="Line 34"/>
          <p:cNvSpPr>
            <a:spLocks noChangeShapeType="1"/>
          </p:cNvSpPr>
          <p:nvPr/>
        </p:nvSpPr>
        <p:spPr bwMode="auto">
          <a:xfrm>
            <a:off x="5181600" y="4495800"/>
            <a:ext cx="990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11" name="Line 35"/>
          <p:cNvSpPr>
            <a:spLocks noChangeShapeType="1"/>
          </p:cNvSpPr>
          <p:nvPr/>
        </p:nvSpPr>
        <p:spPr bwMode="auto">
          <a:xfrm flipV="1">
            <a:off x="5638800" y="42672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12" name="Line 36"/>
          <p:cNvSpPr>
            <a:spLocks noChangeShapeType="1"/>
          </p:cNvSpPr>
          <p:nvPr/>
        </p:nvSpPr>
        <p:spPr bwMode="auto">
          <a:xfrm>
            <a:off x="6553200" y="4495800"/>
            <a:ext cx="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13" name="Line 37"/>
          <p:cNvSpPr>
            <a:spLocks noChangeShapeType="1"/>
          </p:cNvSpPr>
          <p:nvPr/>
        </p:nvSpPr>
        <p:spPr bwMode="auto">
          <a:xfrm>
            <a:off x="8686800" y="4495800"/>
            <a:ext cx="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14" name="Line 38"/>
          <p:cNvSpPr>
            <a:spLocks noChangeShapeType="1"/>
          </p:cNvSpPr>
          <p:nvPr/>
        </p:nvSpPr>
        <p:spPr bwMode="auto">
          <a:xfrm>
            <a:off x="6553200" y="4495800"/>
            <a:ext cx="2133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15" name="Rectangle 39"/>
          <p:cNvSpPr>
            <a:spLocks noChangeArrowheads="1"/>
          </p:cNvSpPr>
          <p:nvPr/>
        </p:nvSpPr>
        <p:spPr bwMode="auto">
          <a:xfrm>
            <a:off x="5105400" y="3048000"/>
            <a:ext cx="11430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均衡化生产</a:t>
            </a:r>
          </a:p>
        </p:txBody>
      </p:sp>
      <p:sp>
        <p:nvSpPr>
          <p:cNvPr id="75816" name="Rectangle 40"/>
          <p:cNvSpPr>
            <a:spLocks noChangeArrowheads="1"/>
          </p:cNvSpPr>
          <p:nvPr/>
        </p:nvSpPr>
        <p:spPr bwMode="auto">
          <a:xfrm>
            <a:off x="8229600" y="3124200"/>
            <a:ext cx="1066800" cy="6096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良好的</a:t>
            </a:r>
          </a:p>
          <a:p>
            <a:pPr algn="ctr"/>
            <a:r>
              <a:rPr lang="zh-CN" altLang="en-US" dirty="0">
                <a:effectLst>
                  <a:outerShdw blurRad="38100" dist="38100" dir="2700000" algn="tl">
                    <a:srgbClr val="FFFFFF"/>
                  </a:outerShdw>
                </a:effectLst>
                <a:ea typeface="楷体_GB2312" pitchFamily="49" charset="-122"/>
              </a:rPr>
              <a:t>外部协作</a:t>
            </a:r>
          </a:p>
        </p:txBody>
      </p:sp>
      <p:sp>
        <p:nvSpPr>
          <p:cNvPr id="75817" name="Line 41"/>
          <p:cNvSpPr>
            <a:spLocks noChangeShapeType="1"/>
          </p:cNvSpPr>
          <p:nvPr/>
        </p:nvSpPr>
        <p:spPr bwMode="auto">
          <a:xfrm flipV="1">
            <a:off x="5638800" y="3429000"/>
            <a:ext cx="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18" name="Line 42"/>
          <p:cNvSpPr>
            <a:spLocks noChangeShapeType="1"/>
          </p:cNvSpPr>
          <p:nvPr/>
        </p:nvSpPr>
        <p:spPr bwMode="auto">
          <a:xfrm>
            <a:off x="5638800" y="3657600"/>
            <a:ext cx="1905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19" name="Line 43"/>
          <p:cNvSpPr>
            <a:spLocks noChangeShapeType="1"/>
          </p:cNvSpPr>
          <p:nvPr/>
        </p:nvSpPr>
        <p:spPr bwMode="auto">
          <a:xfrm>
            <a:off x="7543800" y="3657600"/>
            <a:ext cx="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20" name="Line 44"/>
          <p:cNvSpPr>
            <a:spLocks noChangeShapeType="1"/>
          </p:cNvSpPr>
          <p:nvPr/>
        </p:nvSpPr>
        <p:spPr bwMode="auto">
          <a:xfrm flipV="1">
            <a:off x="5638800" y="2590800"/>
            <a:ext cx="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21" name="Line 45"/>
          <p:cNvSpPr>
            <a:spLocks noChangeShapeType="1"/>
          </p:cNvSpPr>
          <p:nvPr/>
        </p:nvSpPr>
        <p:spPr bwMode="auto">
          <a:xfrm>
            <a:off x="3581400" y="2895600"/>
            <a:ext cx="0" cy="990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22" name="Line 46"/>
          <p:cNvSpPr>
            <a:spLocks noChangeShapeType="1"/>
          </p:cNvSpPr>
          <p:nvPr/>
        </p:nvSpPr>
        <p:spPr bwMode="auto">
          <a:xfrm>
            <a:off x="3581400" y="2895600"/>
            <a:ext cx="1752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23" name="Line 47"/>
          <p:cNvSpPr>
            <a:spLocks noChangeShapeType="1"/>
          </p:cNvSpPr>
          <p:nvPr/>
        </p:nvSpPr>
        <p:spPr bwMode="auto">
          <a:xfrm>
            <a:off x="5943600" y="2895600"/>
            <a:ext cx="28194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24" name="Line 48"/>
          <p:cNvSpPr>
            <a:spLocks noChangeShapeType="1"/>
          </p:cNvSpPr>
          <p:nvPr/>
        </p:nvSpPr>
        <p:spPr bwMode="auto">
          <a:xfrm>
            <a:off x="8763000" y="2895600"/>
            <a:ext cx="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25" name="Line 49"/>
          <p:cNvSpPr>
            <a:spLocks noChangeShapeType="1"/>
          </p:cNvSpPr>
          <p:nvPr/>
        </p:nvSpPr>
        <p:spPr bwMode="auto">
          <a:xfrm flipV="1">
            <a:off x="5943600" y="2590800"/>
            <a:ext cx="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26" name="Line 50"/>
          <p:cNvSpPr>
            <a:spLocks noChangeShapeType="1"/>
          </p:cNvSpPr>
          <p:nvPr/>
        </p:nvSpPr>
        <p:spPr bwMode="auto">
          <a:xfrm flipV="1">
            <a:off x="5334000" y="2590800"/>
            <a:ext cx="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27" name="Rectangle 51"/>
          <p:cNvSpPr>
            <a:spLocks noChangeArrowheads="1"/>
          </p:cNvSpPr>
          <p:nvPr/>
        </p:nvSpPr>
        <p:spPr bwMode="auto">
          <a:xfrm>
            <a:off x="5105400" y="2209800"/>
            <a:ext cx="11430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看板管理</a:t>
            </a:r>
          </a:p>
        </p:txBody>
      </p:sp>
      <p:sp>
        <p:nvSpPr>
          <p:cNvPr id="75828" name="Rectangle 52"/>
          <p:cNvSpPr>
            <a:spLocks noChangeArrowheads="1"/>
          </p:cNvSpPr>
          <p:nvPr/>
        </p:nvSpPr>
        <p:spPr bwMode="auto">
          <a:xfrm>
            <a:off x="5105400" y="1600200"/>
            <a:ext cx="11430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准时化生产</a:t>
            </a:r>
          </a:p>
        </p:txBody>
      </p:sp>
      <p:sp>
        <p:nvSpPr>
          <p:cNvPr id="75829" name="Line 53"/>
          <p:cNvSpPr>
            <a:spLocks noChangeShapeType="1"/>
          </p:cNvSpPr>
          <p:nvPr/>
        </p:nvSpPr>
        <p:spPr bwMode="auto">
          <a:xfrm flipV="1">
            <a:off x="5638800" y="19812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1" name="Rectangle 55"/>
          <p:cNvSpPr>
            <a:spLocks noChangeArrowheads="1"/>
          </p:cNvSpPr>
          <p:nvPr/>
        </p:nvSpPr>
        <p:spPr bwMode="auto">
          <a:xfrm>
            <a:off x="3276600" y="762000"/>
            <a:ext cx="22098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消除浪费、降低成本</a:t>
            </a:r>
          </a:p>
        </p:txBody>
      </p:sp>
      <p:sp>
        <p:nvSpPr>
          <p:cNvPr id="75832" name="Rectangle 56"/>
          <p:cNvSpPr>
            <a:spLocks noChangeArrowheads="1"/>
          </p:cNvSpPr>
          <p:nvPr/>
        </p:nvSpPr>
        <p:spPr bwMode="auto">
          <a:xfrm>
            <a:off x="4419600" y="152400"/>
            <a:ext cx="23622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全公司整体性利润增加</a:t>
            </a:r>
          </a:p>
        </p:txBody>
      </p:sp>
      <p:sp>
        <p:nvSpPr>
          <p:cNvPr id="75833" name="Line 57"/>
          <p:cNvSpPr>
            <a:spLocks noChangeShapeType="1"/>
          </p:cNvSpPr>
          <p:nvPr/>
        </p:nvSpPr>
        <p:spPr bwMode="auto">
          <a:xfrm>
            <a:off x="5638800" y="1371600"/>
            <a:ext cx="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4" name="Line 58"/>
          <p:cNvSpPr>
            <a:spLocks noChangeShapeType="1"/>
          </p:cNvSpPr>
          <p:nvPr/>
        </p:nvSpPr>
        <p:spPr bwMode="auto">
          <a:xfrm>
            <a:off x="4419600" y="1371600"/>
            <a:ext cx="1219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6" name="Line 60"/>
          <p:cNvSpPr>
            <a:spLocks noChangeShapeType="1"/>
          </p:cNvSpPr>
          <p:nvPr/>
        </p:nvSpPr>
        <p:spPr bwMode="auto">
          <a:xfrm flipV="1">
            <a:off x="4419600" y="11430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7" name="Line 61"/>
          <p:cNvSpPr>
            <a:spLocks noChangeShapeType="1"/>
          </p:cNvSpPr>
          <p:nvPr/>
        </p:nvSpPr>
        <p:spPr bwMode="auto">
          <a:xfrm flipV="1">
            <a:off x="7086600" y="11430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8" name="Rectangle 62"/>
          <p:cNvSpPr>
            <a:spLocks noChangeArrowheads="1"/>
          </p:cNvSpPr>
          <p:nvPr/>
        </p:nvSpPr>
        <p:spPr bwMode="auto">
          <a:xfrm>
            <a:off x="5791200" y="762000"/>
            <a:ext cx="23622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柔性生产、提高竞争力</a:t>
            </a:r>
          </a:p>
        </p:txBody>
      </p:sp>
      <p:sp>
        <p:nvSpPr>
          <p:cNvPr id="75839" name="Line 63"/>
          <p:cNvSpPr>
            <a:spLocks noChangeShapeType="1"/>
          </p:cNvSpPr>
          <p:nvPr/>
        </p:nvSpPr>
        <p:spPr bwMode="auto">
          <a:xfrm>
            <a:off x="5638800" y="1371600"/>
            <a:ext cx="1447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0" name="Line 64"/>
          <p:cNvSpPr>
            <a:spLocks noChangeShapeType="1"/>
          </p:cNvSpPr>
          <p:nvPr/>
        </p:nvSpPr>
        <p:spPr bwMode="auto">
          <a:xfrm flipV="1">
            <a:off x="6096000" y="5334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1" name="Line 65"/>
          <p:cNvSpPr>
            <a:spLocks noChangeShapeType="1"/>
          </p:cNvSpPr>
          <p:nvPr/>
        </p:nvSpPr>
        <p:spPr bwMode="auto">
          <a:xfrm flipV="1">
            <a:off x="5181600" y="5334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2" name="Text Box 66"/>
          <p:cNvSpPr txBox="1">
            <a:spLocks noChangeArrowheads="1"/>
          </p:cNvSpPr>
          <p:nvPr/>
        </p:nvSpPr>
        <p:spPr bwMode="auto">
          <a:xfrm>
            <a:off x="8289925" y="762000"/>
            <a:ext cx="1098550" cy="325438"/>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a:solidFill>
                  <a:schemeClr val="accent2"/>
                </a:solidFill>
                <a:ea typeface="楷体_GB2312" pitchFamily="49" charset="-122"/>
              </a:rPr>
              <a:t>适应性</a:t>
            </a:r>
          </a:p>
        </p:txBody>
      </p:sp>
      <p:sp>
        <p:nvSpPr>
          <p:cNvPr id="75843" name="Text Box 67"/>
          <p:cNvSpPr txBox="1">
            <a:spLocks noChangeArrowheads="1"/>
          </p:cNvSpPr>
          <p:nvPr/>
        </p:nvSpPr>
        <p:spPr bwMode="auto">
          <a:xfrm>
            <a:off x="2209800" y="762000"/>
            <a:ext cx="1098550" cy="325438"/>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a:solidFill>
                  <a:schemeClr val="accent2"/>
                </a:solidFill>
                <a:ea typeface="楷体_GB2312" pitchFamily="49" charset="-122"/>
              </a:rPr>
              <a:t>经济性</a:t>
            </a:r>
          </a:p>
        </p:txBody>
      </p:sp>
      <p:sp>
        <p:nvSpPr>
          <p:cNvPr id="75844" name="AutoShape 68"/>
          <p:cNvSpPr>
            <a:spLocks noChangeArrowheads="1"/>
          </p:cNvSpPr>
          <p:nvPr/>
        </p:nvSpPr>
        <p:spPr bwMode="auto">
          <a:xfrm rot="5400000">
            <a:off x="7911000" y="2933700"/>
            <a:ext cx="5486400" cy="914400"/>
          </a:xfrm>
          <a:prstGeom prst="leftRightArrow">
            <a:avLst>
              <a:gd name="adj1" fmla="val 44102"/>
              <a:gd name="adj2" fmla="val 55528"/>
            </a:avLst>
          </a:prstGeom>
          <a:gradFill rotWithShape="0">
            <a:gsLst>
              <a:gs pos="0">
                <a:schemeClr val="accent1"/>
              </a:gs>
              <a:gs pos="50000">
                <a:schemeClr val="bg1"/>
              </a:gs>
              <a:gs pos="100000">
                <a:schemeClr val="accent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r>
              <a:rPr lang="zh-CN" altLang="en-US" sz="2000" b="1" dirty="0">
                <a:solidFill>
                  <a:srgbClr val="993300"/>
                </a:solidFill>
                <a:ea typeface="楷体_GB2312" pitchFamily="49" charset="-122"/>
              </a:rPr>
              <a:t>尊</a:t>
            </a:r>
          </a:p>
          <a:p>
            <a:pPr algn="ctr"/>
            <a:r>
              <a:rPr lang="zh-CN" altLang="en-US" sz="2000" b="1" dirty="0">
                <a:solidFill>
                  <a:srgbClr val="993300"/>
                </a:solidFill>
                <a:ea typeface="楷体_GB2312" pitchFamily="49" charset="-122"/>
              </a:rPr>
              <a:t>重</a:t>
            </a:r>
          </a:p>
          <a:p>
            <a:pPr algn="ctr"/>
            <a:r>
              <a:rPr lang="zh-CN" altLang="en-US" sz="2000" b="1" dirty="0">
                <a:solidFill>
                  <a:srgbClr val="993300"/>
                </a:solidFill>
                <a:ea typeface="楷体_GB2312" pitchFamily="49" charset="-122"/>
              </a:rPr>
              <a:t>人</a:t>
            </a:r>
          </a:p>
          <a:p>
            <a:pPr algn="ctr"/>
            <a:r>
              <a:rPr lang="zh-CN" altLang="en-US" sz="2000" b="1" dirty="0">
                <a:solidFill>
                  <a:srgbClr val="993300"/>
                </a:solidFill>
                <a:ea typeface="楷体_GB2312" pitchFamily="49" charset="-122"/>
              </a:rPr>
              <a:t>才</a:t>
            </a:r>
          </a:p>
          <a:p>
            <a:pPr algn="ctr"/>
            <a:r>
              <a:rPr lang="zh-CN" altLang="en-US" sz="2000" b="1" dirty="0">
                <a:solidFill>
                  <a:srgbClr val="993300"/>
                </a:solidFill>
                <a:ea typeface="楷体_GB2312" pitchFamily="49" charset="-122"/>
              </a:rPr>
              <a:t>，</a:t>
            </a:r>
          </a:p>
          <a:p>
            <a:pPr algn="ctr"/>
            <a:r>
              <a:rPr lang="zh-CN" altLang="en-US" sz="2000" b="1" dirty="0">
                <a:solidFill>
                  <a:srgbClr val="993300"/>
                </a:solidFill>
                <a:ea typeface="楷体_GB2312" pitchFamily="49" charset="-122"/>
              </a:rPr>
              <a:t>发</a:t>
            </a:r>
          </a:p>
          <a:p>
            <a:pPr algn="ctr"/>
            <a:r>
              <a:rPr lang="zh-CN" altLang="en-US" sz="2000" b="1" dirty="0">
                <a:solidFill>
                  <a:srgbClr val="993300"/>
                </a:solidFill>
                <a:ea typeface="楷体_GB2312" pitchFamily="49" charset="-122"/>
              </a:rPr>
              <a:t>挥</a:t>
            </a:r>
          </a:p>
          <a:p>
            <a:pPr algn="ctr"/>
            <a:r>
              <a:rPr lang="zh-CN" altLang="en-US" sz="2000" b="1" dirty="0">
                <a:solidFill>
                  <a:srgbClr val="993300"/>
                </a:solidFill>
                <a:ea typeface="楷体_GB2312" pitchFamily="49" charset="-122"/>
              </a:rPr>
              <a:t>人</a:t>
            </a:r>
          </a:p>
          <a:p>
            <a:pPr algn="ctr"/>
            <a:r>
              <a:rPr lang="zh-CN" altLang="en-US" sz="2000" b="1" dirty="0">
                <a:solidFill>
                  <a:srgbClr val="993300"/>
                </a:solidFill>
                <a:ea typeface="楷体_GB2312" pitchFamily="49" charset="-122"/>
              </a:rPr>
              <a:t>的</a:t>
            </a:r>
          </a:p>
          <a:p>
            <a:pPr algn="ctr"/>
            <a:r>
              <a:rPr lang="zh-CN" altLang="en-US" sz="2000" b="1" dirty="0">
                <a:solidFill>
                  <a:srgbClr val="993300"/>
                </a:solidFill>
                <a:ea typeface="楷体_GB2312" pitchFamily="49" charset="-122"/>
              </a:rPr>
              <a:t>作</a:t>
            </a:r>
          </a:p>
          <a:p>
            <a:pPr algn="ctr"/>
            <a:r>
              <a:rPr lang="zh-CN" altLang="en-US" sz="2000" b="1" dirty="0">
                <a:solidFill>
                  <a:srgbClr val="993300"/>
                </a:solidFill>
                <a:ea typeface="楷体_GB2312" pitchFamily="49" charset="-122"/>
              </a:rPr>
              <a:t>用</a:t>
            </a:r>
          </a:p>
        </p:txBody>
      </p:sp>
      <p:sp>
        <p:nvSpPr>
          <p:cNvPr id="75845" name="AutoShape 69"/>
          <p:cNvSpPr>
            <a:spLocks noChangeArrowheads="1"/>
          </p:cNvSpPr>
          <p:nvPr/>
        </p:nvSpPr>
        <p:spPr bwMode="auto">
          <a:xfrm rot="5400000">
            <a:off x="-781050" y="2990850"/>
            <a:ext cx="5524500" cy="914400"/>
          </a:xfrm>
          <a:prstGeom prst="leftRightArrow">
            <a:avLst>
              <a:gd name="adj1" fmla="val 44102"/>
              <a:gd name="adj2" fmla="val 57284"/>
            </a:avLst>
          </a:prstGeom>
          <a:gradFill rotWithShape="0">
            <a:gsLst>
              <a:gs pos="0">
                <a:schemeClr val="accent1"/>
              </a:gs>
              <a:gs pos="50000">
                <a:schemeClr val="bg1"/>
              </a:gs>
              <a:gs pos="100000">
                <a:schemeClr val="accent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r>
              <a:rPr lang="zh-CN" altLang="en-US" sz="2000" b="1">
                <a:solidFill>
                  <a:srgbClr val="993300"/>
                </a:solidFill>
                <a:ea typeface="楷体_GB2312" pitchFamily="49" charset="-122"/>
              </a:rPr>
              <a:t>不</a:t>
            </a:r>
          </a:p>
          <a:p>
            <a:pPr algn="ctr"/>
            <a:r>
              <a:rPr lang="zh-CN" altLang="en-US" sz="2000" b="1">
                <a:solidFill>
                  <a:srgbClr val="993300"/>
                </a:solidFill>
                <a:ea typeface="楷体_GB2312" pitchFamily="49" charset="-122"/>
              </a:rPr>
              <a:t>断</a:t>
            </a:r>
          </a:p>
          <a:p>
            <a:pPr algn="ctr"/>
            <a:r>
              <a:rPr lang="zh-CN" altLang="en-US" sz="2000" b="1">
                <a:solidFill>
                  <a:srgbClr val="993300"/>
                </a:solidFill>
                <a:ea typeface="楷体_GB2312" pitchFamily="49" charset="-122"/>
              </a:rPr>
              <a:t>暴</a:t>
            </a:r>
          </a:p>
          <a:p>
            <a:pPr algn="ctr"/>
            <a:r>
              <a:rPr lang="zh-CN" altLang="en-US" sz="2000" b="1">
                <a:solidFill>
                  <a:srgbClr val="993300"/>
                </a:solidFill>
                <a:ea typeface="楷体_GB2312" pitchFamily="49" charset="-122"/>
              </a:rPr>
              <a:t>露</a:t>
            </a:r>
          </a:p>
          <a:p>
            <a:pPr algn="ctr"/>
            <a:r>
              <a:rPr lang="zh-CN" altLang="en-US" sz="2000" b="1">
                <a:solidFill>
                  <a:srgbClr val="993300"/>
                </a:solidFill>
                <a:ea typeface="楷体_GB2312" pitchFamily="49" charset="-122"/>
              </a:rPr>
              <a:t>问</a:t>
            </a:r>
          </a:p>
          <a:p>
            <a:pPr algn="ctr"/>
            <a:r>
              <a:rPr lang="zh-CN" altLang="en-US" sz="2000" b="1">
                <a:solidFill>
                  <a:srgbClr val="993300"/>
                </a:solidFill>
                <a:ea typeface="楷体_GB2312" pitchFamily="49" charset="-122"/>
              </a:rPr>
              <a:t>题</a:t>
            </a:r>
          </a:p>
          <a:p>
            <a:pPr algn="ctr"/>
            <a:r>
              <a:rPr lang="zh-CN" altLang="en-US" sz="2000" b="1">
                <a:solidFill>
                  <a:srgbClr val="993300"/>
                </a:solidFill>
                <a:ea typeface="楷体_GB2312" pitchFamily="49" charset="-122"/>
              </a:rPr>
              <a:t>，</a:t>
            </a:r>
          </a:p>
          <a:p>
            <a:pPr algn="ctr"/>
            <a:r>
              <a:rPr lang="zh-CN" altLang="en-US" sz="2000" b="1">
                <a:solidFill>
                  <a:srgbClr val="993300"/>
                </a:solidFill>
                <a:ea typeface="楷体_GB2312" pitchFamily="49" charset="-122"/>
              </a:rPr>
              <a:t>不</a:t>
            </a:r>
          </a:p>
          <a:p>
            <a:pPr algn="ctr"/>
            <a:r>
              <a:rPr lang="zh-CN" altLang="en-US" sz="2000" b="1">
                <a:solidFill>
                  <a:srgbClr val="993300"/>
                </a:solidFill>
                <a:ea typeface="楷体_GB2312" pitchFamily="49" charset="-122"/>
              </a:rPr>
              <a:t>断</a:t>
            </a:r>
          </a:p>
          <a:p>
            <a:pPr algn="ctr"/>
            <a:r>
              <a:rPr lang="zh-CN" altLang="en-US" sz="2000" b="1">
                <a:solidFill>
                  <a:srgbClr val="993300"/>
                </a:solidFill>
                <a:ea typeface="楷体_GB2312" pitchFamily="49" charset="-122"/>
              </a:rPr>
              <a:t>改</a:t>
            </a:r>
          </a:p>
          <a:p>
            <a:pPr algn="ctr"/>
            <a:r>
              <a:rPr lang="zh-CN" altLang="en-US" sz="2000" b="1">
                <a:solidFill>
                  <a:srgbClr val="993300"/>
                </a:solidFill>
                <a:ea typeface="楷体_GB2312" pitchFamily="49" charset="-122"/>
              </a:rPr>
              <a:t>善</a:t>
            </a:r>
          </a:p>
        </p:txBody>
      </p:sp>
      <p:sp>
        <p:nvSpPr>
          <p:cNvPr id="62" name="标题 1">
            <a:extLst>
              <a:ext uri="{FF2B5EF4-FFF2-40B4-BE49-F238E27FC236}">
                <a16:creationId xmlns:a16="http://schemas.microsoft.com/office/drawing/2014/main" xmlns="" id="{19304E83-A4F0-49C5-BB01-F5773509A2B3}"/>
              </a:ext>
            </a:extLst>
          </p:cNvPr>
          <p:cNvSpPr txBox="1">
            <a:spLocks/>
          </p:cNvSpPr>
          <p:nvPr/>
        </p:nvSpPr>
        <p:spPr>
          <a:xfrm>
            <a:off x="0" y="249581"/>
            <a:ext cx="11340000" cy="432000"/>
          </a:xfrm>
          <a:prstGeom prst="rect">
            <a:avLst/>
          </a:prstGeom>
        </p:spPr>
        <p:txBody>
          <a:bodyPr rtlCol="0"/>
          <a:lstStyle>
            <a:lvl1pPr algn="l" defTabSz="914400" rtl="0" eaLnBrk="1" latinLnBrk="0" hangingPunct="1">
              <a:lnSpc>
                <a:spcPct val="90000"/>
              </a:lnSpc>
              <a:spcBef>
                <a:spcPct val="0"/>
              </a:spcBef>
              <a:buNone/>
              <a:defRPr sz="3200" b="1" kern="1200" spc="-150">
                <a:solidFill>
                  <a:schemeClr val="tx1">
                    <a:lumMod val="75000"/>
                    <a:lumOff val="25000"/>
                  </a:schemeClr>
                </a:solidFill>
                <a:latin typeface="Microsoft YaHei UI" panose="020B0503020204020204" pitchFamily="34" charset="-122"/>
                <a:ea typeface="Microsoft YaHei UI" panose="020B0503020204020204" pitchFamily="34" charset="-122"/>
                <a:cs typeface="+mj-cs"/>
              </a:defRPr>
            </a:lvl1pPr>
          </a:lstStyle>
          <a:p>
            <a:r>
              <a:rPr lang="zh-CN" altLang="en-US" dirty="0" smtClean="0"/>
              <a:t>精益生产</a:t>
            </a:r>
            <a:endParaRPr lang="zh-CN" altLang="en-US" dirty="0"/>
          </a:p>
        </p:txBody>
      </p:sp>
      <p:sp>
        <p:nvSpPr>
          <p:cNvPr id="64" name="Rectangle 13"/>
          <p:cNvSpPr>
            <a:spLocks noChangeArrowheads="1"/>
          </p:cNvSpPr>
          <p:nvPr/>
        </p:nvSpPr>
        <p:spPr bwMode="auto">
          <a:xfrm>
            <a:off x="9221300" y="4724400"/>
            <a:ext cx="838200" cy="6096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en-US" altLang="zh-CN" b="1" dirty="0" smtClean="0">
                <a:solidFill>
                  <a:srgbClr val="FF0000"/>
                </a:solidFill>
                <a:effectLst>
                  <a:outerShdw blurRad="38100" dist="38100" dir="2700000" algn="tl">
                    <a:srgbClr val="FFFFFF"/>
                  </a:outerShdw>
                </a:effectLst>
                <a:ea typeface="楷体_GB2312" pitchFamily="49" charset="-122"/>
              </a:rPr>
              <a:t>……</a:t>
            </a:r>
            <a:endParaRPr lang="zh-CN" altLang="en-US" b="1" dirty="0">
              <a:solidFill>
                <a:srgbClr val="FF0000"/>
              </a:solidFill>
              <a:effectLst>
                <a:outerShdw blurRad="38100" dist="38100" dir="2700000" algn="tl">
                  <a:srgbClr val="FFFFFF"/>
                </a:outerShdw>
              </a:effectLst>
              <a:ea typeface="楷体_GB2312" pitchFamily="49" charset="-122"/>
            </a:endParaRPr>
          </a:p>
        </p:txBody>
      </p:sp>
      <p:sp>
        <p:nvSpPr>
          <p:cNvPr id="65" name="Line 22"/>
          <p:cNvSpPr>
            <a:spLocks noChangeShapeType="1"/>
          </p:cNvSpPr>
          <p:nvPr/>
        </p:nvSpPr>
        <p:spPr bwMode="auto">
          <a:xfrm flipV="1">
            <a:off x="9587400" y="5333999"/>
            <a:ext cx="0" cy="40585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 name="灯片编号占位符 2"/>
          <p:cNvSpPr>
            <a:spLocks noGrp="1"/>
          </p:cNvSpPr>
          <p:nvPr>
            <p:ph type="sldNum" sz="quarter" idx="12"/>
          </p:nvPr>
        </p:nvSpPr>
        <p:spPr/>
        <p:txBody>
          <a:bodyPr/>
          <a:lstStyle/>
          <a:p>
            <a:fld id="{613C2149-6E68-45EA-B963-2A3D7C697235}" type="slidenum">
              <a:rPr lang="en-US" altLang="zh-CN" smtClean="0"/>
              <a:pPr/>
              <a:t>8</a:t>
            </a:fld>
            <a:endParaRPr lang="en-US" altLang="zh-CN"/>
          </a:p>
        </p:txBody>
      </p:sp>
    </p:spTree>
    <p:extLst>
      <p:ext uri="{BB962C8B-B14F-4D97-AF65-F5344CB8AC3E}">
        <p14:creationId xmlns:p14="http://schemas.microsoft.com/office/powerpoint/2010/main" val="10624297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831" name="Rectangle 55"/>
          <p:cNvSpPr>
            <a:spLocks noChangeArrowheads="1"/>
          </p:cNvSpPr>
          <p:nvPr/>
        </p:nvSpPr>
        <p:spPr bwMode="auto">
          <a:xfrm>
            <a:off x="3276600" y="762000"/>
            <a:ext cx="22098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消除浪费、降低成本</a:t>
            </a:r>
          </a:p>
        </p:txBody>
      </p:sp>
      <p:sp>
        <p:nvSpPr>
          <p:cNvPr id="75832" name="Rectangle 56"/>
          <p:cNvSpPr>
            <a:spLocks noChangeArrowheads="1"/>
          </p:cNvSpPr>
          <p:nvPr/>
        </p:nvSpPr>
        <p:spPr bwMode="auto">
          <a:xfrm>
            <a:off x="4419600" y="152400"/>
            <a:ext cx="23622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全公司整体性利润增加</a:t>
            </a:r>
          </a:p>
        </p:txBody>
      </p:sp>
      <p:sp>
        <p:nvSpPr>
          <p:cNvPr id="75838" name="Rectangle 62"/>
          <p:cNvSpPr>
            <a:spLocks noChangeArrowheads="1"/>
          </p:cNvSpPr>
          <p:nvPr/>
        </p:nvSpPr>
        <p:spPr bwMode="auto">
          <a:xfrm>
            <a:off x="5791200" y="762000"/>
            <a:ext cx="23622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柔性生产、提高竞争力</a:t>
            </a:r>
          </a:p>
        </p:txBody>
      </p:sp>
      <p:sp>
        <p:nvSpPr>
          <p:cNvPr id="75840" name="Line 64"/>
          <p:cNvSpPr>
            <a:spLocks noChangeShapeType="1"/>
          </p:cNvSpPr>
          <p:nvPr/>
        </p:nvSpPr>
        <p:spPr bwMode="auto">
          <a:xfrm flipV="1">
            <a:off x="6096000" y="5334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1" name="Line 65"/>
          <p:cNvSpPr>
            <a:spLocks noChangeShapeType="1"/>
          </p:cNvSpPr>
          <p:nvPr/>
        </p:nvSpPr>
        <p:spPr bwMode="auto">
          <a:xfrm flipV="1">
            <a:off x="5181600" y="5334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2" name="Text Box 66"/>
          <p:cNvSpPr txBox="1">
            <a:spLocks noChangeArrowheads="1"/>
          </p:cNvSpPr>
          <p:nvPr/>
        </p:nvSpPr>
        <p:spPr bwMode="auto">
          <a:xfrm>
            <a:off x="8289925" y="762000"/>
            <a:ext cx="1098550" cy="325438"/>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a:solidFill>
                  <a:schemeClr val="accent2"/>
                </a:solidFill>
                <a:ea typeface="楷体_GB2312" pitchFamily="49" charset="-122"/>
              </a:rPr>
              <a:t>适应性</a:t>
            </a:r>
          </a:p>
        </p:txBody>
      </p:sp>
      <p:sp>
        <p:nvSpPr>
          <p:cNvPr id="75843" name="Text Box 67"/>
          <p:cNvSpPr txBox="1">
            <a:spLocks noChangeArrowheads="1"/>
          </p:cNvSpPr>
          <p:nvPr/>
        </p:nvSpPr>
        <p:spPr bwMode="auto">
          <a:xfrm>
            <a:off x="2209800" y="762000"/>
            <a:ext cx="1098550" cy="325438"/>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a:solidFill>
                  <a:schemeClr val="accent2"/>
                </a:solidFill>
                <a:ea typeface="楷体_GB2312" pitchFamily="49" charset="-122"/>
              </a:rPr>
              <a:t>经济性</a:t>
            </a:r>
          </a:p>
        </p:txBody>
      </p:sp>
      <p:sp>
        <p:nvSpPr>
          <p:cNvPr id="62" name="标题 1">
            <a:extLst>
              <a:ext uri="{FF2B5EF4-FFF2-40B4-BE49-F238E27FC236}">
                <a16:creationId xmlns:a16="http://schemas.microsoft.com/office/drawing/2014/main" xmlns="" id="{19304E83-A4F0-49C5-BB01-F5773509A2B3}"/>
              </a:ext>
            </a:extLst>
          </p:cNvPr>
          <p:cNvSpPr txBox="1">
            <a:spLocks/>
          </p:cNvSpPr>
          <p:nvPr/>
        </p:nvSpPr>
        <p:spPr>
          <a:xfrm>
            <a:off x="0" y="249581"/>
            <a:ext cx="11340000" cy="432000"/>
          </a:xfrm>
          <a:prstGeom prst="rect">
            <a:avLst/>
          </a:prstGeom>
        </p:spPr>
        <p:txBody>
          <a:bodyPr rtlCol="0"/>
          <a:lstStyle>
            <a:lvl1pPr algn="l" defTabSz="914400" rtl="0" eaLnBrk="1" latinLnBrk="0" hangingPunct="1">
              <a:lnSpc>
                <a:spcPct val="90000"/>
              </a:lnSpc>
              <a:spcBef>
                <a:spcPct val="0"/>
              </a:spcBef>
              <a:buNone/>
              <a:defRPr sz="3200" b="1" kern="1200" spc="-150">
                <a:solidFill>
                  <a:schemeClr val="tx1">
                    <a:lumMod val="75000"/>
                    <a:lumOff val="25000"/>
                  </a:schemeClr>
                </a:solidFill>
                <a:latin typeface="Microsoft YaHei UI" panose="020B0503020204020204" pitchFamily="34" charset="-122"/>
                <a:ea typeface="Microsoft YaHei UI" panose="020B0503020204020204" pitchFamily="34" charset="-122"/>
                <a:cs typeface="+mj-cs"/>
              </a:defRPr>
            </a:lvl1pPr>
          </a:lstStyle>
          <a:p>
            <a:r>
              <a:rPr lang="zh-CN" altLang="en-US" dirty="0" smtClean="0"/>
              <a:t>精益生产</a:t>
            </a:r>
            <a:endParaRPr lang="zh-CN" altLang="en-US" dirty="0"/>
          </a:p>
        </p:txBody>
      </p:sp>
      <p:sp>
        <p:nvSpPr>
          <p:cNvPr id="2" name="文本框 1"/>
          <p:cNvSpPr txBox="1"/>
          <p:nvPr/>
        </p:nvSpPr>
        <p:spPr>
          <a:xfrm>
            <a:off x="636847" y="1596788"/>
            <a:ext cx="5586531" cy="2123658"/>
          </a:xfrm>
          <a:prstGeom prst="rect">
            <a:avLst/>
          </a:prstGeom>
          <a:noFill/>
        </p:spPr>
        <p:txBody>
          <a:bodyPr wrap="square" rtlCol="0">
            <a:spAutoFit/>
          </a:bodyPr>
          <a:lstStyle/>
          <a:p>
            <a:r>
              <a:rPr lang="zh-CN" altLang="en-US" sz="2400" b="1" dirty="0" smtClean="0"/>
              <a:t>精益生产的目的是：</a:t>
            </a:r>
            <a:endParaRPr lang="en-US" altLang="zh-CN" sz="2400" b="1" dirty="0" smtClean="0"/>
          </a:p>
          <a:p>
            <a:r>
              <a:rPr lang="zh-CN" altLang="en-US" dirty="0" smtClean="0"/>
              <a:t>消除浪费→降低成本，提高效率。</a:t>
            </a:r>
            <a:endParaRPr lang="en-US" altLang="zh-CN" dirty="0" smtClean="0"/>
          </a:p>
          <a:p>
            <a:endParaRPr lang="en-US" altLang="zh-CN" dirty="0"/>
          </a:p>
          <a:p>
            <a:r>
              <a:rPr lang="zh-CN" altLang="en-US" dirty="0" smtClean="0"/>
              <a:t>这里涉及</a:t>
            </a:r>
            <a:r>
              <a:rPr lang="zh-CN" altLang="en-US" dirty="0"/>
              <a:t>八大</a:t>
            </a:r>
            <a:r>
              <a:rPr lang="zh-CN" altLang="en-US" dirty="0" smtClean="0"/>
              <a:t>浪费和七大手法。</a:t>
            </a:r>
            <a:endParaRPr lang="en-US" altLang="zh-CN" dirty="0" smtClean="0"/>
          </a:p>
          <a:p>
            <a:endParaRPr lang="en-US" altLang="zh-CN" dirty="0" smtClean="0"/>
          </a:p>
          <a:p>
            <a:r>
              <a:rPr lang="zh-CN" altLang="en-US" dirty="0"/>
              <a:t>八</a:t>
            </a:r>
            <a:r>
              <a:rPr lang="zh-CN" altLang="en-US" dirty="0" smtClean="0"/>
              <a:t>大浪费是对系统中不可见</a:t>
            </a:r>
            <a:r>
              <a:rPr lang="en-US" altLang="zh-CN" dirty="0" smtClean="0"/>
              <a:t>/</a:t>
            </a:r>
            <a:r>
              <a:rPr lang="zh-CN" altLang="en-US" dirty="0" smtClean="0"/>
              <a:t>不易发现的浪费进行分类。</a:t>
            </a:r>
            <a:endParaRPr lang="en-US" altLang="zh-CN" dirty="0" smtClean="0"/>
          </a:p>
          <a:p>
            <a:r>
              <a:rPr lang="zh-CN" altLang="en-US" dirty="0"/>
              <a:t>七</a:t>
            </a:r>
            <a:r>
              <a:rPr lang="zh-CN" altLang="en-US" dirty="0" smtClean="0"/>
              <a:t>大手法是对系统中存在的浪费进行改善。</a:t>
            </a:r>
            <a:endParaRPr lang="en-US" altLang="zh-CN" dirty="0" smtClean="0"/>
          </a:p>
        </p:txBody>
      </p:sp>
      <p:graphicFrame>
        <p:nvGraphicFramePr>
          <p:cNvPr id="3" name="图示 2"/>
          <p:cNvGraphicFramePr/>
          <p:nvPr>
            <p:extLst>
              <p:ext uri="{D42A27DB-BD31-4B8C-83A1-F6EECF244321}">
                <p14:modId xmlns:p14="http://schemas.microsoft.com/office/powerpoint/2010/main" val="1772374918"/>
              </p:ext>
            </p:extLst>
          </p:nvPr>
        </p:nvGraphicFramePr>
        <p:xfrm>
          <a:off x="636847" y="3027849"/>
          <a:ext cx="5160370" cy="2610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7" name="Object 6"/>
          <p:cNvGraphicFramePr>
            <a:graphicFrameLocks noChangeAspect="1"/>
          </p:cNvGraphicFramePr>
          <p:nvPr>
            <p:extLst>
              <p:ext uri="{D42A27DB-BD31-4B8C-83A1-F6EECF244321}">
                <p14:modId xmlns:p14="http://schemas.microsoft.com/office/powerpoint/2010/main" val="3780247742"/>
              </p:ext>
            </p:extLst>
          </p:nvPr>
        </p:nvGraphicFramePr>
        <p:xfrm>
          <a:off x="6223378" y="2076030"/>
          <a:ext cx="5638800" cy="2659188"/>
        </p:xfrm>
        <a:graphic>
          <a:graphicData uri="http://schemas.openxmlformats.org/presentationml/2006/ole">
            <mc:AlternateContent xmlns:mc="http://schemas.openxmlformats.org/markup-compatibility/2006">
              <mc:Choice xmlns:v="urn:schemas-microsoft-com:vml" Requires="v">
                <p:oleObj spid="_x0000_s9231" name="工作表" r:id="rId8" imgW="7820137" imgH="3371850" progId="Excel.Sheet.8">
                  <p:embed/>
                </p:oleObj>
              </mc:Choice>
              <mc:Fallback>
                <p:oleObj name="工作表" r:id="rId8" imgW="7820137" imgH="3371850" progId="Excel.Sheet.8">
                  <p:embed/>
                  <p:pic>
                    <p:nvPicPr>
                      <p:cNvPr id="0" name=""/>
                      <p:cNvPicPr>
                        <a:picLocks noChangeAspect="1" noChangeArrowheads="1"/>
                      </p:cNvPicPr>
                      <p:nvPr/>
                    </p:nvPicPr>
                    <p:blipFill>
                      <a:blip r:embed="rId9"/>
                      <a:srcRect/>
                      <a:stretch>
                        <a:fillRect/>
                      </a:stretch>
                    </p:blipFill>
                    <p:spPr bwMode="auto">
                      <a:xfrm>
                        <a:off x="6223378" y="2076030"/>
                        <a:ext cx="5638800" cy="2659188"/>
                      </a:xfrm>
                      <a:prstGeom prst="rect">
                        <a:avLst/>
                      </a:prstGeom>
                      <a:blipFill>
                        <a:blip r:embed="rId10"/>
                        <a:tile tx="0" ty="0" sx="100000" sy="100000" flip="none" algn="tl"/>
                      </a:blipFill>
                      <a:ln>
                        <a:noFill/>
                      </a:ln>
                      <a:effectLst/>
                    </p:spPr>
                  </p:pic>
                </p:oleObj>
              </mc:Fallback>
            </mc:AlternateContent>
          </a:graphicData>
        </a:graphic>
      </p:graphicFrame>
      <p:sp>
        <p:nvSpPr>
          <p:cNvPr id="68" name="下箭头 67"/>
          <p:cNvSpPr/>
          <p:nvPr/>
        </p:nvSpPr>
        <p:spPr>
          <a:xfrm>
            <a:off x="7478971" y="4947493"/>
            <a:ext cx="356927" cy="505631"/>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下箭头 69"/>
          <p:cNvSpPr/>
          <p:nvPr/>
        </p:nvSpPr>
        <p:spPr>
          <a:xfrm>
            <a:off x="7478970" y="1427979"/>
            <a:ext cx="356927" cy="505631"/>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下箭头 70"/>
          <p:cNvSpPr/>
          <p:nvPr/>
        </p:nvSpPr>
        <p:spPr>
          <a:xfrm>
            <a:off x="8864314" y="4947492"/>
            <a:ext cx="356927" cy="505631"/>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下箭头 71"/>
          <p:cNvSpPr/>
          <p:nvPr/>
        </p:nvSpPr>
        <p:spPr>
          <a:xfrm>
            <a:off x="10366951" y="4947491"/>
            <a:ext cx="356927" cy="505631"/>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8798937" y="5534590"/>
            <a:ext cx="1440180" cy="261610"/>
          </a:xfrm>
          <a:prstGeom prst="rect">
            <a:avLst/>
          </a:prstGeom>
          <a:noFill/>
        </p:spPr>
        <p:txBody>
          <a:bodyPr wrap="square" rtlCol="0">
            <a:spAutoFit/>
          </a:bodyPr>
          <a:lstStyle/>
          <a:p>
            <a:r>
              <a:rPr lang="zh-CN" altLang="en-US" sz="1100" dirty="0"/>
              <a:t>卓别林</a:t>
            </a:r>
            <a:r>
              <a:rPr lang="en-US" altLang="zh-CN" sz="1100" dirty="0" smtClean="0"/>
              <a:t>《</a:t>
            </a:r>
            <a:r>
              <a:rPr lang="zh-CN" altLang="en-US" sz="1100" dirty="0" smtClean="0"/>
              <a:t>摩登时代</a:t>
            </a:r>
            <a:r>
              <a:rPr lang="en-US" altLang="zh-CN" sz="1100" dirty="0" smtClean="0"/>
              <a:t>》</a:t>
            </a:r>
            <a:endParaRPr lang="zh-CN" altLang="en-US" sz="1100" dirty="0"/>
          </a:p>
        </p:txBody>
      </p:sp>
      <p:sp>
        <p:nvSpPr>
          <p:cNvPr id="77" name="文本框 76"/>
          <p:cNvSpPr txBox="1"/>
          <p:nvPr/>
        </p:nvSpPr>
        <p:spPr>
          <a:xfrm>
            <a:off x="10279380" y="5534590"/>
            <a:ext cx="1440180" cy="261610"/>
          </a:xfrm>
          <a:prstGeom prst="rect">
            <a:avLst/>
          </a:prstGeom>
          <a:noFill/>
        </p:spPr>
        <p:txBody>
          <a:bodyPr wrap="square" rtlCol="0">
            <a:spAutoFit/>
          </a:bodyPr>
          <a:lstStyle/>
          <a:p>
            <a:r>
              <a:rPr lang="zh-CN" altLang="en-US" sz="1100" dirty="0" smtClean="0"/>
              <a:t>丰田汽车</a:t>
            </a:r>
            <a:endParaRPr lang="zh-CN" altLang="en-US" sz="1100" dirty="0"/>
          </a:p>
        </p:txBody>
      </p:sp>
      <p:sp>
        <p:nvSpPr>
          <p:cNvPr id="78" name="文本框 77"/>
          <p:cNvSpPr txBox="1"/>
          <p:nvPr/>
        </p:nvSpPr>
        <p:spPr>
          <a:xfrm>
            <a:off x="7178040" y="5534590"/>
            <a:ext cx="1440180" cy="261610"/>
          </a:xfrm>
          <a:prstGeom prst="rect">
            <a:avLst/>
          </a:prstGeom>
          <a:noFill/>
        </p:spPr>
        <p:txBody>
          <a:bodyPr wrap="square" rtlCol="0">
            <a:spAutoFit/>
          </a:bodyPr>
          <a:lstStyle/>
          <a:p>
            <a:r>
              <a:rPr lang="zh-CN" altLang="en-US" sz="1100" dirty="0" smtClean="0"/>
              <a:t>手工组装类企业</a:t>
            </a:r>
            <a:endParaRPr lang="en-US" altLang="zh-CN" sz="1100" dirty="0" smtClean="0"/>
          </a:p>
        </p:txBody>
      </p:sp>
      <p:sp>
        <p:nvSpPr>
          <p:cNvPr id="79" name="文本框 78"/>
          <p:cNvSpPr txBox="1"/>
          <p:nvPr/>
        </p:nvSpPr>
        <p:spPr>
          <a:xfrm>
            <a:off x="7178040" y="5877666"/>
            <a:ext cx="3840480" cy="261610"/>
          </a:xfrm>
          <a:prstGeom prst="rect">
            <a:avLst/>
          </a:prstGeom>
          <a:solidFill>
            <a:srgbClr val="00B0F0"/>
          </a:solidFill>
        </p:spPr>
        <p:txBody>
          <a:bodyPr wrap="square" rtlCol="0">
            <a:spAutoFit/>
          </a:bodyPr>
          <a:lstStyle/>
          <a:p>
            <a:pPr algn="ctr"/>
            <a:r>
              <a:rPr lang="zh-CN" altLang="en-US" sz="1100" b="1" dirty="0" smtClean="0"/>
              <a:t>离散型制造业</a:t>
            </a:r>
            <a:endParaRPr lang="en-US" altLang="zh-CN" sz="1100" b="1" dirty="0" smtClean="0"/>
          </a:p>
        </p:txBody>
      </p:sp>
      <p:sp>
        <p:nvSpPr>
          <p:cNvPr id="80" name="下箭头 79"/>
          <p:cNvSpPr/>
          <p:nvPr/>
        </p:nvSpPr>
        <p:spPr>
          <a:xfrm>
            <a:off x="878146" y="4787665"/>
            <a:ext cx="356927" cy="505631"/>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文本框 80"/>
          <p:cNvSpPr txBox="1"/>
          <p:nvPr/>
        </p:nvSpPr>
        <p:spPr>
          <a:xfrm>
            <a:off x="468137" y="5293296"/>
            <a:ext cx="1176944" cy="261610"/>
          </a:xfrm>
          <a:prstGeom prst="rect">
            <a:avLst/>
          </a:prstGeom>
          <a:noFill/>
        </p:spPr>
        <p:txBody>
          <a:bodyPr wrap="square" rtlCol="0">
            <a:spAutoFit/>
          </a:bodyPr>
          <a:lstStyle/>
          <a:p>
            <a:r>
              <a:rPr lang="zh-CN" altLang="en-US" sz="1100" dirty="0" smtClean="0"/>
              <a:t>增加价值的时间</a:t>
            </a:r>
            <a:endParaRPr lang="en-US" altLang="zh-CN" sz="1100" dirty="0" smtClean="0"/>
          </a:p>
        </p:txBody>
      </p:sp>
      <p:sp>
        <p:nvSpPr>
          <p:cNvPr id="82" name="文本框 81"/>
          <p:cNvSpPr txBox="1"/>
          <p:nvPr/>
        </p:nvSpPr>
        <p:spPr>
          <a:xfrm>
            <a:off x="1898935" y="5293296"/>
            <a:ext cx="1176944" cy="430887"/>
          </a:xfrm>
          <a:prstGeom prst="rect">
            <a:avLst/>
          </a:prstGeom>
          <a:noFill/>
        </p:spPr>
        <p:txBody>
          <a:bodyPr wrap="square" rtlCol="0">
            <a:spAutoFit/>
          </a:bodyPr>
          <a:lstStyle/>
          <a:p>
            <a:r>
              <a:rPr lang="zh-CN" altLang="en-US" sz="1100" dirty="0" smtClean="0"/>
              <a:t>不增加价值但不可避免的时间</a:t>
            </a:r>
            <a:endParaRPr lang="en-US" altLang="zh-CN" sz="1100" dirty="0" smtClean="0"/>
          </a:p>
        </p:txBody>
      </p:sp>
      <p:sp>
        <p:nvSpPr>
          <p:cNvPr id="83" name="下箭头 82"/>
          <p:cNvSpPr/>
          <p:nvPr/>
        </p:nvSpPr>
        <p:spPr>
          <a:xfrm>
            <a:off x="2308943" y="4813636"/>
            <a:ext cx="356927" cy="505631"/>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下箭头 83"/>
          <p:cNvSpPr/>
          <p:nvPr/>
        </p:nvSpPr>
        <p:spPr>
          <a:xfrm>
            <a:off x="3736576" y="4813636"/>
            <a:ext cx="356927" cy="505631"/>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文本框 84"/>
          <p:cNvSpPr txBox="1"/>
          <p:nvPr/>
        </p:nvSpPr>
        <p:spPr>
          <a:xfrm>
            <a:off x="3328150" y="5303562"/>
            <a:ext cx="1176944" cy="430887"/>
          </a:xfrm>
          <a:prstGeom prst="rect">
            <a:avLst/>
          </a:prstGeom>
          <a:noFill/>
        </p:spPr>
        <p:txBody>
          <a:bodyPr wrap="square" rtlCol="0">
            <a:spAutoFit/>
          </a:bodyPr>
          <a:lstStyle/>
          <a:p>
            <a:r>
              <a:rPr lang="zh-CN" altLang="en-US" sz="1100" dirty="0" smtClean="0"/>
              <a:t>不增加价值但可以避免的时间</a:t>
            </a:r>
            <a:endParaRPr lang="en-US" altLang="zh-CN" sz="1100" dirty="0" smtClean="0"/>
          </a:p>
        </p:txBody>
      </p:sp>
      <p:sp>
        <p:nvSpPr>
          <p:cNvPr id="86" name="文本框 85"/>
          <p:cNvSpPr txBox="1"/>
          <p:nvPr/>
        </p:nvSpPr>
        <p:spPr>
          <a:xfrm>
            <a:off x="3326567" y="5734449"/>
            <a:ext cx="1176944" cy="261610"/>
          </a:xfrm>
          <a:prstGeom prst="rect">
            <a:avLst/>
          </a:prstGeom>
          <a:solidFill>
            <a:srgbClr val="00B0F0"/>
          </a:solidFill>
        </p:spPr>
        <p:txBody>
          <a:bodyPr wrap="square" rtlCol="0">
            <a:spAutoFit/>
          </a:bodyPr>
          <a:lstStyle/>
          <a:p>
            <a:pPr algn="ctr"/>
            <a:r>
              <a:rPr lang="zh-CN" altLang="en-US" sz="1100" dirty="0" smtClean="0"/>
              <a:t>消除</a:t>
            </a:r>
            <a:endParaRPr lang="en-US" altLang="zh-CN" sz="1100" dirty="0" smtClean="0"/>
          </a:p>
        </p:txBody>
      </p:sp>
      <p:sp>
        <p:nvSpPr>
          <p:cNvPr id="87" name="文本框 86"/>
          <p:cNvSpPr txBox="1"/>
          <p:nvPr/>
        </p:nvSpPr>
        <p:spPr>
          <a:xfrm>
            <a:off x="1898935" y="5734449"/>
            <a:ext cx="1176944" cy="261610"/>
          </a:xfrm>
          <a:prstGeom prst="rect">
            <a:avLst/>
          </a:prstGeom>
          <a:solidFill>
            <a:srgbClr val="00B0F0"/>
          </a:solidFill>
        </p:spPr>
        <p:txBody>
          <a:bodyPr wrap="square" rtlCol="0">
            <a:spAutoFit/>
          </a:bodyPr>
          <a:lstStyle/>
          <a:p>
            <a:pPr algn="ctr"/>
            <a:r>
              <a:rPr lang="zh-CN" altLang="en-US" sz="1100" dirty="0" smtClean="0"/>
              <a:t>控制和减少</a:t>
            </a:r>
            <a:endParaRPr lang="en-US" altLang="zh-CN" sz="1100" dirty="0" smtClean="0"/>
          </a:p>
        </p:txBody>
      </p:sp>
      <p:sp>
        <p:nvSpPr>
          <p:cNvPr id="88" name="文本框 87"/>
          <p:cNvSpPr txBox="1"/>
          <p:nvPr/>
        </p:nvSpPr>
        <p:spPr>
          <a:xfrm>
            <a:off x="1898935" y="6073038"/>
            <a:ext cx="2604576" cy="261610"/>
          </a:xfrm>
          <a:prstGeom prst="rect">
            <a:avLst/>
          </a:prstGeom>
          <a:solidFill>
            <a:srgbClr val="00B0F0"/>
          </a:solidFill>
        </p:spPr>
        <p:txBody>
          <a:bodyPr wrap="square" rtlCol="0">
            <a:spAutoFit/>
          </a:bodyPr>
          <a:lstStyle/>
          <a:p>
            <a:pPr algn="ctr"/>
            <a:r>
              <a:rPr lang="zh-CN" altLang="en-US" sz="1100" dirty="0" smtClean="0"/>
              <a:t>消除浪费，减少成本</a:t>
            </a:r>
            <a:endParaRPr lang="en-US" altLang="zh-CN" sz="1100" dirty="0" smtClean="0"/>
          </a:p>
        </p:txBody>
      </p:sp>
      <p:sp>
        <p:nvSpPr>
          <p:cNvPr id="7" name="灯片编号占位符 6"/>
          <p:cNvSpPr>
            <a:spLocks noGrp="1"/>
          </p:cNvSpPr>
          <p:nvPr>
            <p:ph type="sldNum" sz="quarter" idx="12"/>
          </p:nvPr>
        </p:nvSpPr>
        <p:spPr/>
        <p:txBody>
          <a:bodyPr/>
          <a:lstStyle/>
          <a:p>
            <a:fld id="{613C2149-6E68-45EA-B963-2A3D7C697235}" type="slidenum">
              <a:rPr lang="en-US" altLang="zh-CN" smtClean="0"/>
              <a:pPr/>
              <a:t>9</a:t>
            </a:fld>
            <a:endParaRPr lang="en-US" altLang="zh-CN"/>
          </a:p>
        </p:txBody>
      </p:sp>
    </p:spTree>
    <p:extLst>
      <p:ext uri="{BB962C8B-B14F-4D97-AF65-F5344CB8AC3E}">
        <p14:creationId xmlns:p14="http://schemas.microsoft.com/office/powerpoint/2010/main" val="10197312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828" name="Rectangle 52"/>
          <p:cNvSpPr>
            <a:spLocks noChangeArrowheads="1"/>
          </p:cNvSpPr>
          <p:nvPr/>
        </p:nvSpPr>
        <p:spPr bwMode="auto">
          <a:xfrm>
            <a:off x="5105400" y="1600200"/>
            <a:ext cx="11430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准时化生产</a:t>
            </a:r>
          </a:p>
        </p:txBody>
      </p:sp>
      <p:sp>
        <p:nvSpPr>
          <p:cNvPr id="75831" name="Rectangle 55"/>
          <p:cNvSpPr>
            <a:spLocks noChangeArrowheads="1"/>
          </p:cNvSpPr>
          <p:nvPr/>
        </p:nvSpPr>
        <p:spPr bwMode="auto">
          <a:xfrm>
            <a:off x="3276600" y="762000"/>
            <a:ext cx="22098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消除浪费、降低成本</a:t>
            </a:r>
          </a:p>
        </p:txBody>
      </p:sp>
      <p:sp>
        <p:nvSpPr>
          <p:cNvPr id="75832" name="Rectangle 56"/>
          <p:cNvSpPr>
            <a:spLocks noChangeArrowheads="1"/>
          </p:cNvSpPr>
          <p:nvPr/>
        </p:nvSpPr>
        <p:spPr bwMode="auto">
          <a:xfrm>
            <a:off x="4419600" y="152400"/>
            <a:ext cx="23622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全公司整体性利润增加</a:t>
            </a:r>
          </a:p>
        </p:txBody>
      </p:sp>
      <p:sp>
        <p:nvSpPr>
          <p:cNvPr id="75833" name="Line 57"/>
          <p:cNvSpPr>
            <a:spLocks noChangeShapeType="1"/>
          </p:cNvSpPr>
          <p:nvPr/>
        </p:nvSpPr>
        <p:spPr bwMode="auto">
          <a:xfrm>
            <a:off x="5638800" y="1371600"/>
            <a:ext cx="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4" name="Line 58"/>
          <p:cNvSpPr>
            <a:spLocks noChangeShapeType="1"/>
          </p:cNvSpPr>
          <p:nvPr/>
        </p:nvSpPr>
        <p:spPr bwMode="auto">
          <a:xfrm>
            <a:off x="4419600" y="1371600"/>
            <a:ext cx="1219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6" name="Line 60"/>
          <p:cNvSpPr>
            <a:spLocks noChangeShapeType="1"/>
          </p:cNvSpPr>
          <p:nvPr/>
        </p:nvSpPr>
        <p:spPr bwMode="auto">
          <a:xfrm flipV="1">
            <a:off x="4419600" y="11430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7" name="Line 61"/>
          <p:cNvSpPr>
            <a:spLocks noChangeShapeType="1"/>
          </p:cNvSpPr>
          <p:nvPr/>
        </p:nvSpPr>
        <p:spPr bwMode="auto">
          <a:xfrm flipV="1">
            <a:off x="7086600" y="11430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8" name="Rectangle 62"/>
          <p:cNvSpPr>
            <a:spLocks noChangeArrowheads="1"/>
          </p:cNvSpPr>
          <p:nvPr/>
        </p:nvSpPr>
        <p:spPr bwMode="auto">
          <a:xfrm>
            <a:off x="5791200" y="762000"/>
            <a:ext cx="23622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柔性生产、提高竞争力</a:t>
            </a:r>
          </a:p>
        </p:txBody>
      </p:sp>
      <p:sp>
        <p:nvSpPr>
          <p:cNvPr id="75839" name="Line 63"/>
          <p:cNvSpPr>
            <a:spLocks noChangeShapeType="1"/>
          </p:cNvSpPr>
          <p:nvPr/>
        </p:nvSpPr>
        <p:spPr bwMode="auto">
          <a:xfrm>
            <a:off x="5638800" y="1371600"/>
            <a:ext cx="1447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0" name="Line 64"/>
          <p:cNvSpPr>
            <a:spLocks noChangeShapeType="1"/>
          </p:cNvSpPr>
          <p:nvPr/>
        </p:nvSpPr>
        <p:spPr bwMode="auto">
          <a:xfrm flipV="1">
            <a:off x="6096000" y="5334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1" name="Line 65"/>
          <p:cNvSpPr>
            <a:spLocks noChangeShapeType="1"/>
          </p:cNvSpPr>
          <p:nvPr/>
        </p:nvSpPr>
        <p:spPr bwMode="auto">
          <a:xfrm flipV="1">
            <a:off x="5181600" y="5334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2" name="Text Box 66"/>
          <p:cNvSpPr txBox="1">
            <a:spLocks noChangeArrowheads="1"/>
          </p:cNvSpPr>
          <p:nvPr/>
        </p:nvSpPr>
        <p:spPr bwMode="auto">
          <a:xfrm>
            <a:off x="8289925" y="762000"/>
            <a:ext cx="1098550" cy="325438"/>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a:solidFill>
                  <a:schemeClr val="accent2"/>
                </a:solidFill>
                <a:ea typeface="楷体_GB2312" pitchFamily="49" charset="-122"/>
              </a:rPr>
              <a:t>适应性</a:t>
            </a:r>
          </a:p>
        </p:txBody>
      </p:sp>
      <p:sp>
        <p:nvSpPr>
          <p:cNvPr id="75843" name="Text Box 67"/>
          <p:cNvSpPr txBox="1">
            <a:spLocks noChangeArrowheads="1"/>
          </p:cNvSpPr>
          <p:nvPr/>
        </p:nvSpPr>
        <p:spPr bwMode="auto">
          <a:xfrm>
            <a:off x="2209800" y="762000"/>
            <a:ext cx="1098550" cy="325438"/>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a:solidFill>
                  <a:schemeClr val="accent2"/>
                </a:solidFill>
                <a:ea typeface="楷体_GB2312" pitchFamily="49" charset="-122"/>
              </a:rPr>
              <a:t>经济性</a:t>
            </a:r>
          </a:p>
        </p:txBody>
      </p:sp>
      <p:sp>
        <p:nvSpPr>
          <p:cNvPr id="62" name="标题 1">
            <a:extLst>
              <a:ext uri="{FF2B5EF4-FFF2-40B4-BE49-F238E27FC236}">
                <a16:creationId xmlns:a16="http://schemas.microsoft.com/office/drawing/2014/main" xmlns="" id="{19304E83-A4F0-49C5-BB01-F5773509A2B3}"/>
              </a:ext>
            </a:extLst>
          </p:cNvPr>
          <p:cNvSpPr txBox="1">
            <a:spLocks/>
          </p:cNvSpPr>
          <p:nvPr/>
        </p:nvSpPr>
        <p:spPr>
          <a:xfrm>
            <a:off x="0" y="249581"/>
            <a:ext cx="11340000" cy="432000"/>
          </a:xfrm>
          <a:prstGeom prst="rect">
            <a:avLst/>
          </a:prstGeom>
        </p:spPr>
        <p:txBody>
          <a:bodyPr rtlCol="0"/>
          <a:lstStyle>
            <a:lvl1pPr algn="l" defTabSz="914400" rtl="0" eaLnBrk="1" latinLnBrk="0" hangingPunct="1">
              <a:lnSpc>
                <a:spcPct val="90000"/>
              </a:lnSpc>
              <a:spcBef>
                <a:spcPct val="0"/>
              </a:spcBef>
              <a:buNone/>
              <a:defRPr sz="3200" b="1" kern="1200" spc="-150">
                <a:solidFill>
                  <a:schemeClr val="tx1">
                    <a:lumMod val="75000"/>
                    <a:lumOff val="25000"/>
                  </a:schemeClr>
                </a:solidFill>
                <a:latin typeface="Microsoft YaHei UI" panose="020B0503020204020204" pitchFamily="34" charset="-122"/>
                <a:ea typeface="Microsoft YaHei UI" panose="020B0503020204020204" pitchFamily="34" charset="-122"/>
                <a:cs typeface="+mj-cs"/>
              </a:defRPr>
            </a:lvl1pPr>
          </a:lstStyle>
          <a:p>
            <a:r>
              <a:rPr lang="zh-CN" altLang="en-US" dirty="0" smtClean="0"/>
              <a:t>精益生产</a:t>
            </a:r>
            <a:endParaRPr lang="zh-CN" altLang="en-US" dirty="0"/>
          </a:p>
        </p:txBody>
      </p:sp>
      <p:sp>
        <p:nvSpPr>
          <p:cNvPr id="2" name="矩形 1"/>
          <p:cNvSpPr/>
          <p:nvPr/>
        </p:nvSpPr>
        <p:spPr>
          <a:xfrm>
            <a:off x="2743200" y="2061619"/>
            <a:ext cx="6096000" cy="954107"/>
          </a:xfrm>
          <a:prstGeom prst="rect">
            <a:avLst/>
          </a:prstGeom>
          <a:solidFill>
            <a:schemeClr val="accent1"/>
          </a:solidFill>
        </p:spPr>
        <p:txBody>
          <a:bodyPr>
            <a:spAutoFit/>
          </a:bodyPr>
          <a:lstStyle/>
          <a:p>
            <a:pPr indent="457200"/>
            <a:r>
              <a:rPr lang="zh-CN" altLang="en-US" dirty="0">
                <a:latin typeface="微软雅黑" panose="020B0503020204020204" pitchFamily="34" charset="-122"/>
                <a:ea typeface="微软雅黑" panose="020B0503020204020204" pitchFamily="34" charset="-122"/>
              </a:rPr>
              <a:t>精益生产方式的中心思想即为</a:t>
            </a:r>
            <a:r>
              <a:rPr lang="en-US" altLang="zh-CN" dirty="0">
                <a:latin typeface="微软雅黑" panose="020B0503020204020204" pitchFamily="34" charset="-122"/>
                <a:ea typeface="微软雅黑" panose="020B0503020204020204" pitchFamily="34" charset="-122"/>
              </a:rPr>
              <a:t>JIT</a:t>
            </a:r>
            <a:r>
              <a:rPr lang="zh-CN" altLang="en-US" dirty="0">
                <a:latin typeface="微软雅黑" panose="020B0503020204020204" pitchFamily="34" charset="-122"/>
                <a:ea typeface="微软雅黑" panose="020B0503020204020204" pitchFamily="34" charset="-122"/>
              </a:rPr>
              <a:t>（</a:t>
            </a:r>
            <a:r>
              <a:rPr lang="en-US" altLang="zh-CN" dirty="0">
                <a:latin typeface="微软雅黑" panose="020B0503020204020204" pitchFamily="34" charset="-122"/>
                <a:ea typeface="微软雅黑" panose="020B0503020204020204" pitchFamily="34" charset="-122"/>
              </a:rPr>
              <a:t>Just in time</a:t>
            </a:r>
            <a:r>
              <a:rPr lang="zh-CN" altLang="en-US" dirty="0">
                <a:latin typeface="微软雅黑" panose="020B0503020204020204" pitchFamily="34" charset="-122"/>
                <a:ea typeface="微软雅黑" panose="020B0503020204020204" pitchFamily="34" charset="-122"/>
              </a:rPr>
              <a:t>），即</a:t>
            </a:r>
            <a:r>
              <a:rPr lang="zh-CN" altLang="en-US" b="1" dirty="0">
                <a:solidFill>
                  <a:srgbClr val="FF0000"/>
                </a:solidFill>
                <a:latin typeface="微软雅黑" panose="020B0503020204020204" pitchFamily="34" charset="-122"/>
                <a:ea typeface="微软雅黑" panose="020B0503020204020204" pitchFamily="34" charset="-122"/>
              </a:rPr>
              <a:t>“在需要的时候，按需要的量，生产所需的产品”</a:t>
            </a:r>
            <a:r>
              <a:rPr lang="zh-CN" altLang="en-US" b="1" dirty="0" smtClean="0">
                <a:solidFill>
                  <a:srgbClr val="FF0000"/>
                </a:solidFill>
                <a:latin typeface="微软雅黑" panose="020B0503020204020204" pitchFamily="34" charset="-122"/>
                <a:ea typeface="微软雅黑" panose="020B0503020204020204" pitchFamily="34" charset="-122"/>
              </a:rPr>
              <a:t>。</a:t>
            </a:r>
            <a:r>
              <a:rPr lang="zh-CN" altLang="en-US" dirty="0"/>
              <a:t>又称作</a:t>
            </a:r>
            <a:r>
              <a:rPr lang="zh-CN" altLang="en-US" sz="2000" b="1" dirty="0" smtClean="0">
                <a:solidFill>
                  <a:srgbClr val="FF0000"/>
                </a:solidFill>
              </a:rPr>
              <a:t>无库存</a:t>
            </a:r>
            <a:r>
              <a:rPr lang="zh-CN" altLang="en-US" dirty="0" smtClean="0"/>
              <a:t>生产方式生产方式。</a:t>
            </a:r>
            <a:endParaRPr lang="en-US" altLang="zh-CN" b="1" dirty="0">
              <a:solidFill>
                <a:srgbClr val="FF0000"/>
              </a:solidFill>
              <a:latin typeface="微软雅黑" panose="020B0503020204020204" pitchFamily="34" charset="-122"/>
              <a:ea typeface="微软雅黑" panose="020B0503020204020204" pitchFamily="34" charset="-122"/>
            </a:endParaRPr>
          </a:p>
        </p:txBody>
      </p:sp>
      <p:sp>
        <p:nvSpPr>
          <p:cNvPr id="3" name="下箭头 2"/>
          <p:cNvSpPr/>
          <p:nvPr/>
        </p:nvSpPr>
        <p:spPr>
          <a:xfrm>
            <a:off x="3308350" y="3015726"/>
            <a:ext cx="415351" cy="690018"/>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039517" y="3160896"/>
            <a:ext cx="4113883" cy="369332"/>
          </a:xfrm>
          <a:prstGeom prst="rect">
            <a:avLst/>
          </a:prstGeom>
          <a:solidFill>
            <a:srgbClr val="FFFF00"/>
          </a:solidFill>
        </p:spPr>
        <p:txBody>
          <a:bodyPr wrap="square" rtlCol="0">
            <a:spAutoFit/>
          </a:bodyPr>
          <a:lstStyle/>
          <a:p>
            <a:r>
              <a:rPr lang="zh-CN" altLang="en-US" dirty="0" smtClean="0"/>
              <a:t>为什么</a:t>
            </a:r>
            <a:r>
              <a:rPr lang="en-US" altLang="zh-CN" dirty="0" smtClean="0"/>
              <a:t>JIT</a:t>
            </a:r>
            <a:r>
              <a:rPr lang="zh-CN" altLang="en-US" dirty="0" smtClean="0"/>
              <a:t>能被称作无库存生产方式？</a:t>
            </a:r>
            <a:endParaRPr lang="zh-CN" altLang="en-US" dirty="0"/>
          </a:p>
        </p:txBody>
      </p:sp>
      <p:sp>
        <p:nvSpPr>
          <p:cNvPr id="64" name="文本框 63"/>
          <p:cNvSpPr txBox="1"/>
          <p:nvPr/>
        </p:nvSpPr>
        <p:spPr>
          <a:xfrm>
            <a:off x="1072308" y="3712683"/>
            <a:ext cx="10047383" cy="2585323"/>
          </a:xfrm>
          <a:prstGeom prst="rect">
            <a:avLst/>
          </a:prstGeom>
          <a:solidFill>
            <a:schemeClr val="accent1"/>
          </a:solidFill>
        </p:spPr>
        <p:txBody>
          <a:bodyPr wrap="square" rtlCol="0">
            <a:spAutoFit/>
          </a:bodyPr>
          <a:lstStyle/>
          <a:p>
            <a:r>
              <a:rPr lang="zh-CN" altLang="en-US" dirty="0" smtClean="0"/>
              <a:t>原因在于</a:t>
            </a:r>
            <a:r>
              <a:rPr lang="en-US" altLang="zh-CN" dirty="0" smtClean="0"/>
              <a:t>JIT</a:t>
            </a:r>
            <a:r>
              <a:rPr lang="zh-CN" altLang="en-US" dirty="0" smtClean="0"/>
              <a:t>从客户端出发，实行拉动式生产。</a:t>
            </a:r>
            <a:endParaRPr lang="en-US" altLang="zh-CN" dirty="0" smtClean="0"/>
          </a:p>
          <a:p>
            <a:pPr indent="457200"/>
            <a:r>
              <a:rPr lang="en-US" altLang="zh-CN" dirty="0" smtClean="0"/>
              <a:t>EG</a:t>
            </a:r>
            <a:r>
              <a:rPr lang="zh-CN" altLang="en-US" dirty="0" smtClean="0"/>
              <a:t>：</a:t>
            </a:r>
            <a:endParaRPr lang="en-US" altLang="zh-CN" dirty="0" smtClean="0"/>
          </a:p>
          <a:p>
            <a:pPr indent="457200"/>
            <a:r>
              <a:rPr lang="zh-CN" altLang="en-US" dirty="0" smtClean="0"/>
              <a:t>如果客户需求</a:t>
            </a:r>
            <a:r>
              <a:rPr lang="en-US" altLang="zh-CN" dirty="0" smtClean="0"/>
              <a:t>1000PCS</a:t>
            </a:r>
            <a:r>
              <a:rPr lang="zh-CN" altLang="en-US" dirty="0" smtClean="0"/>
              <a:t>产品，那么生产控制中心就从客户处取得了订单，生产控制中心向制造系统最后一道工序发出需制造</a:t>
            </a:r>
            <a:r>
              <a:rPr lang="en-US" altLang="zh-CN" dirty="0" smtClean="0"/>
              <a:t>1000PCS</a:t>
            </a:r>
            <a:r>
              <a:rPr lang="zh-CN" altLang="en-US" dirty="0" smtClean="0"/>
              <a:t>产品的信息，最后一道工序再向之前的工序发出信息直到供应商。</a:t>
            </a:r>
            <a:endParaRPr lang="en-US" altLang="zh-CN" dirty="0"/>
          </a:p>
          <a:p>
            <a:pPr indent="457200"/>
            <a:r>
              <a:rPr lang="zh-CN" altLang="en-US" dirty="0" smtClean="0"/>
              <a:t>供应商快速响应，准备</a:t>
            </a:r>
            <a:r>
              <a:rPr lang="en-US" altLang="zh-CN" dirty="0" smtClean="0"/>
              <a:t>1000PCS</a:t>
            </a:r>
            <a:r>
              <a:rPr lang="zh-CN" altLang="en-US" dirty="0" smtClean="0"/>
              <a:t>产品的物料并按期交货。</a:t>
            </a:r>
            <a:endParaRPr lang="en-US" altLang="zh-CN" dirty="0" smtClean="0"/>
          </a:p>
          <a:p>
            <a:pPr indent="457200"/>
            <a:r>
              <a:rPr lang="zh-CN" altLang="en-US" dirty="0" smtClean="0"/>
              <a:t>理想状态下是能够使得企业</a:t>
            </a:r>
            <a:r>
              <a:rPr lang="zh-CN" altLang="en-US" dirty="0"/>
              <a:t>零</a:t>
            </a:r>
            <a:r>
              <a:rPr lang="zh-CN" altLang="en-US" dirty="0" smtClean="0"/>
              <a:t>库存运营的，现实情况则因为有更多的约束，导致企业实际并不能实现零库存。</a:t>
            </a:r>
            <a:endParaRPr lang="en-US" altLang="zh-CN" dirty="0" smtClean="0"/>
          </a:p>
          <a:p>
            <a:pPr indent="457200"/>
            <a:r>
              <a:rPr lang="en-US" altLang="zh-CN" dirty="0" smtClean="0"/>
              <a:t>JIT</a:t>
            </a:r>
            <a:r>
              <a:rPr lang="zh-CN" altLang="en-US" dirty="0" smtClean="0"/>
              <a:t>的思想意义是能够极大的减少生产过程中的库存。</a:t>
            </a:r>
            <a:endParaRPr lang="en-US" altLang="zh-CN" dirty="0" smtClean="0"/>
          </a:p>
        </p:txBody>
      </p:sp>
      <p:sp>
        <p:nvSpPr>
          <p:cNvPr id="5" name="灯片编号占位符 4"/>
          <p:cNvSpPr>
            <a:spLocks noGrp="1"/>
          </p:cNvSpPr>
          <p:nvPr>
            <p:ph type="sldNum" sz="quarter" idx="12"/>
          </p:nvPr>
        </p:nvSpPr>
        <p:spPr/>
        <p:txBody>
          <a:bodyPr/>
          <a:lstStyle/>
          <a:p>
            <a:fld id="{613C2149-6E68-45EA-B963-2A3D7C697235}" type="slidenum">
              <a:rPr lang="en-US" altLang="zh-CN" smtClean="0"/>
              <a:pPr/>
              <a:t>10</a:t>
            </a:fld>
            <a:endParaRPr lang="en-US" altLang="zh-CN"/>
          </a:p>
        </p:txBody>
      </p:sp>
    </p:spTree>
    <p:extLst>
      <p:ext uri="{BB962C8B-B14F-4D97-AF65-F5344CB8AC3E}">
        <p14:creationId xmlns:p14="http://schemas.microsoft.com/office/powerpoint/2010/main" val="8297074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图示 2"/>
          <p:cNvGraphicFramePr/>
          <p:nvPr>
            <p:extLst>
              <p:ext uri="{D42A27DB-BD31-4B8C-83A1-F6EECF244321}">
                <p14:modId xmlns:p14="http://schemas.microsoft.com/office/powerpoint/2010/main" val="1780963853"/>
              </p:ext>
            </p:extLst>
          </p:nvPr>
        </p:nvGraphicFramePr>
        <p:xfrm>
          <a:off x="5160188" y="792961"/>
          <a:ext cx="8287657" cy="50802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灯片编号占位符 7">
            <a:extLst>
              <a:ext uri="{FF2B5EF4-FFF2-40B4-BE49-F238E27FC236}">
                <a16:creationId xmlns:a16="http://schemas.microsoft.com/office/drawing/2014/main" xmlns="" id="{E6AC9832-FB01-464A-9824-61887B77997E}"/>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11</a:t>
            </a:fld>
            <a:endParaRPr lang="zh-CN" altLang="en-US"/>
          </a:p>
        </p:txBody>
      </p:sp>
      <p:grpSp>
        <p:nvGrpSpPr>
          <p:cNvPr id="61" name="Group 91"/>
          <p:cNvGrpSpPr>
            <a:grpSpLocks/>
          </p:cNvGrpSpPr>
          <p:nvPr/>
        </p:nvGrpSpPr>
        <p:grpSpPr bwMode="auto">
          <a:xfrm>
            <a:off x="495629" y="2663051"/>
            <a:ext cx="3305175" cy="3924300"/>
            <a:chOff x="2383" y="1824"/>
            <a:chExt cx="2082" cy="2472"/>
          </a:xfrm>
        </p:grpSpPr>
        <p:sp>
          <p:nvSpPr>
            <p:cNvPr id="62" name="Freeform 92"/>
            <p:cNvSpPr>
              <a:spLocks/>
            </p:cNvSpPr>
            <p:nvPr/>
          </p:nvSpPr>
          <p:spPr bwMode="auto">
            <a:xfrm>
              <a:off x="2383" y="1824"/>
              <a:ext cx="1233" cy="2472"/>
            </a:xfrm>
            <a:custGeom>
              <a:avLst/>
              <a:gdLst>
                <a:gd name="T0" fmla="*/ 588 w 1233"/>
                <a:gd name="T1" fmla="*/ 125 h 2472"/>
                <a:gd name="T2" fmla="*/ 565 w 1233"/>
                <a:gd name="T3" fmla="*/ 211 h 2472"/>
                <a:gd name="T4" fmla="*/ 599 w 1233"/>
                <a:gd name="T5" fmla="*/ 230 h 2472"/>
                <a:gd name="T6" fmla="*/ 585 w 1233"/>
                <a:gd name="T7" fmla="*/ 320 h 2472"/>
                <a:gd name="T8" fmla="*/ 520 w 1233"/>
                <a:gd name="T9" fmla="*/ 407 h 2472"/>
                <a:gd name="T10" fmla="*/ 487 w 1233"/>
                <a:gd name="T11" fmla="*/ 486 h 2472"/>
                <a:gd name="T12" fmla="*/ 585 w 1233"/>
                <a:gd name="T13" fmla="*/ 547 h 2472"/>
                <a:gd name="T14" fmla="*/ 643 w 1233"/>
                <a:gd name="T15" fmla="*/ 567 h 2472"/>
                <a:gd name="T16" fmla="*/ 677 w 1233"/>
                <a:gd name="T17" fmla="*/ 672 h 2472"/>
                <a:gd name="T18" fmla="*/ 696 w 1233"/>
                <a:gd name="T19" fmla="*/ 793 h 2472"/>
                <a:gd name="T20" fmla="*/ 724 w 1233"/>
                <a:gd name="T21" fmla="*/ 879 h 2472"/>
                <a:gd name="T22" fmla="*/ 767 w 1233"/>
                <a:gd name="T23" fmla="*/ 916 h 2472"/>
                <a:gd name="T24" fmla="*/ 952 w 1233"/>
                <a:gd name="T25" fmla="*/ 930 h 2472"/>
                <a:gd name="T26" fmla="*/ 990 w 1233"/>
                <a:gd name="T27" fmla="*/ 934 h 2472"/>
                <a:gd name="T28" fmla="*/ 1145 w 1233"/>
                <a:gd name="T29" fmla="*/ 958 h 2472"/>
                <a:gd name="T30" fmla="*/ 1226 w 1233"/>
                <a:gd name="T31" fmla="*/ 1016 h 2472"/>
                <a:gd name="T32" fmla="*/ 1176 w 1233"/>
                <a:gd name="T33" fmla="*/ 1068 h 2472"/>
                <a:gd name="T34" fmla="*/ 1128 w 1233"/>
                <a:gd name="T35" fmla="*/ 1091 h 2472"/>
                <a:gd name="T36" fmla="*/ 982 w 1233"/>
                <a:gd name="T37" fmla="*/ 1045 h 2472"/>
                <a:gd name="T38" fmla="*/ 941 w 1233"/>
                <a:gd name="T39" fmla="*/ 1051 h 2472"/>
                <a:gd name="T40" fmla="*/ 680 w 1233"/>
                <a:gd name="T41" fmla="*/ 1065 h 2472"/>
                <a:gd name="T42" fmla="*/ 621 w 1233"/>
                <a:gd name="T43" fmla="*/ 1135 h 2472"/>
                <a:gd name="T44" fmla="*/ 630 w 1233"/>
                <a:gd name="T45" fmla="*/ 1391 h 2472"/>
                <a:gd name="T46" fmla="*/ 582 w 1233"/>
                <a:gd name="T47" fmla="*/ 1689 h 2472"/>
                <a:gd name="T48" fmla="*/ 579 w 1233"/>
                <a:gd name="T49" fmla="*/ 2168 h 2472"/>
                <a:gd name="T50" fmla="*/ 591 w 1233"/>
                <a:gd name="T51" fmla="*/ 2324 h 2472"/>
                <a:gd name="T52" fmla="*/ 616 w 1233"/>
                <a:gd name="T53" fmla="*/ 2350 h 2472"/>
                <a:gd name="T54" fmla="*/ 666 w 1233"/>
                <a:gd name="T55" fmla="*/ 2370 h 2472"/>
                <a:gd name="T56" fmla="*/ 677 w 1233"/>
                <a:gd name="T57" fmla="*/ 2412 h 2472"/>
                <a:gd name="T58" fmla="*/ 652 w 1233"/>
                <a:gd name="T59" fmla="*/ 2454 h 2472"/>
                <a:gd name="T60" fmla="*/ 515 w 1233"/>
                <a:gd name="T61" fmla="*/ 2461 h 2472"/>
                <a:gd name="T62" fmla="*/ 346 w 1233"/>
                <a:gd name="T63" fmla="*/ 2454 h 2472"/>
                <a:gd name="T64" fmla="*/ 241 w 1233"/>
                <a:gd name="T65" fmla="*/ 2471 h 2472"/>
                <a:gd name="T66" fmla="*/ 154 w 1233"/>
                <a:gd name="T67" fmla="*/ 2454 h 2472"/>
                <a:gd name="T68" fmla="*/ 165 w 1233"/>
                <a:gd name="T69" fmla="*/ 2419 h 2472"/>
                <a:gd name="T70" fmla="*/ 190 w 1233"/>
                <a:gd name="T71" fmla="*/ 2375 h 2472"/>
                <a:gd name="T72" fmla="*/ 221 w 1233"/>
                <a:gd name="T73" fmla="*/ 2345 h 2472"/>
                <a:gd name="T74" fmla="*/ 218 w 1233"/>
                <a:gd name="T75" fmla="*/ 2045 h 2472"/>
                <a:gd name="T76" fmla="*/ 184 w 1233"/>
                <a:gd name="T77" fmla="*/ 1789 h 2472"/>
                <a:gd name="T78" fmla="*/ 145 w 1233"/>
                <a:gd name="T79" fmla="*/ 1549 h 2472"/>
                <a:gd name="T80" fmla="*/ 100 w 1233"/>
                <a:gd name="T81" fmla="*/ 1384 h 2472"/>
                <a:gd name="T82" fmla="*/ 83 w 1233"/>
                <a:gd name="T83" fmla="*/ 1305 h 2472"/>
                <a:gd name="T84" fmla="*/ 19 w 1233"/>
                <a:gd name="T85" fmla="*/ 1098 h 2472"/>
                <a:gd name="T86" fmla="*/ 0 w 1233"/>
                <a:gd name="T87" fmla="*/ 1011 h 2472"/>
                <a:gd name="T88" fmla="*/ 27 w 1233"/>
                <a:gd name="T89" fmla="*/ 911 h 2472"/>
                <a:gd name="T90" fmla="*/ 58 w 1233"/>
                <a:gd name="T91" fmla="*/ 818 h 2472"/>
                <a:gd name="T92" fmla="*/ 72 w 1233"/>
                <a:gd name="T93" fmla="*/ 711 h 2472"/>
                <a:gd name="T94" fmla="*/ 114 w 1233"/>
                <a:gd name="T95" fmla="*/ 597 h 2472"/>
                <a:gd name="T96" fmla="*/ 260 w 1233"/>
                <a:gd name="T97" fmla="*/ 549 h 2472"/>
                <a:gd name="T98" fmla="*/ 290 w 1233"/>
                <a:gd name="T99" fmla="*/ 432 h 2472"/>
                <a:gd name="T100" fmla="*/ 246 w 1233"/>
                <a:gd name="T101" fmla="*/ 358 h 2472"/>
                <a:gd name="T102" fmla="*/ 213 w 1233"/>
                <a:gd name="T103" fmla="*/ 297 h 2472"/>
                <a:gd name="T104" fmla="*/ 238 w 1233"/>
                <a:gd name="T105" fmla="*/ 232 h 2472"/>
                <a:gd name="T106" fmla="*/ 221 w 1233"/>
                <a:gd name="T107" fmla="*/ 170 h 2472"/>
                <a:gd name="T108" fmla="*/ 238 w 1233"/>
                <a:gd name="T109" fmla="*/ 104 h 2472"/>
                <a:gd name="T110" fmla="*/ 294 w 1233"/>
                <a:gd name="T111" fmla="*/ 39 h 2472"/>
                <a:gd name="T112" fmla="*/ 361 w 1233"/>
                <a:gd name="T113" fmla="*/ 6 h 2472"/>
                <a:gd name="T114" fmla="*/ 467 w 1233"/>
                <a:gd name="T115" fmla="*/ 2 h 2472"/>
                <a:gd name="T116" fmla="*/ 557 w 1233"/>
                <a:gd name="T117" fmla="*/ 41 h 2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33" h="2472">
                  <a:moveTo>
                    <a:pt x="565" y="51"/>
                  </a:moveTo>
                  <a:lnTo>
                    <a:pt x="579" y="74"/>
                  </a:lnTo>
                  <a:lnTo>
                    <a:pt x="588" y="100"/>
                  </a:lnTo>
                  <a:lnTo>
                    <a:pt x="588" y="125"/>
                  </a:lnTo>
                  <a:lnTo>
                    <a:pt x="588" y="151"/>
                  </a:lnTo>
                  <a:lnTo>
                    <a:pt x="576" y="181"/>
                  </a:lnTo>
                  <a:lnTo>
                    <a:pt x="571" y="195"/>
                  </a:lnTo>
                  <a:lnTo>
                    <a:pt x="565" y="211"/>
                  </a:lnTo>
                  <a:lnTo>
                    <a:pt x="576" y="211"/>
                  </a:lnTo>
                  <a:lnTo>
                    <a:pt x="588" y="213"/>
                  </a:lnTo>
                  <a:lnTo>
                    <a:pt x="593" y="220"/>
                  </a:lnTo>
                  <a:lnTo>
                    <a:pt x="599" y="230"/>
                  </a:lnTo>
                  <a:lnTo>
                    <a:pt x="601" y="251"/>
                  </a:lnTo>
                  <a:lnTo>
                    <a:pt x="601" y="272"/>
                  </a:lnTo>
                  <a:lnTo>
                    <a:pt x="596" y="297"/>
                  </a:lnTo>
                  <a:lnTo>
                    <a:pt x="585" y="320"/>
                  </a:lnTo>
                  <a:lnTo>
                    <a:pt x="571" y="339"/>
                  </a:lnTo>
                  <a:lnTo>
                    <a:pt x="560" y="347"/>
                  </a:lnTo>
                  <a:lnTo>
                    <a:pt x="548" y="351"/>
                  </a:lnTo>
                  <a:lnTo>
                    <a:pt x="520" y="407"/>
                  </a:lnTo>
                  <a:lnTo>
                    <a:pt x="501" y="439"/>
                  </a:lnTo>
                  <a:lnTo>
                    <a:pt x="492" y="451"/>
                  </a:lnTo>
                  <a:lnTo>
                    <a:pt x="484" y="460"/>
                  </a:lnTo>
                  <a:lnTo>
                    <a:pt x="487" y="486"/>
                  </a:lnTo>
                  <a:lnTo>
                    <a:pt x="492" y="504"/>
                  </a:lnTo>
                  <a:lnTo>
                    <a:pt x="504" y="518"/>
                  </a:lnTo>
                  <a:lnTo>
                    <a:pt x="526" y="534"/>
                  </a:lnTo>
                  <a:lnTo>
                    <a:pt x="585" y="547"/>
                  </a:lnTo>
                  <a:lnTo>
                    <a:pt x="619" y="556"/>
                  </a:lnTo>
                  <a:lnTo>
                    <a:pt x="630" y="558"/>
                  </a:lnTo>
                  <a:lnTo>
                    <a:pt x="638" y="563"/>
                  </a:lnTo>
                  <a:lnTo>
                    <a:pt x="643" y="567"/>
                  </a:lnTo>
                  <a:lnTo>
                    <a:pt x="649" y="574"/>
                  </a:lnTo>
                  <a:lnTo>
                    <a:pt x="660" y="593"/>
                  </a:lnTo>
                  <a:lnTo>
                    <a:pt x="671" y="637"/>
                  </a:lnTo>
                  <a:lnTo>
                    <a:pt x="677" y="672"/>
                  </a:lnTo>
                  <a:lnTo>
                    <a:pt x="677" y="704"/>
                  </a:lnTo>
                  <a:lnTo>
                    <a:pt x="677" y="739"/>
                  </a:lnTo>
                  <a:lnTo>
                    <a:pt x="688" y="774"/>
                  </a:lnTo>
                  <a:lnTo>
                    <a:pt x="696" y="793"/>
                  </a:lnTo>
                  <a:lnTo>
                    <a:pt x="702" y="816"/>
                  </a:lnTo>
                  <a:lnTo>
                    <a:pt x="705" y="863"/>
                  </a:lnTo>
                  <a:lnTo>
                    <a:pt x="719" y="870"/>
                  </a:lnTo>
                  <a:lnTo>
                    <a:pt x="724" y="879"/>
                  </a:lnTo>
                  <a:lnTo>
                    <a:pt x="727" y="888"/>
                  </a:lnTo>
                  <a:lnTo>
                    <a:pt x="727" y="900"/>
                  </a:lnTo>
                  <a:lnTo>
                    <a:pt x="750" y="909"/>
                  </a:lnTo>
                  <a:lnTo>
                    <a:pt x="767" y="916"/>
                  </a:lnTo>
                  <a:lnTo>
                    <a:pt x="814" y="925"/>
                  </a:lnTo>
                  <a:lnTo>
                    <a:pt x="857" y="930"/>
                  </a:lnTo>
                  <a:lnTo>
                    <a:pt x="901" y="932"/>
                  </a:lnTo>
                  <a:lnTo>
                    <a:pt x="952" y="930"/>
                  </a:lnTo>
                  <a:lnTo>
                    <a:pt x="965" y="930"/>
                  </a:lnTo>
                  <a:lnTo>
                    <a:pt x="971" y="932"/>
                  </a:lnTo>
                  <a:lnTo>
                    <a:pt x="980" y="934"/>
                  </a:lnTo>
                  <a:lnTo>
                    <a:pt x="990" y="934"/>
                  </a:lnTo>
                  <a:lnTo>
                    <a:pt x="1008" y="932"/>
                  </a:lnTo>
                  <a:lnTo>
                    <a:pt x="1046" y="930"/>
                  </a:lnTo>
                  <a:lnTo>
                    <a:pt x="1083" y="954"/>
                  </a:lnTo>
                  <a:lnTo>
                    <a:pt x="1145" y="958"/>
                  </a:lnTo>
                  <a:lnTo>
                    <a:pt x="1198" y="972"/>
                  </a:lnTo>
                  <a:lnTo>
                    <a:pt x="1232" y="995"/>
                  </a:lnTo>
                  <a:lnTo>
                    <a:pt x="1212" y="1030"/>
                  </a:lnTo>
                  <a:lnTo>
                    <a:pt x="1226" y="1016"/>
                  </a:lnTo>
                  <a:lnTo>
                    <a:pt x="1198" y="1042"/>
                  </a:lnTo>
                  <a:lnTo>
                    <a:pt x="1192" y="1056"/>
                  </a:lnTo>
                  <a:lnTo>
                    <a:pt x="1187" y="1063"/>
                  </a:lnTo>
                  <a:lnTo>
                    <a:pt x="1176" y="1068"/>
                  </a:lnTo>
                  <a:lnTo>
                    <a:pt x="1167" y="1079"/>
                  </a:lnTo>
                  <a:lnTo>
                    <a:pt x="1153" y="1086"/>
                  </a:lnTo>
                  <a:lnTo>
                    <a:pt x="1139" y="1088"/>
                  </a:lnTo>
                  <a:lnTo>
                    <a:pt x="1128" y="1091"/>
                  </a:lnTo>
                  <a:lnTo>
                    <a:pt x="1100" y="1091"/>
                  </a:lnTo>
                  <a:lnTo>
                    <a:pt x="1075" y="1084"/>
                  </a:lnTo>
                  <a:lnTo>
                    <a:pt x="1024" y="1065"/>
                  </a:lnTo>
                  <a:lnTo>
                    <a:pt x="982" y="1045"/>
                  </a:lnTo>
                  <a:lnTo>
                    <a:pt x="965" y="1040"/>
                  </a:lnTo>
                  <a:lnTo>
                    <a:pt x="960" y="1037"/>
                  </a:lnTo>
                  <a:lnTo>
                    <a:pt x="952" y="1040"/>
                  </a:lnTo>
                  <a:lnTo>
                    <a:pt x="941" y="1051"/>
                  </a:lnTo>
                  <a:lnTo>
                    <a:pt x="932" y="1056"/>
                  </a:lnTo>
                  <a:lnTo>
                    <a:pt x="921" y="1056"/>
                  </a:lnTo>
                  <a:lnTo>
                    <a:pt x="758" y="1068"/>
                  </a:lnTo>
                  <a:lnTo>
                    <a:pt x="680" y="1065"/>
                  </a:lnTo>
                  <a:lnTo>
                    <a:pt x="652" y="1065"/>
                  </a:lnTo>
                  <a:lnTo>
                    <a:pt x="646" y="1065"/>
                  </a:lnTo>
                  <a:lnTo>
                    <a:pt x="621" y="1058"/>
                  </a:lnTo>
                  <a:lnTo>
                    <a:pt x="621" y="1135"/>
                  </a:lnTo>
                  <a:lnTo>
                    <a:pt x="627" y="1216"/>
                  </a:lnTo>
                  <a:lnTo>
                    <a:pt x="632" y="1293"/>
                  </a:lnTo>
                  <a:lnTo>
                    <a:pt x="632" y="1356"/>
                  </a:lnTo>
                  <a:lnTo>
                    <a:pt x="630" y="1391"/>
                  </a:lnTo>
                  <a:lnTo>
                    <a:pt x="621" y="1416"/>
                  </a:lnTo>
                  <a:lnTo>
                    <a:pt x="607" y="1430"/>
                  </a:lnTo>
                  <a:lnTo>
                    <a:pt x="596" y="1438"/>
                  </a:lnTo>
                  <a:lnTo>
                    <a:pt x="582" y="1689"/>
                  </a:lnTo>
                  <a:lnTo>
                    <a:pt x="568" y="1940"/>
                  </a:lnTo>
                  <a:lnTo>
                    <a:pt x="576" y="1998"/>
                  </a:lnTo>
                  <a:lnTo>
                    <a:pt x="579" y="2052"/>
                  </a:lnTo>
                  <a:lnTo>
                    <a:pt x="579" y="2168"/>
                  </a:lnTo>
                  <a:lnTo>
                    <a:pt x="582" y="2247"/>
                  </a:lnTo>
                  <a:lnTo>
                    <a:pt x="585" y="2284"/>
                  </a:lnTo>
                  <a:lnTo>
                    <a:pt x="585" y="2298"/>
                  </a:lnTo>
                  <a:lnTo>
                    <a:pt x="591" y="2324"/>
                  </a:lnTo>
                  <a:lnTo>
                    <a:pt x="579" y="2329"/>
                  </a:lnTo>
                  <a:lnTo>
                    <a:pt x="576" y="2331"/>
                  </a:lnTo>
                  <a:lnTo>
                    <a:pt x="596" y="2343"/>
                  </a:lnTo>
                  <a:lnTo>
                    <a:pt x="616" y="2350"/>
                  </a:lnTo>
                  <a:lnTo>
                    <a:pt x="630" y="2354"/>
                  </a:lnTo>
                  <a:lnTo>
                    <a:pt x="646" y="2357"/>
                  </a:lnTo>
                  <a:lnTo>
                    <a:pt x="658" y="2364"/>
                  </a:lnTo>
                  <a:lnTo>
                    <a:pt x="666" y="2370"/>
                  </a:lnTo>
                  <a:lnTo>
                    <a:pt x="668" y="2382"/>
                  </a:lnTo>
                  <a:lnTo>
                    <a:pt x="671" y="2394"/>
                  </a:lnTo>
                  <a:lnTo>
                    <a:pt x="668" y="2405"/>
                  </a:lnTo>
                  <a:lnTo>
                    <a:pt x="677" y="2412"/>
                  </a:lnTo>
                  <a:lnTo>
                    <a:pt x="683" y="2424"/>
                  </a:lnTo>
                  <a:lnTo>
                    <a:pt x="683" y="2436"/>
                  </a:lnTo>
                  <a:lnTo>
                    <a:pt x="677" y="2445"/>
                  </a:lnTo>
                  <a:lnTo>
                    <a:pt x="652" y="2454"/>
                  </a:lnTo>
                  <a:lnTo>
                    <a:pt x="624" y="2461"/>
                  </a:lnTo>
                  <a:lnTo>
                    <a:pt x="596" y="2464"/>
                  </a:lnTo>
                  <a:lnTo>
                    <a:pt x="563" y="2466"/>
                  </a:lnTo>
                  <a:lnTo>
                    <a:pt x="515" y="2461"/>
                  </a:lnTo>
                  <a:lnTo>
                    <a:pt x="470" y="2452"/>
                  </a:lnTo>
                  <a:lnTo>
                    <a:pt x="433" y="2443"/>
                  </a:lnTo>
                  <a:lnTo>
                    <a:pt x="405" y="2434"/>
                  </a:lnTo>
                  <a:lnTo>
                    <a:pt x="346" y="2454"/>
                  </a:lnTo>
                  <a:lnTo>
                    <a:pt x="313" y="2461"/>
                  </a:lnTo>
                  <a:lnTo>
                    <a:pt x="302" y="2466"/>
                  </a:lnTo>
                  <a:lnTo>
                    <a:pt x="279" y="2466"/>
                  </a:lnTo>
                  <a:lnTo>
                    <a:pt x="241" y="2471"/>
                  </a:lnTo>
                  <a:lnTo>
                    <a:pt x="201" y="2468"/>
                  </a:lnTo>
                  <a:lnTo>
                    <a:pt x="170" y="2464"/>
                  </a:lnTo>
                  <a:lnTo>
                    <a:pt x="159" y="2459"/>
                  </a:lnTo>
                  <a:lnTo>
                    <a:pt x="154" y="2454"/>
                  </a:lnTo>
                  <a:lnTo>
                    <a:pt x="151" y="2445"/>
                  </a:lnTo>
                  <a:lnTo>
                    <a:pt x="151" y="2434"/>
                  </a:lnTo>
                  <a:lnTo>
                    <a:pt x="154" y="2424"/>
                  </a:lnTo>
                  <a:lnTo>
                    <a:pt x="165" y="2419"/>
                  </a:lnTo>
                  <a:lnTo>
                    <a:pt x="165" y="2400"/>
                  </a:lnTo>
                  <a:lnTo>
                    <a:pt x="170" y="2389"/>
                  </a:lnTo>
                  <a:lnTo>
                    <a:pt x="179" y="2380"/>
                  </a:lnTo>
                  <a:lnTo>
                    <a:pt x="190" y="2375"/>
                  </a:lnTo>
                  <a:lnTo>
                    <a:pt x="204" y="2368"/>
                  </a:lnTo>
                  <a:lnTo>
                    <a:pt x="221" y="2359"/>
                  </a:lnTo>
                  <a:lnTo>
                    <a:pt x="235" y="2343"/>
                  </a:lnTo>
                  <a:lnTo>
                    <a:pt x="221" y="2345"/>
                  </a:lnTo>
                  <a:lnTo>
                    <a:pt x="210" y="2343"/>
                  </a:lnTo>
                  <a:lnTo>
                    <a:pt x="215" y="2170"/>
                  </a:lnTo>
                  <a:lnTo>
                    <a:pt x="218" y="2080"/>
                  </a:lnTo>
                  <a:lnTo>
                    <a:pt x="218" y="2045"/>
                  </a:lnTo>
                  <a:lnTo>
                    <a:pt x="215" y="1998"/>
                  </a:lnTo>
                  <a:lnTo>
                    <a:pt x="207" y="1966"/>
                  </a:lnTo>
                  <a:lnTo>
                    <a:pt x="201" y="1921"/>
                  </a:lnTo>
                  <a:lnTo>
                    <a:pt x="184" y="1789"/>
                  </a:lnTo>
                  <a:lnTo>
                    <a:pt x="165" y="1682"/>
                  </a:lnTo>
                  <a:lnTo>
                    <a:pt x="154" y="1619"/>
                  </a:lnTo>
                  <a:lnTo>
                    <a:pt x="148" y="1596"/>
                  </a:lnTo>
                  <a:lnTo>
                    <a:pt x="145" y="1549"/>
                  </a:lnTo>
                  <a:lnTo>
                    <a:pt x="145" y="1502"/>
                  </a:lnTo>
                  <a:lnTo>
                    <a:pt x="134" y="1461"/>
                  </a:lnTo>
                  <a:lnTo>
                    <a:pt x="120" y="1421"/>
                  </a:lnTo>
                  <a:lnTo>
                    <a:pt x="100" y="1384"/>
                  </a:lnTo>
                  <a:lnTo>
                    <a:pt x="92" y="1370"/>
                  </a:lnTo>
                  <a:lnTo>
                    <a:pt x="86" y="1356"/>
                  </a:lnTo>
                  <a:lnTo>
                    <a:pt x="83" y="1330"/>
                  </a:lnTo>
                  <a:lnTo>
                    <a:pt x="83" y="1305"/>
                  </a:lnTo>
                  <a:lnTo>
                    <a:pt x="86" y="1275"/>
                  </a:lnTo>
                  <a:lnTo>
                    <a:pt x="61" y="1223"/>
                  </a:lnTo>
                  <a:lnTo>
                    <a:pt x="39" y="1163"/>
                  </a:lnTo>
                  <a:lnTo>
                    <a:pt x="19" y="1098"/>
                  </a:lnTo>
                  <a:lnTo>
                    <a:pt x="14" y="1065"/>
                  </a:lnTo>
                  <a:lnTo>
                    <a:pt x="11" y="1032"/>
                  </a:lnTo>
                  <a:lnTo>
                    <a:pt x="3" y="1023"/>
                  </a:lnTo>
                  <a:lnTo>
                    <a:pt x="0" y="1011"/>
                  </a:lnTo>
                  <a:lnTo>
                    <a:pt x="0" y="995"/>
                  </a:lnTo>
                  <a:lnTo>
                    <a:pt x="3" y="979"/>
                  </a:lnTo>
                  <a:lnTo>
                    <a:pt x="14" y="942"/>
                  </a:lnTo>
                  <a:lnTo>
                    <a:pt x="27" y="911"/>
                  </a:lnTo>
                  <a:lnTo>
                    <a:pt x="24" y="902"/>
                  </a:lnTo>
                  <a:lnTo>
                    <a:pt x="30" y="891"/>
                  </a:lnTo>
                  <a:lnTo>
                    <a:pt x="42" y="858"/>
                  </a:lnTo>
                  <a:lnTo>
                    <a:pt x="58" y="818"/>
                  </a:lnTo>
                  <a:lnTo>
                    <a:pt x="67" y="784"/>
                  </a:lnTo>
                  <a:lnTo>
                    <a:pt x="67" y="765"/>
                  </a:lnTo>
                  <a:lnTo>
                    <a:pt x="67" y="739"/>
                  </a:lnTo>
                  <a:lnTo>
                    <a:pt x="72" y="711"/>
                  </a:lnTo>
                  <a:lnTo>
                    <a:pt x="78" y="691"/>
                  </a:lnTo>
                  <a:lnTo>
                    <a:pt x="100" y="630"/>
                  </a:lnTo>
                  <a:lnTo>
                    <a:pt x="108" y="607"/>
                  </a:lnTo>
                  <a:lnTo>
                    <a:pt x="114" y="597"/>
                  </a:lnTo>
                  <a:lnTo>
                    <a:pt x="120" y="593"/>
                  </a:lnTo>
                  <a:lnTo>
                    <a:pt x="134" y="588"/>
                  </a:lnTo>
                  <a:lnTo>
                    <a:pt x="173" y="574"/>
                  </a:lnTo>
                  <a:lnTo>
                    <a:pt x="260" y="549"/>
                  </a:lnTo>
                  <a:lnTo>
                    <a:pt x="299" y="511"/>
                  </a:lnTo>
                  <a:lnTo>
                    <a:pt x="305" y="481"/>
                  </a:lnTo>
                  <a:lnTo>
                    <a:pt x="307" y="451"/>
                  </a:lnTo>
                  <a:lnTo>
                    <a:pt x="290" y="432"/>
                  </a:lnTo>
                  <a:lnTo>
                    <a:pt x="277" y="407"/>
                  </a:lnTo>
                  <a:lnTo>
                    <a:pt x="266" y="379"/>
                  </a:lnTo>
                  <a:lnTo>
                    <a:pt x="260" y="360"/>
                  </a:lnTo>
                  <a:lnTo>
                    <a:pt x="246" y="358"/>
                  </a:lnTo>
                  <a:lnTo>
                    <a:pt x="235" y="351"/>
                  </a:lnTo>
                  <a:lnTo>
                    <a:pt x="226" y="341"/>
                  </a:lnTo>
                  <a:lnTo>
                    <a:pt x="218" y="327"/>
                  </a:lnTo>
                  <a:lnTo>
                    <a:pt x="213" y="297"/>
                  </a:lnTo>
                  <a:lnTo>
                    <a:pt x="213" y="272"/>
                  </a:lnTo>
                  <a:lnTo>
                    <a:pt x="221" y="249"/>
                  </a:lnTo>
                  <a:lnTo>
                    <a:pt x="229" y="239"/>
                  </a:lnTo>
                  <a:lnTo>
                    <a:pt x="238" y="232"/>
                  </a:lnTo>
                  <a:lnTo>
                    <a:pt x="232" y="225"/>
                  </a:lnTo>
                  <a:lnTo>
                    <a:pt x="226" y="213"/>
                  </a:lnTo>
                  <a:lnTo>
                    <a:pt x="223" y="193"/>
                  </a:lnTo>
                  <a:lnTo>
                    <a:pt x="221" y="170"/>
                  </a:lnTo>
                  <a:lnTo>
                    <a:pt x="215" y="146"/>
                  </a:lnTo>
                  <a:lnTo>
                    <a:pt x="218" y="134"/>
                  </a:lnTo>
                  <a:lnTo>
                    <a:pt x="223" y="123"/>
                  </a:lnTo>
                  <a:lnTo>
                    <a:pt x="238" y="104"/>
                  </a:lnTo>
                  <a:lnTo>
                    <a:pt x="254" y="88"/>
                  </a:lnTo>
                  <a:lnTo>
                    <a:pt x="274" y="79"/>
                  </a:lnTo>
                  <a:lnTo>
                    <a:pt x="285" y="53"/>
                  </a:lnTo>
                  <a:lnTo>
                    <a:pt x="294" y="39"/>
                  </a:lnTo>
                  <a:lnTo>
                    <a:pt x="305" y="30"/>
                  </a:lnTo>
                  <a:lnTo>
                    <a:pt x="316" y="23"/>
                  </a:lnTo>
                  <a:lnTo>
                    <a:pt x="330" y="16"/>
                  </a:lnTo>
                  <a:lnTo>
                    <a:pt x="361" y="6"/>
                  </a:lnTo>
                  <a:lnTo>
                    <a:pt x="394" y="2"/>
                  </a:lnTo>
                  <a:lnTo>
                    <a:pt x="428" y="0"/>
                  </a:lnTo>
                  <a:lnTo>
                    <a:pt x="448" y="0"/>
                  </a:lnTo>
                  <a:lnTo>
                    <a:pt x="467" y="2"/>
                  </a:lnTo>
                  <a:lnTo>
                    <a:pt x="489" y="6"/>
                  </a:lnTo>
                  <a:lnTo>
                    <a:pt x="509" y="13"/>
                  </a:lnTo>
                  <a:lnTo>
                    <a:pt x="543" y="32"/>
                  </a:lnTo>
                  <a:lnTo>
                    <a:pt x="557" y="41"/>
                  </a:lnTo>
                  <a:lnTo>
                    <a:pt x="565" y="51"/>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3" name="Freeform 93"/>
            <p:cNvSpPr>
              <a:spLocks/>
            </p:cNvSpPr>
            <p:nvPr/>
          </p:nvSpPr>
          <p:spPr bwMode="auto">
            <a:xfrm>
              <a:off x="2620" y="1839"/>
              <a:ext cx="329" cy="189"/>
            </a:xfrm>
            <a:custGeom>
              <a:avLst/>
              <a:gdLst>
                <a:gd name="T0" fmla="*/ 300 w 329"/>
                <a:gd name="T1" fmla="*/ 39 h 189"/>
                <a:gd name="T2" fmla="*/ 312 w 329"/>
                <a:gd name="T3" fmla="*/ 52 h 189"/>
                <a:gd name="T4" fmla="*/ 319 w 329"/>
                <a:gd name="T5" fmla="*/ 64 h 189"/>
                <a:gd name="T6" fmla="*/ 324 w 329"/>
                <a:gd name="T7" fmla="*/ 79 h 189"/>
                <a:gd name="T8" fmla="*/ 324 w 329"/>
                <a:gd name="T9" fmla="*/ 95 h 189"/>
                <a:gd name="T10" fmla="*/ 328 w 329"/>
                <a:gd name="T11" fmla="*/ 108 h 189"/>
                <a:gd name="T12" fmla="*/ 328 w 329"/>
                <a:gd name="T13" fmla="*/ 121 h 189"/>
                <a:gd name="T14" fmla="*/ 324 w 329"/>
                <a:gd name="T15" fmla="*/ 134 h 189"/>
                <a:gd name="T16" fmla="*/ 317 w 329"/>
                <a:gd name="T17" fmla="*/ 145 h 189"/>
                <a:gd name="T18" fmla="*/ 309 w 329"/>
                <a:gd name="T19" fmla="*/ 140 h 189"/>
                <a:gd name="T20" fmla="*/ 306 w 329"/>
                <a:gd name="T21" fmla="*/ 135 h 189"/>
                <a:gd name="T22" fmla="*/ 306 w 329"/>
                <a:gd name="T23" fmla="*/ 121 h 189"/>
                <a:gd name="T24" fmla="*/ 300 w 329"/>
                <a:gd name="T25" fmla="*/ 112 h 189"/>
                <a:gd name="T26" fmla="*/ 298 w 329"/>
                <a:gd name="T27" fmla="*/ 105 h 189"/>
                <a:gd name="T28" fmla="*/ 293 w 329"/>
                <a:gd name="T29" fmla="*/ 103 h 189"/>
                <a:gd name="T30" fmla="*/ 282 w 329"/>
                <a:gd name="T31" fmla="*/ 88 h 189"/>
                <a:gd name="T32" fmla="*/ 271 w 329"/>
                <a:gd name="T33" fmla="*/ 71 h 189"/>
                <a:gd name="T34" fmla="*/ 255 w 329"/>
                <a:gd name="T35" fmla="*/ 60 h 189"/>
                <a:gd name="T36" fmla="*/ 244 w 329"/>
                <a:gd name="T37" fmla="*/ 56 h 189"/>
                <a:gd name="T38" fmla="*/ 233 w 329"/>
                <a:gd name="T39" fmla="*/ 53 h 189"/>
                <a:gd name="T40" fmla="*/ 212 w 329"/>
                <a:gd name="T41" fmla="*/ 52 h 189"/>
                <a:gd name="T42" fmla="*/ 190 w 329"/>
                <a:gd name="T43" fmla="*/ 49 h 189"/>
                <a:gd name="T44" fmla="*/ 142 w 329"/>
                <a:gd name="T45" fmla="*/ 52 h 189"/>
                <a:gd name="T46" fmla="*/ 99 w 329"/>
                <a:gd name="T47" fmla="*/ 58 h 189"/>
                <a:gd name="T48" fmla="*/ 56 w 329"/>
                <a:gd name="T49" fmla="*/ 71 h 189"/>
                <a:gd name="T50" fmla="*/ 51 w 329"/>
                <a:gd name="T51" fmla="*/ 77 h 189"/>
                <a:gd name="T52" fmla="*/ 48 w 329"/>
                <a:gd name="T53" fmla="*/ 86 h 189"/>
                <a:gd name="T54" fmla="*/ 45 w 329"/>
                <a:gd name="T55" fmla="*/ 101 h 189"/>
                <a:gd name="T56" fmla="*/ 42 w 329"/>
                <a:gd name="T57" fmla="*/ 116 h 189"/>
                <a:gd name="T58" fmla="*/ 37 w 329"/>
                <a:gd name="T59" fmla="*/ 123 h 189"/>
                <a:gd name="T60" fmla="*/ 27 w 329"/>
                <a:gd name="T61" fmla="*/ 129 h 189"/>
                <a:gd name="T62" fmla="*/ 15 w 329"/>
                <a:gd name="T63" fmla="*/ 158 h 189"/>
                <a:gd name="T64" fmla="*/ 10 w 329"/>
                <a:gd name="T65" fmla="*/ 188 h 189"/>
                <a:gd name="T66" fmla="*/ 5 w 329"/>
                <a:gd name="T67" fmla="*/ 179 h 189"/>
                <a:gd name="T68" fmla="*/ 3 w 329"/>
                <a:gd name="T69" fmla="*/ 172 h 189"/>
                <a:gd name="T70" fmla="*/ 5 w 329"/>
                <a:gd name="T71" fmla="*/ 155 h 189"/>
                <a:gd name="T72" fmla="*/ 5 w 329"/>
                <a:gd name="T73" fmla="*/ 138 h 189"/>
                <a:gd name="T74" fmla="*/ 0 w 329"/>
                <a:gd name="T75" fmla="*/ 121 h 189"/>
                <a:gd name="T76" fmla="*/ 5 w 329"/>
                <a:gd name="T77" fmla="*/ 103 h 189"/>
                <a:gd name="T78" fmla="*/ 15 w 329"/>
                <a:gd name="T79" fmla="*/ 88 h 189"/>
                <a:gd name="T80" fmla="*/ 32 w 329"/>
                <a:gd name="T81" fmla="*/ 77 h 189"/>
                <a:gd name="T82" fmla="*/ 51 w 329"/>
                <a:gd name="T83" fmla="*/ 69 h 189"/>
                <a:gd name="T84" fmla="*/ 67 w 329"/>
                <a:gd name="T85" fmla="*/ 41 h 189"/>
                <a:gd name="T86" fmla="*/ 75 w 329"/>
                <a:gd name="T87" fmla="*/ 28 h 189"/>
                <a:gd name="T88" fmla="*/ 80 w 329"/>
                <a:gd name="T89" fmla="*/ 21 h 189"/>
                <a:gd name="T90" fmla="*/ 91 w 329"/>
                <a:gd name="T91" fmla="*/ 17 h 189"/>
                <a:gd name="T92" fmla="*/ 115 w 329"/>
                <a:gd name="T93" fmla="*/ 8 h 189"/>
                <a:gd name="T94" fmla="*/ 142 w 329"/>
                <a:gd name="T95" fmla="*/ 4 h 189"/>
                <a:gd name="T96" fmla="*/ 171 w 329"/>
                <a:gd name="T97" fmla="*/ 0 h 189"/>
                <a:gd name="T98" fmla="*/ 201 w 329"/>
                <a:gd name="T99" fmla="*/ 0 h 189"/>
                <a:gd name="T100" fmla="*/ 231 w 329"/>
                <a:gd name="T101" fmla="*/ 4 h 189"/>
                <a:gd name="T102" fmla="*/ 257 w 329"/>
                <a:gd name="T103" fmla="*/ 10 h 189"/>
                <a:gd name="T104" fmla="*/ 282 w 329"/>
                <a:gd name="T105" fmla="*/ 21 h 189"/>
                <a:gd name="T106" fmla="*/ 300 w 329"/>
                <a:gd name="T107" fmla="*/ 3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9" h="189">
                  <a:moveTo>
                    <a:pt x="300" y="39"/>
                  </a:moveTo>
                  <a:lnTo>
                    <a:pt x="312" y="52"/>
                  </a:lnTo>
                  <a:lnTo>
                    <a:pt x="319" y="64"/>
                  </a:lnTo>
                  <a:lnTo>
                    <a:pt x="324" y="79"/>
                  </a:lnTo>
                  <a:lnTo>
                    <a:pt x="324" y="95"/>
                  </a:lnTo>
                  <a:lnTo>
                    <a:pt x="328" y="108"/>
                  </a:lnTo>
                  <a:lnTo>
                    <a:pt x="328" y="121"/>
                  </a:lnTo>
                  <a:lnTo>
                    <a:pt x="324" y="134"/>
                  </a:lnTo>
                  <a:lnTo>
                    <a:pt x="317" y="145"/>
                  </a:lnTo>
                  <a:lnTo>
                    <a:pt x="309" y="140"/>
                  </a:lnTo>
                  <a:lnTo>
                    <a:pt x="306" y="135"/>
                  </a:lnTo>
                  <a:lnTo>
                    <a:pt x="306" y="121"/>
                  </a:lnTo>
                  <a:lnTo>
                    <a:pt x="300" y="112"/>
                  </a:lnTo>
                  <a:lnTo>
                    <a:pt x="298" y="105"/>
                  </a:lnTo>
                  <a:lnTo>
                    <a:pt x="293" y="103"/>
                  </a:lnTo>
                  <a:lnTo>
                    <a:pt x="282" y="88"/>
                  </a:lnTo>
                  <a:lnTo>
                    <a:pt x="271" y="71"/>
                  </a:lnTo>
                  <a:lnTo>
                    <a:pt x="255" y="60"/>
                  </a:lnTo>
                  <a:lnTo>
                    <a:pt x="244" y="56"/>
                  </a:lnTo>
                  <a:lnTo>
                    <a:pt x="233" y="53"/>
                  </a:lnTo>
                  <a:lnTo>
                    <a:pt x="212" y="52"/>
                  </a:lnTo>
                  <a:lnTo>
                    <a:pt x="190" y="49"/>
                  </a:lnTo>
                  <a:lnTo>
                    <a:pt x="142" y="52"/>
                  </a:lnTo>
                  <a:lnTo>
                    <a:pt x="99" y="58"/>
                  </a:lnTo>
                  <a:lnTo>
                    <a:pt x="56" y="71"/>
                  </a:lnTo>
                  <a:lnTo>
                    <a:pt x="51" y="77"/>
                  </a:lnTo>
                  <a:lnTo>
                    <a:pt x="48" y="86"/>
                  </a:lnTo>
                  <a:lnTo>
                    <a:pt x="45" y="101"/>
                  </a:lnTo>
                  <a:lnTo>
                    <a:pt x="42" y="116"/>
                  </a:lnTo>
                  <a:lnTo>
                    <a:pt x="37" y="123"/>
                  </a:lnTo>
                  <a:lnTo>
                    <a:pt x="27" y="129"/>
                  </a:lnTo>
                  <a:lnTo>
                    <a:pt x="15" y="158"/>
                  </a:lnTo>
                  <a:lnTo>
                    <a:pt x="10" y="188"/>
                  </a:lnTo>
                  <a:lnTo>
                    <a:pt x="5" y="179"/>
                  </a:lnTo>
                  <a:lnTo>
                    <a:pt x="3" y="172"/>
                  </a:lnTo>
                  <a:lnTo>
                    <a:pt x="5" y="155"/>
                  </a:lnTo>
                  <a:lnTo>
                    <a:pt x="5" y="138"/>
                  </a:lnTo>
                  <a:lnTo>
                    <a:pt x="0" y="121"/>
                  </a:lnTo>
                  <a:lnTo>
                    <a:pt x="5" y="103"/>
                  </a:lnTo>
                  <a:lnTo>
                    <a:pt x="15" y="88"/>
                  </a:lnTo>
                  <a:lnTo>
                    <a:pt x="32" y="77"/>
                  </a:lnTo>
                  <a:lnTo>
                    <a:pt x="51" y="69"/>
                  </a:lnTo>
                  <a:lnTo>
                    <a:pt x="67" y="41"/>
                  </a:lnTo>
                  <a:lnTo>
                    <a:pt x="75" y="28"/>
                  </a:lnTo>
                  <a:lnTo>
                    <a:pt x="80" y="21"/>
                  </a:lnTo>
                  <a:lnTo>
                    <a:pt x="91" y="17"/>
                  </a:lnTo>
                  <a:lnTo>
                    <a:pt x="115" y="8"/>
                  </a:lnTo>
                  <a:lnTo>
                    <a:pt x="142" y="4"/>
                  </a:lnTo>
                  <a:lnTo>
                    <a:pt x="171" y="0"/>
                  </a:lnTo>
                  <a:lnTo>
                    <a:pt x="201" y="0"/>
                  </a:lnTo>
                  <a:lnTo>
                    <a:pt x="231" y="4"/>
                  </a:lnTo>
                  <a:lnTo>
                    <a:pt x="257" y="10"/>
                  </a:lnTo>
                  <a:lnTo>
                    <a:pt x="282" y="21"/>
                  </a:lnTo>
                  <a:lnTo>
                    <a:pt x="300" y="39"/>
                  </a:lnTo>
                </a:path>
              </a:pathLst>
            </a:custGeom>
            <a:solidFill>
              <a:schemeClr val="tx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4" name="Freeform 94"/>
            <p:cNvSpPr>
              <a:spLocks/>
            </p:cNvSpPr>
            <p:nvPr/>
          </p:nvSpPr>
          <p:spPr bwMode="auto">
            <a:xfrm>
              <a:off x="2613" y="1908"/>
              <a:ext cx="347" cy="399"/>
            </a:xfrm>
            <a:custGeom>
              <a:avLst/>
              <a:gdLst>
                <a:gd name="T0" fmla="*/ 272 w 347"/>
                <a:gd name="T1" fmla="*/ 29 h 399"/>
                <a:gd name="T2" fmla="*/ 278 w 347"/>
                <a:gd name="T3" fmla="*/ 40 h 399"/>
                <a:gd name="T4" fmla="*/ 284 w 347"/>
                <a:gd name="T5" fmla="*/ 54 h 399"/>
                <a:gd name="T6" fmla="*/ 291 w 347"/>
                <a:gd name="T7" fmla="*/ 65 h 399"/>
                <a:gd name="T8" fmla="*/ 294 w 347"/>
                <a:gd name="T9" fmla="*/ 79 h 399"/>
                <a:gd name="T10" fmla="*/ 305 w 347"/>
                <a:gd name="T11" fmla="*/ 88 h 399"/>
                <a:gd name="T12" fmla="*/ 308 w 347"/>
                <a:gd name="T13" fmla="*/ 101 h 399"/>
                <a:gd name="T14" fmla="*/ 310 w 347"/>
                <a:gd name="T15" fmla="*/ 130 h 399"/>
                <a:gd name="T16" fmla="*/ 310 w 347"/>
                <a:gd name="T17" fmla="*/ 135 h 399"/>
                <a:gd name="T18" fmla="*/ 316 w 347"/>
                <a:gd name="T19" fmla="*/ 140 h 399"/>
                <a:gd name="T20" fmla="*/ 327 w 347"/>
                <a:gd name="T21" fmla="*/ 137 h 399"/>
                <a:gd name="T22" fmla="*/ 337 w 347"/>
                <a:gd name="T23" fmla="*/ 140 h 399"/>
                <a:gd name="T24" fmla="*/ 346 w 347"/>
                <a:gd name="T25" fmla="*/ 160 h 399"/>
                <a:gd name="T26" fmla="*/ 346 w 347"/>
                <a:gd name="T27" fmla="*/ 183 h 399"/>
                <a:gd name="T28" fmla="*/ 335 w 347"/>
                <a:gd name="T29" fmla="*/ 224 h 399"/>
                <a:gd name="T30" fmla="*/ 324 w 347"/>
                <a:gd name="T31" fmla="*/ 239 h 399"/>
                <a:gd name="T32" fmla="*/ 316 w 347"/>
                <a:gd name="T33" fmla="*/ 244 h 399"/>
                <a:gd name="T34" fmla="*/ 310 w 347"/>
                <a:gd name="T35" fmla="*/ 246 h 399"/>
                <a:gd name="T36" fmla="*/ 305 w 347"/>
                <a:gd name="T37" fmla="*/ 246 h 399"/>
                <a:gd name="T38" fmla="*/ 265 w 347"/>
                <a:gd name="T39" fmla="*/ 323 h 399"/>
                <a:gd name="T40" fmla="*/ 240 w 347"/>
                <a:gd name="T41" fmla="*/ 357 h 399"/>
                <a:gd name="T42" fmla="*/ 229 w 347"/>
                <a:gd name="T43" fmla="*/ 371 h 399"/>
                <a:gd name="T44" fmla="*/ 227 w 347"/>
                <a:gd name="T45" fmla="*/ 373 h 399"/>
                <a:gd name="T46" fmla="*/ 205 w 347"/>
                <a:gd name="T47" fmla="*/ 388 h 399"/>
                <a:gd name="T48" fmla="*/ 191 w 347"/>
                <a:gd name="T49" fmla="*/ 395 h 399"/>
                <a:gd name="T50" fmla="*/ 176 w 347"/>
                <a:gd name="T51" fmla="*/ 398 h 399"/>
                <a:gd name="T52" fmla="*/ 159 w 347"/>
                <a:gd name="T53" fmla="*/ 398 h 399"/>
                <a:gd name="T54" fmla="*/ 143 w 347"/>
                <a:gd name="T55" fmla="*/ 393 h 399"/>
                <a:gd name="T56" fmla="*/ 124 w 347"/>
                <a:gd name="T57" fmla="*/ 380 h 399"/>
                <a:gd name="T58" fmla="*/ 108 w 347"/>
                <a:gd name="T59" fmla="*/ 366 h 399"/>
                <a:gd name="T60" fmla="*/ 92 w 347"/>
                <a:gd name="T61" fmla="*/ 350 h 399"/>
                <a:gd name="T62" fmla="*/ 80 w 347"/>
                <a:gd name="T63" fmla="*/ 332 h 399"/>
                <a:gd name="T64" fmla="*/ 59 w 347"/>
                <a:gd name="T65" fmla="*/ 296 h 399"/>
                <a:gd name="T66" fmla="*/ 46 w 347"/>
                <a:gd name="T67" fmla="*/ 260 h 399"/>
                <a:gd name="T68" fmla="*/ 29 w 347"/>
                <a:gd name="T69" fmla="*/ 257 h 399"/>
                <a:gd name="T70" fmla="*/ 10 w 347"/>
                <a:gd name="T71" fmla="*/ 241 h 399"/>
                <a:gd name="T72" fmla="*/ 3 w 347"/>
                <a:gd name="T73" fmla="*/ 221 h 399"/>
                <a:gd name="T74" fmla="*/ 0 w 347"/>
                <a:gd name="T75" fmla="*/ 199 h 399"/>
                <a:gd name="T76" fmla="*/ 3 w 347"/>
                <a:gd name="T77" fmla="*/ 176 h 399"/>
                <a:gd name="T78" fmla="*/ 10 w 347"/>
                <a:gd name="T79" fmla="*/ 167 h 399"/>
                <a:gd name="T80" fmla="*/ 15 w 347"/>
                <a:gd name="T81" fmla="*/ 163 h 399"/>
                <a:gd name="T82" fmla="*/ 24 w 347"/>
                <a:gd name="T83" fmla="*/ 160 h 399"/>
                <a:gd name="T84" fmla="*/ 29 w 347"/>
                <a:gd name="T85" fmla="*/ 158 h 399"/>
                <a:gd name="T86" fmla="*/ 32 w 347"/>
                <a:gd name="T87" fmla="*/ 153 h 399"/>
                <a:gd name="T88" fmla="*/ 32 w 347"/>
                <a:gd name="T89" fmla="*/ 135 h 399"/>
                <a:gd name="T90" fmla="*/ 37 w 347"/>
                <a:gd name="T91" fmla="*/ 117 h 399"/>
                <a:gd name="T92" fmla="*/ 46 w 347"/>
                <a:gd name="T93" fmla="*/ 81 h 399"/>
                <a:gd name="T94" fmla="*/ 54 w 347"/>
                <a:gd name="T95" fmla="*/ 70 h 399"/>
                <a:gd name="T96" fmla="*/ 64 w 347"/>
                <a:gd name="T97" fmla="*/ 58 h 399"/>
                <a:gd name="T98" fmla="*/ 73 w 347"/>
                <a:gd name="T99" fmla="*/ 45 h 399"/>
                <a:gd name="T100" fmla="*/ 75 w 347"/>
                <a:gd name="T101" fmla="*/ 31 h 399"/>
                <a:gd name="T102" fmla="*/ 80 w 347"/>
                <a:gd name="T103" fmla="*/ 20 h 399"/>
                <a:gd name="T104" fmla="*/ 92 w 347"/>
                <a:gd name="T105" fmla="*/ 11 h 399"/>
                <a:gd name="T106" fmla="*/ 124 w 347"/>
                <a:gd name="T107" fmla="*/ 2 h 399"/>
                <a:gd name="T108" fmla="*/ 157 w 347"/>
                <a:gd name="T109" fmla="*/ 0 h 399"/>
                <a:gd name="T110" fmla="*/ 191 w 347"/>
                <a:gd name="T111" fmla="*/ 0 h 399"/>
                <a:gd name="T112" fmla="*/ 224 w 347"/>
                <a:gd name="T113" fmla="*/ 2 h 399"/>
                <a:gd name="T114" fmla="*/ 256 w 347"/>
                <a:gd name="T115" fmla="*/ 9 h 399"/>
                <a:gd name="T116" fmla="*/ 272 w 347"/>
                <a:gd name="T117" fmla="*/ 29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7" h="399">
                  <a:moveTo>
                    <a:pt x="272" y="29"/>
                  </a:moveTo>
                  <a:lnTo>
                    <a:pt x="278" y="40"/>
                  </a:lnTo>
                  <a:lnTo>
                    <a:pt x="284" y="54"/>
                  </a:lnTo>
                  <a:lnTo>
                    <a:pt x="291" y="65"/>
                  </a:lnTo>
                  <a:lnTo>
                    <a:pt x="294" y="79"/>
                  </a:lnTo>
                  <a:lnTo>
                    <a:pt x="305" y="88"/>
                  </a:lnTo>
                  <a:lnTo>
                    <a:pt x="308" y="101"/>
                  </a:lnTo>
                  <a:lnTo>
                    <a:pt x="310" y="130"/>
                  </a:lnTo>
                  <a:lnTo>
                    <a:pt x="310" y="135"/>
                  </a:lnTo>
                  <a:lnTo>
                    <a:pt x="316" y="140"/>
                  </a:lnTo>
                  <a:lnTo>
                    <a:pt x="327" y="137"/>
                  </a:lnTo>
                  <a:lnTo>
                    <a:pt x="337" y="140"/>
                  </a:lnTo>
                  <a:lnTo>
                    <a:pt x="346" y="160"/>
                  </a:lnTo>
                  <a:lnTo>
                    <a:pt x="346" y="183"/>
                  </a:lnTo>
                  <a:lnTo>
                    <a:pt x="335" y="224"/>
                  </a:lnTo>
                  <a:lnTo>
                    <a:pt x="324" y="239"/>
                  </a:lnTo>
                  <a:lnTo>
                    <a:pt x="316" y="244"/>
                  </a:lnTo>
                  <a:lnTo>
                    <a:pt x="310" y="246"/>
                  </a:lnTo>
                  <a:lnTo>
                    <a:pt x="305" y="246"/>
                  </a:lnTo>
                  <a:lnTo>
                    <a:pt x="265" y="323"/>
                  </a:lnTo>
                  <a:lnTo>
                    <a:pt x="240" y="357"/>
                  </a:lnTo>
                  <a:lnTo>
                    <a:pt x="229" y="371"/>
                  </a:lnTo>
                  <a:lnTo>
                    <a:pt x="227" y="373"/>
                  </a:lnTo>
                  <a:lnTo>
                    <a:pt x="205" y="388"/>
                  </a:lnTo>
                  <a:lnTo>
                    <a:pt x="191" y="395"/>
                  </a:lnTo>
                  <a:lnTo>
                    <a:pt x="176" y="398"/>
                  </a:lnTo>
                  <a:lnTo>
                    <a:pt x="159" y="398"/>
                  </a:lnTo>
                  <a:lnTo>
                    <a:pt x="143" y="393"/>
                  </a:lnTo>
                  <a:lnTo>
                    <a:pt x="124" y="380"/>
                  </a:lnTo>
                  <a:lnTo>
                    <a:pt x="108" y="366"/>
                  </a:lnTo>
                  <a:lnTo>
                    <a:pt x="92" y="350"/>
                  </a:lnTo>
                  <a:lnTo>
                    <a:pt x="80" y="332"/>
                  </a:lnTo>
                  <a:lnTo>
                    <a:pt x="59" y="296"/>
                  </a:lnTo>
                  <a:lnTo>
                    <a:pt x="46" y="260"/>
                  </a:lnTo>
                  <a:lnTo>
                    <a:pt x="29" y="257"/>
                  </a:lnTo>
                  <a:lnTo>
                    <a:pt x="10" y="241"/>
                  </a:lnTo>
                  <a:lnTo>
                    <a:pt x="3" y="221"/>
                  </a:lnTo>
                  <a:lnTo>
                    <a:pt x="0" y="199"/>
                  </a:lnTo>
                  <a:lnTo>
                    <a:pt x="3" y="176"/>
                  </a:lnTo>
                  <a:lnTo>
                    <a:pt x="10" y="167"/>
                  </a:lnTo>
                  <a:lnTo>
                    <a:pt x="15" y="163"/>
                  </a:lnTo>
                  <a:lnTo>
                    <a:pt x="24" y="160"/>
                  </a:lnTo>
                  <a:lnTo>
                    <a:pt x="29" y="158"/>
                  </a:lnTo>
                  <a:lnTo>
                    <a:pt x="32" y="153"/>
                  </a:lnTo>
                  <a:lnTo>
                    <a:pt x="32" y="135"/>
                  </a:lnTo>
                  <a:lnTo>
                    <a:pt x="37" y="117"/>
                  </a:lnTo>
                  <a:lnTo>
                    <a:pt x="46" y="81"/>
                  </a:lnTo>
                  <a:lnTo>
                    <a:pt x="54" y="70"/>
                  </a:lnTo>
                  <a:lnTo>
                    <a:pt x="64" y="58"/>
                  </a:lnTo>
                  <a:lnTo>
                    <a:pt x="73" y="45"/>
                  </a:lnTo>
                  <a:lnTo>
                    <a:pt x="75" y="31"/>
                  </a:lnTo>
                  <a:lnTo>
                    <a:pt x="80" y="20"/>
                  </a:lnTo>
                  <a:lnTo>
                    <a:pt x="92" y="11"/>
                  </a:lnTo>
                  <a:lnTo>
                    <a:pt x="124" y="2"/>
                  </a:lnTo>
                  <a:lnTo>
                    <a:pt x="157" y="0"/>
                  </a:lnTo>
                  <a:lnTo>
                    <a:pt x="191" y="0"/>
                  </a:lnTo>
                  <a:lnTo>
                    <a:pt x="224" y="2"/>
                  </a:lnTo>
                  <a:lnTo>
                    <a:pt x="256" y="9"/>
                  </a:lnTo>
                  <a:lnTo>
                    <a:pt x="272" y="29"/>
                  </a:lnTo>
                </a:path>
              </a:pathLst>
            </a:custGeom>
            <a:solidFill>
              <a:srgbClr val="FFCCB3"/>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5" name="Freeform 95"/>
            <p:cNvSpPr>
              <a:spLocks/>
            </p:cNvSpPr>
            <p:nvPr/>
          </p:nvSpPr>
          <p:spPr bwMode="auto">
            <a:xfrm>
              <a:off x="2811" y="2016"/>
              <a:ext cx="47" cy="17"/>
            </a:xfrm>
            <a:custGeom>
              <a:avLst/>
              <a:gdLst>
                <a:gd name="T0" fmla="*/ 46 w 47"/>
                <a:gd name="T1" fmla="*/ 10 h 17"/>
                <a:gd name="T2" fmla="*/ 42 w 47"/>
                <a:gd name="T3" fmla="*/ 16 h 17"/>
                <a:gd name="T4" fmla="*/ 35 w 47"/>
                <a:gd name="T5" fmla="*/ 16 h 17"/>
                <a:gd name="T6" fmla="*/ 23 w 47"/>
                <a:gd name="T7" fmla="*/ 10 h 17"/>
                <a:gd name="T8" fmla="*/ 16 w 47"/>
                <a:gd name="T9" fmla="*/ 10 h 17"/>
                <a:gd name="T10" fmla="*/ 8 w 47"/>
                <a:gd name="T11" fmla="*/ 10 h 17"/>
                <a:gd name="T12" fmla="*/ 2 w 47"/>
                <a:gd name="T13" fmla="*/ 10 h 17"/>
                <a:gd name="T14" fmla="*/ 0 w 47"/>
                <a:gd name="T15" fmla="*/ 5 h 17"/>
                <a:gd name="T16" fmla="*/ 10 w 47"/>
                <a:gd name="T17" fmla="*/ 0 h 17"/>
                <a:gd name="T18" fmla="*/ 25 w 47"/>
                <a:gd name="T19" fmla="*/ 0 h 17"/>
                <a:gd name="T20" fmla="*/ 35 w 47"/>
                <a:gd name="T21" fmla="*/ 5 h 17"/>
                <a:gd name="T22" fmla="*/ 46 w 47"/>
                <a:gd name="T23" fmla="*/ 1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17">
                  <a:moveTo>
                    <a:pt x="46" y="10"/>
                  </a:moveTo>
                  <a:lnTo>
                    <a:pt x="42" y="16"/>
                  </a:lnTo>
                  <a:lnTo>
                    <a:pt x="35" y="16"/>
                  </a:lnTo>
                  <a:lnTo>
                    <a:pt x="23" y="10"/>
                  </a:lnTo>
                  <a:lnTo>
                    <a:pt x="16" y="10"/>
                  </a:lnTo>
                  <a:lnTo>
                    <a:pt x="8" y="10"/>
                  </a:lnTo>
                  <a:lnTo>
                    <a:pt x="2" y="10"/>
                  </a:lnTo>
                  <a:lnTo>
                    <a:pt x="0" y="5"/>
                  </a:lnTo>
                  <a:lnTo>
                    <a:pt x="10" y="0"/>
                  </a:lnTo>
                  <a:lnTo>
                    <a:pt x="25" y="0"/>
                  </a:lnTo>
                  <a:lnTo>
                    <a:pt x="35" y="5"/>
                  </a:lnTo>
                  <a:lnTo>
                    <a:pt x="46" y="1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6" name="Freeform 96"/>
            <p:cNvSpPr>
              <a:spLocks/>
            </p:cNvSpPr>
            <p:nvPr/>
          </p:nvSpPr>
          <p:spPr bwMode="auto">
            <a:xfrm>
              <a:off x="2699" y="2021"/>
              <a:ext cx="48" cy="17"/>
            </a:xfrm>
            <a:custGeom>
              <a:avLst/>
              <a:gdLst>
                <a:gd name="T0" fmla="*/ 47 w 48"/>
                <a:gd name="T1" fmla="*/ 3 h 17"/>
                <a:gd name="T2" fmla="*/ 44 w 48"/>
                <a:gd name="T3" fmla="*/ 8 h 17"/>
                <a:gd name="T4" fmla="*/ 38 w 48"/>
                <a:gd name="T5" fmla="*/ 11 h 17"/>
                <a:gd name="T6" fmla="*/ 28 w 48"/>
                <a:gd name="T7" fmla="*/ 13 h 17"/>
                <a:gd name="T8" fmla="*/ 14 w 48"/>
                <a:gd name="T9" fmla="*/ 13 h 17"/>
                <a:gd name="T10" fmla="*/ 0 w 48"/>
                <a:gd name="T11" fmla="*/ 16 h 17"/>
                <a:gd name="T12" fmla="*/ 0 w 48"/>
                <a:gd name="T13" fmla="*/ 13 h 17"/>
                <a:gd name="T14" fmla="*/ 3 w 48"/>
                <a:gd name="T15" fmla="*/ 8 h 17"/>
                <a:gd name="T16" fmla="*/ 12 w 48"/>
                <a:gd name="T17" fmla="*/ 3 h 17"/>
                <a:gd name="T18" fmla="*/ 30 w 48"/>
                <a:gd name="T19" fmla="*/ 0 h 17"/>
                <a:gd name="T20" fmla="*/ 38 w 48"/>
                <a:gd name="T21" fmla="*/ 0 h 17"/>
                <a:gd name="T22" fmla="*/ 43 w 48"/>
                <a:gd name="T23" fmla="*/ 0 h 17"/>
                <a:gd name="T24" fmla="*/ 47 w 48"/>
                <a:gd name="T25" fmla="*/ 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17">
                  <a:moveTo>
                    <a:pt x="47" y="3"/>
                  </a:moveTo>
                  <a:lnTo>
                    <a:pt x="44" y="8"/>
                  </a:lnTo>
                  <a:lnTo>
                    <a:pt x="38" y="11"/>
                  </a:lnTo>
                  <a:lnTo>
                    <a:pt x="28" y="13"/>
                  </a:lnTo>
                  <a:lnTo>
                    <a:pt x="14" y="13"/>
                  </a:lnTo>
                  <a:lnTo>
                    <a:pt x="0" y="16"/>
                  </a:lnTo>
                  <a:lnTo>
                    <a:pt x="0" y="13"/>
                  </a:lnTo>
                  <a:lnTo>
                    <a:pt x="3" y="8"/>
                  </a:lnTo>
                  <a:lnTo>
                    <a:pt x="12" y="3"/>
                  </a:lnTo>
                  <a:lnTo>
                    <a:pt x="30" y="0"/>
                  </a:lnTo>
                  <a:lnTo>
                    <a:pt x="38" y="0"/>
                  </a:lnTo>
                  <a:lnTo>
                    <a:pt x="43" y="0"/>
                  </a:lnTo>
                  <a:lnTo>
                    <a:pt x="47" y="3"/>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7" name="Freeform 97"/>
            <p:cNvSpPr>
              <a:spLocks/>
            </p:cNvSpPr>
            <p:nvPr/>
          </p:nvSpPr>
          <p:spPr bwMode="auto">
            <a:xfrm>
              <a:off x="2814" y="2063"/>
              <a:ext cx="58" cy="17"/>
            </a:xfrm>
            <a:custGeom>
              <a:avLst/>
              <a:gdLst>
                <a:gd name="T0" fmla="*/ 57 w 58"/>
                <a:gd name="T1" fmla="*/ 13 h 17"/>
                <a:gd name="T2" fmla="*/ 46 w 58"/>
                <a:gd name="T3" fmla="*/ 13 h 17"/>
                <a:gd name="T4" fmla="*/ 41 w 58"/>
                <a:gd name="T5" fmla="*/ 11 h 17"/>
                <a:gd name="T6" fmla="*/ 37 w 58"/>
                <a:gd name="T7" fmla="*/ 11 h 17"/>
                <a:gd name="T8" fmla="*/ 32 w 58"/>
                <a:gd name="T9" fmla="*/ 16 h 17"/>
                <a:gd name="T10" fmla="*/ 19 w 58"/>
                <a:gd name="T11" fmla="*/ 16 h 17"/>
                <a:gd name="T12" fmla="*/ 15 w 58"/>
                <a:gd name="T13" fmla="*/ 13 h 17"/>
                <a:gd name="T14" fmla="*/ 12 w 58"/>
                <a:gd name="T15" fmla="*/ 13 h 17"/>
                <a:gd name="T16" fmla="*/ 10 w 58"/>
                <a:gd name="T17" fmla="*/ 11 h 17"/>
                <a:gd name="T18" fmla="*/ 4 w 58"/>
                <a:gd name="T19" fmla="*/ 11 h 17"/>
                <a:gd name="T20" fmla="*/ 0 w 58"/>
                <a:gd name="T21" fmla="*/ 8 h 17"/>
                <a:gd name="T22" fmla="*/ 0 w 58"/>
                <a:gd name="T23" fmla="*/ 5 h 17"/>
                <a:gd name="T24" fmla="*/ 2 w 58"/>
                <a:gd name="T25" fmla="*/ 5 h 17"/>
                <a:gd name="T26" fmla="*/ 6 w 58"/>
                <a:gd name="T27" fmla="*/ 0 h 17"/>
                <a:gd name="T28" fmla="*/ 19 w 58"/>
                <a:gd name="T29" fmla="*/ 3 h 17"/>
                <a:gd name="T30" fmla="*/ 32 w 58"/>
                <a:gd name="T31" fmla="*/ 3 h 17"/>
                <a:gd name="T32" fmla="*/ 46 w 58"/>
                <a:gd name="T33" fmla="*/ 5 h 17"/>
                <a:gd name="T34" fmla="*/ 52 w 58"/>
                <a:gd name="T35" fmla="*/ 8 h 17"/>
                <a:gd name="T36" fmla="*/ 57 w 58"/>
                <a:gd name="T37" fmla="*/ 1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8" h="17">
                  <a:moveTo>
                    <a:pt x="57" y="13"/>
                  </a:moveTo>
                  <a:lnTo>
                    <a:pt x="46" y="13"/>
                  </a:lnTo>
                  <a:lnTo>
                    <a:pt x="41" y="11"/>
                  </a:lnTo>
                  <a:lnTo>
                    <a:pt x="37" y="11"/>
                  </a:lnTo>
                  <a:lnTo>
                    <a:pt x="32" y="16"/>
                  </a:lnTo>
                  <a:lnTo>
                    <a:pt x="19" y="16"/>
                  </a:lnTo>
                  <a:lnTo>
                    <a:pt x="15" y="13"/>
                  </a:lnTo>
                  <a:lnTo>
                    <a:pt x="12" y="13"/>
                  </a:lnTo>
                  <a:lnTo>
                    <a:pt x="10" y="11"/>
                  </a:lnTo>
                  <a:lnTo>
                    <a:pt x="4" y="11"/>
                  </a:lnTo>
                  <a:lnTo>
                    <a:pt x="0" y="8"/>
                  </a:lnTo>
                  <a:lnTo>
                    <a:pt x="0" y="5"/>
                  </a:lnTo>
                  <a:lnTo>
                    <a:pt x="2" y="5"/>
                  </a:lnTo>
                  <a:lnTo>
                    <a:pt x="6" y="0"/>
                  </a:lnTo>
                  <a:lnTo>
                    <a:pt x="19" y="3"/>
                  </a:lnTo>
                  <a:lnTo>
                    <a:pt x="32" y="3"/>
                  </a:lnTo>
                  <a:lnTo>
                    <a:pt x="46" y="5"/>
                  </a:lnTo>
                  <a:lnTo>
                    <a:pt x="52" y="8"/>
                  </a:lnTo>
                  <a:lnTo>
                    <a:pt x="57" y="13"/>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8" name="Freeform 98"/>
            <p:cNvSpPr>
              <a:spLocks/>
            </p:cNvSpPr>
            <p:nvPr/>
          </p:nvSpPr>
          <p:spPr bwMode="auto">
            <a:xfrm>
              <a:off x="2681" y="2067"/>
              <a:ext cx="69" cy="17"/>
            </a:xfrm>
            <a:custGeom>
              <a:avLst/>
              <a:gdLst>
                <a:gd name="T0" fmla="*/ 68 w 69"/>
                <a:gd name="T1" fmla="*/ 5 h 17"/>
                <a:gd name="T2" fmla="*/ 68 w 69"/>
                <a:gd name="T3" fmla="*/ 8 h 17"/>
                <a:gd name="T4" fmla="*/ 65 w 69"/>
                <a:gd name="T5" fmla="*/ 11 h 17"/>
                <a:gd name="T6" fmla="*/ 58 w 69"/>
                <a:gd name="T7" fmla="*/ 8 h 17"/>
                <a:gd name="T8" fmla="*/ 54 w 69"/>
                <a:gd name="T9" fmla="*/ 5 h 17"/>
                <a:gd name="T10" fmla="*/ 49 w 69"/>
                <a:gd name="T11" fmla="*/ 13 h 17"/>
                <a:gd name="T12" fmla="*/ 45 w 69"/>
                <a:gd name="T13" fmla="*/ 13 h 17"/>
                <a:gd name="T14" fmla="*/ 31 w 69"/>
                <a:gd name="T15" fmla="*/ 16 h 17"/>
                <a:gd name="T16" fmla="*/ 27 w 69"/>
                <a:gd name="T17" fmla="*/ 16 h 17"/>
                <a:gd name="T18" fmla="*/ 24 w 69"/>
                <a:gd name="T19" fmla="*/ 13 h 17"/>
                <a:gd name="T20" fmla="*/ 22 w 69"/>
                <a:gd name="T21" fmla="*/ 11 h 17"/>
                <a:gd name="T22" fmla="*/ 18 w 69"/>
                <a:gd name="T23" fmla="*/ 11 h 17"/>
                <a:gd name="T24" fmla="*/ 18 w 69"/>
                <a:gd name="T25" fmla="*/ 13 h 17"/>
                <a:gd name="T26" fmla="*/ 13 w 69"/>
                <a:gd name="T27" fmla="*/ 16 h 17"/>
                <a:gd name="T28" fmla="*/ 6 w 69"/>
                <a:gd name="T29" fmla="*/ 16 h 17"/>
                <a:gd name="T30" fmla="*/ 0 w 69"/>
                <a:gd name="T31" fmla="*/ 13 h 17"/>
                <a:gd name="T32" fmla="*/ 4 w 69"/>
                <a:gd name="T33" fmla="*/ 8 h 17"/>
                <a:gd name="T34" fmla="*/ 13 w 69"/>
                <a:gd name="T35" fmla="*/ 5 h 17"/>
                <a:gd name="T36" fmla="*/ 29 w 69"/>
                <a:gd name="T37" fmla="*/ 3 h 17"/>
                <a:gd name="T38" fmla="*/ 61 w 69"/>
                <a:gd name="T39" fmla="*/ 0 h 17"/>
                <a:gd name="T40" fmla="*/ 68 w 69"/>
                <a:gd name="T41"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 h="17">
                  <a:moveTo>
                    <a:pt x="68" y="5"/>
                  </a:moveTo>
                  <a:lnTo>
                    <a:pt x="68" y="8"/>
                  </a:lnTo>
                  <a:lnTo>
                    <a:pt x="65" y="11"/>
                  </a:lnTo>
                  <a:lnTo>
                    <a:pt x="58" y="8"/>
                  </a:lnTo>
                  <a:lnTo>
                    <a:pt x="54" y="5"/>
                  </a:lnTo>
                  <a:lnTo>
                    <a:pt x="49" y="13"/>
                  </a:lnTo>
                  <a:lnTo>
                    <a:pt x="45" y="13"/>
                  </a:lnTo>
                  <a:lnTo>
                    <a:pt x="31" y="16"/>
                  </a:lnTo>
                  <a:lnTo>
                    <a:pt x="27" y="16"/>
                  </a:lnTo>
                  <a:lnTo>
                    <a:pt x="24" y="13"/>
                  </a:lnTo>
                  <a:lnTo>
                    <a:pt x="22" y="11"/>
                  </a:lnTo>
                  <a:lnTo>
                    <a:pt x="18" y="11"/>
                  </a:lnTo>
                  <a:lnTo>
                    <a:pt x="18" y="13"/>
                  </a:lnTo>
                  <a:lnTo>
                    <a:pt x="13" y="16"/>
                  </a:lnTo>
                  <a:lnTo>
                    <a:pt x="6" y="16"/>
                  </a:lnTo>
                  <a:lnTo>
                    <a:pt x="0" y="13"/>
                  </a:lnTo>
                  <a:lnTo>
                    <a:pt x="4" y="8"/>
                  </a:lnTo>
                  <a:lnTo>
                    <a:pt x="13" y="5"/>
                  </a:lnTo>
                  <a:lnTo>
                    <a:pt x="29" y="3"/>
                  </a:lnTo>
                  <a:lnTo>
                    <a:pt x="61" y="0"/>
                  </a:lnTo>
                  <a:lnTo>
                    <a:pt x="68" y="5"/>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9" name="Freeform 99"/>
            <p:cNvSpPr>
              <a:spLocks/>
            </p:cNvSpPr>
            <p:nvPr/>
          </p:nvSpPr>
          <p:spPr bwMode="auto">
            <a:xfrm>
              <a:off x="2938" y="2067"/>
              <a:ext cx="17" cy="27"/>
            </a:xfrm>
            <a:custGeom>
              <a:avLst/>
              <a:gdLst>
                <a:gd name="T0" fmla="*/ 16 w 17"/>
                <a:gd name="T1" fmla="*/ 4 h 27"/>
                <a:gd name="T2" fmla="*/ 16 w 17"/>
                <a:gd name="T3" fmla="*/ 16 h 27"/>
                <a:gd name="T4" fmla="*/ 14 w 17"/>
                <a:gd name="T5" fmla="*/ 22 h 27"/>
                <a:gd name="T6" fmla="*/ 13 w 17"/>
                <a:gd name="T7" fmla="*/ 24 h 27"/>
                <a:gd name="T8" fmla="*/ 11 w 17"/>
                <a:gd name="T9" fmla="*/ 26 h 27"/>
                <a:gd name="T10" fmla="*/ 7 w 17"/>
                <a:gd name="T11" fmla="*/ 13 h 27"/>
                <a:gd name="T12" fmla="*/ 5 w 17"/>
                <a:gd name="T13" fmla="*/ 9 h 27"/>
                <a:gd name="T14" fmla="*/ 4 w 17"/>
                <a:gd name="T15" fmla="*/ 7 h 27"/>
                <a:gd name="T16" fmla="*/ 0 w 17"/>
                <a:gd name="T17" fmla="*/ 4 h 27"/>
                <a:gd name="T18" fmla="*/ 2 w 17"/>
                <a:gd name="T19" fmla="*/ 1 h 27"/>
                <a:gd name="T20" fmla="*/ 5 w 17"/>
                <a:gd name="T21" fmla="*/ 0 h 27"/>
                <a:gd name="T22" fmla="*/ 13 w 17"/>
                <a:gd name="T23" fmla="*/ 1 h 27"/>
                <a:gd name="T24" fmla="*/ 14 w 17"/>
                <a:gd name="T25" fmla="*/ 3 h 27"/>
                <a:gd name="T26" fmla="*/ 16 w 17"/>
                <a:gd name="T27"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7">
                  <a:moveTo>
                    <a:pt x="16" y="4"/>
                  </a:moveTo>
                  <a:lnTo>
                    <a:pt x="16" y="16"/>
                  </a:lnTo>
                  <a:lnTo>
                    <a:pt x="14" y="22"/>
                  </a:lnTo>
                  <a:lnTo>
                    <a:pt x="13" y="24"/>
                  </a:lnTo>
                  <a:lnTo>
                    <a:pt x="11" y="26"/>
                  </a:lnTo>
                  <a:lnTo>
                    <a:pt x="7" y="13"/>
                  </a:lnTo>
                  <a:lnTo>
                    <a:pt x="5" y="9"/>
                  </a:lnTo>
                  <a:lnTo>
                    <a:pt x="4" y="7"/>
                  </a:lnTo>
                  <a:lnTo>
                    <a:pt x="0" y="4"/>
                  </a:lnTo>
                  <a:lnTo>
                    <a:pt x="2" y="1"/>
                  </a:lnTo>
                  <a:lnTo>
                    <a:pt x="5" y="0"/>
                  </a:lnTo>
                  <a:lnTo>
                    <a:pt x="13" y="1"/>
                  </a:lnTo>
                  <a:lnTo>
                    <a:pt x="14" y="3"/>
                  </a:lnTo>
                  <a:lnTo>
                    <a:pt x="16" y="4"/>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0" name="Freeform 100"/>
            <p:cNvSpPr>
              <a:spLocks/>
            </p:cNvSpPr>
            <p:nvPr/>
          </p:nvSpPr>
          <p:spPr bwMode="auto">
            <a:xfrm>
              <a:off x="2612" y="2086"/>
              <a:ext cx="17" cy="17"/>
            </a:xfrm>
            <a:custGeom>
              <a:avLst/>
              <a:gdLst>
                <a:gd name="T0" fmla="*/ 16 w 17"/>
                <a:gd name="T1" fmla="*/ 3 h 17"/>
                <a:gd name="T2" fmla="*/ 16 w 17"/>
                <a:gd name="T3" fmla="*/ 10 h 17"/>
                <a:gd name="T4" fmla="*/ 13 w 17"/>
                <a:gd name="T5" fmla="*/ 10 h 17"/>
                <a:gd name="T6" fmla="*/ 11 w 17"/>
                <a:gd name="T7" fmla="*/ 10 h 17"/>
                <a:gd name="T8" fmla="*/ 5 w 17"/>
                <a:gd name="T9" fmla="*/ 13 h 17"/>
                <a:gd name="T10" fmla="*/ 3 w 17"/>
                <a:gd name="T11" fmla="*/ 16 h 17"/>
                <a:gd name="T12" fmla="*/ 3 w 17"/>
                <a:gd name="T13" fmla="*/ 16 h 17"/>
                <a:gd name="T14" fmla="*/ 0 w 17"/>
                <a:gd name="T15" fmla="*/ 11 h 17"/>
                <a:gd name="T16" fmla="*/ 3 w 17"/>
                <a:gd name="T17" fmla="*/ 6 h 17"/>
                <a:gd name="T18" fmla="*/ 8 w 17"/>
                <a:gd name="T19" fmla="*/ 0 h 17"/>
                <a:gd name="T20" fmla="*/ 11 w 17"/>
                <a:gd name="T21" fmla="*/ 2 h 17"/>
                <a:gd name="T22" fmla="*/ 16 w 17"/>
                <a:gd name="T23" fmla="*/ 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7">
                  <a:moveTo>
                    <a:pt x="16" y="3"/>
                  </a:moveTo>
                  <a:lnTo>
                    <a:pt x="16" y="10"/>
                  </a:lnTo>
                  <a:lnTo>
                    <a:pt x="13" y="10"/>
                  </a:lnTo>
                  <a:lnTo>
                    <a:pt x="11" y="10"/>
                  </a:lnTo>
                  <a:lnTo>
                    <a:pt x="5" y="13"/>
                  </a:lnTo>
                  <a:lnTo>
                    <a:pt x="3" y="16"/>
                  </a:lnTo>
                  <a:lnTo>
                    <a:pt x="3" y="16"/>
                  </a:lnTo>
                  <a:lnTo>
                    <a:pt x="0" y="11"/>
                  </a:lnTo>
                  <a:lnTo>
                    <a:pt x="3" y="6"/>
                  </a:lnTo>
                  <a:lnTo>
                    <a:pt x="8" y="0"/>
                  </a:lnTo>
                  <a:lnTo>
                    <a:pt x="11" y="2"/>
                  </a:lnTo>
                  <a:lnTo>
                    <a:pt x="16" y="3"/>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1" name="Freeform 101"/>
            <p:cNvSpPr>
              <a:spLocks/>
            </p:cNvSpPr>
            <p:nvPr/>
          </p:nvSpPr>
          <p:spPr bwMode="auto">
            <a:xfrm>
              <a:off x="2749" y="2143"/>
              <a:ext cx="72" cy="18"/>
            </a:xfrm>
            <a:custGeom>
              <a:avLst/>
              <a:gdLst>
                <a:gd name="T0" fmla="*/ 68 w 72"/>
                <a:gd name="T1" fmla="*/ 5 h 18"/>
                <a:gd name="T2" fmla="*/ 61 w 72"/>
                <a:gd name="T3" fmla="*/ 7 h 18"/>
                <a:gd name="T4" fmla="*/ 55 w 72"/>
                <a:gd name="T5" fmla="*/ 11 h 18"/>
                <a:gd name="T6" fmla="*/ 39 w 72"/>
                <a:gd name="T7" fmla="*/ 17 h 18"/>
                <a:gd name="T8" fmla="*/ 27 w 72"/>
                <a:gd name="T9" fmla="*/ 15 h 18"/>
                <a:gd name="T10" fmla="*/ 15 w 72"/>
                <a:gd name="T11" fmla="*/ 14 h 18"/>
                <a:gd name="T12" fmla="*/ 6 w 72"/>
                <a:gd name="T13" fmla="*/ 10 h 18"/>
                <a:gd name="T14" fmla="*/ 0 w 72"/>
                <a:gd name="T15" fmla="*/ 6 h 18"/>
                <a:gd name="T16" fmla="*/ 2 w 72"/>
                <a:gd name="T17" fmla="*/ 0 h 18"/>
                <a:gd name="T18" fmla="*/ 6 w 72"/>
                <a:gd name="T19" fmla="*/ 2 h 18"/>
                <a:gd name="T20" fmla="*/ 11 w 72"/>
                <a:gd name="T21" fmla="*/ 6 h 18"/>
                <a:gd name="T22" fmla="*/ 24 w 72"/>
                <a:gd name="T23" fmla="*/ 7 h 18"/>
                <a:gd name="T24" fmla="*/ 41 w 72"/>
                <a:gd name="T25" fmla="*/ 5 h 18"/>
                <a:gd name="T26" fmla="*/ 66 w 72"/>
                <a:gd name="T27" fmla="*/ 0 h 18"/>
                <a:gd name="T28" fmla="*/ 68 w 72"/>
                <a:gd name="T29" fmla="*/ 0 h 18"/>
                <a:gd name="T30" fmla="*/ 71 w 72"/>
                <a:gd name="T31" fmla="*/ 1 h 18"/>
                <a:gd name="T32" fmla="*/ 68 w 72"/>
                <a:gd name="T33"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 h="18">
                  <a:moveTo>
                    <a:pt x="68" y="5"/>
                  </a:moveTo>
                  <a:lnTo>
                    <a:pt x="61" y="7"/>
                  </a:lnTo>
                  <a:lnTo>
                    <a:pt x="55" y="11"/>
                  </a:lnTo>
                  <a:lnTo>
                    <a:pt x="39" y="17"/>
                  </a:lnTo>
                  <a:lnTo>
                    <a:pt x="27" y="15"/>
                  </a:lnTo>
                  <a:lnTo>
                    <a:pt x="15" y="14"/>
                  </a:lnTo>
                  <a:lnTo>
                    <a:pt x="6" y="10"/>
                  </a:lnTo>
                  <a:lnTo>
                    <a:pt x="0" y="6"/>
                  </a:lnTo>
                  <a:lnTo>
                    <a:pt x="2" y="0"/>
                  </a:lnTo>
                  <a:lnTo>
                    <a:pt x="6" y="2"/>
                  </a:lnTo>
                  <a:lnTo>
                    <a:pt x="11" y="6"/>
                  </a:lnTo>
                  <a:lnTo>
                    <a:pt x="24" y="7"/>
                  </a:lnTo>
                  <a:lnTo>
                    <a:pt x="41" y="5"/>
                  </a:lnTo>
                  <a:lnTo>
                    <a:pt x="66" y="0"/>
                  </a:lnTo>
                  <a:lnTo>
                    <a:pt x="68" y="0"/>
                  </a:lnTo>
                  <a:lnTo>
                    <a:pt x="71" y="1"/>
                  </a:lnTo>
                  <a:lnTo>
                    <a:pt x="68" y="5"/>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2" name="Freeform 102"/>
            <p:cNvSpPr>
              <a:spLocks/>
            </p:cNvSpPr>
            <p:nvPr/>
          </p:nvSpPr>
          <p:spPr bwMode="auto">
            <a:xfrm>
              <a:off x="2739" y="2214"/>
              <a:ext cx="79" cy="17"/>
            </a:xfrm>
            <a:custGeom>
              <a:avLst/>
              <a:gdLst>
                <a:gd name="T0" fmla="*/ 78 w 79"/>
                <a:gd name="T1" fmla="*/ 3 h 17"/>
                <a:gd name="T2" fmla="*/ 68 w 79"/>
                <a:gd name="T3" fmla="*/ 9 h 17"/>
                <a:gd name="T4" fmla="*/ 59 w 79"/>
                <a:gd name="T5" fmla="*/ 12 h 17"/>
                <a:gd name="T6" fmla="*/ 44 w 79"/>
                <a:gd name="T7" fmla="*/ 16 h 17"/>
                <a:gd name="T8" fmla="*/ 28 w 79"/>
                <a:gd name="T9" fmla="*/ 12 h 17"/>
                <a:gd name="T10" fmla="*/ 14 w 79"/>
                <a:gd name="T11" fmla="*/ 12 h 17"/>
                <a:gd name="T12" fmla="*/ 0 w 79"/>
                <a:gd name="T13" fmla="*/ 12 h 17"/>
                <a:gd name="T14" fmla="*/ 0 w 79"/>
                <a:gd name="T15" fmla="*/ 9 h 17"/>
                <a:gd name="T16" fmla="*/ 2 w 79"/>
                <a:gd name="T17" fmla="*/ 3 h 17"/>
                <a:gd name="T18" fmla="*/ 4 w 79"/>
                <a:gd name="T19" fmla="*/ 0 h 17"/>
                <a:gd name="T20" fmla="*/ 9 w 79"/>
                <a:gd name="T21" fmla="*/ 0 h 17"/>
                <a:gd name="T22" fmla="*/ 9 w 79"/>
                <a:gd name="T23" fmla="*/ 3 h 17"/>
                <a:gd name="T24" fmla="*/ 12 w 79"/>
                <a:gd name="T25" fmla="*/ 3 h 17"/>
                <a:gd name="T26" fmla="*/ 44 w 79"/>
                <a:gd name="T27" fmla="*/ 0 h 17"/>
                <a:gd name="T28" fmla="*/ 61 w 79"/>
                <a:gd name="T29" fmla="*/ 0 h 17"/>
                <a:gd name="T30" fmla="*/ 78 w 79"/>
                <a:gd name="T31" fmla="*/ 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9" h="17">
                  <a:moveTo>
                    <a:pt x="78" y="3"/>
                  </a:moveTo>
                  <a:lnTo>
                    <a:pt x="68" y="9"/>
                  </a:lnTo>
                  <a:lnTo>
                    <a:pt x="59" y="12"/>
                  </a:lnTo>
                  <a:lnTo>
                    <a:pt x="44" y="16"/>
                  </a:lnTo>
                  <a:lnTo>
                    <a:pt x="28" y="12"/>
                  </a:lnTo>
                  <a:lnTo>
                    <a:pt x="14" y="12"/>
                  </a:lnTo>
                  <a:lnTo>
                    <a:pt x="0" y="12"/>
                  </a:lnTo>
                  <a:lnTo>
                    <a:pt x="0" y="9"/>
                  </a:lnTo>
                  <a:lnTo>
                    <a:pt x="2" y="3"/>
                  </a:lnTo>
                  <a:lnTo>
                    <a:pt x="4" y="0"/>
                  </a:lnTo>
                  <a:lnTo>
                    <a:pt x="9" y="0"/>
                  </a:lnTo>
                  <a:lnTo>
                    <a:pt x="9" y="3"/>
                  </a:lnTo>
                  <a:lnTo>
                    <a:pt x="12" y="3"/>
                  </a:lnTo>
                  <a:lnTo>
                    <a:pt x="44" y="0"/>
                  </a:lnTo>
                  <a:lnTo>
                    <a:pt x="61" y="0"/>
                  </a:lnTo>
                  <a:lnTo>
                    <a:pt x="78" y="3"/>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3" name="Freeform 103"/>
            <p:cNvSpPr>
              <a:spLocks/>
            </p:cNvSpPr>
            <p:nvPr/>
          </p:nvSpPr>
          <p:spPr bwMode="auto">
            <a:xfrm>
              <a:off x="2757" y="2238"/>
              <a:ext cx="52" cy="17"/>
            </a:xfrm>
            <a:custGeom>
              <a:avLst/>
              <a:gdLst>
                <a:gd name="T0" fmla="*/ 51 w 52"/>
                <a:gd name="T1" fmla="*/ 5 h 17"/>
                <a:gd name="T2" fmla="*/ 44 w 52"/>
                <a:gd name="T3" fmla="*/ 10 h 17"/>
                <a:gd name="T4" fmla="*/ 34 w 52"/>
                <a:gd name="T5" fmla="*/ 16 h 17"/>
                <a:gd name="T6" fmla="*/ 25 w 52"/>
                <a:gd name="T7" fmla="*/ 16 h 17"/>
                <a:gd name="T8" fmla="*/ 15 w 52"/>
                <a:gd name="T9" fmla="*/ 16 h 17"/>
                <a:gd name="T10" fmla="*/ 6 w 52"/>
                <a:gd name="T11" fmla="*/ 10 h 17"/>
                <a:gd name="T12" fmla="*/ 0 w 52"/>
                <a:gd name="T13" fmla="*/ 0 h 17"/>
                <a:gd name="T14" fmla="*/ 25 w 52"/>
                <a:gd name="T15" fmla="*/ 5 h 17"/>
                <a:gd name="T16" fmla="*/ 35 w 52"/>
                <a:gd name="T17" fmla="*/ 5 h 17"/>
                <a:gd name="T18" fmla="*/ 42 w 52"/>
                <a:gd name="T19" fmla="*/ 5 h 17"/>
                <a:gd name="T20" fmla="*/ 48 w 52"/>
                <a:gd name="T21" fmla="*/ 0 h 17"/>
                <a:gd name="T22" fmla="*/ 51 w 52"/>
                <a:gd name="T23" fmla="*/ 0 h 17"/>
                <a:gd name="T24" fmla="*/ 51 w 52"/>
                <a:gd name="T25"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 h="17">
                  <a:moveTo>
                    <a:pt x="51" y="5"/>
                  </a:moveTo>
                  <a:lnTo>
                    <a:pt x="44" y="10"/>
                  </a:lnTo>
                  <a:lnTo>
                    <a:pt x="34" y="16"/>
                  </a:lnTo>
                  <a:lnTo>
                    <a:pt x="25" y="16"/>
                  </a:lnTo>
                  <a:lnTo>
                    <a:pt x="15" y="16"/>
                  </a:lnTo>
                  <a:lnTo>
                    <a:pt x="6" y="10"/>
                  </a:lnTo>
                  <a:lnTo>
                    <a:pt x="0" y="0"/>
                  </a:lnTo>
                  <a:lnTo>
                    <a:pt x="25" y="5"/>
                  </a:lnTo>
                  <a:lnTo>
                    <a:pt x="35" y="5"/>
                  </a:lnTo>
                  <a:lnTo>
                    <a:pt x="42" y="5"/>
                  </a:lnTo>
                  <a:lnTo>
                    <a:pt x="48" y="0"/>
                  </a:lnTo>
                  <a:lnTo>
                    <a:pt x="51" y="0"/>
                  </a:lnTo>
                  <a:lnTo>
                    <a:pt x="51" y="5"/>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4" name="Freeform 104"/>
            <p:cNvSpPr>
              <a:spLocks/>
            </p:cNvSpPr>
            <p:nvPr/>
          </p:nvSpPr>
          <p:spPr bwMode="auto">
            <a:xfrm>
              <a:off x="2703" y="2297"/>
              <a:ext cx="144" cy="87"/>
            </a:xfrm>
            <a:custGeom>
              <a:avLst/>
              <a:gdLst>
                <a:gd name="T0" fmla="*/ 89 w 144"/>
                <a:gd name="T1" fmla="*/ 35 h 87"/>
                <a:gd name="T2" fmla="*/ 104 w 144"/>
                <a:gd name="T3" fmla="*/ 31 h 87"/>
                <a:gd name="T4" fmla="*/ 117 w 144"/>
                <a:gd name="T5" fmla="*/ 24 h 87"/>
                <a:gd name="T6" fmla="*/ 143 w 144"/>
                <a:gd name="T7" fmla="*/ 10 h 87"/>
                <a:gd name="T8" fmla="*/ 143 w 144"/>
                <a:gd name="T9" fmla="*/ 21 h 87"/>
                <a:gd name="T10" fmla="*/ 140 w 144"/>
                <a:gd name="T11" fmla="*/ 34 h 87"/>
                <a:gd name="T12" fmla="*/ 132 w 144"/>
                <a:gd name="T13" fmla="*/ 45 h 87"/>
                <a:gd name="T14" fmla="*/ 122 w 144"/>
                <a:gd name="T15" fmla="*/ 55 h 87"/>
                <a:gd name="T16" fmla="*/ 99 w 144"/>
                <a:gd name="T17" fmla="*/ 72 h 87"/>
                <a:gd name="T18" fmla="*/ 71 w 144"/>
                <a:gd name="T19" fmla="*/ 86 h 87"/>
                <a:gd name="T20" fmla="*/ 38 w 144"/>
                <a:gd name="T21" fmla="*/ 69 h 87"/>
                <a:gd name="T22" fmla="*/ 23 w 144"/>
                <a:gd name="T23" fmla="*/ 59 h 87"/>
                <a:gd name="T24" fmla="*/ 10 w 144"/>
                <a:gd name="T25" fmla="*/ 48 h 87"/>
                <a:gd name="T26" fmla="*/ 2 w 144"/>
                <a:gd name="T27" fmla="*/ 24 h 87"/>
                <a:gd name="T28" fmla="*/ 0 w 144"/>
                <a:gd name="T29" fmla="*/ 11 h 87"/>
                <a:gd name="T30" fmla="*/ 2 w 144"/>
                <a:gd name="T31" fmla="*/ 6 h 87"/>
                <a:gd name="T32" fmla="*/ 5 w 144"/>
                <a:gd name="T33" fmla="*/ 0 h 87"/>
                <a:gd name="T34" fmla="*/ 23 w 144"/>
                <a:gd name="T35" fmla="*/ 13 h 87"/>
                <a:gd name="T36" fmla="*/ 40 w 144"/>
                <a:gd name="T37" fmla="*/ 27 h 87"/>
                <a:gd name="T38" fmla="*/ 63 w 144"/>
                <a:gd name="T39" fmla="*/ 35 h 87"/>
                <a:gd name="T40" fmla="*/ 76 w 144"/>
                <a:gd name="T41" fmla="*/ 35 h 87"/>
                <a:gd name="T42" fmla="*/ 89 w 144"/>
                <a:gd name="T43" fmla="*/ 3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87">
                  <a:moveTo>
                    <a:pt x="89" y="35"/>
                  </a:moveTo>
                  <a:lnTo>
                    <a:pt x="104" y="31"/>
                  </a:lnTo>
                  <a:lnTo>
                    <a:pt x="117" y="24"/>
                  </a:lnTo>
                  <a:lnTo>
                    <a:pt x="143" y="10"/>
                  </a:lnTo>
                  <a:lnTo>
                    <a:pt x="143" y="21"/>
                  </a:lnTo>
                  <a:lnTo>
                    <a:pt x="140" y="34"/>
                  </a:lnTo>
                  <a:lnTo>
                    <a:pt x="132" y="45"/>
                  </a:lnTo>
                  <a:lnTo>
                    <a:pt x="122" y="55"/>
                  </a:lnTo>
                  <a:lnTo>
                    <a:pt x="99" y="72"/>
                  </a:lnTo>
                  <a:lnTo>
                    <a:pt x="71" y="86"/>
                  </a:lnTo>
                  <a:lnTo>
                    <a:pt x="38" y="69"/>
                  </a:lnTo>
                  <a:lnTo>
                    <a:pt x="23" y="59"/>
                  </a:lnTo>
                  <a:lnTo>
                    <a:pt x="10" y="48"/>
                  </a:lnTo>
                  <a:lnTo>
                    <a:pt x="2" y="24"/>
                  </a:lnTo>
                  <a:lnTo>
                    <a:pt x="0" y="11"/>
                  </a:lnTo>
                  <a:lnTo>
                    <a:pt x="2" y="6"/>
                  </a:lnTo>
                  <a:lnTo>
                    <a:pt x="5" y="0"/>
                  </a:lnTo>
                  <a:lnTo>
                    <a:pt x="23" y="13"/>
                  </a:lnTo>
                  <a:lnTo>
                    <a:pt x="40" y="27"/>
                  </a:lnTo>
                  <a:lnTo>
                    <a:pt x="63" y="35"/>
                  </a:lnTo>
                  <a:lnTo>
                    <a:pt x="76" y="35"/>
                  </a:lnTo>
                  <a:lnTo>
                    <a:pt x="89" y="35"/>
                  </a:lnTo>
                </a:path>
              </a:pathLst>
            </a:custGeom>
            <a:solidFill>
              <a:srgbClr val="FFCCB3"/>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 name="Freeform 105"/>
            <p:cNvSpPr>
              <a:spLocks/>
            </p:cNvSpPr>
            <p:nvPr/>
          </p:nvSpPr>
          <p:spPr bwMode="auto">
            <a:xfrm>
              <a:off x="2859" y="2346"/>
              <a:ext cx="69" cy="415"/>
            </a:xfrm>
            <a:custGeom>
              <a:avLst/>
              <a:gdLst>
                <a:gd name="T0" fmla="*/ 52 w 69"/>
                <a:gd name="T1" fmla="*/ 65 h 415"/>
                <a:gd name="T2" fmla="*/ 61 w 69"/>
                <a:gd name="T3" fmla="*/ 88 h 415"/>
                <a:gd name="T4" fmla="*/ 43 w 69"/>
                <a:gd name="T5" fmla="*/ 94 h 415"/>
                <a:gd name="T6" fmla="*/ 31 w 69"/>
                <a:gd name="T7" fmla="*/ 99 h 415"/>
                <a:gd name="T8" fmla="*/ 22 w 69"/>
                <a:gd name="T9" fmla="*/ 106 h 415"/>
                <a:gd name="T10" fmla="*/ 29 w 69"/>
                <a:gd name="T11" fmla="*/ 115 h 415"/>
                <a:gd name="T12" fmla="*/ 38 w 69"/>
                <a:gd name="T13" fmla="*/ 120 h 415"/>
                <a:gd name="T14" fmla="*/ 47 w 69"/>
                <a:gd name="T15" fmla="*/ 124 h 415"/>
                <a:gd name="T16" fmla="*/ 58 w 69"/>
                <a:gd name="T17" fmla="*/ 129 h 415"/>
                <a:gd name="T18" fmla="*/ 63 w 69"/>
                <a:gd name="T19" fmla="*/ 131 h 415"/>
                <a:gd name="T20" fmla="*/ 65 w 69"/>
                <a:gd name="T21" fmla="*/ 135 h 415"/>
                <a:gd name="T22" fmla="*/ 68 w 69"/>
                <a:gd name="T23" fmla="*/ 146 h 415"/>
                <a:gd name="T24" fmla="*/ 65 w 69"/>
                <a:gd name="T25" fmla="*/ 158 h 415"/>
                <a:gd name="T26" fmla="*/ 65 w 69"/>
                <a:gd name="T27" fmla="*/ 167 h 415"/>
                <a:gd name="T28" fmla="*/ 54 w 69"/>
                <a:gd name="T29" fmla="*/ 214 h 415"/>
                <a:gd name="T30" fmla="*/ 49 w 69"/>
                <a:gd name="T31" fmla="*/ 235 h 415"/>
                <a:gd name="T32" fmla="*/ 45 w 69"/>
                <a:gd name="T33" fmla="*/ 244 h 415"/>
                <a:gd name="T34" fmla="*/ 40 w 69"/>
                <a:gd name="T35" fmla="*/ 257 h 415"/>
                <a:gd name="T36" fmla="*/ 20 w 69"/>
                <a:gd name="T37" fmla="*/ 337 h 415"/>
                <a:gd name="T38" fmla="*/ 0 w 69"/>
                <a:gd name="T39" fmla="*/ 414 h 415"/>
                <a:gd name="T40" fmla="*/ 0 w 69"/>
                <a:gd name="T41" fmla="*/ 323 h 415"/>
                <a:gd name="T42" fmla="*/ 6 w 69"/>
                <a:gd name="T43" fmla="*/ 233 h 415"/>
                <a:gd name="T44" fmla="*/ 11 w 69"/>
                <a:gd name="T45" fmla="*/ 142 h 415"/>
                <a:gd name="T46" fmla="*/ 13 w 69"/>
                <a:gd name="T47" fmla="*/ 50 h 415"/>
                <a:gd name="T48" fmla="*/ 11 w 69"/>
                <a:gd name="T49" fmla="*/ 0 h 415"/>
                <a:gd name="T50" fmla="*/ 24 w 69"/>
                <a:gd name="T51" fmla="*/ 16 h 415"/>
                <a:gd name="T52" fmla="*/ 34 w 69"/>
                <a:gd name="T53" fmla="*/ 31 h 415"/>
                <a:gd name="T54" fmla="*/ 52 w 69"/>
                <a:gd name="T55" fmla="*/ 65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9" h="415">
                  <a:moveTo>
                    <a:pt x="52" y="65"/>
                  </a:moveTo>
                  <a:lnTo>
                    <a:pt x="61" y="88"/>
                  </a:lnTo>
                  <a:lnTo>
                    <a:pt x="43" y="94"/>
                  </a:lnTo>
                  <a:lnTo>
                    <a:pt x="31" y="99"/>
                  </a:lnTo>
                  <a:lnTo>
                    <a:pt x="22" y="106"/>
                  </a:lnTo>
                  <a:lnTo>
                    <a:pt x="29" y="115"/>
                  </a:lnTo>
                  <a:lnTo>
                    <a:pt x="38" y="120"/>
                  </a:lnTo>
                  <a:lnTo>
                    <a:pt x="47" y="124"/>
                  </a:lnTo>
                  <a:lnTo>
                    <a:pt x="58" y="129"/>
                  </a:lnTo>
                  <a:lnTo>
                    <a:pt x="63" y="131"/>
                  </a:lnTo>
                  <a:lnTo>
                    <a:pt x="65" y="135"/>
                  </a:lnTo>
                  <a:lnTo>
                    <a:pt x="68" y="146"/>
                  </a:lnTo>
                  <a:lnTo>
                    <a:pt x="65" y="158"/>
                  </a:lnTo>
                  <a:lnTo>
                    <a:pt x="65" y="167"/>
                  </a:lnTo>
                  <a:lnTo>
                    <a:pt x="54" y="214"/>
                  </a:lnTo>
                  <a:lnTo>
                    <a:pt x="49" y="235"/>
                  </a:lnTo>
                  <a:lnTo>
                    <a:pt x="45" y="244"/>
                  </a:lnTo>
                  <a:lnTo>
                    <a:pt x="40" y="257"/>
                  </a:lnTo>
                  <a:lnTo>
                    <a:pt x="20" y="337"/>
                  </a:lnTo>
                  <a:lnTo>
                    <a:pt x="0" y="414"/>
                  </a:lnTo>
                  <a:lnTo>
                    <a:pt x="0" y="323"/>
                  </a:lnTo>
                  <a:lnTo>
                    <a:pt x="6" y="233"/>
                  </a:lnTo>
                  <a:lnTo>
                    <a:pt x="11" y="142"/>
                  </a:lnTo>
                  <a:lnTo>
                    <a:pt x="13" y="50"/>
                  </a:lnTo>
                  <a:lnTo>
                    <a:pt x="11" y="0"/>
                  </a:lnTo>
                  <a:lnTo>
                    <a:pt x="24" y="16"/>
                  </a:lnTo>
                  <a:lnTo>
                    <a:pt x="34" y="31"/>
                  </a:lnTo>
                  <a:lnTo>
                    <a:pt x="52" y="65"/>
                  </a:lnTo>
                </a:path>
              </a:pathLst>
            </a:custGeom>
            <a:solidFill>
              <a:srgbClr val="9999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6" name="Freeform 106"/>
            <p:cNvSpPr>
              <a:spLocks/>
            </p:cNvSpPr>
            <p:nvPr/>
          </p:nvSpPr>
          <p:spPr bwMode="auto">
            <a:xfrm>
              <a:off x="2613" y="2362"/>
              <a:ext cx="94" cy="436"/>
            </a:xfrm>
            <a:custGeom>
              <a:avLst/>
              <a:gdLst>
                <a:gd name="T0" fmla="*/ 83 w 94"/>
                <a:gd name="T1" fmla="*/ 289 h 436"/>
                <a:gd name="T2" fmla="*/ 90 w 94"/>
                <a:gd name="T3" fmla="*/ 360 h 436"/>
                <a:gd name="T4" fmla="*/ 93 w 94"/>
                <a:gd name="T5" fmla="*/ 435 h 436"/>
                <a:gd name="T6" fmla="*/ 48 w 94"/>
                <a:gd name="T7" fmla="*/ 308 h 436"/>
                <a:gd name="T8" fmla="*/ 7 w 94"/>
                <a:gd name="T9" fmla="*/ 181 h 436"/>
                <a:gd name="T10" fmla="*/ 2 w 94"/>
                <a:gd name="T11" fmla="*/ 165 h 436"/>
                <a:gd name="T12" fmla="*/ 0 w 94"/>
                <a:gd name="T13" fmla="*/ 147 h 436"/>
                <a:gd name="T14" fmla="*/ 28 w 94"/>
                <a:gd name="T15" fmla="*/ 126 h 436"/>
                <a:gd name="T16" fmla="*/ 57 w 94"/>
                <a:gd name="T17" fmla="*/ 104 h 436"/>
                <a:gd name="T18" fmla="*/ 52 w 94"/>
                <a:gd name="T19" fmla="*/ 99 h 436"/>
                <a:gd name="T20" fmla="*/ 33 w 94"/>
                <a:gd name="T21" fmla="*/ 95 h 436"/>
                <a:gd name="T22" fmla="*/ 14 w 94"/>
                <a:gd name="T23" fmla="*/ 90 h 436"/>
                <a:gd name="T24" fmla="*/ 30 w 94"/>
                <a:gd name="T25" fmla="*/ 40 h 436"/>
                <a:gd name="T26" fmla="*/ 42 w 94"/>
                <a:gd name="T27" fmla="*/ 18 h 436"/>
                <a:gd name="T28" fmla="*/ 50 w 94"/>
                <a:gd name="T29" fmla="*/ 11 h 436"/>
                <a:gd name="T30" fmla="*/ 62 w 94"/>
                <a:gd name="T31" fmla="*/ 0 h 436"/>
                <a:gd name="T32" fmla="*/ 64 w 94"/>
                <a:gd name="T33" fmla="*/ 72 h 436"/>
                <a:gd name="T34" fmla="*/ 69 w 94"/>
                <a:gd name="T35" fmla="*/ 145 h 436"/>
                <a:gd name="T36" fmla="*/ 83 w 94"/>
                <a:gd name="T37" fmla="*/ 289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4" h="436">
                  <a:moveTo>
                    <a:pt x="83" y="289"/>
                  </a:moveTo>
                  <a:lnTo>
                    <a:pt x="90" y="360"/>
                  </a:lnTo>
                  <a:lnTo>
                    <a:pt x="93" y="435"/>
                  </a:lnTo>
                  <a:lnTo>
                    <a:pt x="48" y="308"/>
                  </a:lnTo>
                  <a:lnTo>
                    <a:pt x="7" y="181"/>
                  </a:lnTo>
                  <a:lnTo>
                    <a:pt x="2" y="165"/>
                  </a:lnTo>
                  <a:lnTo>
                    <a:pt x="0" y="147"/>
                  </a:lnTo>
                  <a:lnTo>
                    <a:pt x="28" y="126"/>
                  </a:lnTo>
                  <a:lnTo>
                    <a:pt x="57" y="104"/>
                  </a:lnTo>
                  <a:lnTo>
                    <a:pt x="52" y="99"/>
                  </a:lnTo>
                  <a:lnTo>
                    <a:pt x="33" y="95"/>
                  </a:lnTo>
                  <a:lnTo>
                    <a:pt x="14" y="90"/>
                  </a:lnTo>
                  <a:lnTo>
                    <a:pt x="30" y="40"/>
                  </a:lnTo>
                  <a:lnTo>
                    <a:pt x="42" y="18"/>
                  </a:lnTo>
                  <a:lnTo>
                    <a:pt x="50" y="11"/>
                  </a:lnTo>
                  <a:lnTo>
                    <a:pt x="62" y="0"/>
                  </a:lnTo>
                  <a:lnTo>
                    <a:pt x="64" y="72"/>
                  </a:lnTo>
                  <a:lnTo>
                    <a:pt x="69" y="145"/>
                  </a:lnTo>
                  <a:lnTo>
                    <a:pt x="83" y="289"/>
                  </a:lnTo>
                </a:path>
              </a:pathLst>
            </a:custGeom>
            <a:solidFill>
              <a:srgbClr val="9999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7" name="Freeform 107"/>
            <p:cNvSpPr>
              <a:spLocks/>
            </p:cNvSpPr>
            <p:nvPr/>
          </p:nvSpPr>
          <p:spPr bwMode="auto">
            <a:xfrm>
              <a:off x="2703" y="2370"/>
              <a:ext cx="37" cy="82"/>
            </a:xfrm>
            <a:custGeom>
              <a:avLst/>
              <a:gdLst>
                <a:gd name="T0" fmla="*/ 36 w 37"/>
                <a:gd name="T1" fmla="*/ 33 h 82"/>
                <a:gd name="T2" fmla="*/ 21 w 37"/>
                <a:gd name="T3" fmla="*/ 57 h 82"/>
                <a:gd name="T4" fmla="*/ 6 w 37"/>
                <a:gd name="T5" fmla="*/ 81 h 82"/>
                <a:gd name="T6" fmla="*/ 2 w 37"/>
                <a:gd name="T7" fmla="*/ 61 h 82"/>
                <a:gd name="T8" fmla="*/ 0 w 37"/>
                <a:gd name="T9" fmla="*/ 41 h 82"/>
                <a:gd name="T10" fmla="*/ 0 w 37"/>
                <a:gd name="T11" fmla="*/ 0 h 82"/>
                <a:gd name="T12" fmla="*/ 7 w 37"/>
                <a:gd name="T13" fmla="*/ 9 h 82"/>
                <a:gd name="T14" fmla="*/ 17 w 37"/>
                <a:gd name="T15" fmla="*/ 19 h 82"/>
                <a:gd name="T16" fmla="*/ 36 w 37"/>
                <a:gd name="T17" fmla="*/ 3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2">
                  <a:moveTo>
                    <a:pt x="36" y="33"/>
                  </a:moveTo>
                  <a:lnTo>
                    <a:pt x="21" y="57"/>
                  </a:lnTo>
                  <a:lnTo>
                    <a:pt x="6" y="81"/>
                  </a:lnTo>
                  <a:lnTo>
                    <a:pt x="2" y="61"/>
                  </a:lnTo>
                  <a:lnTo>
                    <a:pt x="0" y="41"/>
                  </a:lnTo>
                  <a:lnTo>
                    <a:pt x="0" y="0"/>
                  </a:lnTo>
                  <a:lnTo>
                    <a:pt x="7" y="9"/>
                  </a:lnTo>
                  <a:lnTo>
                    <a:pt x="17" y="19"/>
                  </a:lnTo>
                  <a:lnTo>
                    <a:pt x="36" y="33"/>
                  </a:lnTo>
                </a:path>
              </a:pathLst>
            </a:custGeom>
            <a:solidFill>
              <a:srgbClr val="CCF0F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8" name="Freeform 108"/>
            <p:cNvSpPr>
              <a:spLocks/>
            </p:cNvSpPr>
            <p:nvPr/>
          </p:nvSpPr>
          <p:spPr bwMode="auto">
            <a:xfrm>
              <a:off x="2800" y="2370"/>
              <a:ext cx="47" cy="73"/>
            </a:xfrm>
            <a:custGeom>
              <a:avLst/>
              <a:gdLst>
                <a:gd name="T0" fmla="*/ 46 w 47"/>
                <a:gd name="T1" fmla="*/ 46 h 73"/>
                <a:gd name="T2" fmla="*/ 43 w 47"/>
                <a:gd name="T3" fmla="*/ 72 h 73"/>
                <a:gd name="T4" fmla="*/ 31 w 47"/>
                <a:gd name="T5" fmla="*/ 65 h 73"/>
                <a:gd name="T6" fmla="*/ 22 w 47"/>
                <a:gd name="T7" fmla="*/ 56 h 73"/>
                <a:gd name="T8" fmla="*/ 12 w 47"/>
                <a:gd name="T9" fmla="*/ 46 h 73"/>
                <a:gd name="T10" fmla="*/ 0 w 47"/>
                <a:gd name="T11" fmla="*/ 36 h 73"/>
                <a:gd name="T12" fmla="*/ 0 w 47"/>
                <a:gd name="T13" fmla="*/ 35 h 73"/>
                <a:gd name="T14" fmla="*/ 22 w 47"/>
                <a:gd name="T15" fmla="*/ 19 h 73"/>
                <a:gd name="T16" fmla="*/ 41 w 47"/>
                <a:gd name="T17" fmla="*/ 0 h 73"/>
                <a:gd name="T18" fmla="*/ 46 w 47"/>
                <a:gd name="T19" fmla="*/ 4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73">
                  <a:moveTo>
                    <a:pt x="46" y="46"/>
                  </a:moveTo>
                  <a:lnTo>
                    <a:pt x="43" y="72"/>
                  </a:lnTo>
                  <a:lnTo>
                    <a:pt x="31" y="65"/>
                  </a:lnTo>
                  <a:lnTo>
                    <a:pt x="22" y="56"/>
                  </a:lnTo>
                  <a:lnTo>
                    <a:pt x="12" y="46"/>
                  </a:lnTo>
                  <a:lnTo>
                    <a:pt x="0" y="36"/>
                  </a:lnTo>
                  <a:lnTo>
                    <a:pt x="0" y="35"/>
                  </a:lnTo>
                  <a:lnTo>
                    <a:pt x="22" y="19"/>
                  </a:lnTo>
                  <a:lnTo>
                    <a:pt x="41" y="0"/>
                  </a:lnTo>
                  <a:lnTo>
                    <a:pt x="46" y="46"/>
                  </a:lnTo>
                </a:path>
              </a:pathLst>
            </a:custGeom>
            <a:solidFill>
              <a:srgbClr val="CCF0F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9" name="Freeform 109"/>
            <p:cNvSpPr>
              <a:spLocks/>
            </p:cNvSpPr>
            <p:nvPr/>
          </p:nvSpPr>
          <p:spPr bwMode="auto">
            <a:xfrm>
              <a:off x="2857" y="2376"/>
              <a:ext cx="466" cy="879"/>
            </a:xfrm>
            <a:custGeom>
              <a:avLst/>
              <a:gdLst>
                <a:gd name="T0" fmla="*/ 178 w 466"/>
                <a:gd name="T1" fmla="*/ 50 h 879"/>
                <a:gd name="T2" fmla="*/ 191 w 466"/>
                <a:gd name="T3" fmla="*/ 136 h 879"/>
                <a:gd name="T4" fmla="*/ 200 w 466"/>
                <a:gd name="T5" fmla="*/ 223 h 879"/>
                <a:gd name="T6" fmla="*/ 213 w 466"/>
                <a:gd name="T7" fmla="*/ 248 h 879"/>
                <a:gd name="T8" fmla="*/ 218 w 466"/>
                <a:gd name="T9" fmla="*/ 313 h 879"/>
                <a:gd name="T10" fmla="*/ 237 w 466"/>
                <a:gd name="T11" fmla="*/ 331 h 879"/>
                <a:gd name="T12" fmla="*/ 237 w 466"/>
                <a:gd name="T13" fmla="*/ 340 h 879"/>
                <a:gd name="T14" fmla="*/ 232 w 466"/>
                <a:gd name="T15" fmla="*/ 350 h 879"/>
                <a:gd name="T16" fmla="*/ 240 w 466"/>
                <a:gd name="T17" fmla="*/ 357 h 879"/>
                <a:gd name="T18" fmla="*/ 254 w 466"/>
                <a:gd name="T19" fmla="*/ 359 h 879"/>
                <a:gd name="T20" fmla="*/ 229 w 466"/>
                <a:gd name="T21" fmla="*/ 370 h 879"/>
                <a:gd name="T22" fmla="*/ 210 w 466"/>
                <a:gd name="T23" fmla="*/ 382 h 879"/>
                <a:gd name="T24" fmla="*/ 213 w 466"/>
                <a:gd name="T25" fmla="*/ 391 h 879"/>
                <a:gd name="T26" fmla="*/ 237 w 466"/>
                <a:gd name="T27" fmla="*/ 382 h 879"/>
                <a:gd name="T28" fmla="*/ 295 w 466"/>
                <a:gd name="T29" fmla="*/ 377 h 879"/>
                <a:gd name="T30" fmla="*/ 404 w 466"/>
                <a:gd name="T31" fmla="*/ 391 h 879"/>
                <a:gd name="T32" fmla="*/ 454 w 466"/>
                <a:gd name="T33" fmla="*/ 398 h 879"/>
                <a:gd name="T34" fmla="*/ 443 w 466"/>
                <a:gd name="T35" fmla="*/ 421 h 879"/>
                <a:gd name="T36" fmla="*/ 437 w 466"/>
                <a:gd name="T37" fmla="*/ 460 h 879"/>
                <a:gd name="T38" fmla="*/ 446 w 466"/>
                <a:gd name="T39" fmla="*/ 484 h 879"/>
                <a:gd name="T40" fmla="*/ 443 w 466"/>
                <a:gd name="T41" fmla="*/ 488 h 879"/>
                <a:gd name="T42" fmla="*/ 295 w 466"/>
                <a:gd name="T43" fmla="*/ 497 h 879"/>
                <a:gd name="T44" fmla="*/ 224 w 466"/>
                <a:gd name="T45" fmla="*/ 495 h 879"/>
                <a:gd name="T46" fmla="*/ 150 w 466"/>
                <a:gd name="T47" fmla="*/ 486 h 879"/>
                <a:gd name="T48" fmla="*/ 147 w 466"/>
                <a:gd name="T49" fmla="*/ 428 h 879"/>
                <a:gd name="T50" fmla="*/ 150 w 466"/>
                <a:gd name="T51" fmla="*/ 405 h 879"/>
                <a:gd name="T52" fmla="*/ 153 w 466"/>
                <a:gd name="T53" fmla="*/ 405 h 879"/>
                <a:gd name="T54" fmla="*/ 161 w 466"/>
                <a:gd name="T55" fmla="*/ 396 h 879"/>
                <a:gd name="T56" fmla="*/ 166 w 466"/>
                <a:gd name="T57" fmla="*/ 387 h 879"/>
                <a:gd name="T58" fmla="*/ 213 w 466"/>
                <a:gd name="T59" fmla="*/ 366 h 879"/>
                <a:gd name="T60" fmla="*/ 224 w 466"/>
                <a:gd name="T61" fmla="*/ 359 h 879"/>
                <a:gd name="T62" fmla="*/ 227 w 466"/>
                <a:gd name="T63" fmla="*/ 352 h 879"/>
                <a:gd name="T64" fmla="*/ 207 w 466"/>
                <a:gd name="T65" fmla="*/ 352 h 879"/>
                <a:gd name="T66" fmla="*/ 147 w 466"/>
                <a:gd name="T67" fmla="*/ 373 h 879"/>
                <a:gd name="T68" fmla="*/ 147 w 466"/>
                <a:gd name="T69" fmla="*/ 315 h 879"/>
                <a:gd name="T70" fmla="*/ 150 w 466"/>
                <a:gd name="T71" fmla="*/ 255 h 879"/>
                <a:gd name="T72" fmla="*/ 144 w 466"/>
                <a:gd name="T73" fmla="*/ 225 h 879"/>
                <a:gd name="T74" fmla="*/ 141 w 466"/>
                <a:gd name="T75" fmla="*/ 193 h 879"/>
                <a:gd name="T76" fmla="*/ 134 w 466"/>
                <a:gd name="T77" fmla="*/ 203 h 879"/>
                <a:gd name="T78" fmla="*/ 128 w 466"/>
                <a:gd name="T79" fmla="*/ 301 h 879"/>
                <a:gd name="T80" fmla="*/ 126 w 466"/>
                <a:gd name="T81" fmla="*/ 405 h 879"/>
                <a:gd name="T82" fmla="*/ 131 w 466"/>
                <a:gd name="T83" fmla="*/ 502 h 879"/>
                <a:gd name="T84" fmla="*/ 134 w 466"/>
                <a:gd name="T85" fmla="*/ 604 h 879"/>
                <a:gd name="T86" fmla="*/ 144 w 466"/>
                <a:gd name="T87" fmla="*/ 741 h 879"/>
                <a:gd name="T88" fmla="*/ 139 w 466"/>
                <a:gd name="T89" fmla="*/ 843 h 879"/>
                <a:gd name="T90" fmla="*/ 128 w 466"/>
                <a:gd name="T91" fmla="*/ 861 h 879"/>
                <a:gd name="T92" fmla="*/ 114 w 466"/>
                <a:gd name="T93" fmla="*/ 866 h 879"/>
                <a:gd name="T94" fmla="*/ 35 w 466"/>
                <a:gd name="T95" fmla="*/ 878 h 879"/>
                <a:gd name="T96" fmla="*/ 13 w 466"/>
                <a:gd name="T97" fmla="*/ 864 h 879"/>
                <a:gd name="T98" fmla="*/ 3 w 466"/>
                <a:gd name="T99" fmla="*/ 764 h 879"/>
                <a:gd name="T100" fmla="*/ 0 w 466"/>
                <a:gd name="T101" fmla="*/ 714 h 879"/>
                <a:gd name="T102" fmla="*/ 3 w 466"/>
                <a:gd name="T103" fmla="*/ 574 h 879"/>
                <a:gd name="T104" fmla="*/ 32 w 466"/>
                <a:gd name="T105" fmla="*/ 368 h 879"/>
                <a:gd name="T106" fmla="*/ 112 w 466"/>
                <a:gd name="T107" fmla="*/ 106 h 879"/>
                <a:gd name="T108" fmla="*/ 82 w 466"/>
                <a:gd name="T109" fmla="*/ 73 h 879"/>
                <a:gd name="T110" fmla="*/ 79 w 466"/>
                <a:gd name="T111" fmla="*/ 34 h 879"/>
                <a:gd name="T112" fmla="*/ 114 w 466"/>
                <a:gd name="T113" fmla="*/ 9 h 879"/>
                <a:gd name="T114" fmla="*/ 161 w 466"/>
                <a:gd name="T115" fmla="*/ 25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6" h="879">
                  <a:moveTo>
                    <a:pt x="161" y="25"/>
                  </a:moveTo>
                  <a:lnTo>
                    <a:pt x="178" y="50"/>
                  </a:lnTo>
                  <a:lnTo>
                    <a:pt x="185" y="78"/>
                  </a:lnTo>
                  <a:lnTo>
                    <a:pt x="191" y="136"/>
                  </a:lnTo>
                  <a:lnTo>
                    <a:pt x="194" y="196"/>
                  </a:lnTo>
                  <a:lnTo>
                    <a:pt x="200" y="223"/>
                  </a:lnTo>
                  <a:lnTo>
                    <a:pt x="205" y="234"/>
                  </a:lnTo>
                  <a:lnTo>
                    <a:pt x="213" y="248"/>
                  </a:lnTo>
                  <a:lnTo>
                    <a:pt x="218" y="280"/>
                  </a:lnTo>
                  <a:lnTo>
                    <a:pt x="218" y="313"/>
                  </a:lnTo>
                  <a:lnTo>
                    <a:pt x="232" y="324"/>
                  </a:lnTo>
                  <a:lnTo>
                    <a:pt x="237" y="331"/>
                  </a:lnTo>
                  <a:lnTo>
                    <a:pt x="237" y="336"/>
                  </a:lnTo>
                  <a:lnTo>
                    <a:pt x="237" y="340"/>
                  </a:lnTo>
                  <a:lnTo>
                    <a:pt x="235" y="345"/>
                  </a:lnTo>
                  <a:lnTo>
                    <a:pt x="232" y="350"/>
                  </a:lnTo>
                  <a:lnTo>
                    <a:pt x="235" y="352"/>
                  </a:lnTo>
                  <a:lnTo>
                    <a:pt x="240" y="357"/>
                  </a:lnTo>
                  <a:lnTo>
                    <a:pt x="249" y="359"/>
                  </a:lnTo>
                  <a:lnTo>
                    <a:pt x="254" y="359"/>
                  </a:lnTo>
                  <a:lnTo>
                    <a:pt x="259" y="361"/>
                  </a:lnTo>
                  <a:lnTo>
                    <a:pt x="229" y="370"/>
                  </a:lnTo>
                  <a:lnTo>
                    <a:pt x="215" y="380"/>
                  </a:lnTo>
                  <a:lnTo>
                    <a:pt x="210" y="382"/>
                  </a:lnTo>
                  <a:lnTo>
                    <a:pt x="205" y="389"/>
                  </a:lnTo>
                  <a:lnTo>
                    <a:pt x="213" y="391"/>
                  </a:lnTo>
                  <a:lnTo>
                    <a:pt x="221" y="387"/>
                  </a:lnTo>
                  <a:lnTo>
                    <a:pt x="237" y="382"/>
                  </a:lnTo>
                  <a:lnTo>
                    <a:pt x="264" y="377"/>
                  </a:lnTo>
                  <a:lnTo>
                    <a:pt x="295" y="377"/>
                  </a:lnTo>
                  <a:lnTo>
                    <a:pt x="350" y="387"/>
                  </a:lnTo>
                  <a:lnTo>
                    <a:pt x="404" y="391"/>
                  </a:lnTo>
                  <a:lnTo>
                    <a:pt x="465" y="389"/>
                  </a:lnTo>
                  <a:lnTo>
                    <a:pt x="454" y="398"/>
                  </a:lnTo>
                  <a:lnTo>
                    <a:pt x="446" y="410"/>
                  </a:lnTo>
                  <a:lnTo>
                    <a:pt x="443" y="421"/>
                  </a:lnTo>
                  <a:lnTo>
                    <a:pt x="437" y="435"/>
                  </a:lnTo>
                  <a:lnTo>
                    <a:pt x="437" y="460"/>
                  </a:lnTo>
                  <a:lnTo>
                    <a:pt x="440" y="472"/>
                  </a:lnTo>
                  <a:lnTo>
                    <a:pt x="446" y="484"/>
                  </a:lnTo>
                  <a:lnTo>
                    <a:pt x="448" y="486"/>
                  </a:lnTo>
                  <a:lnTo>
                    <a:pt x="443" y="488"/>
                  </a:lnTo>
                  <a:lnTo>
                    <a:pt x="369" y="493"/>
                  </a:lnTo>
                  <a:lnTo>
                    <a:pt x="295" y="497"/>
                  </a:lnTo>
                  <a:lnTo>
                    <a:pt x="259" y="497"/>
                  </a:lnTo>
                  <a:lnTo>
                    <a:pt x="224" y="495"/>
                  </a:lnTo>
                  <a:lnTo>
                    <a:pt x="185" y="493"/>
                  </a:lnTo>
                  <a:lnTo>
                    <a:pt x="150" y="486"/>
                  </a:lnTo>
                  <a:lnTo>
                    <a:pt x="147" y="447"/>
                  </a:lnTo>
                  <a:lnTo>
                    <a:pt x="147" y="428"/>
                  </a:lnTo>
                  <a:lnTo>
                    <a:pt x="150" y="410"/>
                  </a:lnTo>
                  <a:lnTo>
                    <a:pt x="150" y="405"/>
                  </a:lnTo>
                  <a:lnTo>
                    <a:pt x="150" y="400"/>
                  </a:lnTo>
                  <a:lnTo>
                    <a:pt x="153" y="405"/>
                  </a:lnTo>
                  <a:lnTo>
                    <a:pt x="158" y="403"/>
                  </a:lnTo>
                  <a:lnTo>
                    <a:pt x="161" y="396"/>
                  </a:lnTo>
                  <a:lnTo>
                    <a:pt x="161" y="393"/>
                  </a:lnTo>
                  <a:lnTo>
                    <a:pt x="166" y="387"/>
                  </a:lnTo>
                  <a:lnTo>
                    <a:pt x="188" y="377"/>
                  </a:lnTo>
                  <a:lnTo>
                    <a:pt x="213" y="366"/>
                  </a:lnTo>
                  <a:lnTo>
                    <a:pt x="221" y="361"/>
                  </a:lnTo>
                  <a:lnTo>
                    <a:pt x="224" y="359"/>
                  </a:lnTo>
                  <a:lnTo>
                    <a:pt x="227" y="357"/>
                  </a:lnTo>
                  <a:lnTo>
                    <a:pt x="227" y="352"/>
                  </a:lnTo>
                  <a:lnTo>
                    <a:pt x="218" y="352"/>
                  </a:lnTo>
                  <a:lnTo>
                    <a:pt x="207" y="352"/>
                  </a:lnTo>
                  <a:lnTo>
                    <a:pt x="188" y="357"/>
                  </a:lnTo>
                  <a:lnTo>
                    <a:pt x="147" y="373"/>
                  </a:lnTo>
                  <a:lnTo>
                    <a:pt x="144" y="343"/>
                  </a:lnTo>
                  <a:lnTo>
                    <a:pt x="147" y="315"/>
                  </a:lnTo>
                  <a:lnTo>
                    <a:pt x="150" y="285"/>
                  </a:lnTo>
                  <a:lnTo>
                    <a:pt x="150" y="255"/>
                  </a:lnTo>
                  <a:lnTo>
                    <a:pt x="147" y="241"/>
                  </a:lnTo>
                  <a:lnTo>
                    <a:pt x="144" y="225"/>
                  </a:lnTo>
                  <a:lnTo>
                    <a:pt x="141" y="210"/>
                  </a:lnTo>
                  <a:lnTo>
                    <a:pt x="141" y="193"/>
                  </a:lnTo>
                  <a:lnTo>
                    <a:pt x="136" y="196"/>
                  </a:lnTo>
                  <a:lnTo>
                    <a:pt x="134" y="203"/>
                  </a:lnTo>
                  <a:lnTo>
                    <a:pt x="131" y="250"/>
                  </a:lnTo>
                  <a:lnTo>
                    <a:pt x="128" y="301"/>
                  </a:lnTo>
                  <a:lnTo>
                    <a:pt x="128" y="352"/>
                  </a:lnTo>
                  <a:lnTo>
                    <a:pt x="126" y="405"/>
                  </a:lnTo>
                  <a:lnTo>
                    <a:pt x="128" y="470"/>
                  </a:lnTo>
                  <a:lnTo>
                    <a:pt x="131" y="502"/>
                  </a:lnTo>
                  <a:lnTo>
                    <a:pt x="134" y="534"/>
                  </a:lnTo>
                  <a:lnTo>
                    <a:pt x="134" y="604"/>
                  </a:lnTo>
                  <a:lnTo>
                    <a:pt x="139" y="672"/>
                  </a:lnTo>
                  <a:lnTo>
                    <a:pt x="144" y="741"/>
                  </a:lnTo>
                  <a:lnTo>
                    <a:pt x="147" y="811"/>
                  </a:lnTo>
                  <a:lnTo>
                    <a:pt x="139" y="843"/>
                  </a:lnTo>
                  <a:lnTo>
                    <a:pt x="131" y="857"/>
                  </a:lnTo>
                  <a:lnTo>
                    <a:pt x="128" y="861"/>
                  </a:lnTo>
                  <a:lnTo>
                    <a:pt x="126" y="864"/>
                  </a:lnTo>
                  <a:lnTo>
                    <a:pt x="114" y="866"/>
                  </a:lnTo>
                  <a:lnTo>
                    <a:pt x="76" y="875"/>
                  </a:lnTo>
                  <a:lnTo>
                    <a:pt x="35" y="878"/>
                  </a:lnTo>
                  <a:lnTo>
                    <a:pt x="21" y="873"/>
                  </a:lnTo>
                  <a:lnTo>
                    <a:pt x="13" y="864"/>
                  </a:lnTo>
                  <a:lnTo>
                    <a:pt x="3" y="843"/>
                  </a:lnTo>
                  <a:lnTo>
                    <a:pt x="3" y="764"/>
                  </a:lnTo>
                  <a:lnTo>
                    <a:pt x="0" y="727"/>
                  </a:lnTo>
                  <a:lnTo>
                    <a:pt x="0" y="714"/>
                  </a:lnTo>
                  <a:lnTo>
                    <a:pt x="3" y="688"/>
                  </a:lnTo>
                  <a:lnTo>
                    <a:pt x="3" y="574"/>
                  </a:lnTo>
                  <a:lnTo>
                    <a:pt x="3" y="460"/>
                  </a:lnTo>
                  <a:lnTo>
                    <a:pt x="32" y="368"/>
                  </a:lnTo>
                  <a:lnTo>
                    <a:pt x="57" y="273"/>
                  </a:lnTo>
                  <a:lnTo>
                    <a:pt x="112" y="106"/>
                  </a:lnTo>
                  <a:lnTo>
                    <a:pt x="65" y="80"/>
                  </a:lnTo>
                  <a:lnTo>
                    <a:pt x="82" y="73"/>
                  </a:lnTo>
                  <a:lnTo>
                    <a:pt x="98" y="64"/>
                  </a:lnTo>
                  <a:lnTo>
                    <a:pt x="79" y="34"/>
                  </a:lnTo>
                  <a:lnTo>
                    <a:pt x="62" y="0"/>
                  </a:lnTo>
                  <a:lnTo>
                    <a:pt x="114" y="9"/>
                  </a:lnTo>
                  <a:lnTo>
                    <a:pt x="139" y="16"/>
                  </a:lnTo>
                  <a:lnTo>
                    <a:pt x="161" y="25"/>
                  </a:lnTo>
                </a:path>
              </a:pathLst>
            </a:custGeom>
            <a:solidFill>
              <a:srgbClr val="9999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0" name="Freeform 110"/>
            <p:cNvSpPr>
              <a:spLocks/>
            </p:cNvSpPr>
            <p:nvPr/>
          </p:nvSpPr>
          <p:spPr bwMode="auto">
            <a:xfrm>
              <a:off x="2403" y="2396"/>
              <a:ext cx="304" cy="791"/>
            </a:xfrm>
            <a:custGeom>
              <a:avLst/>
              <a:gdLst>
                <a:gd name="T0" fmla="*/ 187 w 304"/>
                <a:gd name="T1" fmla="*/ 64 h 791"/>
                <a:gd name="T2" fmla="*/ 214 w 304"/>
                <a:gd name="T3" fmla="*/ 76 h 791"/>
                <a:gd name="T4" fmla="*/ 220 w 304"/>
                <a:gd name="T5" fmla="*/ 84 h 791"/>
                <a:gd name="T6" fmla="*/ 171 w 304"/>
                <a:gd name="T7" fmla="*/ 112 h 791"/>
                <a:gd name="T8" fmla="*/ 227 w 304"/>
                <a:gd name="T9" fmla="*/ 280 h 791"/>
                <a:gd name="T10" fmla="*/ 303 w 304"/>
                <a:gd name="T11" fmla="*/ 489 h 791"/>
                <a:gd name="T12" fmla="*/ 289 w 304"/>
                <a:gd name="T13" fmla="*/ 670 h 791"/>
                <a:gd name="T14" fmla="*/ 230 w 304"/>
                <a:gd name="T15" fmla="*/ 780 h 791"/>
                <a:gd name="T16" fmla="*/ 214 w 304"/>
                <a:gd name="T17" fmla="*/ 790 h 791"/>
                <a:gd name="T18" fmla="*/ 179 w 304"/>
                <a:gd name="T19" fmla="*/ 748 h 791"/>
                <a:gd name="T20" fmla="*/ 149 w 304"/>
                <a:gd name="T21" fmla="*/ 656 h 791"/>
                <a:gd name="T22" fmla="*/ 144 w 304"/>
                <a:gd name="T23" fmla="*/ 546 h 791"/>
                <a:gd name="T24" fmla="*/ 174 w 304"/>
                <a:gd name="T25" fmla="*/ 555 h 791"/>
                <a:gd name="T26" fmla="*/ 179 w 304"/>
                <a:gd name="T27" fmla="*/ 636 h 791"/>
                <a:gd name="T28" fmla="*/ 190 w 304"/>
                <a:gd name="T29" fmla="*/ 659 h 791"/>
                <a:gd name="T30" fmla="*/ 195 w 304"/>
                <a:gd name="T31" fmla="*/ 571 h 791"/>
                <a:gd name="T32" fmla="*/ 184 w 304"/>
                <a:gd name="T33" fmla="*/ 519 h 791"/>
                <a:gd name="T34" fmla="*/ 187 w 304"/>
                <a:gd name="T35" fmla="*/ 500 h 791"/>
                <a:gd name="T36" fmla="*/ 206 w 304"/>
                <a:gd name="T37" fmla="*/ 542 h 791"/>
                <a:gd name="T38" fmla="*/ 222 w 304"/>
                <a:gd name="T39" fmla="*/ 573 h 791"/>
                <a:gd name="T40" fmla="*/ 222 w 304"/>
                <a:gd name="T41" fmla="*/ 560 h 791"/>
                <a:gd name="T42" fmla="*/ 208 w 304"/>
                <a:gd name="T43" fmla="*/ 491 h 791"/>
                <a:gd name="T44" fmla="*/ 177 w 304"/>
                <a:gd name="T45" fmla="*/ 461 h 791"/>
                <a:gd name="T46" fmla="*/ 149 w 304"/>
                <a:gd name="T47" fmla="*/ 429 h 791"/>
                <a:gd name="T48" fmla="*/ 168 w 304"/>
                <a:gd name="T49" fmla="*/ 370 h 791"/>
                <a:gd name="T50" fmla="*/ 153 w 304"/>
                <a:gd name="T51" fmla="*/ 252 h 791"/>
                <a:gd name="T52" fmla="*/ 149 w 304"/>
                <a:gd name="T53" fmla="*/ 230 h 791"/>
                <a:gd name="T54" fmla="*/ 139 w 304"/>
                <a:gd name="T55" fmla="*/ 240 h 791"/>
                <a:gd name="T56" fmla="*/ 147 w 304"/>
                <a:gd name="T57" fmla="*/ 372 h 791"/>
                <a:gd name="T58" fmla="*/ 120 w 304"/>
                <a:gd name="T59" fmla="*/ 401 h 791"/>
                <a:gd name="T60" fmla="*/ 67 w 304"/>
                <a:gd name="T61" fmla="*/ 401 h 791"/>
                <a:gd name="T62" fmla="*/ 24 w 304"/>
                <a:gd name="T63" fmla="*/ 413 h 791"/>
                <a:gd name="T64" fmla="*/ 18 w 304"/>
                <a:gd name="T65" fmla="*/ 426 h 791"/>
                <a:gd name="T66" fmla="*/ 69 w 304"/>
                <a:gd name="T67" fmla="*/ 426 h 791"/>
                <a:gd name="T68" fmla="*/ 115 w 304"/>
                <a:gd name="T69" fmla="*/ 422 h 791"/>
                <a:gd name="T70" fmla="*/ 125 w 304"/>
                <a:gd name="T71" fmla="*/ 429 h 791"/>
                <a:gd name="T72" fmla="*/ 125 w 304"/>
                <a:gd name="T73" fmla="*/ 540 h 791"/>
                <a:gd name="T74" fmla="*/ 82 w 304"/>
                <a:gd name="T75" fmla="*/ 661 h 791"/>
                <a:gd name="T76" fmla="*/ 67 w 304"/>
                <a:gd name="T77" fmla="*/ 668 h 791"/>
                <a:gd name="T78" fmla="*/ 39 w 304"/>
                <a:gd name="T79" fmla="*/ 606 h 791"/>
                <a:gd name="T80" fmla="*/ 8 w 304"/>
                <a:gd name="T81" fmla="*/ 463 h 791"/>
                <a:gd name="T82" fmla="*/ 58 w 304"/>
                <a:gd name="T83" fmla="*/ 445 h 791"/>
                <a:gd name="T84" fmla="*/ 27 w 304"/>
                <a:gd name="T85" fmla="*/ 447 h 791"/>
                <a:gd name="T86" fmla="*/ 3 w 304"/>
                <a:gd name="T87" fmla="*/ 438 h 791"/>
                <a:gd name="T88" fmla="*/ 8 w 304"/>
                <a:gd name="T89" fmla="*/ 388 h 791"/>
                <a:gd name="T90" fmla="*/ 37 w 304"/>
                <a:gd name="T91" fmla="*/ 296 h 791"/>
                <a:gd name="T92" fmla="*/ 56 w 304"/>
                <a:gd name="T93" fmla="*/ 270 h 791"/>
                <a:gd name="T94" fmla="*/ 61 w 304"/>
                <a:gd name="T95" fmla="*/ 321 h 791"/>
                <a:gd name="T96" fmla="*/ 72 w 304"/>
                <a:gd name="T97" fmla="*/ 310 h 791"/>
                <a:gd name="T98" fmla="*/ 69 w 304"/>
                <a:gd name="T99" fmla="*/ 250 h 791"/>
                <a:gd name="T100" fmla="*/ 64 w 304"/>
                <a:gd name="T101" fmla="*/ 188 h 791"/>
                <a:gd name="T102" fmla="*/ 88 w 304"/>
                <a:gd name="T103" fmla="*/ 78 h 791"/>
                <a:gd name="T104" fmla="*/ 120 w 304"/>
                <a:gd name="T105" fmla="*/ 30 h 791"/>
                <a:gd name="T106" fmla="*/ 187 w 304"/>
                <a:gd name="T107" fmla="*/ 9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4" h="791">
                  <a:moveTo>
                    <a:pt x="222" y="0"/>
                  </a:moveTo>
                  <a:lnTo>
                    <a:pt x="206" y="32"/>
                  </a:lnTo>
                  <a:lnTo>
                    <a:pt x="187" y="64"/>
                  </a:lnTo>
                  <a:lnTo>
                    <a:pt x="190" y="69"/>
                  </a:lnTo>
                  <a:lnTo>
                    <a:pt x="195" y="73"/>
                  </a:lnTo>
                  <a:lnTo>
                    <a:pt x="214" y="76"/>
                  </a:lnTo>
                  <a:lnTo>
                    <a:pt x="220" y="78"/>
                  </a:lnTo>
                  <a:lnTo>
                    <a:pt x="222" y="80"/>
                  </a:lnTo>
                  <a:lnTo>
                    <a:pt x="220" y="84"/>
                  </a:lnTo>
                  <a:lnTo>
                    <a:pt x="208" y="89"/>
                  </a:lnTo>
                  <a:lnTo>
                    <a:pt x="187" y="100"/>
                  </a:lnTo>
                  <a:lnTo>
                    <a:pt x="171" y="112"/>
                  </a:lnTo>
                  <a:lnTo>
                    <a:pt x="182" y="156"/>
                  </a:lnTo>
                  <a:lnTo>
                    <a:pt x="195" y="197"/>
                  </a:lnTo>
                  <a:lnTo>
                    <a:pt x="227" y="280"/>
                  </a:lnTo>
                  <a:lnTo>
                    <a:pt x="263" y="360"/>
                  </a:lnTo>
                  <a:lnTo>
                    <a:pt x="294" y="443"/>
                  </a:lnTo>
                  <a:lnTo>
                    <a:pt x="303" y="489"/>
                  </a:lnTo>
                  <a:lnTo>
                    <a:pt x="303" y="535"/>
                  </a:lnTo>
                  <a:lnTo>
                    <a:pt x="297" y="629"/>
                  </a:lnTo>
                  <a:lnTo>
                    <a:pt x="289" y="670"/>
                  </a:lnTo>
                  <a:lnTo>
                    <a:pt x="273" y="707"/>
                  </a:lnTo>
                  <a:lnTo>
                    <a:pt x="254" y="746"/>
                  </a:lnTo>
                  <a:lnTo>
                    <a:pt x="230" y="780"/>
                  </a:lnTo>
                  <a:lnTo>
                    <a:pt x="220" y="787"/>
                  </a:lnTo>
                  <a:lnTo>
                    <a:pt x="217" y="790"/>
                  </a:lnTo>
                  <a:lnTo>
                    <a:pt x="214" y="790"/>
                  </a:lnTo>
                  <a:lnTo>
                    <a:pt x="211" y="787"/>
                  </a:lnTo>
                  <a:lnTo>
                    <a:pt x="192" y="769"/>
                  </a:lnTo>
                  <a:lnTo>
                    <a:pt x="179" y="748"/>
                  </a:lnTo>
                  <a:lnTo>
                    <a:pt x="168" y="727"/>
                  </a:lnTo>
                  <a:lnTo>
                    <a:pt x="160" y="703"/>
                  </a:lnTo>
                  <a:lnTo>
                    <a:pt x="149" y="656"/>
                  </a:lnTo>
                  <a:lnTo>
                    <a:pt x="142" y="606"/>
                  </a:lnTo>
                  <a:lnTo>
                    <a:pt x="142" y="576"/>
                  </a:lnTo>
                  <a:lnTo>
                    <a:pt x="144" y="546"/>
                  </a:lnTo>
                  <a:lnTo>
                    <a:pt x="149" y="486"/>
                  </a:lnTo>
                  <a:lnTo>
                    <a:pt x="166" y="519"/>
                  </a:lnTo>
                  <a:lnTo>
                    <a:pt x="174" y="555"/>
                  </a:lnTo>
                  <a:lnTo>
                    <a:pt x="179" y="580"/>
                  </a:lnTo>
                  <a:lnTo>
                    <a:pt x="179" y="608"/>
                  </a:lnTo>
                  <a:lnTo>
                    <a:pt x="179" y="636"/>
                  </a:lnTo>
                  <a:lnTo>
                    <a:pt x="182" y="647"/>
                  </a:lnTo>
                  <a:lnTo>
                    <a:pt x="187" y="661"/>
                  </a:lnTo>
                  <a:lnTo>
                    <a:pt x="190" y="659"/>
                  </a:lnTo>
                  <a:lnTo>
                    <a:pt x="192" y="656"/>
                  </a:lnTo>
                  <a:lnTo>
                    <a:pt x="195" y="599"/>
                  </a:lnTo>
                  <a:lnTo>
                    <a:pt x="195" y="571"/>
                  </a:lnTo>
                  <a:lnTo>
                    <a:pt x="192" y="562"/>
                  </a:lnTo>
                  <a:lnTo>
                    <a:pt x="187" y="544"/>
                  </a:lnTo>
                  <a:lnTo>
                    <a:pt x="184" y="519"/>
                  </a:lnTo>
                  <a:lnTo>
                    <a:pt x="177" y="493"/>
                  </a:lnTo>
                  <a:lnTo>
                    <a:pt x="184" y="496"/>
                  </a:lnTo>
                  <a:lnTo>
                    <a:pt x="187" y="500"/>
                  </a:lnTo>
                  <a:lnTo>
                    <a:pt x="195" y="512"/>
                  </a:lnTo>
                  <a:lnTo>
                    <a:pt x="203" y="526"/>
                  </a:lnTo>
                  <a:lnTo>
                    <a:pt x="206" y="542"/>
                  </a:lnTo>
                  <a:lnTo>
                    <a:pt x="211" y="560"/>
                  </a:lnTo>
                  <a:lnTo>
                    <a:pt x="220" y="576"/>
                  </a:lnTo>
                  <a:lnTo>
                    <a:pt x="222" y="573"/>
                  </a:lnTo>
                  <a:lnTo>
                    <a:pt x="222" y="569"/>
                  </a:lnTo>
                  <a:lnTo>
                    <a:pt x="222" y="564"/>
                  </a:lnTo>
                  <a:lnTo>
                    <a:pt x="222" y="560"/>
                  </a:lnTo>
                  <a:lnTo>
                    <a:pt x="222" y="535"/>
                  </a:lnTo>
                  <a:lnTo>
                    <a:pt x="217" y="512"/>
                  </a:lnTo>
                  <a:lnTo>
                    <a:pt x="208" y="491"/>
                  </a:lnTo>
                  <a:lnTo>
                    <a:pt x="201" y="482"/>
                  </a:lnTo>
                  <a:lnTo>
                    <a:pt x="190" y="475"/>
                  </a:lnTo>
                  <a:lnTo>
                    <a:pt x="177" y="461"/>
                  </a:lnTo>
                  <a:lnTo>
                    <a:pt x="160" y="450"/>
                  </a:lnTo>
                  <a:lnTo>
                    <a:pt x="149" y="436"/>
                  </a:lnTo>
                  <a:lnTo>
                    <a:pt x="149" y="429"/>
                  </a:lnTo>
                  <a:lnTo>
                    <a:pt x="153" y="420"/>
                  </a:lnTo>
                  <a:lnTo>
                    <a:pt x="163" y="396"/>
                  </a:lnTo>
                  <a:lnTo>
                    <a:pt x="168" y="370"/>
                  </a:lnTo>
                  <a:lnTo>
                    <a:pt x="168" y="316"/>
                  </a:lnTo>
                  <a:lnTo>
                    <a:pt x="158" y="275"/>
                  </a:lnTo>
                  <a:lnTo>
                    <a:pt x="153" y="252"/>
                  </a:lnTo>
                  <a:lnTo>
                    <a:pt x="153" y="245"/>
                  </a:lnTo>
                  <a:lnTo>
                    <a:pt x="153" y="232"/>
                  </a:lnTo>
                  <a:lnTo>
                    <a:pt x="149" y="230"/>
                  </a:lnTo>
                  <a:lnTo>
                    <a:pt x="144" y="227"/>
                  </a:lnTo>
                  <a:lnTo>
                    <a:pt x="142" y="234"/>
                  </a:lnTo>
                  <a:lnTo>
                    <a:pt x="139" y="240"/>
                  </a:lnTo>
                  <a:lnTo>
                    <a:pt x="139" y="254"/>
                  </a:lnTo>
                  <a:lnTo>
                    <a:pt x="142" y="314"/>
                  </a:lnTo>
                  <a:lnTo>
                    <a:pt x="147" y="372"/>
                  </a:lnTo>
                  <a:lnTo>
                    <a:pt x="139" y="390"/>
                  </a:lnTo>
                  <a:lnTo>
                    <a:pt x="134" y="396"/>
                  </a:lnTo>
                  <a:lnTo>
                    <a:pt x="120" y="401"/>
                  </a:lnTo>
                  <a:lnTo>
                    <a:pt x="104" y="403"/>
                  </a:lnTo>
                  <a:lnTo>
                    <a:pt x="85" y="401"/>
                  </a:lnTo>
                  <a:lnTo>
                    <a:pt x="67" y="401"/>
                  </a:lnTo>
                  <a:lnTo>
                    <a:pt x="51" y="406"/>
                  </a:lnTo>
                  <a:lnTo>
                    <a:pt x="32" y="410"/>
                  </a:lnTo>
                  <a:lnTo>
                    <a:pt x="24" y="413"/>
                  </a:lnTo>
                  <a:lnTo>
                    <a:pt x="18" y="420"/>
                  </a:lnTo>
                  <a:lnTo>
                    <a:pt x="18" y="422"/>
                  </a:lnTo>
                  <a:lnTo>
                    <a:pt x="18" y="426"/>
                  </a:lnTo>
                  <a:lnTo>
                    <a:pt x="29" y="431"/>
                  </a:lnTo>
                  <a:lnTo>
                    <a:pt x="48" y="431"/>
                  </a:lnTo>
                  <a:lnTo>
                    <a:pt x="69" y="426"/>
                  </a:lnTo>
                  <a:lnTo>
                    <a:pt x="94" y="426"/>
                  </a:lnTo>
                  <a:lnTo>
                    <a:pt x="104" y="426"/>
                  </a:lnTo>
                  <a:lnTo>
                    <a:pt x="115" y="422"/>
                  </a:lnTo>
                  <a:lnTo>
                    <a:pt x="120" y="422"/>
                  </a:lnTo>
                  <a:lnTo>
                    <a:pt x="123" y="422"/>
                  </a:lnTo>
                  <a:lnTo>
                    <a:pt x="125" y="429"/>
                  </a:lnTo>
                  <a:lnTo>
                    <a:pt x="123" y="443"/>
                  </a:lnTo>
                  <a:lnTo>
                    <a:pt x="125" y="491"/>
                  </a:lnTo>
                  <a:lnTo>
                    <a:pt x="125" y="540"/>
                  </a:lnTo>
                  <a:lnTo>
                    <a:pt x="125" y="638"/>
                  </a:lnTo>
                  <a:lnTo>
                    <a:pt x="96" y="652"/>
                  </a:lnTo>
                  <a:lnTo>
                    <a:pt x="82" y="661"/>
                  </a:lnTo>
                  <a:lnTo>
                    <a:pt x="77" y="663"/>
                  </a:lnTo>
                  <a:lnTo>
                    <a:pt x="72" y="673"/>
                  </a:lnTo>
                  <a:lnTo>
                    <a:pt x="67" y="668"/>
                  </a:lnTo>
                  <a:lnTo>
                    <a:pt x="64" y="663"/>
                  </a:lnTo>
                  <a:lnTo>
                    <a:pt x="58" y="650"/>
                  </a:lnTo>
                  <a:lnTo>
                    <a:pt x="39" y="606"/>
                  </a:lnTo>
                  <a:lnTo>
                    <a:pt x="24" y="560"/>
                  </a:lnTo>
                  <a:lnTo>
                    <a:pt x="13" y="512"/>
                  </a:lnTo>
                  <a:lnTo>
                    <a:pt x="8" y="463"/>
                  </a:lnTo>
                  <a:lnTo>
                    <a:pt x="21" y="463"/>
                  </a:lnTo>
                  <a:lnTo>
                    <a:pt x="34" y="456"/>
                  </a:lnTo>
                  <a:lnTo>
                    <a:pt x="58" y="445"/>
                  </a:lnTo>
                  <a:lnTo>
                    <a:pt x="58" y="443"/>
                  </a:lnTo>
                  <a:lnTo>
                    <a:pt x="56" y="438"/>
                  </a:lnTo>
                  <a:lnTo>
                    <a:pt x="27" y="447"/>
                  </a:lnTo>
                  <a:lnTo>
                    <a:pt x="13" y="447"/>
                  </a:lnTo>
                  <a:lnTo>
                    <a:pt x="8" y="445"/>
                  </a:lnTo>
                  <a:lnTo>
                    <a:pt x="3" y="438"/>
                  </a:lnTo>
                  <a:lnTo>
                    <a:pt x="0" y="426"/>
                  </a:lnTo>
                  <a:lnTo>
                    <a:pt x="0" y="413"/>
                  </a:lnTo>
                  <a:lnTo>
                    <a:pt x="8" y="388"/>
                  </a:lnTo>
                  <a:lnTo>
                    <a:pt x="18" y="363"/>
                  </a:lnTo>
                  <a:lnTo>
                    <a:pt x="24" y="337"/>
                  </a:lnTo>
                  <a:lnTo>
                    <a:pt x="37" y="296"/>
                  </a:lnTo>
                  <a:lnTo>
                    <a:pt x="51" y="256"/>
                  </a:lnTo>
                  <a:lnTo>
                    <a:pt x="53" y="261"/>
                  </a:lnTo>
                  <a:lnTo>
                    <a:pt x="56" y="270"/>
                  </a:lnTo>
                  <a:lnTo>
                    <a:pt x="58" y="296"/>
                  </a:lnTo>
                  <a:lnTo>
                    <a:pt x="58" y="319"/>
                  </a:lnTo>
                  <a:lnTo>
                    <a:pt x="61" y="321"/>
                  </a:lnTo>
                  <a:lnTo>
                    <a:pt x="64" y="321"/>
                  </a:lnTo>
                  <a:lnTo>
                    <a:pt x="69" y="316"/>
                  </a:lnTo>
                  <a:lnTo>
                    <a:pt x="72" y="310"/>
                  </a:lnTo>
                  <a:lnTo>
                    <a:pt x="75" y="293"/>
                  </a:lnTo>
                  <a:lnTo>
                    <a:pt x="75" y="280"/>
                  </a:lnTo>
                  <a:lnTo>
                    <a:pt x="69" y="250"/>
                  </a:lnTo>
                  <a:lnTo>
                    <a:pt x="64" y="220"/>
                  </a:lnTo>
                  <a:lnTo>
                    <a:pt x="61" y="204"/>
                  </a:lnTo>
                  <a:lnTo>
                    <a:pt x="64" y="188"/>
                  </a:lnTo>
                  <a:lnTo>
                    <a:pt x="67" y="151"/>
                  </a:lnTo>
                  <a:lnTo>
                    <a:pt x="77" y="114"/>
                  </a:lnTo>
                  <a:lnTo>
                    <a:pt x="88" y="78"/>
                  </a:lnTo>
                  <a:lnTo>
                    <a:pt x="101" y="43"/>
                  </a:lnTo>
                  <a:lnTo>
                    <a:pt x="112" y="36"/>
                  </a:lnTo>
                  <a:lnTo>
                    <a:pt x="120" y="30"/>
                  </a:lnTo>
                  <a:lnTo>
                    <a:pt x="144" y="23"/>
                  </a:lnTo>
                  <a:lnTo>
                    <a:pt x="166" y="16"/>
                  </a:lnTo>
                  <a:lnTo>
                    <a:pt x="187" y="9"/>
                  </a:lnTo>
                  <a:lnTo>
                    <a:pt x="222" y="0"/>
                  </a:lnTo>
                </a:path>
              </a:pathLst>
            </a:custGeom>
            <a:solidFill>
              <a:srgbClr val="9999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1" name="Freeform 111"/>
            <p:cNvSpPr>
              <a:spLocks/>
            </p:cNvSpPr>
            <p:nvPr/>
          </p:nvSpPr>
          <p:spPr bwMode="auto">
            <a:xfrm>
              <a:off x="2737" y="2421"/>
              <a:ext cx="87" cy="581"/>
            </a:xfrm>
            <a:custGeom>
              <a:avLst/>
              <a:gdLst>
                <a:gd name="T0" fmla="*/ 57 w 87"/>
                <a:gd name="T1" fmla="*/ 16 h 581"/>
                <a:gd name="T2" fmla="*/ 42 w 87"/>
                <a:gd name="T3" fmla="*/ 38 h 581"/>
                <a:gd name="T4" fmla="*/ 45 w 87"/>
                <a:gd name="T5" fmla="*/ 82 h 581"/>
                <a:gd name="T6" fmla="*/ 47 w 87"/>
                <a:gd name="T7" fmla="*/ 125 h 581"/>
                <a:gd name="T8" fmla="*/ 57 w 87"/>
                <a:gd name="T9" fmla="*/ 210 h 581"/>
                <a:gd name="T10" fmla="*/ 69 w 87"/>
                <a:gd name="T11" fmla="*/ 305 h 581"/>
                <a:gd name="T12" fmla="*/ 86 w 87"/>
                <a:gd name="T13" fmla="*/ 399 h 581"/>
                <a:gd name="T14" fmla="*/ 86 w 87"/>
                <a:gd name="T15" fmla="*/ 468 h 581"/>
                <a:gd name="T16" fmla="*/ 86 w 87"/>
                <a:gd name="T17" fmla="*/ 536 h 581"/>
                <a:gd name="T18" fmla="*/ 66 w 87"/>
                <a:gd name="T19" fmla="*/ 559 h 581"/>
                <a:gd name="T20" fmla="*/ 45 w 87"/>
                <a:gd name="T21" fmla="*/ 580 h 581"/>
                <a:gd name="T22" fmla="*/ 31 w 87"/>
                <a:gd name="T23" fmla="*/ 566 h 581"/>
                <a:gd name="T24" fmla="*/ 14 w 87"/>
                <a:gd name="T25" fmla="*/ 552 h 581"/>
                <a:gd name="T26" fmla="*/ 6 w 87"/>
                <a:gd name="T27" fmla="*/ 546 h 581"/>
                <a:gd name="T28" fmla="*/ 2 w 87"/>
                <a:gd name="T29" fmla="*/ 539 h 581"/>
                <a:gd name="T30" fmla="*/ 0 w 87"/>
                <a:gd name="T31" fmla="*/ 529 h 581"/>
                <a:gd name="T32" fmla="*/ 2 w 87"/>
                <a:gd name="T33" fmla="*/ 518 h 581"/>
                <a:gd name="T34" fmla="*/ 2 w 87"/>
                <a:gd name="T35" fmla="*/ 456 h 581"/>
                <a:gd name="T36" fmla="*/ 2 w 87"/>
                <a:gd name="T37" fmla="*/ 390 h 581"/>
                <a:gd name="T38" fmla="*/ 6 w 87"/>
                <a:gd name="T39" fmla="*/ 326 h 581"/>
                <a:gd name="T40" fmla="*/ 14 w 87"/>
                <a:gd name="T41" fmla="*/ 262 h 581"/>
                <a:gd name="T42" fmla="*/ 19 w 87"/>
                <a:gd name="T43" fmla="*/ 214 h 581"/>
                <a:gd name="T44" fmla="*/ 21 w 87"/>
                <a:gd name="T45" fmla="*/ 168 h 581"/>
                <a:gd name="T46" fmla="*/ 26 w 87"/>
                <a:gd name="T47" fmla="*/ 120 h 581"/>
                <a:gd name="T48" fmla="*/ 31 w 87"/>
                <a:gd name="T49" fmla="*/ 75 h 581"/>
                <a:gd name="T50" fmla="*/ 31 w 87"/>
                <a:gd name="T51" fmla="*/ 61 h 581"/>
                <a:gd name="T52" fmla="*/ 31 w 87"/>
                <a:gd name="T53" fmla="*/ 47 h 581"/>
                <a:gd name="T54" fmla="*/ 23 w 87"/>
                <a:gd name="T55" fmla="*/ 25 h 581"/>
                <a:gd name="T56" fmla="*/ 19 w 87"/>
                <a:gd name="T57" fmla="*/ 23 h 581"/>
                <a:gd name="T58" fmla="*/ 19 w 87"/>
                <a:gd name="T59" fmla="*/ 18 h 581"/>
                <a:gd name="T60" fmla="*/ 19 w 87"/>
                <a:gd name="T61" fmla="*/ 13 h 581"/>
                <a:gd name="T62" fmla="*/ 21 w 87"/>
                <a:gd name="T63" fmla="*/ 11 h 581"/>
                <a:gd name="T64" fmla="*/ 31 w 87"/>
                <a:gd name="T65" fmla="*/ 0 h 581"/>
                <a:gd name="T66" fmla="*/ 47 w 87"/>
                <a:gd name="T67" fmla="*/ 6 h 581"/>
                <a:gd name="T68" fmla="*/ 52 w 87"/>
                <a:gd name="T69" fmla="*/ 9 h 581"/>
                <a:gd name="T70" fmla="*/ 57 w 87"/>
                <a:gd name="T71" fmla="*/ 16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7" h="581">
                  <a:moveTo>
                    <a:pt x="57" y="16"/>
                  </a:moveTo>
                  <a:lnTo>
                    <a:pt x="42" y="38"/>
                  </a:lnTo>
                  <a:lnTo>
                    <a:pt x="45" y="82"/>
                  </a:lnTo>
                  <a:lnTo>
                    <a:pt x="47" y="125"/>
                  </a:lnTo>
                  <a:lnTo>
                    <a:pt x="57" y="210"/>
                  </a:lnTo>
                  <a:lnTo>
                    <a:pt x="69" y="305"/>
                  </a:lnTo>
                  <a:lnTo>
                    <a:pt x="86" y="399"/>
                  </a:lnTo>
                  <a:lnTo>
                    <a:pt x="86" y="468"/>
                  </a:lnTo>
                  <a:lnTo>
                    <a:pt x="86" y="536"/>
                  </a:lnTo>
                  <a:lnTo>
                    <a:pt x="66" y="559"/>
                  </a:lnTo>
                  <a:lnTo>
                    <a:pt x="45" y="580"/>
                  </a:lnTo>
                  <a:lnTo>
                    <a:pt x="31" y="566"/>
                  </a:lnTo>
                  <a:lnTo>
                    <a:pt x="14" y="552"/>
                  </a:lnTo>
                  <a:lnTo>
                    <a:pt x="6" y="546"/>
                  </a:lnTo>
                  <a:lnTo>
                    <a:pt x="2" y="539"/>
                  </a:lnTo>
                  <a:lnTo>
                    <a:pt x="0" y="529"/>
                  </a:lnTo>
                  <a:lnTo>
                    <a:pt x="2" y="518"/>
                  </a:lnTo>
                  <a:lnTo>
                    <a:pt x="2" y="456"/>
                  </a:lnTo>
                  <a:lnTo>
                    <a:pt x="2" y="390"/>
                  </a:lnTo>
                  <a:lnTo>
                    <a:pt x="6" y="326"/>
                  </a:lnTo>
                  <a:lnTo>
                    <a:pt x="14" y="262"/>
                  </a:lnTo>
                  <a:lnTo>
                    <a:pt x="19" y="214"/>
                  </a:lnTo>
                  <a:lnTo>
                    <a:pt x="21" y="168"/>
                  </a:lnTo>
                  <a:lnTo>
                    <a:pt x="26" y="120"/>
                  </a:lnTo>
                  <a:lnTo>
                    <a:pt x="31" y="75"/>
                  </a:lnTo>
                  <a:lnTo>
                    <a:pt x="31" y="61"/>
                  </a:lnTo>
                  <a:lnTo>
                    <a:pt x="31" y="47"/>
                  </a:lnTo>
                  <a:lnTo>
                    <a:pt x="23" y="25"/>
                  </a:lnTo>
                  <a:lnTo>
                    <a:pt x="19" y="23"/>
                  </a:lnTo>
                  <a:lnTo>
                    <a:pt x="19" y="18"/>
                  </a:lnTo>
                  <a:lnTo>
                    <a:pt x="19" y="13"/>
                  </a:lnTo>
                  <a:lnTo>
                    <a:pt x="21" y="11"/>
                  </a:lnTo>
                  <a:lnTo>
                    <a:pt x="31" y="0"/>
                  </a:lnTo>
                  <a:lnTo>
                    <a:pt x="47" y="6"/>
                  </a:lnTo>
                  <a:lnTo>
                    <a:pt x="52" y="9"/>
                  </a:lnTo>
                  <a:lnTo>
                    <a:pt x="57" y="16"/>
                  </a:lnTo>
                </a:path>
              </a:pathLst>
            </a:custGeom>
            <a:solidFill>
              <a:srgbClr val="E61A66"/>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2" name="Freeform 112"/>
            <p:cNvSpPr>
              <a:spLocks/>
            </p:cNvSpPr>
            <p:nvPr/>
          </p:nvSpPr>
          <p:spPr bwMode="auto">
            <a:xfrm>
              <a:off x="2805" y="2459"/>
              <a:ext cx="35" cy="263"/>
            </a:xfrm>
            <a:custGeom>
              <a:avLst/>
              <a:gdLst>
                <a:gd name="T0" fmla="*/ 34 w 35"/>
                <a:gd name="T1" fmla="*/ 17 h 263"/>
                <a:gd name="T2" fmla="*/ 34 w 35"/>
                <a:gd name="T3" fmla="*/ 30 h 263"/>
                <a:gd name="T4" fmla="*/ 34 w 35"/>
                <a:gd name="T5" fmla="*/ 47 h 263"/>
                <a:gd name="T6" fmla="*/ 34 w 35"/>
                <a:gd name="T7" fmla="*/ 75 h 263"/>
                <a:gd name="T8" fmla="*/ 22 w 35"/>
                <a:gd name="T9" fmla="*/ 262 h 263"/>
                <a:gd name="T10" fmla="*/ 9 w 35"/>
                <a:gd name="T11" fmla="*/ 146 h 263"/>
                <a:gd name="T12" fmla="*/ 0 w 35"/>
                <a:gd name="T13" fmla="*/ 28 h 263"/>
                <a:gd name="T14" fmla="*/ 0 w 35"/>
                <a:gd name="T15" fmla="*/ 13 h 263"/>
                <a:gd name="T16" fmla="*/ 3 w 35"/>
                <a:gd name="T17" fmla="*/ 4 h 263"/>
                <a:gd name="T18" fmla="*/ 5 w 35"/>
                <a:gd name="T19" fmla="*/ 2 h 263"/>
                <a:gd name="T20" fmla="*/ 9 w 35"/>
                <a:gd name="T21" fmla="*/ 0 h 263"/>
                <a:gd name="T22" fmla="*/ 15 w 35"/>
                <a:gd name="T23" fmla="*/ 2 h 263"/>
                <a:gd name="T24" fmla="*/ 22 w 35"/>
                <a:gd name="T25" fmla="*/ 6 h 263"/>
                <a:gd name="T26" fmla="*/ 34 w 35"/>
                <a:gd name="T27" fmla="*/ 1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263">
                  <a:moveTo>
                    <a:pt x="34" y="17"/>
                  </a:moveTo>
                  <a:lnTo>
                    <a:pt x="34" y="30"/>
                  </a:lnTo>
                  <a:lnTo>
                    <a:pt x="34" y="47"/>
                  </a:lnTo>
                  <a:lnTo>
                    <a:pt x="34" y="75"/>
                  </a:lnTo>
                  <a:lnTo>
                    <a:pt x="22" y="262"/>
                  </a:lnTo>
                  <a:lnTo>
                    <a:pt x="9" y="146"/>
                  </a:lnTo>
                  <a:lnTo>
                    <a:pt x="0" y="28"/>
                  </a:lnTo>
                  <a:lnTo>
                    <a:pt x="0" y="13"/>
                  </a:lnTo>
                  <a:lnTo>
                    <a:pt x="3" y="4"/>
                  </a:lnTo>
                  <a:lnTo>
                    <a:pt x="5" y="2"/>
                  </a:lnTo>
                  <a:lnTo>
                    <a:pt x="9" y="0"/>
                  </a:lnTo>
                  <a:lnTo>
                    <a:pt x="15" y="2"/>
                  </a:lnTo>
                  <a:lnTo>
                    <a:pt x="22" y="6"/>
                  </a:lnTo>
                  <a:lnTo>
                    <a:pt x="34" y="17"/>
                  </a:lnTo>
                </a:path>
              </a:pathLst>
            </a:custGeom>
            <a:solidFill>
              <a:srgbClr val="CCF0F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3" name="Freeform 113"/>
            <p:cNvSpPr>
              <a:spLocks/>
            </p:cNvSpPr>
            <p:nvPr/>
          </p:nvSpPr>
          <p:spPr bwMode="auto">
            <a:xfrm>
              <a:off x="2712" y="2460"/>
              <a:ext cx="26" cy="222"/>
            </a:xfrm>
            <a:custGeom>
              <a:avLst/>
              <a:gdLst>
                <a:gd name="T0" fmla="*/ 25 w 26"/>
                <a:gd name="T1" fmla="*/ 8 h 222"/>
                <a:gd name="T2" fmla="*/ 25 w 26"/>
                <a:gd name="T3" fmla="*/ 48 h 222"/>
                <a:gd name="T4" fmla="*/ 23 w 26"/>
                <a:gd name="T5" fmla="*/ 88 h 222"/>
                <a:gd name="T6" fmla="*/ 19 w 26"/>
                <a:gd name="T7" fmla="*/ 130 h 222"/>
                <a:gd name="T8" fmla="*/ 18 w 26"/>
                <a:gd name="T9" fmla="*/ 172 h 222"/>
                <a:gd name="T10" fmla="*/ 15 w 26"/>
                <a:gd name="T11" fmla="*/ 197 h 222"/>
                <a:gd name="T12" fmla="*/ 11 w 26"/>
                <a:gd name="T13" fmla="*/ 221 h 222"/>
                <a:gd name="T14" fmla="*/ 5 w 26"/>
                <a:gd name="T15" fmla="*/ 125 h 222"/>
                <a:gd name="T16" fmla="*/ 0 w 26"/>
                <a:gd name="T17" fmla="*/ 30 h 222"/>
                <a:gd name="T18" fmla="*/ 3 w 26"/>
                <a:gd name="T19" fmla="*/ 22 h 222"/>
                <a:gd name="T20" fmla="*/ 6 w 26"/>
                <a:gd name="T21" fmla="*/ 13 h 222"/>
                <a:gd name="T22" fmla="*/ 11 w 26"/>
                <a:gd name="T23" fmla="*/ 4 h 222"/>
                <a:gd name="T24" fmla="*/ 15 w 26"/>
                <a:gd name="T25" fmla="*/ 0 h 222"/>
                <a:gd name="T26" fmla="*/ 19 w 26"/>
                <a:gd name="T27" fmla="*/ 0 h 222"/>
                <a:gd name="T28" fmla="*/ 21 w 26"/>
                <a:gd name="T29" fmla="*/ 4 h 222"/>
                <a:gd name="T30" fmla="*/ 25 w 26"/>
                <a:gd name="T31" fmla="*/ 8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 h="222">
                  <a:moveTo>
                    <a:pt x="25" y="8"/>
                  </a:moveTo>
                  <a:lnTo>
                    <a:pt x="25" y="48"/>
                  </a:lnTo>
                  <a:lnTo>
                    <a:pt x="23" y="88"/>
                  </a:lnTo>
                  <a:lnTo>
                    <a:pt x="19" y="130"/>
                  </a:lnTo>
                  <a:lnTo>
                    <a:pt x="18" y="172"/>
                  </a:lnTo>
                  <a:lnTo>
                    <a:pt x="15" y="197"/>
                  </a:lnTo>
                  <a:lnTo>
                    <a:pt x="11" y="221"/>
                  </a:lnTo>
                  <a:lnTo>
                    <a:pt x="5" y="125"/>
                  </a:lnTo>
                  <a:lnTo>
                    <a:pt x="0" y="30"/>
                  </a:lnTo>
                  <a:lnTo>
                    <a:pt x="3" y="22"/>
                  </a:lnTo>
                  <a:lnTo>
                    <a:pt x="6" y="13"/>
                  </a:lnTo>
                  <a:lnTo>
                    <a:pt x="11" y="4"/>
                  </a:lnTo>
                  <a:lnTo>
                    <a:pt x="15" y="0"/>
                  </a:lnTo>
                  <a:lnTo>
                    <a:pt x="19" y="0"/>
                  </a:lnTo>
                  <a:lnTo>
                    <a:pt x="21" y="4"/>
                  </a:lnTo>
                  <a:lnTo>
                    <a:pt x="25" y="8"/>
                  </a:lnTo>
                </a:path>
              </a:pathLst>
            </a:custGeom>
            <a:solidFill>
              <a:srgbClr val="CCF0F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4" name="Freeform 114"/>
            <p:cNvSpPr>
              <a:spLocks/>
            </p:cNvSpPr>
            <p:nvPr/>
          </p:nvSpPr>
          <p:spPr bwMode="auto">
            <a:xfrm>
              <a:off x="2434" y="2739"/>
              <a:ext cx="94" cy="52"/>
            </a:xfrm>
            <a:custGeom>
              <a:avLst/>
              <a:gdLst>
                <a:gd name="T0" fmla="*/ 93 w 94"/>
                <a:gd name="T1" fmla="*/ 3 h 52"/>
                <a:gd name="T2" fmla="*/ 93 w 94"/>
                <a:gd name="T3" fmla="*/ 9 h 52"/>
                <a:gd name="T4" fmla="*/ 90 w 94"/>
                <a:gd name="T5" fmla="*/ 14 h 52"/>
                <a:gd name="T6" fmla="*/ 78 w 94"/>
                <a:gd name="T7" fmla="*/ 23 h 52"/>
                <a:gd name="T8" fmla="*/ 54 w 94"/>
                <a:gd name="T9" fmla="*/ 38 h 52"/>
                <a:gd name="T10" fmla="*/ 28 w 94"/>
                <a:gd name="T11" fmla="*/ 44 h 52"/>
                <a:gd name="T12" fmla="*/ 0 w 94"/>
                <a:gd name="T13" fmla="*/ 51 h 52"/>
                <a:gd name="T14" fmla="*/ 0 w 94"/>
                <a:gd name="T15" fmla="*/ 49 h 52"/>
                <a:gd name="T16" fmla="*/ 18 w 94"/>
                <a:gd name="T17" fmla="*/ 40 h 52"/>
                <a:gd name="T18" fmla="*/ 28 w 94"/>
                <a:gd name="T19" fmla="*/ 36 h 52"/>
                <a:gd name="T20" fmla="*/ 38 w 94"/>
                <a:gd name="T21" fmla="*/ 34 h 52"/>
                <a:gd name="T22" fmla="*/ 64 w 94"/>
                <a:gd name="T23" fmla="*/ 21 h 52"/>
                <a:gd name="T24" fmla="*/ 74 w 94"/>
                <a:gd name="T25" fmla="*/ 13 h 52"/>
                <a:gd name="T26" fmla="*/ 83 w 94"/>
                <a:gd name="T27" fmla="*/ 3 h 52"/>
                <a:gd name="T28" fmla="*/ 88 w 94"/>
                <a:gd name="T29" fmla="*/ 0 h 52"/>
                <a:gd name="T30" fmla="*/ 93 w 94"/>
                <a:gd name="T31" fmla="*/ 0 h 52"/>
                <a:gd name="T32" fmla="*/ 93 w 94"/>
                <a:gd name="T33" fmla="*/ 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4" h="52">
                  <a:moveTo>
                    <a:pt x="93" y="3"/>
                  </a:moveTo>
                  <a:lnTo>
                    <a:pt x="93" y="9"/>
                  </a:lnTo>
                  <a:lnTo>
                    <a:pt x="90" y="14"/>
                  </a:lnTo>
                  <a:lnTo>
                    <a:pt x="78" y="23"/>
                  </a:lnTo>
                  <a:lnTo>
                    <a:pt x="54" y="38"/>
                  </a:lnTo>
                  <a:lnTo>
                    <a:pt x="28" y="44"/>
                  </a:lnTo>
                  <a:lnTo>
                    <a:pt x="0" y="51"/>
                  </a:lnTo>
                  <a:lnTo>
                    <a:pt x="0" y="49"/>
                  </a:lnTo>
                  <a:lnTo>
                    <a:pt x="18" y="40"/>
                  </a:lnTo>
                  <a:lnTo>
                    <a:pt x="28" y="36"/>
                  </a:lnTo>
                  <a:lnTo>
                    <a:pt x="38" y="34"/>
                  </a:lnTo>
                  <a:lnTo>
                    <a:pt x="64" y="21"/>
                  </a:lnTo>
                  <a:lnTo>
                    <a:pt x="74" y="13"/>
                  </a:lnTo>
                  <a:lnTo>
                    <a:pt x="83" y="3"/>
                  </a:lnTo>
                  <a:lnTo>
                    <a:pt x="88" y="0"/>
                  </a:lnTo>
                  <a:lnTo>
                    <a:pt x="93" y="0"/>
                  </a:lnTo>
                  <a:lnTo>
                    <a:pt x="93" y="3"/>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5" name="Freeform 115"/>
            <p:cNvSpPr>
              <a:spLocks/>
            </p:cNvSpPr>
            <p:nvPr/>
          </p:nvSpPr>
          <p:spPr bwMode="auto">
            <a:xfrm>
              <a:off x="2737" y="3005"/>
              <a:ext cx="87" cy="20"/>
            </a:xfrm>
            <a:custGeom>
              <a:avLst/>
              <a:gdLst>
                <a:gd name="T0" fmla="*/ 54 w 87"/>
                <a:gd name="T1" fmla="*/ 15 h 20"/>
                <a:gd name="T2" fmla="*/ 62 w 87"/>
                <a:gd name="T3" fmla="*/ 13 h 20"/>
                <a:gd name="T4" fmla="*/ 69 w 87"/>
                <a:gd name="T5" fmla="*/ 9 h 20"/>
                <a:gd name="T6" fmla="*/ 73 w 87"/>
                <a:gd name="T7" fmla="*/ 5 h 20"/>
                <a:gd name="T8" fmla="*/ 81 w 87"/>
                <a:gd name="T9" fmla="*/ 3 h 20"/>
                <a:gd name="T10" fmla="*/ 83 w 87"/>
                <a:gd name="T11" fmla="*/ 9 h 20"/>
                <a:gd name="T12" fmla="*/ 86 w 87"/>
                <a:gd name="T13" fmla="*/ 15 h 20"/>
                <a:gd name="T14" fmla="*/ 64 w 87"/>
                <a:gd name="T15" fmla="*/ 17 h 20"/>
                <a:gd name="T16" fmla="*/ 45 w 87"/>
                <a:gd name="T17" fmla="*/ 19 h 20"/>
                <a:gd name="T18" fmla="*/ 4 w 87"/>
                <a:gd name="T19" fmla="*/ 19 h 20"/>
                <a:gd name="T20" fmla="*/ 0 w 87"/>
                <a:gd name="T21" fmla="*/ 17 h 20"/>
                <a:gd name="T22" fmla="*/ 0 w 87"/>
                <a:gd name="T23" fmla="*/ 8 h 20"/>
                <a:gd name="T24" fmla="*/ 2 w 87"/>
                <a:gd name="T25" fmla="*/ 0 h 20"/>
                <a:gd name="T26" fmla="*/ 9 w 87"/>
                <a:gd name="T27" fmla="*/ 1 h 20"/>
                <a:gd name="T28" fmla="*/ 14 w 87"/>
                <a:gd name="T29" fmla="*/ 5 h 20"/>
                <a:gd name="T30" fmla="*/ 26 w 87"/>
                <a:gd name="T31" fmla="*/ 12 h 20"/>
                <a:gd name="T32" fmla="*/ 38 w 87"/>
                <a:gd name="T33" fmla="*/ 17 h 20"/>
                <a:gd name="T34" fmla="*/ 47 w 87"/>
                <a:gd name="T35" fmla="*/ 19 h 20"/>
                <a:gd name="T36" fmla="*/ 54 w 87"/>
                <a:gd name="T37"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 h="20">
                  <a:moveTo>
                    <a:pt x="54" y="15"/>
                  </a:moveTo>
                  <a:lnTo>
                    <a:pt x="62" y="13"/>
                  </a:lnTo>
                  <a:lnTo>
                    <a:pt x="69" y="9"/>
                  </a:lnTo>
                  <a:lnTo>
                    <a:pt x="73" y="5"/>
                  </a:lnTo>
                  <a:lnTo>
                    <a:pt x="81" y="3"/>
                  </a:lnTo>
                  <a:lnTo>
                    <a:pt x="83" y="9"/>
                  </a:lnTo>
                  <a:lnTo>
                    <a:pt x="86" y="15"/>
                  </a:lnTo>
                  <a:lnTo>
                    <a:pt x="64" y="17"/>
                  </a:lnTo>
                  <a:lnTo>
                    <a:pt x="45" y="19"/>
                  </a:lnTo>
                  <a:lnTo>
                    <a:pt x="4" y="19"/>
                  </a:lnTo>
                  <a:lnTo>
                    <a:pt x="0" y="17"/>
                  </a:lnTo>
                  <a:lnTo>
                    <a:pt x="0" y="8"/>
                  </a:lnTo>
                  <a:lnTo>
                    <a:pt x="2" y="0"/>
                  </a:lnTo>
                  <a:lnTo>
                    <a:pt x="9" y="1"/>
                  </a:lnTo>
                  <a:lnTo>
                    <a:pt x="14" y="5"/>
                  </a:lnTo>
                  <a:lnTo>
                    <a:pt x="26" y="12"/>
                  </a:lnTo>
                  <a:lnTo>
                    <a:pt x="38" y="17"/>
                  </a:lnTo>
                  <a:lnTo>
                    <a:pt x="47" y="19"/>
                  </a:lnTo>
                  <a:lnTo>
                    <a:pt x="54" y="15"/>
                  </a:lnTo>
                </a:path>
              </a:pathLst>
            </a:custGeom>
            <a:solidFill>
              <a:srgbClr val="CCF0F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6" name="Freeform 116"/>
            <p:cNvSpPr>
              <a:spLocks/>
            </p:cNvSpPr>
            <p:nvPr/>
          </p:nvSpPr>
          <p:spPr bwMode="auto">
            <a:xfrm>
              <a:off x="2485" y="3052"/>
              <a:ext cx="466" cy="1130"/>
            </a:xfrm>
            <a:custGeom>
              <a:avLst/>
              <a:gdLst>
                <a:gd name="T0" fmla="*/ 350 w 466"/>
                <a:gd name="T1" fmla="*/ 203 h 1130"/>
                <a:gd name="T2" fmla="*/ 421 w 466"/>
                <a:gd name="T3" fmla="*/ 231 h 1130"/>
                <a:gd name="T4" fmla="*/ 465 w 466"/>
                <a:gd name="T5" fmla="*/ 224 h 1130"/>
                <a:gd name="T6" fmla="*/ 459 w 466"/>
                <a:gd name="T7" fmla="*/ 457 h 1130"/>
                <a:gd name="T8" fmla="*/ 451 w 466"/>
                <a:gd name="T9" fmla="*/ 837 h 1130"/>
                <a:gd name="T10" fmla="*/ 451 w 466"/>
                <a:gd name="T11" fmla="*/ 978 h 1130"/>
                <a:gd name="T12" fmla="*/ 394 w 466"/>
                <a:gd name="T13" fmla="*/ 1048 h 1130"/>
                <a:gd name="T14" fmla="*/ 360 w 466"/>
                <a:gd name="T15" fmla="*/ 1080 h 1130"/>
                <a:gd name="T16" fmla="*/ 385 w 466"/>
                <a:gd name="T17" fmla="*/ 1078 h 1130"/>
                <a:gd name="T18" fmla="*/ 432 w 466"/>
                <a:gd name="T19" fmla="*/ 1048 h 1130"/>
                <a:gd name="T20" fmla="*/ 456 w 466"/>
                <a:gd name="T21" fmla="*/ 1008 h 1130"/>
                <a:gd name="T22" fmla="*/ 456 w 466"/>
                <a:gd name="T23" fmla="*/ 1045 h 1130"/>
                <a:gd name="T24" fmla="*/ 459 w 466"/>
                <a:gd name="T25" fmla="*/ 1089 h 1130"/>
                <a:gd name="T26" fmla="*/ 424 w 466"/>
                <a:gd name="T27" fmla="*/ 1082 h 1130"/>
                <a:gd name="T28" fmla="*/ 366 w 466"/>
                <a:gd name="T29" fmla="*/ 1103 h 1130"/>
                <a:gd name="T30" fmla="*/ 320 w 466"/>
                <a:gd name="T31" fmla="*/ 1129 h 1130"/>
                <a:gd name="T32" fmla="*/ 301 w 466"/>
                <a:gd name="T33" fmla="*/ 1057 h 1130"/>
                <a:gd name="T34" fmla="*/ 298 w 466"/>
                <a:gd name="T35" fmla="*/ 738 h 1130"/>
                <a:gd name="T36" fmla="*/ 281 w 466"/>
                <a:gd name="T37" fmla="*/ 529 h 1130"/>
                <a:gd name="T38" fmla="*/ 279 w 466"/>
                <a:gd name="T39" fmla="*/ 476 h 1130"/>
                <a:gd name="T40" fmla="*/ 273 w 466"/>
                <a:gd name="T41" fmla="*/ 222 h 1130"/>
                <a:gd name="T42" fmla="*/ 259 w 466"/>
                <a:gd name="T43" fmla="*/ 220 h 1130"/>
                <a:gd name="T44" fmla="*/ 254 w 466"/>
                <a:gd name="T45" fmla="*/ 497 h 1130"/>
                <a:gd name="T46" fmla="*/ 273 w 466"/>
                <a:gd name="T47" fmla="*/ 779 h 1130"/>
                <a:gd name="T48" fmla="*/ 279 w 466"/>
                <a:gd name="T49" fmla="*/ 990 h 1130"/>
                <a:gd name="T50" fmla="*/ 279 w 466"/>
                <a:gd name="T51" fmla="*/ 1122 h 1130"/>
                <a:gd name="T52" fmla="*/ 210 w 466"/>
                <a:gd name="T53" fmla="*/ 1105 h 1130"/>
                <a:gd name="T54" fmla="*/ 141 w 466"/>
                <a:gd name="T55" fmla="*/ 1096 h 1130"/>
                <a:gd name="T56" fmla="*/ 128 w 466"/>
                <a:gd name="T57" fmla="*/ 958 h 1130"/>
                <a:gd name="T58" fmla="*/ 141 w 466"/>
                <a:gd name="T59" fmla="*/ 906 h 1130"/>
                <a:gd name="T60" fmla="*/ 172 w 466"/>
                <a:gd name="T61" fmla="*/ 990 h 1130"/>
                <a:gd name="T62" fmla="*/ 202 w 466"/>
                <a:gd name="T63" fmla="*/ 1025 h 1130"/>
                <a:gd name="T64" fmla="*/ 232 w 466"/>
                <a:gd name="T65" fmla="*/ 1034 h 1130"/>
                <a:gd name="T66" fmla="*/ 227 w 466"/>
                <a:gd name="T67" fmla="*/ 1022 h 1130"/>
                <a:gd name="T68" fmla="*/ 180 w 466"/>
                <a:gd name="T69" fmla="*/ 962 h 1130"/>
                <a:gd name="T70" fmla="*/ 153 w 466"/>
                <a:gd name="T71" fmla="*/ 846 h 1130"/>
                <a:gd name="T72" fmla="*/ 126 w 466"/>
                <a:gd name="T73" fmla="*/ 724 h 1130"/>
                <a:gd name="T74" fmla="*/ 104 w 466"/>
                <a:gd name="T75" fmla="*/ 592 h 1130"/>
                <a:gd name="T76" fmla="*/ 62 w 466"/>
                <a:gd name="T77" fmla="*/ 351 h 1130"/>
                <a:gd name="T78" fmla="*/ 57 w 466"/>
                <a:gd name="T79" fmla="*/ 250 h 1130"/>
                <a:gd name="T80" fmla="*/ 8 w 466"/>
                <a:gd name="T81" fmla="*/ 140 h 1130"/>
                <a:gd name="T82" fmla="*/ 0 w 466"/>
                <a:gd name="T83" fmla="*/ 90 h 1130"/>
                <a:gd name="T84" fmla="*/ 21 w 466"/>
                <a:gd name="T85" fmla="*/ 23 h 1130"/>
                <a:gd name="T86" fmla="*/ 54 w 466"/>
                <a:gd name="T87" fmla="*/ 13 h 1130"/>
                <a:gd name="T88" fmla="*/ 84 w 466"/>
                <a:gd name="T89" fmla="*/ 113 h 1130"/>
                <a:gd name="T90" fmla="*/ 134 w 466"/>
                <a:gd name="T91" fmla="*/ 163 h 1130"/>
                <a:gd name="T92" fmla="*/ 163 w 466"/>
                <a:gd name="T93" fmla="*/ 150 h 1130"/>
                <a:gd name="T94" fmla="*/ 202 w 466"/>
                <a:gd name="T95" fmla="*/ 92 h 1130"/>
                <a:gd name="T96" fmla="*/ 237 w 466"/>
                <a:gd name="T97" fmla="*/ 2 h 1130"/>
                <a:gd name="T98" fmla="*/ 341 w 466"/>
                <a:gd name="T99" fmla="*/ 0 h 1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66" h="1130">
                  <a:moveTo>
                    <a:pt x="341" y="170"/>
                  </a:moveTo>
                  <a:lnTo>
                    <a:pt x="344" y="187"/>
                  </a:lnTo>
                  <a:lnTo>
                    <a:pt x="350" y="203"/>
                  </a:lnTo>
                  <a:lnTo>
                    <a:pt x="360" y="217"/>
                  </a:lnTo>
                  <a:lnTo>
                    <a:pt x="377" y="229"/>
                  </a:lnTo>
                  <a:lnTo>
                    <a:pt x="421" y="231"/>
                  </a:lnTo>
                  <a:lnTo>
                    <a:pt x="443" y="229"/>
                  </a:lnTo>
                  <a:lnTo>
                    <a:pt x="451" y="229"/>
                  </a:lnTo>
                  <a:lnTo>
                    <a:pt x="465" y="224"/>
                  </a:lnTo>
                  <a:lnTo>
                    <a:pt x="465" y="284"/>
                  </a:lnTo>
                  <a:lnTo>
                    <a:pt x="465" y="342"/>
                  </a:lnTo>
                  <a:lnTo>
                    <a:pt x="459" y="457"/>
                  </a:lnTo>
                  <a:lnTo>
                    <a:pt x="451" y="585"/>
                  </a:lnTo>
                  <a:lnTo>
                    <a:pt x="440" y="714"/>
                  </a:lnTo>
                  <a:lnTo>
                    <a:pt x="451" y="837"/>
                  </a:lnTo>
                  <a:lnTo>
                    <a:pt x="454" y="899"/>
                  </a:lnTo>
                  <a:lnTo>
                    <a:pt x="454" y="965"/>
                  </a:lnTo>
                  <a:lnTo>
                    <a:pt x="451" y="978"/>
                  </a:lnTo>
                  <a:lnTo>
                    <a:pt x="446" y="995"/>
                  </a:lnTo>
                  <a:lnTo>
                    <a:pt x="424" y="1025"/>
                  </a:lnTo>
                  <a:lnTo>
                    <a:pt x="394" y="1048"/>
                  </a:lnTo>
                  <a:lnTo>
                    <a:pt x="360" y="1068"/>
                  </a:lnTo>
                  <a:lnTo>
                    <a:pt x="358" y="1073"/>
                  </a:lnTo>
                  <a:lnTo>
                    <a:pt x="360" y="1080"/>
                  </a:lnTo>
                  <a:lnTo>
                    <a:pt x="369" y="1082"/>
                  </a:lnTo>
                  <a:lnTo>
                    <a:pt x="377" y="1082"/>
                  </a:lnTo>
                  <a:lnTo>
                    <a:pt x="385" y="1078"/>
                  </a:lnTo>
                  <a:lnTo>
                    <a:pt x="394" y="1075"/>
                  </a:lnTo>
                  <a:lnTo>
                    <a:pt x="415" y="1064"/>
                  </a:lnTo>
                  <a:lnTo>
                    <a:pt x="432" y="1048"/>
                  </a:lnTo>
                  <a:lnTo>
                    <a:pt x="446" y="1029"/>
                  </a:lnTo>
                  <a:lnTo>
                    <a:pt x="454" y="1011"/>
                  </a:lnTo>
                  <a:lnTo>
                    <a:pt x="456" y="1008"/>
                  </a:lnTo>
                  <a:lnTo>
                    <a:pt x="459" y="1020"/>
                  </a:lnTo>
                  <a:lnTo>
                    <a:pt x="456" y="1034"/>
                  </a:lnTo>
                  <a:lnTo>
                    <a:pt x="456" y="1045"/>
                  </a:lnTo>
                  <a:lnTo>
                    <a:pt x="456" y="1059"/>
                  </a:lnTo>
                  <a:lnTo>
                    <a:pt x="459" y="1073"/>
                  </a:lnTo>
                  <a:lnTo>
                    <a:pt x="459" y="1089"/>
                  </a:lnTo>
                  <a:lnTo>
                    <a:pt x="451" y="1082"/>
                  </a:lnTo>
                  <a:lnTo>
                    <a:pt x="440" y="1080"/>
                  </a:lnTo>
                  <a:lnTo>
                    <a:pt x="424" y="1082"/>
                  </a:lnTo>
                  <a:lnTo>
                    <a:pt x="388" y="1096"/>
                  </a:lnTo>
                  <a:lnTo>
                    <a:pt x="377" y="1098"/>
                  </a:lnTo>
                  <a:lnTo>
                    <a:pt x="366" y="1103"/>
                  </a:lnTo>
                  <a:lnTo>
                    <a:pt x="350" y="1115"/>
                  </a:lnTo>
                  <a:lnTo>
                    <a:pt x="330" y="1126"/>
                  </a:lnTo>
                  <a:lnTo>
                    <a:pt x="320" y="1129"/>
                  </a:lnTo>
                  <a:lnTo>
                    <a:pt x="306" y="1126"/>
                  </a:lnTo>
                  <a:lnTo>
                    <a:pt x="306" y="1092"/>
                  </a:lnTo>
                  <a:lnTo>
                    <a:pt x="301" y="1057"/>
                  </a:lnTo>
                  <a:lnTo>
                    <a:pt x="301" y="1002"/>
                  </a:lnTo>
                  <a:lnTo>
                    <a:pt x="295" y="946"/>
                  </a:lnTo>
                  <a:lnTo>
                    <a:pt x="298" y="738"/>
                  </a:lnTo>
                  <a:lnTo>
                    <a:pt x="292" y="634"/>
                  </a:lnTo>
                  <a:lnTo>
                    <a:pt x="289" y="594"/>
                  </a:lnTo>
                  <a:lnTo>
                    <a:pt x="281" y="529"/>
                  </a:lnTo>
                  <a:lnTo>
                    <a:pt x="279" y="513"/>
                  </a:lnTo>
                  <a:lnTo>
                    <a:pt x="279" y="494"/>
                  </a:lnTo>
                  <a:lnTo>
                    <a:pt x="279" y="476"/>
                  </a:lnTo>
                  <a:lnTo>
                    <a:pt x="279" y="457"/>
                  </a:lnTo>
                  <a:lnTo>
                    <a:pt x="276" y="229"/>
                  </a:lnTo>
                  <a:lnTo>
                    <a:pt x="273" y="222"/>
                  </a:lnTo>
                  <a:lnTo>
                    <a:pt x="267" y="215"/>
                  </a:lnTo>
                  <a:lnTo>
                    <a:pt x="262" y="215"/>
                  </a:lnTo>
                  <a:lnTo>
                    <a:pt x="259" y="220"/>
                  </a:lnTo>
                  <a:lnTo>
                    <a:pt x="254" y="384"/>
                  </a:lnTo>
                  <a:lnTo>
                    <a:pt x="254" y="464"/>
                  </a:lnTo>
                  <a:lnTo>
                    <a:pt x="254" y="497"/>
                  </a:lnTo>
                  <a:lnTo>
                    <a:pt x="262" y="547"/>
                  </a:lnTo>
                  <a:lnTo>
                    <a:pt x="270" y="703"/>
                  </a:lnTo>
                  <a:lnTo>
                    <a:pt x="273" y="779"/>
                  </a:lnTo>
                  <a:lnTo>
                    <a:pt x="276" y="858"/>
                  </a:lnTo>
                  <a:lnTo>
                    <a:pt x="273" y="925"/>
                  </a:lnTo>
                  <a:lnTo>
                    <a:pt x="279" y="990"/>
                  </a:lnTo>
                  <a:lnTo>
                    <a:pt x="279" y="1055"/>
                  </a:lnTo>
                  <a:lnTo>
                    <a:pt x="284" y="1119"/>
                  </a:lnTo>
                  <a:lnTo>
                    <a:pt x="279" y="1122"/>
                  </a:lnTo>
                  <a:lnTo>
                    <a:pt x="254" y="1119"/>
                  </a:lnTo>
                  <a:lnTo>
                    <a:pt x="229" y="1115"/>
                  </a:lnTo>
                  <a:lnTo>
                    <a:pt x="210" y="1105"/>
                  </a:lnTo>
                  <a:lnTo>
                    <a:pt x="188" y="1094"/>
                  </a:lnTo>
                  <a:lnTo>
                    <a:pt x="156" y="1094"/>
                  </a:lnTo>
                  <a:lnTo>
                    <a:pt x="141" y="1096"/>
                  </a:lnTo>
                  <a:lnTo>
                    <a:pt x="126" y="1103"/>
                  </a:lnTo>
                  <a:lnTo>
                    <a:pt x="123" y="1103"/>
                  </a:lnTo>
                  <a:lnTo>
                    <a:pt x="128" y="958"/>
                  </a:lnTo>
                  <a:lnTo>
                    <a:pt x="131" y="814"/>
                  </a:lnTo>
                  <a:lnTo>
                    <a:pt x="136" y="876"/>
                  </a:lnTo>
                  <a:lnTo>
                    <a:pt x="141" y="906"/>
                  </a:lnTo>
                  <a:lnTo>
                    <a:pt x="150" y="934"/>
                  </a:lnTo>
                  <a:lnTo>
                    <a:pt x="161" y="962"/>
                  </a:lnTo>
                  <a:lnTo>
                    <a:pt x="172" y="990"/>
                  </a:lnTo>
                  <a:lnTo>
                    <a:pt x="180" y="1002"/>
                  </a:lnTo>
                  <a:lnTo>
                    <a:pt x="191" y="1015"/>
                  </a:lnTo>
                  <a:lnTo>
                    <a:pt x="202" y="1025"/>
                  </a:lnTo>
                  <a:lnTo>
                    <a:pt x="218" y="1034"/>
                  </a:lnTo>
                  <a:lnTo>
                    <a:pt x="227" y="1034"/>
                  </a:lnTo>
                  <a:lnTo>
                    <a:pt x="232" y="1034"/>
                  </a:lnTo>
                  <a:lnTo>
                    <a:pt x="235" y="1034"/>
                  </a:lnTo>
                  <a:lnTo>
                    <a:pt x="232" y="1027"/>
                  </a:lnTo>
                  <a:lnTo>
                    <a:pt x="227" y="1022"/>
                  </a:lnTo>
                  <a:lnTo>
                    <a:pt x="215" y="1013"/>
                  </a:lnTo>
                  <a:lnTo>
                    <a:pt x="197" y="988"/>
                  </a:lnTo>
                  <a:lnTo>
                    <a:pt x="180" y="962"/>
                  </a:lnTo>
                  <a:lnTo>
                    <a:pt x="169" y="934"/>
                  </a:lnTo>
                  <a:lnTo>
                    <a:pt x="161" y="906"/>
                  </a:lnTo>
                  <a:lnTo>
                    <a:pt x="153" y="846"/>
                  </a:lnTo>
                  <a:lnTo>
                    <a:pt x="147" y="786"/>
                  </a:lnTo>
                  <a:lnTo>
                    <a:pt x="134" y="756"/>
                  </a:lnTo>
                  <a:lnTo>
                    <a:pt x="126" y="724"/>
                  </a:lnTo>
                  <a:lnTo>
                    <a:pt x="117" y="691"/>
                  </a:lnTo>
                  <a:lnTo>
                    <a:pt x="112" y="659"/>
                  </a:lnTo>
                  <a:lnTo>
                    <a:pt x="104" y="592"/>
                  </a:lnTo>
                  <a:lnTo>
                    <a:pt x="92" y="527"/>
                  </a:lnTo>
                  <a:lnTo>
                    <a:pt x="70" y="411"/>
                  </a:lnTo>
                  <a:lnTo>
                    <a:pt x="62" y="351"/>
                  </a:lnTo>
                  <a:lnTo>
                    <a:pt x="60" y="328"/>
                  </a:lnTo>
                  <a:lnTo>
                    <a:pt x="62" y="291"/>
                  </a:lnTo>
                  <a:lnTo>
                    <a:pt x="57" y="250"/>
                  </a:lnTo>
                  <a:lnTo>
                    <a:pt x="43" y="213"/>
                  </a:lnTo>
                  <a:lnTo>
                    <a:pt x="27" y="175"/>
                  </a:lnTo>
                  <a:lnTo>
                    <a:pt x="8" y="140"/>
                  </a:lnTo>
                  <a:lnTo>
                    <a:pt x="5" y="129"/>
                  </a:lnTo>
                  <a:lnTo>
                    <a:pt x="3" y="115"/>
                  </a:lnTo>
                  <a:lnTo>
                    <a:pt x="0" y="90"/>
                  </a:lnTo>
                  <a:lnTo>
                    <a:pt x="8" y="48"/>
                  </a:lnTo>
                  <a:lnTo>
                    <a:pt x="16" y="30"/>
                  </a:lnTo>
                  <a:lnTo>
                    <a:pt x="21" y="23"/>
                  </a:lnTo>
                  <a:lnTo>
                    <a:pt x="35" y="16"/>
                  </a:lnTo>
                  <a:lnTo>
                    <a:pt x="43" y="13"/>
                  </a:lnTo>
                  <a:lnTo>
                    <a:pt x="54" y="13"/>
                  </a:lnTo>
                  <a:lnTo>
                    <a:pt x="62" y="55"/>
                  </a:lnTo>
                  <a:lnTo>
                    <a:pt x="76" y="94"/>
                  </a:lnTo>
                  <a:lnTo>
                    <a:pt x="84" y="113"/>
                  </a:lnTo>
                  <a:lnTo>
                    <a:pt x="98" y="131"/>
                  </a:lnTo>
                  <a:lnTo>
                    <a:pt x="114" y="147"/>
                  </a:lnTo>
                  <a:lnTo>
                    <a:pt x="134" y="163"/>
                  </a:lnTo>
                  <a:lnTo>
                    <a:pt x="141" y="163"/>
                  </a:lnTo>
                  <a:lnTo>
                    <a:pt x="150" y="161"/>
                  </a:lnTo>
                  <a:lnTo>
                    <a:pt x="163" y="150"/>
                  </a:lnTo>
                  <a:lnTo>
                    <a:pt x="175" y="133"/>
                  </a:lnTo>
                  <a:lnTo>
                    <a:pt x="183" y="122"/>
                  </a:lnTo>
                  <a:lnTo>
                    <a:pt x="202" y="92"/>
                  </a:lnTo>
                  <a:lnTo>
                    <a:pt x="215" y="64"/>
                  </a:lnTo>
                  <a:lnTo>
                    <a:pt x="229" y="34"/>
                  </a:lnTo>
                  <a:lnTo>
                    <a:pt x="237" y="2"/>
                  </a:lnTo>
                  <a:lnTo>
                    <a:pt x="262" y="4"/>
                  </a:lnTo>
                  <a:lnTo>
                    <a:pt x="289" y="2"/>
                  </a:lnTo>
                  <a:lnTo>
                    <a:pt x="341" y="0"/>
                  </a:lnTo>
                  <a:lnTo>
                    <a:pt x="341" y="170"/>
                  </a:lnTo>
                </a:path>
              </a:pathLst>
            </a:custGeom>
            <a:solidFill>
              <a:srgbClr val="9999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7" name="Freeform 117"/>
            <p:cNvSpPr>
              <a:spLocks/>
            </p:cNvSpPr>
            <p:nvPr/>
          </p:nvSpPr>
          <p:spPr bwMode="auto">
            <a:xfrm>
              <a:off x="2823" y="3844"/>
              <a:ext cx="97" cy="283"/>
            </a:xfrm>
            <a:custGeom>
              <a:avLst/>
              <a:gdLst>
                <a:gd name="T0" fmla="*/ 93 w 97"/>
                <a:gd name="T1" fmla="*/ 59 h 283"/>
                <a:gd name="T2" fmla="*/ 93 w 97"/>
                <a:gd name="T3" fmla="*/ 99 h 283"/>
                <a:gd name="T4" fmla="*/ 86 w 97"/>
                <a:gd name="T5" fmla="*/ 137 h 283"/>
                <a:gd name="T6" fmla="*/ 77 w 97"/>
                <a:gd name="T7" fmla="*/ 175 h 283"/>
                <a:gd name="T8" fmla="*/ 65 w 97"/>
                <a:gd name="T9" fmla="*/ 211 h 283"/>
                <a:gd name="T10" fmla="*/ 55 w 97"/>
                <a:gd name="T11" fmla="*/ 231 h 283"/>
                <a:gd name="T12" fmla="*/ 40 w 97"/>
                <a:gd name="T13" fmla="*/ 248 h 283"/>
                <a:gd name="T14" fmla="*/ 4 w 97"/>
                <a:gd name="T15" fmla="*/ 282 h 283"/>
                <a:gd name="T16" fmla="*/ 2 w 97"/>
                <a:gd name="T17" fmla="*/ 282 h 283"/>
                <a:gd name="T18" fmla="*/ 0 w 97"/>
                <a:gd name="T19" fmla="*/ 282 h 283"/>
                <a:gd name="T20" fmla="*/ 21 w 97"/>
                <a:gd name="T21" fmla="*/ 257 h 283"/>
                <a:gd name="T22" fmla="*/ 38 w 97"/>
                <a:gd name="T23" fmla="*/ 228 h 283"/>
                <a:gd name="T24" fmla="*/ 52 w 97"/>
                <a:gd name="T25" fmla="*/ 202 h 283"/>
                <a:gd name="T26" fmla="*/ 62 w 97"/>
                <a:gd name="T27" fmla="*/ 172 h 283"/>
                <a:gd name="T28" fmla="*/ 77 w 97"/>
                <a:gd name="T29" fmla="*/ 110 h 283"/>
                <a:gd name="T30" fmla="*/ 88 w 97"/>
                <a:gd name="T31" fmla="*/ 50 h 283"/>
                <a:gd name="T32" fmla="*/ 93 w 97"/>
                <a:gd name="T33" fmla="*/ 0 h 283"/>
                <a:gd name="T34" fmla="*/ 96 w 97"/>
                <a:gd name="T35" fmla="*/ 29 h 283"/>
                <a:gd name="T36" fmla="*/ 93 w 97"/>
                <a:gd name="T37" fmla="*/ 59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7" h="283">
                  <a:moveTo>
                    <a:pt x="93" y="59"/>
                  </a:moveTo>
                  <a:lnTo>
                    <a:pt x="93" y="99"/>
                  </a:lnTo>
                  <a:lnTo>
                    <a:pt x="86" y="137"/>
                  </a:lnTo>
                  <a:lnTo>
                    <a:pt x="77" y="175"/>
                  </a:lnTo>
                  <a:lnTo>
                    <a:pt x="65" y="211"/>
                  </a:lnTo>
                  <a:lnTo>
                    <a:pt x="55" y="231"/>
                  </a:lnTo>
                  <a:lnTo>
                    <a:pt x="40" y="248"/>
                  </a:lnTo>
                  <a:lnTo>
                    <a:pt x="4" y="282"/>
                  </a:lnTo>
                  <a:lnTo>
                    <a:pt x="2" y="282"/>
                  </a:lnTo>
                  <a:lnTo>
                    <a:pt x="0" y="282"/>
                  </a:lnTo>
                  <a:lnTo>
                    <a:pt x="21" y="257"/>
                  </a:lnTo>
                  <a:lnTo>
                    <a:pt x="38" y="228"/>
                  </a:lnTo>
                  <a:lnTo>
                    <a:pt x="52" y="202"/>
                  </a:lnTo>
                  <a:lnTo>
                    <a:pt x="62" y="172"/>
                  </a:lnTo>
                  <a:lnTo>
                    <a:pt x="77" y="110"/>
                  </a:lnTo>
                  <a:lnTo>
                    <a:pt x="88" y="50"/>
                  </a:lnTo>
                  <a:lnTo>
                    <a:pt x="93" y="0"/>
                  </a:lnTo>
                  <a:lnTo>
                    <a:pt x="96" y="29"/>
                  </a:lnTo>
                  <a:lnTo>
                    <a:pt x="93" y="5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8" name="Freeform 118"/>
            <p:cNvSpPr>
              <a:spLocks/>
            </p:cNvSpPr>
            <p:nvPr/>
          </p:nvSpPr>
          <p:spPr bwMode="auto">
            <a:xfrm>
              <a:off x="2641" y="4046"/>
              <a:ext cx="74" cy="94"/>
            </a:xfrm>
            <a:custGeom>
              <a:avLst/>
              <a:gdLst>
                <a:gd name="T0" fmla="*/ 13 w 74"/>
                <a:gd name="T1" fmla="*/ 24 h 94"/>
                <a:gd name="T2" fmla="*/ 22 w 74"/>
                <a:gd name="T3" fmla="*/ 40 h 94"/>
                <a:gd name="T4" fmla="*/ 36 w 74"/>
                <a:gd name="T5" fmla="*/ 54 h 94"/>
                <a:gd name="T6" fmla="*/ 50 w 74"/>
                <a:gd name="T7" fmla="*/ 66 h 94"/>
                <a:gd name="T8" fmla="*/ 66 w 74"/>
                <a:gd name="T9" fmla="*/ 79 h 94"/>
                <a:gd name="T10" fmla="*/ 70 w 74"/>
                <a:gd name="T11" fmla="*/ 85 h 94"/>
                <a:gd name="T12" fmla="*/ 73 w 74"/>
                <a:gd name="T13" fmla="*/ 86 h 94"/>
                <a:gd name="T14" fmla="*/ 73 w 74"/>
                <a:gd name="T15" fmla="*/ 90 h 94"/>
                <a:gd name="T16" fmla="*/ 63 w 74"/>
                <a:gd name="T17" fmla="*/ 93 h 94"/>
                <a:gd name="T18" fmla="*/ 54 w 74"/>
                <a:gd name="T19" fmla="*/ 89 h 94"/>
                <a:gd name="T20" fmla="*/ 36 w 74"/>
                <a:gd name="T21" fmla="*/ 79 h 94"/>
                <a:gd name="T22" fmla="*/ 22 w 74"/>
                <a:gd name="T23" fmla="*/ 62 h 94"/>
                <a:gd name="T24" fmla="*/ 11 w 74"/>
                <a:gd name="T25" fmla="*/ 42 h 94"/>
                <a:gd name="T26" fmla="*/ 4 w 74"/>
                <a:gd name="T27" fmla="*/ 24 h 94"/>
                <a:gd name="T28" fmla="*/ 0 w 74"/>
                <a:gd name="T29" fmla="*/ 2 h 94"/>
                <a:gd name="T30" fmla="*/ 2 w 74"/>
                <a:gd name="T31" fmla="*/ 0 h 94"/>
                <a:gd name="T32" fmla="*/ 4 w 74"/>
                <a:gd name="T33" fmla="*/ 2 h 94"/>
                <a:gd name="T34" fmla="*/ 9 w 74"/>
                <a:gd name="T35" fmla="*/ 13 h 94"/>
                <a:gd name="T36" fmla="*/ 13 w 74"/>
                <a:gd name="T37" fmla="*/ 2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94">
                  <a:moveTo>
                    <a:pt x="13" y="24"/>
                  </a:moveTo>
                  <a:lnTo>
                    <a:pt x="22" y="40"/>
                  </a:lnTo>
                  <a:lnTo>
                    <a:pt x="36" y="54"/>
                  </a:lnTo>
                  <a:lnTo>
                    <a:pt x="50" y="66"/>
                  </a:lnTo>
                  <a:lnTo>
                    <a:pt x="66" y="79"/>
                  </a:lnTo>
                  <a:lnTo>
                    <a:pt x="70" y="85"/>
                  </a:lnTo>
                  <a:lnTo>
                    <a:pt x="73" y="86"/>
                  </a:lnTo>
                  <a:lnTo>
                    <a:pt x="73" y="90"/>
                  </a:lnTo>
                  <a:lnTo>
                    <a:pt x="63" y="93"/>
                  </a:lnTo>
                  <a:lnTo>
                    <a:pt x="54" y="89"/>
                  </a:lnTo>
                  <a:lnTo>
                    <a:pt x="36" y="79"/>
                  </a:lnTo>
                  <a:lnTo>
                    <a:pt x="22" y="62"/>
                  </a:lnTo>
                  <a:lnTo>
                    <a:pt x="11" y="42"/>
                  </a:lnTo>
                  <a:lnTo>
                    <a:pt x="4" y="24"/>
                  </a:lnTo>
                  <a:lnTo>
                    <a:pt x="0" y="2"/>
                  </a:lnTo>
                  <a:lnTo>
                    <a:pt x="2" y="0"/>
                  </a:lnTo>
                  <a:lnTo>
                    <a:pt x="4" y="2"/>
                  </a:lnTo>
                  <a:lnTo>
                    <a:pt x="9" y="13"/>
                  </a:lnTo>
                  <a:lnTo>
                    <a:pt x="13" y="24"/>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9" name="Freeform 119"/>
            <p:cNvSpPr>
              <a:spLocks/>
            </p:cNvSpPr>
            <p:nvPr/>
          </p:nvSpPr>
          <p:spPr bwMode="auto">
            <a:xfrm>
              <a:off x="2814" y="4171"/>
              <a:ext cx="219" cy="75"/>
            </a:xfrm>
            <a:custGeom>
              <a:avLst/>
              <a:gdLst>
                <a:gd name="T0" fmla="*/ 152 w 219"/>
                <a:gd name="T1" fmla="*/ 17 h 75"/>
                <a:gd name="T2" fmla="*/ 180 w 219"/>
                <a:gd name="T3" fmla="*/ 26 h 75"/>
                <a:gd name="T4" fmla="*/ 210 w 219"/>
                <a:gd name="T5" fmla="*/ 33 h 75"/>
                <a:gd name="T6" fmla="*/ 215 w 219"/>
                <a:gd name="T7" fmla="*/ 40 h 75"/>
                <a:gd name="T8" fmla="*/ 218 w 219"/>
                <a:gd name="T9" fmla="*/ 46 h 75"/>
                <a:gd name="T10" fmla="*/ 218 w 219"/>
                <a:gd name="T11" fmla="*/ 51 h 75"/>
                <a:gd name="T12" fmla="*/ 212 w 219"/>
                <a:gd name="T13" fmla="*/ 60 h 75"/>
                <a:gd name="T14" fmla="*/ 189 w 219"/>
                <a:gd name="T15" fmla="*/ 67 h 75"/>
                <a:gd name="T16" fmla="*/ 165 w 219"/>
                <a:gd name="T17" fmla="*/ 71 h 75"/>
                <a:gd name="T18" fmla="*/ 141 w 219"/>
                <a:gd name="T19" fmla="*/ 74 h 75"/>
                <a:gd name="T20" fmla="*/ 115 w 219"/>
                <a:gd name="T21" fmla="*/ 74 h 75"/>
                <a:gd name="T22" fmla="*/ 65 w 219"/>
                <a:gd name="T23" fmla="*/ 66 h 75"/>
                <a:gd name="T24" fmla="*/ 15 w 219"/>
                <a:gd name="T25" fmla="*/ 57 h 75"/>
                <a:gd name="T26" fmla="*/ 7 w 219"/>
                <a:gd name="T27" fmla="*/ 56 h 75"/>
                <a:gd name="T28" fmla="*/ 0 w 219"/>
                <a:gd name="T29" fmla="*/ 50 h 75"/>
                <a:gd name="T30" fmla="*/ 0 w 219"/>
                <a:gd name="T31" fmla="*/ 41 h 75"/>
                <a:gd name="T32" fmla="*/ 5 w 219"/>
                <a:gd name="T33" fmla="*/ 33 h 75"/>
                <a:gd name="T34" fmla="*/ 26 w 219"/>
                <a:gd name="T35" fmla="*/ 26 h 75"/>
                <a:gd name="T36" fmla="*/ 46 w 219"/>
                <a:gd name="T37" fmla="*/ 16 h 75"/>
                <a:gd name="T38" fmla="*/ 65 w 219"/>
                <a:gd name="T39" fmla="*/ 6 h 75"/>
                <a:gd name="T40" fmla="*/ 76 w 219"/>
                <a:gd name="T41" fmla="*/ 2 h 75"/>
                <a:gd name="T42" fmla="*/ 87 w 219"/>
                <a:gd name="T43" fmla="*/ 0 h 75"/>
                <a:gd name="T44" fmla="*/ 105 w 219"/>
                <a:gd name="T45" fmla="*/ 0 h 75"/>
                <a:gd name="T46" fmla="*/ 123 w 219"/>
                <a:gd name="T47" fmla="*/ 2 h 75"/>
                <a:gd name="T48" fmla="*/ 139 w 219"/>
                <a:gd name="T49" fmla="*/ 7 h 75"/>
                <a:gd name="T50" fmla="*/ 152 w 219"/>
                <a:gd name="T51" fmla="*/ 1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9" h="75">
                  <a:moveTo>
                    <a:pt x="152" y="17"/>
                  </a:moveTo>
                  <a:lnTo>
                    <a:pt x="180" y="26"/>
                  </a:lnTo>
                  <a:lnTo>
                    <a:pt x="210" y="33"/>
                  </a:lnTo>
                  <a:lnTo>
                    <a:pt x="215" y="40"/>
                  </a:lnTo>
                  <a:lnTo>
                    <a:pt x="218" y="46"/>
                  </a:lnTo>
                  <a:lnTo>
                    <a:pt x="218" y="51"/>
                  </a:lnTo>
                  <a:lnTo>
                    <a:pt x="212" y="60"/>
                  </a:lnTo>
                  <a:lnTo>
                    <a:pt x="189" y="67"/>
                  </a:lnTo>
                  <a:lnTo>
                    <a:pt x="165" y="71"/>
                  </a:lnTo>
                  <a:lnTo>
                    <a:pt x="141" y="74"/>
                  </a:lnTo>
                  <a:lnTo>
                    <a:pt x="115" y="74"/>
                  </a:lnTo>
                  <a:lnTo>
                    <a:pt x="65" y="66"/>
                  </a:lnTo>
                  <a:lnTo>
                    <a:pt x="15" y="57"/>
                  </a:lnTo>
                  <a:lnTo>
                    <a:pt x="7" y="56"/>
                  </a:lnTo>
                  <a:lnTo>
                    <a:pt x="0" y="50"/>
                  </a:lnTo>
                  <a:lnTo>
                    <a:pt x="0" y="41"/>
                  </a:lnTo>
                  <a:lnTo>
                    <a:pt x="5" y="33"/>
                  </a:lnTo>
                  <a:lnTo>
                    <a:pt x="26" y="26"/>
                  </a:lnTo>
                  <a:lnTo>
                    <a:pt x="46" y="16"/>
                  </a:lnTo>
                  <a:lnTo>
                    <a:pt x="65" y="6"/>
                  </a:lnTo>
                  <a:lnTo>
                    <a:pt x="76" y="2"/>
                  </a:lnTo>
                  <a:lnTo>
                    <a:pt x="87" y="0"/>
                  </a:lnTo>
                  <a:lnTo>
                    <a:pt x="105" y="0"/>
                  </a:lnTo>
                  <a:lnTo>
                    <a:pt x="123" y="2"/>
                  </a:lnTo>
                  <a:lnTo>
                    <a:pt x="139" y="7"/>
                  </a:lnTo>
                  <a:lnTo>
                    <a:pt x="152" y="17"/>
                  </a:lnTo>
                </a:path>
              </a:pathLst>
            </a:custGeom>
            <a:solidFill>
              <a:schemeClr val="tx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0" name="Freeform 120"/>
            <p:cNvSpPr>
              <a:spLocks/>
            </p:cNvSpPr>
            <p:nvPr/>
          </p:nvSpPr>
          <p:spPr bwMode="auto">
            <a:xfrm>
              <a:off x="2568" y="4177"/>
              <a:ext cx="188" cy="77"/>
            </a:xfrm>
            <a:custGeom>
              <a:avLst/>
              <a:gdLst>
                <a:gd name="T0" fmla="*/ 140 w 188"/>
                <a:gd name="T1" fmla="*/ 15 h 77"/>
                <a:gd name="T2" fmla="*/ 166 w 188"/>
                <a:gd name="T3" fmla="*/ 21 h 77"/>
                <a:gd name="T4" fmla="*/ 176 w 188"/>
                <a:gd name="T5" fmla="*/ 25 h 77"/>
                <a:gd name="T6" fmla="*/ 181 w 188"/>
                <a:gd name="T7" fmla="*/ 27 h 77"/>
                <a:gd name="T8" fmla="*/ 187 w 188"/>
                <a:gd name="T9" fmla="*/ 33 h 77"/>
                <a:gd name="T10" fmla="*/ 187 w 188"/>
                <a:gd name="T11" fmla="*/ 40 h 77"/>
                <a:gd name="T12" fmla="*/ 181 w 188"/>
                <a:gd name="T13" fmla="*/ 46 h 77"/>
                <a:gd name="T14" fmla="*/ 174 w 188"/>
                <a:gd name="T15" fmla="*/ 52 h 77"/>
                <a:gd name="T16" fmla="*/ 166 w 188"/>
                <a:gd name="T17" fmla="*/ 56 h 77"/>
                <a:gd name="T18" fmla="*/ 148 w 188"/>
                <a:gd name="T19" fmla="*/ 58 h 77"/>
                <a:gd name="T20" fmla="*/ 121 w 188"/>
                <a:gd name="T21" fmla="*/ 68 h 77"/>
                <a:gd name="T22" fmla="*/ 93 w 188"/>
                <a:gd name="T23" fmla="*/ 73 h 77"/>
                <a:gd name="T24" fmla="*/ 59 w 188"/>
                <a:gd name="T25" fmla="*/ 76 h 77"/>
                <a:gd name="T26" fmla="*/ 28 w 188"/>
                <a:gd name="T27" fmla="*/ 76 h 77"/>
                <a:gd name="T28" fmla="*/ 12 w 188"/>
                <a:gd name="T29" fmla="*/ 73 h 77"/>
                <a:gd name="T30" fmla="*/ 5 w 188"/>
                <a:gd name="T31" fmla="*/ 72 h 77"/>
                <a:gd name="T32" fmla="*/ 0 w 188"/>
                <a:gd name="T33" fmla="*/ 68 h 77"/>
                <a:gd name="T34" fmla="*/ 0 w 188"/>
                <a:gd name="T35" fmla="*/ 56 h 77"/>
                <a:gd name="T36" fmla="*/ 2 w 188"/>
                <a:gd name="T37" fmla="*/ 50 h 77"/>
                <a:gd name="T38" fmla="*/ 7 w 188"/>
                <a:gd name="T39" fmla="*/ 44 h 77"/>
                <a:gd name="T40" fmla="*/ 12 w 188"/>
                <a:gd name="T41" fmla="*/ 40 h 77"/>
                <a:gd name="T42" fmla="*/ 20 w 188"/>
                <a:gd name="T43" fmla="*/ 39 h 77"/>
                <a:gd name="T44" fmla="*/ 36 w 188"/>
                <a:gd name="T45" fmla="*/ 33 h 77"/>
                <a:gd name="T46" fmla="*/ 49 w 188"/>
                <a:gd name="T47" fmla="*/ 21 h 77"/>
                <a:gd name="T48" fmla="*/ 65 w 188"/>
                <a:gd name="T49" fmla="*/ 9 h 77"/>
                <a:gd name="T50" fmla="*/ 80 w 188"/>
                <a:gd name="T51" fmla="*/ 2 h 77"/>
                <a:gd name="T52" fmla="*/ 90 w 188"/>
                <a:gd name="T53" fmla="*/ 0 h 77"/>
                <a:gd name="T54" fmla="*/ 101 w 188"/>
                <a:gd name="T55" fmla="*/ 0 h 77"/>
                <a:gd name="T56" fmla="*/ 140 w 188"/>
                <a:gd name="T57" fmla="*/ 1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8" h="77">
                  <a:moveTo>
                    <a:pt x="140" y="15"/>
                  </a:moveTo>
                  <a:lnTo>
                    <a:pt x="166" y="21"/>
                  </a:lnTo>
                  <a:lnTo>
                    <a:pt x="176" y="25"/>
                  </a:lnTo>
                  <a:lnTo>
                    <a:pt x="181" y="27"/>
                  </a:lnTo>
                  <a:lnTo>
                    <a:pt x="187" y="33"/>
                  </a:lnTo>
                  <a:lnTo>
                    <a:pt x="187" y="40"/>
                  </a:lnTo>
                  <a:lnTo>
                    <a:pt x="181" y="46"/>
                  </a:lnTo>
                  <a:lnTo>
                    <a:pt x="174" y="52"/>
                  </a:lnTo>
                  <a:lnTo>
                    <a:pt x="166" y="56"/>
                  </a:lnTo>
                  <a:lnTo>
                    <a:pt x="148" y="58"/>
                  </a:lnTo>
                  <a:lnTo>
                    <a:pt x="121" y="68"/>
                  </a:lnTo>
                  <a:lnTo>
                    <a:pt x="93" y="73"/>
                  </a:lnTo>
                  <a:lnTo>
                    <a:pt x="59" y="76"/>
                  </a:lnTo>
                  <a:lnTo>
                    <a:pt x="28" y="76"/>
                  </a:lnTo>
                  <a:lnTo>
                    <a:pt x="12" y="73"/>
                  </a:lnTo>
                  <a:lnTo>
                    <a:pt x="5" y="72"/>
                  </a:lnTo>
                  <a:lnTo>
                    <a:pt x="0" y="68"/>
                  </a:lnTo>
                  <a:lnTo>
                    <a:pt x="0" y="56"/>
                  </a:lnTo>
                  <a:lnTo>
                    <a:pt x="2" y="50"/>
                  </a:lnTo>
                  <a:lnTo>
                    <a:pt x="7" y="44"/>
                  </a:lnTo>
                  <a:lnTo>
                    <a:pt x="12" y="40"/>
                  </a:lnTo>
                  <a:lnTo>
                    <a:pt x="20" y="39"/>
                  </a:lnTo>
                  <a:lnTo>
                    <a:pt x="36" y="33"/>
                  </a:lnTo>
                  <a:lnTo>
                    <a:pt x="49" y="21"/>
                  </a:lnTo>
                  <a:lnTo>
                    <a:pt x="65" y="9"/>
                  </a:lnTo>
                  <a:lnTo>
                    <a:pt x="80" y="2"/>
                  </a:lnTo>
                  <a:lnTo>
                    <a:pt x="90" y="0"/>
                  </a:lnTo>
                  <a:lnTo>
                    <a:pt x="101" y="0"/>
                  </a:lnTo>
                  <a:lnTo>
                    <a:pt x="140" y="15"/>
                  </a:lnTo>
                </a:path>
              </a:pathLst>
            </a:custGeom>
            <a:solidFill>
              <a:schemeClr val="tx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1" name="Freeform 121"/>
            <p:cNvSpPr>
              <a:spLocks/>
            </p:cNvSpPr>
            <p:nvPr/>
          </p:nvSpPr>
          <p:spPr bwMode="auto">
            <a:xfrm>
              <a:off x="2552" y="4237"/>
              <a:ext cx="492" cy="46"/>
            </a:xfrm>
            <a:custGeom>
              <a:avLst/>
              <a:gdLst>
                <a:gd name="T0" fmla="*/ 283 w 492"/>
                <a:gd name="T1" fmla="*/ 12 h 46"/>
                <a:gd name="T2" fmla="*/ 340 w 492"/>
                <a:gd name="T3" fmla="*/ 23 h 46"/>
                <a:gd name="T4" fmla="*/ 371 w 492"/>
                <a:gd name="T5" fmla="*/ 24 h 46"/>
                <a:gd name="T6" fmla="*/ 381 w 492"/>
                <a:gd name="T7" fmla="*/ 27 h 46"/>
                <a:gd name="T8" fmla="*/ 403 w 492"/>
                <a:gd name="T9" fmla="*/ 27 h 46"/>
                <a:gd name="T10" fmla="*/ 444 w 492"/>
                <a:gd name="T11" fmla="*/ 21 h 46"/>
                <a:gd name="T12" fmla="*/ 485 w 492"/>
                <a:gd name="T13" fmla="*/ 12 h 46"/>
                <a:gd name="T14" fmla="*/ 491 w 492"/>
                <a:gd name="T15" fmla="*/ 16 h 46"/>
                <a:gd name="T16" fmla="*/ 491 w 492"/>
                <a:gd name="T17" fmla="*/ 21 h 46"/>
                <a:gd name="T18" fmla="*/ 487 w 492"/>
                <a:gd name="T19" fmla="*/ 28 h 46"/>
                <a:gd name="T20" fmla="*/ 452 w 492"/>
                <a:gd name="T21" fmla="*/ 38 h 46"/>
                <a:gd name="T22" fmla="*/ 411 w 492"/>
                <a:gd name="T23" fmla="*/ 41 h 46"/>
                <a:gd name="T24" fmla="*/ 371 w 492"/>
                <a:gd name="T25" fmla="*/ 41 h 46"/>
                <a:gd name="T26" fmla="*/ 332 w 492"/>
                <a:gd name="T27" fmla="*/ 38 h 46"/>
                <a:gd name="T28" fmla="*/ 278 w 492"/>
                <a:gd name="T29" fmla="*/ 27 h 46"/>
                <a:gd name="T30" fmla="*/ 231 w 492"/>
                <a:gd name="T31" fmla="*/ 14 h 46"/>
                <a:gd name="T32" fmla="*/ 199 w 492"/>
                <a:gd name="T33" fmla="*/ 24 h 46"/>
                <a:gd name="T34" fmla="*/ 141 w 492"/>
                <a:gd name="T35" fmla="*/ 39 h 46"/>
                <a:gd name="T36" fmla="*/ 111 w 492"/>
                <a:gd name="T37" fmla="*/ 43 h 46"/>
                <a:gd name="T38" fmla="*/ 81 w 492"/>
                <a:gd name="T39" fmla="*/ 45 h 46"/>
                <a:gd name="T40" fmla="*/ 46 w 492"/>
                <a:gd name="T41" fmla="*/ 45 h 46"/>
                <a:gd name="T42" fmla="*/ 13 w 492"/>
                <a:gd name="T43" fmla="*/ 43 h 46"/>
                <a:gd name="T44" fmla="*/ 3 w 492"/>
                <a:gd name="T45" fmla="*/ 39 h 46"/>
                <a:gd name="T46" fmla="*/ 0 w 492"/>
                <a:gd name="T47" fmla="*/ 35 h 46"/>
                <a:gd name="T48" fmla="*/ 0 w 492"/>
                <a:gd name="T49" fmla="*/ 34 h 46"/>
                <a:gd name="T50" fmla="*/ 0 w 492"/>
                <a:gd name="T51" fmla="*/ 27 h 46"/>
                <a:gd name="T52" fmla="*/ 8 w 492"/>
                <a:gd name="T53" fmla="*/ 23 h 46"/>
                <a:gd name="T54" fmla="*/ 16 w 492"/>
                <a:gd name="T55" fmla="*/ 28 h 46"/>
                <a:gd name="T56" fmla="*/ 27 w 492"/>
                <a:gd name="T57" fmla="*/ 30 h 46"/>
                <a:gd name="T58" fmla="*/ 62 w 492"/>
                <a:gd name="T59" fmla="*/ 32 h 46"/>
                <a:gd name="T60" fmla="*/ 101 w 492"/>
                <a:gd name="T61" fmla="*/ 32 h 46"/>
                <a:gd name="T62" fmla="*/ 138 w 492"/>
                <a:gd name="T63" fmla="*/ 27 h 46"/>
                <a:gd name="T64" fmla="*/ 177 w 492"/>
                <a:gd name="T65" fmla="*/ 16 h 46"/>
                <a:gd name="T66" fmla="*/ 207 w 492"/>
                <a:gd name="T67" fmla="*/ 9 h 46"/>
                <a:gd name="T68" fmla="*/ 231 w 492"/>
                <a:gd name="T69" fmla="*/ 0 h 46"/>
                <a:gd name="T70" fmla="*/ 256 w 492"/>
                <a:gd name="T71" fmla="*/ 6 h 46"/>
                <a:gd name="T72" fmla="*/ 283 w 492"/>
                <a:gd name="T73" fmla="*/ 1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2" h="46">
                  <a:moveTo>
                    <a:pt x="283" y="12"/>
                  </a:moveTo>
                  <a:lnTo>
                    <a:pt x="340" y="23"/>
                  </a:lnTo>
                  <a:lnTo>
                    <a:pt x="371" y="24"/>
                  </a:lnTo>
                  <a:lnTo>
                    <a:pt x="381" y="27"/>
                  </a:lnTo>
                  <a:lnTo>
                    <a:pt x="403" y="27"/>
                  </a:lnTo>
                  <a:lnTo>
                    <a:pt x="444" y="21"/>
                  </a:lnTo>
                  <a:lnTo>
                    <a:pt x="485" y="12"/>
                  </a:lnTo>
                  <a:lnTo>
                    <a:pt x="491" y="16"/>
                  </a:lnTo>
                  <a:lnTo>
                    <a:pt x="491" y="21"/>
                  </a:lnTo>
                  <a:lnTo>
                    <a:pt x="487" y="28"/>
                  </a:lnTo>
                  <a:lnTo>
                    <a:pt x="452" y="38"/>
                  </a:lnTo>
                  <a:lnTo>
                    <a:pt x="411" y="41"/>
                  </a:lnTo>
                  <a:lnTo>
                    <a:pt x="371" y="41"/>
                  </a:lnTo>
                  <a:lnTo>
                    <a:pt x="332" y="38"/>
                  </a:lnTo>
                  <a:lnTo>
                    <a:pt x="278" y="27"/>
                  </a:lnTo>
                  <a:lnTo>
                    <a:pt x="231" y="14"/>
                  </a:lnTo>
                  <a:lnTo>
                    <a:pt x="199" y="24"/>
                  </a:lnTo>
                  <a:lnTo>
                    <a:pt x="141" y="39"/>
                  </a:lnTo>
                  <a:lnTo>
                    <a:pt x="111" y="43"/>
                  </a:lnTo>
                  <a:lnTo>
                    <a:pt x="81" y="45"/>
                  </a:lnTo>
                  <a:lnTo>
                    <a:pt x="46" y="45"/>
                  </a:lnTo>
                  <a:lnTo>
                    <a:pt x="13" y="43"/>
                  </a:lnTo>
                  <a:lnTo>
                    <a:pt x="3" y="39"/>
                  </a:lnTo>
                  <a:lnTo>
                    <a:pt x="0" y="35"/>
                  </a:lnTo>
                  <a:lnTo>
                    <a:pt x="0" y="34"/>
                  </a:lnTo>
                  <a:lnTo>
                    <a:pt x="0" y="27"/>
                  </a:lnTo>
                  <a:lnTo>
                    <a:pt x="8" y="23"/>
                  </a:lnTo>
                  <a:lnTo>
                    <a:pt x="16" y="28"/>
                  </a:lnTo>
                  <a:lnTo>
                    <a:pt x="27" y="30"/>
                  </a:lnTo>
                  <a:lnTo>
                    <a:pt x="62" y="32"/>
                  </a:lnTo>
                  <a:lnTo>
                    <a:pt x="101" y="32"/>
                  </a:lnTo>
                  <a:lnTo>
                    <a:pt x="138" y="27"/>
                  </a:lnTo>
                  <a:lnTo>
                    <a:pt x="177" y="16"/>
                  </a:lnTo>
                  <a:lnTo>
                    <a:pt x="207" y="9"/>
                  </a:lnTo>
                  <a:lnTo>
                    <a:pt x="231" y="0"/>
                  </a:lnTo>
                  <a:lnTo>
                    <a:pt x="256" y="6"/>
                  </a:lnTo>
                  <a:lnTo>
                    <a:pt x="283" y="12"/>
                  </a:lnTo>
                </a:path>
              </a:pathLst>
            </a:custGeom>
            <a:solidFill>
              <a:schemeClr val="tx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2" name="Freeform 122"/>
            <p:cNvSpPr>
              <a:spLocks/>
            </p:cNvSpPr>
            <p:nvPr/>
          </p:nvSpPr>
          <p:spPr bwMode="auto">
            <a:xfrm>
              <a:off x="3330" y="2765"/>
              <a:ext cx="273" cy="129"/>
            </a:xfrm>
            <a:custGeom>
              <a:avLst/>
              <a:gdLst>
                <a:gd name="T0" fmla="*/ 127 w 273"/>
                <a:gd name="T1" fmla="*/ 23 h 129"/>
                <a:gd name="T2" fmla="*/ 163 w 273"/>
                <a:gd name="T3" fmla="*/ 30 h 129"/>
                <a:gd name="T4" fmla="*/ 185 w 273"/>
                <a:gd name="T5" fmla="*/ 23 h 129"/>
                <a:gd name="T6" fmla="*/ 217 w 273"/>
                <a:gd name="T7" fmla="*/ 26 h 129"/>
                <a:gd name="T8" fmla="*/ 253 w 273"/>
                <a:gd name="T9" fmla="*/ 39 h 129"/>
                <a:gd name="T10" fmla="*/ 225 w 273"/>
                <a:gd name="T11" fmla="*/ 26 h 129"/>
                <a:gd name="T12" fmla="*/ 272 w 273"/>
                <a:gd name="T13" fmla="*/ 74 h 129"/>
                <a:gd name="T14" fmla="*/ 266 w 273"/>
                <a:gd name="T15" fmla="*/ 60 h 129"/>
                <a:gd name="T16" fmla="*/ 255 w 273"/>
                <a:gd name="T17" fmla="*/ 52 h 129"/>
                <a:gd name="T18" fmla="*/ 241 w 273"/>
                <a:gd name="T19" fmla="*/ 43 h 129"/>
                <a:gd name="T20" fmla="*/ 225 w 273"/>
                <a:gd name="T21" fmla="*/ 39 h 129"/>
                <a:gd name="T22" fmla="*/ 198 w 273"/>
                <a:gd name="T23" fmla="*/ 34 h 129"/>
                <a:gd name="T24" fmla="*/ 185 w 273"/>
                <a:gd name="T25" fmla="*/ 34 h 129"/>
                <a:gd name="T26" fmla="*/ 179 w 273"/>
                <a:gd name="T27" fmla="*/ 37 h 129"/>
                <a:gd name="T28" fmla="*/ 173 w 273"/>
                <a:gd name="T29" fmla="*/ 39 h 129"/>
                <a:gd name="T30" fmla="*/ 166 w 273"/>
                <a:gd name="T31" fmla="*/ 45 h 129"/>
                <a:gd name="T32" fmla="*/ 163 w 273"/>
                <a:gd name="T33" fmla="*/ 53 h 129"/>
                <a:gd name="T34" fmla="*/ 163 w 273"/>
                <a:gd name="T35" fmla="*/ 60 h 129"/>
                <a:gd name="T36" fmla="*/ 154 w 273"/>
                <a:gd name="T37" fmla="*/ 67 h 129"/>
                <a:gd name="T38" fmla="*/ 154 w 273"/>
                <a:gd name="T39" fmla="*/ 77 h 129"/>
                <a:gd name="T40" fmla="*/ 149 w 273"/>
                <a:gd name="T41" fmla="*/ 84 h 129"/>
                <a:gd name="T42" fmla="*/ 141 w 273"/>
                <a:gd name="T43" fmla="*/ 90 h 129"/>
                <a:gd name="T44" fmla="*/ 141 w 273"/>
                <a:gd name="T45" fmla="*/ 95 h 129"/>
                <a:gd name="T46" fmla="*/ 144 w 273"/>
                <a:gd name="T47" fmla="*/ 99 h 129"/>
                <a:gd name="T48" fmla="*/ 152 w 273"/>
                <a:gd name="T49" fmla="*/ 108 h 129"/>
                <a:gd name="T50" fmla="*/ 160 w 273"/>
                <a:gd name="T51" fmla="*/ 112 h 129"/>
                <a:gd name="T52" fmla="*/ 171 w 273"/>
                <a:gd name="T53" fmla="*/ 114 h 129"/>
                <a:gd name="T54" fmla="*/ 182 w 273"/>
                <a:gd name="T55" fmla="*/ 114 h 129"/>
                <a:gd name="T56" fmla="*/ 185 w 273"/>
                <a:gd name="T57" fmla="*/ 110 h 129"/>
                <a:gd name="T58" fmla="*/ 168 w 273"/>
                <a:gd name="T59" fmla="*/ 104 h 129"/>
                <a:gd name="T60" fmla="*/ 160 w 273"/>
                <a:gd name="T61" fmla="*/ 99 h 129"/>
                <a:gd name="T62" fmla="*/ 157 w 273"/>
                <a:gd name="T63" fmla="*/ 93 h 129"/>
                <a:gd name="T64" fmla="*/ 163 w 273"/>
                <a:gd name="T65" fmla="*/ 88 h 129"/>
                <a:gd name="T66" fmla="*/ 171 w 273"/>
                <a:gd name="T67" fmla="*/ 88 h 129"/>
                <a:gd name="T68" fmla="*/ 187 w 273"/>
                <a:gd name="T69" fmla="*/ 88 h 129"/>
                <a:gd name="T70" fmla="*/ 204 w 273"/>
                <a:gd name="T71" fmla="*/ 95 h 129"/>
                <a:gd name="T72" fmla="*/ 214 w 273"/>
                <a:gd name="T73" fmla="*/ 106 h 129"/>
                <a:gd name="T74" fmla="*/ 217 w 273"/>
                <a:gd name="T75" fmla="*/ 110 h 129"/>
                <a:gd name="T76" fmla="*/ 217 w 273"/>
                <a:gd name="T77" fmla="*/ 112 h 129"/>
                <a:gd name="T78" fmla="*/ 212 w 273"/>
                <a:gd name="T79" fmla="*/ 119 h 129"/>
                <a:gd name="T80" fmla="*/ 200 w 273"/>
                <a:gd name="T81" fmla="*/ 128 h 129"/>
                <a:gd name="T82" fmla="*/ 187 w 273"/>
                <a:gd name="T83" fmla="*/ 128 h 129"/>
                <a:gd name="T84" fmla="*/ 163 w 273"/>
                <a:gd name="T85" fmla="*/ 125 h 129"/>
                <a:gd name="T86" fmla="*/ 141 w 273"/>
                <a:gd name="T87" fmla="*/ 121 h 129"/>
                <a:gd name="T88" fmla="*/ 122 w 273"/>
                <a:gd name="T89" fmla="*/ 114 h 129"/>
                <a:gd name="T90" fmla="*/ 84 w 273"/>
                <a:gd name="T91" fmla="*/ 99 h 129"/>
                <a:gd name="T92" fmla="*/ 46 w 273"/>
                <a:gd name="T93" fmla="*/ 84 h 129"/>
                <a:gd name="T94" fmla="*/ 27 w 273"/>
                <a:gd name="T95" fmla="*/ 77 h 129"/>
                <a:gd name="T96" fmla="*/ 8 w 273"/>
                <a:gd name="T97" fmla="*/ 75 h 129"/>
                <a:gd name="T98" fmla="*/ 3 w 273"/>
                <a:gd name="T99" fmla="*/ 69 h 129"/>
                <a:gd name="T100" fmla="*/ 0 w 273"/>
                <a:gd name="T101" fmla="*/ 63 h 129"/>
                <a:gd name="T102" fmla="*/ 3 w 273"/>
                <a:gd name="T103" fmla="*/ 40 h 129"/>
                <a:gd name="T104" fmla="*/ 8 w 273"/>
                <a:gd name="T105" fmla="*/ 21 h 129"/>
                <a:gd name="T106" fmla="*/ 13 w 273"/>
                <a:gd name="T107" fmla="*/ 13 h 129"/>
                <a:gd name="T108" fmla="*/ 16 w 273"/>
                <a:gd name="T109" fmla="*/ 10 h 129"/>
                <a:gd name="T110" fmla="*/ 21 w 273"/>
                <a:gd name="T111" fmla="*/ 8 h 129"/>
                <a:gd name="T112" fmla="*/ 71 w 273"/>
                <a:gd name="T113" fmla="*/ 8 h 129"/>
                <a:gd name="T114" fmla="*/ 95 w 273"/>
                <a:gd name="T115" fmla="*/ 0 h 129"/>
                <a:gd name="T116" fmla="*/ 127 w 273"/>
                <a:gd name="T117" fmla="*/ 2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73" h="129">
                  <a:moveTo>
                    <a:pt x="127" y="23"/>
                  </a:moveTo>
                  <a:lnTo>
                    <a:pt x="163" y="30"/>
                  </a:lnTo>
                  <a:lnTo>
                    <a:pt x="185" y="23"/>
                  </a:lnTo>
                  <a:lnTo>
                    <a:pt x="217" y="26"/>
                  </a:lnTo>
                  <a:lnTo>
                    <a:pt x="253" y="39"/>
                  </a:lnTo>
                  <a:lnTo>
                    <a:pt x="225" y="26"/>
                  </a:lnTo>
                  <a:lnTo>
                    <a:pt x="272" y="74"/>
                  </a:lnTo>
                  <a:lnTo>
                    <a:pt x="266" y="60"/>
                  </a:lnTo>
                  <a:lnTo>
                    <a:pt x="255" y="52"/>
                  </a:lnTo>
                  <a:lnTo>
                    <a:pt x="241" y="43"/>
                  </a:lnTo>
                  <a:lnTo>
                    <a:pt x="225" y="39"/>
                  </a:lnTo>
                  <a:lnTo>
                    <a:pt x="198" y="34"/>
                  </a:lnTo>
                  <a:lnTo>
                    <a:pt x="185" y="34"/>
                  </a:lnTo>
                  <a:lnTo>
                    <a:pt x="179" y="37"/>
                  </a:lnTo>
                  <a:lnTo>
                    <a:pt x="173" y="39"/>
                  </a:lnTo>
                  <a:lnTo>
                    <a:pt x="166" y="45"/>
                  </a:lnTo>
                  <a:lnTo>
                    <a:pt x="163" y="53"/>
                  </a:lnTo>
                  <a:lnTo>
                    <a:pt x="163" y="60"/>
                  </a:lnTo>
                  <a:lnTo>
                    <a:pt x="154" y="67"/>
                  </a:lnTo>
                  <a:lnTo>
                    <a:pt x="154" y="77"/>
                  </a:lnTo>
                  <a:lnTo>
                    <a:pt x="149" y="84"/>
                  </a:lnTo>
                  <a:lnTo>
                    <a:pt x="141" y="90"/>
                  </a:lnTo>
                  <a:lnTo>
                    <a:pt x="141" y="95"/>
                  </a:lnTo>
                  <a:lnTo>
                    <a:pt x="144" y="99"/>
                  </a:lnTo>
                  <a:lnTo>
                    <a:pt x="152" y="108"/>
                  </a:lnTo>
                  <a:lnTo>
                    <a:pt x="160" y="112"/>
                  </a:lnTo>
                  <a:lnTo>
                    <a:pt x="171" y="114"/>
                  </a:lnTo>
                  <a:lnTo>
                    <a:pt x="182" y="114"/>
                  </a:lnTo>
                  <a:lnTo>
                    <a:pt x="185" y="110"/>
                  </a:lnTo>
                  <a:lnTo>
                    <a:pt x="168" y="104"/>
                  </a:lnTo>
                  <a:lnTo>
                    <a:pt x="160" y="99"/>
                  </a:lnTo>
                  <a:lnTo>
                    <a:pt x="157" y="93"/>
                  </a:lnTo>
                  <a:lnTo>
                    <a:pt x="163" y="88"/>
                  </a:lnTo>
                  <a:lnTo>
                    <a:pt x="171" y="88"/>
                  </a:lnTo>
                  <a:lnTo>
                    <a:pt x="187" y="88"/>
                  </a:lnTo>
                  <a:lnTo>
                    <a:pt x="204" y="95"/>
                  </a:lnTo>
                  <a:lnTo>
                    <a:pt x="214" y="106"/>
                  </a:lnTo>
                  <a:lnTo>
                    <a:pt x="217" y="110"/>
                  </a:lnTo>
                  <a:lnTo>
                    <a:pt x="217" y="112"/>
                  </a:lnTo>
                  <a:lnTo>
                    <a:pt x="212" y="119"/>
                  </a:lnTo>
                  <a:lnTo>
                    <a:pt x="200" y="128"/>
                  </a:lnTo>
                  <a:lnTo>
                    <a:pt x="187" y="128"/>
                  </a:lnTo>
                  <a:lnTo>
                    <a:pt x="163" y="125"/>
                  </a:lnTo>
                  <a:lnTo>
                    <a:pt x="141" y="121"/>
                  </a:lnTo>
                  <a:lnTo>
                    <a:pt x="122" y="114"/>
                  </a:lnTo>
                  <a:lnTo>
                    <a:pt x="84" y="99"/>
                  </a:lnTo>
                  <a:lnTo>
                    <a:pt x="46" y="84"/>
                  </a:lnTo>
                  <a:lnTo>
                    <a:pt x="27" y="77"/>
                  </a:lnTo>
                  <a:lnTo>
                    <a:pt x="8" y="75"/>
                  </a:lnTo>
                  <a:lnTo>
                    <a:pt x="3" y="69"/>
                  </a:lnTo>
                  <a:lnTo>
                    <a:pt x="0" y="63"/>
                  </a:lnTo>
                  <a:lnTo>
                    <a:pt x="3" y="40"/>
                  </a:lnTo>
                  <a:lnTo>
                    <a:pt x="8" y="21"/>
                  </a:lnTo>
                  <a:lnTo>
                    <a:pt x="13" y="13"/>
                  </a:lnTo>
                  <a:lnTo>
                    <a:pt x="16" y="10"/>
                  </a:lnTo>
                  <a:lnTo>
                    <a:pt x="21" y="8"/>
                  </a:lnTo>
                  <a:lnTo>
                    <a:pt x="71" y="8"/>
                  </a:lnTo>
                  <a:lnTo>
                    <a:pt x="95" y="0"/>
                  </a:lnTo>
                  <a:lnTo>
                    <a:pt x="127" y="23"/>
                  </a:lnTo>
                </a:path>
              </a:pathLst>
            </a:custGeom>
            <a:solidFill>
              <a:srgbClr val="FFCCB3"/>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3" name="Freeform 123"/>
            <p:cNvSpPr>
              <a:spLocks/>
            </p:cNvSpPr>
            <p:nvPr/>
          </p:nvSpPr>
          <p:spPr bwMode="auto">
            <a:xfrm>
              <a:off x="3446" y="2812"/>
              <a:ext cx="17" cy="24"/>
            </a:xfrm>
            <a:custGeom>
              <a:avLst/>
              <a:gdLst>
                <a:gd name="T0" fmla="*/ 14 w 17"/>
                <a:gd name="T1" fmla="*/ 8 h 24"/>
                <a:gd name="T2" fmla="*/ 14 w 17"/>
                <a:gd name="T3" fmla="*/ 13 h 24"/>
                <a:gd name="T4" fmla="*/ 16 w 17"/>
                <a:gd name="T5" fmla="*/ 17 h 24"/>
                <a:gd name="T6" fmla="*/ 16 w 17"/>
                <a:gd name="T7" fmla="*/ 21 h 24"/>
                <a:gd name="T8" fmla="*/ 11 w 17"/>
                <a:gd name="T9" fmla="*/ 23 h 24"/>
                <a:gd name="T10" fmla="*/ 7 w 17"/>
                <a:gd name="T11" fmla="*/ 18 h 24"/>
                <a:gd name="T12" fmla="*/ 4 w 17"/>
                <a:gd name="T13" fmla="*/ 13 h 24"/>
                <a:gd name="T14" fmla="*/ 0 w 17"/>
                <a:gd name="T15" fmla="*/ 3 h 24"/>
                <a:gd name="T16" fmla="*/ 1 w 17"/>
                <a:gd name="T17" fmla="*/ 1 h 24"/>
                <a:gd name="T18" fmla="*/ 2 w 17"/>
                <a:gd name="T19" fmla="*/ 0 h 24"/>
                <a:gd name="T20" fmla="*/ 5 w 17"/>
                <a:gd name="T21" fmla="*/ 1 h 24"/>
                <a:gd name="T22" fmla="*/ 14 w 17"/>
                <a:gd name="T23"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4">
                  <a:moveTo>
                    <a:pt x="14" y="8"/>
                  </a:moveTo>
                  <a:lnTo>
                    <a:pt x="14" y="13"/>
                  </a:lnTo>
                  <a:lnTo>
                    <a:pt x="16" y="17"/>
                  </a:lnTo>
                  <a:lnTo>
                    <a:pt x="16" y="21"/>
                  </a:lnTo>
                  <a:lnTo>
                    <a:pt x="11" y="23"/>
                  </a:lnTo>
                  <a:lnTo>
                    <a:pt x="7" y="18"/>
                  </a:lnTo>
                  <a:lnTo>
                    <a:pt x="4" y="13"/>
                  </a:lnTo>
                  <a:lnTo>
                    <a:pt x="0" y="3"/>
                  </a:lnTo>
                  <a:lnTo>
                    <a:pt x="1" y="1"/>
                  </a:lnTo>
                  <a:lnTo>
                    <a:pt x="2" y="0"/>
                  </a:lnTo>
                  <a:lnTo>
                    <a:pt x="5" y="1"/>
                  </a:lnTo>
                  <a:lnTo>
                    <a:pt x="14" y="8"/>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4" name="Freeform 124"/>
            <p:cNvSpPr>
              <a:spLocks/>
            </p:cNvSpPr>
            <p:nvPr/>
          </p:nvSpPr>
          <p:spPr bwMode="auto">
            <a:xfrm>
              <a:off x="3514" y="2818"/>
              <a:ext cx="72" cy="27"/>
            </a:xfrm>
            <a:custGeom>
              <a:avLst/>
              <a:gdLst>
                <a:gd name="T0" fmla="*/ 66 w 72"/>
                <a:gd name="T1" fmla="*/ 10 h 27"/>
                <a:gd name="T2" fmla="*/ 71 w 72"/>
                <a:gd name="T3" fmla="*/ 18 h 27"/>
                <a:gd name="T4" fmla="*/ 71 w 72"/>
                <a:gd name="T5" fmla="*/ 22 h 27"/>
                <a:gd name="T6" fmla="*/ 66 w 72"/>
                <a:gd name="T7" fmla="*/ 26 h 27"/>
                <a:gd name="T8" fmla="*/ 55 w 72"/>
                <a:gd name="T9" fmla="*/ 16 h 27"/>
                <a:gd name="T10" fmla="*/ 41 w 72"/>
                <a:gd name="T11" fmla="*/ 10 h 27"/>
                <a:gd name="T12" fmla="*/ 24 w 72"/>
                <a:gd name="T13" fmla="*/ 7 h 27"/>
                <a:gd name="T14" fmla="*/ 9 w 72"/>
                <a:gd name="T15" fmla="*/ 6 h 27"/>
                <a:gd name="T16" fmla="*/ 4 w 72"/>
                <a:gd name="T17" fmla="*/ 7 h 27"/>
                <a:gd name="T18" fmla="*/ 0 w 72"/>
                <a:gd name="T19" fmla="*/ 7 h 27"/>
                <a:gd name="T20" fmla="*/ 0 w 72"/>
                <a:gd name="T21" fmla="*/ 4 h 27"/>
                <a:gd name="T22" fmla="*/ 2 w 72"/>
                <a:gd name="T23" fmla="*/ 3 h 27"/>
                <a:gd name="T24" fmla="*/ 9 w 72"/>
                <a:gd name="T25" fmla="*/ 0 h 27"/>
                <a:gd name="T26" fmla="*/ 24 w 72"/>
                <a:gd name="T27" fmla="*/ 0 h 27"/>
                <a:gd name="T28" fmla="*/ 41 w 72"/>
                <a:gd name="T29" fmla="*/ 1 h 27"/>
                <a:gd name="T30" fmla="*/ 55 w 72"/>
                <a:gd name="T31" fmla="*/ 6 h 27"/>
                <a:gd name="T32" fmla="*/ 66 w 72"/>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 h="27">
                  <a:moveTo>
                    <a:pt x="66" y="10"/>
                  </a:moveTo>
                  <a:lnTo>
                    <a:pt x="71" y="18"/>
                  </a:lnTo>
                  <a:lnTo>
                    <a:pt x="71" y="22"/>
                  </a:lnTo>
                  <a:lnTo>
                    <a:pt x="66" y="26"/>
                  </a:lnTo>
                  <a:lnTo>
                    <a:pt x="55" y="16"/>
                  </a:lnTo>
                  <a:lnTo>
                    <a:pt x="41" y="10"/>
                  </a:lnTo>
                  <a:lnTo>
                    <a:pt x="24" y="7"/>
                  </a:lnTo>
                  <a:lnTo>
                    <a:pt x="9" y="6"/>
                  </a:lnTo>
                  <a:lnTo>
                    <a:pt x="4" y="7"/>
                  </a:lnTo>
                  <a:lnTo>
                    <a:pt x="0" y="7"/>
                  </a:lnTo>
                  <a:lnTo>
                    <a:pt x="0" y="4"/>
                  </a:lnTo>
                  <a:lnTo>
                    <a:pt x="2" y="3"/>
                  </a:lnTo>
                  <a:lnTo>
                    <a:pt x="9" y="0"/>
                  </a:lnTo>
                  <a:lnTo>
                    <a:pt x="24" y="0"/>
                  </a:lnTo>
                  <a:lnTo>
                    <a:pt x="41" y="1"/>
                  </a:lnTo>
                  <a:lnTo>
                    <a:pt x="55" y="6"/>
                  </a:lnTo>
                  <a:lnTo>
                    <a:pt x="66" y="10"/>
                  </a:lnTo>
                </a:path>
              </a:pathLst>
            </a:custGeom>
            <a:solidFill>
              <a:srgbClr val="FFCCB3"/>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5" name="Freeform 125"/>
            <p:cNvSpPr>
              <a:spLocks/>
            </p:cNvSpPr>
            <p:nvPr/>
          </p:nvSpPr>
          <p:spPr bwMode="auto">
            <a:xfrm>
              <a:off x="3506" y="2840"/>
              <a:ext cx="60" cy="28"/>
            </a:xfrm>
            <a:custGeom>
              <a:avLst/>
              <a:gdLst>
                <a:gd name="T0" fmla="*/ 54 w 60"/>
                <a:gd name="T1" fmla="*/ 12 h 28"/>
                <a:gd name="T2" fmla="*/ 59 w 60"/>
                <a:gd name="T3" fmla="*/ 16 h 28"/>
                <a:gd name="T4" fmla="*/ 56 w 60"/>
                <a:gd name="T5" fmla="*/ 21 h 28"/>
                <a:gd name="T6" fmla="*/ 52 w 60"/>
                <a:gd name="T7" fmla="*/ 27 h 28"/>
                <a:gd name="T8" fmla="*/ 43 w 60"/>
                <a:gd name="T9" fmla="*/ 18 h 28"/>
                <a:gd name="T10" fmla="*/ 30 w 60"/>
                <a:gd name="T11" fmla="*/ 13 h 28"/>
                <a:gd name="T12" fmla="*/ 15 w 60"/>
                <a:gd name="T13" fmla="*/ 10 h 28"/>
                <a:gd name="T14" fmla="*/ 0 w 60"/>
                <a:gd name="T15" fmla="*/ 9 h 28"/>
                <a:gd name="T16" fmla="*/ 0 w 60"/>
                <a:gd name="T17" fmla="*/ 6 h 28"/>
                <a:gd name="T18" fmla="*/ 6 w 60"/>
                <a:gd name="T19" fmla="*/ 3 h 28"/>
                <a:gd name="T20" fmla="*/ 15 w 60"/>
                <a:gd name="T21" fmla="*/ 0 h 28"/>
                <a:gd name="T22" fmla="*/ 30 w 60"/>
                <a:gd name="T23" fmla="*/ 0 h 28"/>
                <a:gd name="T24" fmla="*/ 46 w 60"/>
                <a:gd name="T25" fmla="*/ 3 h 28"/>
                <a:gd name="T26" fmla="*/ 54 w 60"/>
                <a:gd name="T27" fmla="*/ 1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28">
                  <a:moveTo>
                    <a:pt x="54" y="12"/>
                  </a:moveTo>
                  <a:lnTo>
                    <a:pt x="59" y="16"/>
                  </a:lnTo>
                  <a:lnTo>
                    <a:pt x="56" y="21"/>
                  </a:lnTo>
                  <a:lnTo>
                    <a:pt x="52" y="27"/>
                  </a:lnTo>
                  <a:lnTo>
                    <a:pt x="43" y="18"/>
                  </a:lnTo>
                  <a:lnTo>
                    <a:pt x="30" y="13"/>
                  </a:lnTo>
                  <a:lnTo>
                    <a:pt x="15" y="10"/>
                  </a:lnTo>
                  <a:lnTo>
                    <a:pt x="0" y="9"/>
                  </a:lnTo>
                  <a:lnTo>
                    <a:pt x="0" y="6"/>
                  </a:lnTo>
                  <a:lnTo>
                    <a:pt x="6" y="3"/>
                  </a:lnTo>
                  <a:lnTo>
                    <a:pt x="15" y="0"/>
                  </a:lnTo>
                  <a:lnTo>
                    <a:pt x="30" y="0"/>
                  </a:lnTo>
                  <a:lnTo>
                    <a:pt x="46" y="3"/>
                  </a:lnTo>
                  <a:lnTo>
                    <a:pt x="54" y="12"/>
                  </a:lnTo>
                </a:path>
              </a:pathLst>
            </a:custGeom>
            <a:solidFill>
              <a:srgbClr val="FFCCB3"/>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6" name="Freeform 126"/>
            <p:cNvSpPr>
              <a:spLocks/>
            </p:cNvSpPr>
            <p:nvPr/>
          </p:nvSpPr>
          <p:spPr bwMode="auto">
            <a:xfrm>
              <a:off x="3526" y="2772"/>
              <a:ext cx="939" cy="53"/>
            </a:xfrm>
            <a:custGeom>
              <a:avLst/>
              <a:gdLst>
                <a:gd name="T0" fmla="*/ 67 w 939"/>
                <a:gd name="T1" fmla="*/ 52 h 53"/>
                <a:gd name="T2" fmla="*/ 938 w 939"/>
                <a:gd name="T3" fmla="*/ 7 h 53"/>
                <a:gd name="T4" fmla="*/ 934 w 939"/>
                <a:gd name="T5" fmla="*/ 0 h 53"/>
                <a:gd name="T6" fmla="*/ 0 w 939"/>
                <a:gd name="T7" fmla="*/ 34 h 53"/>
                <a:gd name="T8" fmla="*/ 67 w 939"/>
                <a:gd name="T9" fmla="*/ 52 h 53"/>
              </a:gdLst>
              <a:ahLst/>
              <a:cxnLst>
                <a:cxn ang="0">
                  <a:pos x="T0" y="T1"/>
                </a:cxn>
                <a:cxn ang="0">
                  <a:pos x="T2" y="T3"/>
                </a:cxn>
                <a:cxn ang="0">
                  <a:pos x="T4" y="T5"/>
                </a:cxn>
                <a:cxn ang="0">
                  <a:pos x="T6" y="T7"/>
                </a:cxn>
                <a:cxn ang="0">
                  <a:pos x="T8" y="T9"/>
                </a:cxn>
              </a:cxnLst>
              <a:rect l="0" t="0" r="r" b="b"/>
              <a:pathLst>
                <a:path w="939" h="53">
                  <a:moveTo>
                    <a:pt x="67" y="52"/>
                  </a:moveTo>
                  <a:lnTo>
                    <a:pt x="938" y="7"/>
                  </a:lnTo>
                  <a:lnTo>
                    <a:pt x="934" y="0"/>
                  </a:lnTo>
                  <a:lnTo>
                    <a:pt x="0" y="34"/>
                  </a:lnTo>
                  <a:lnTo>
                    <a:pt x="67" y="52"/>
                  </a:lnTo>
                </a:path>
              </a:pathLst>
            </a:custGeom>
            <a:solidFill>
              <a:schemeClr val="hlink"/>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7" name="Freeform 127"/>
            <p:cNvSpPr>
              <a:spLocks/>
            </p:cNvSpPr>
            <p:nvPr/>
          </p:nvSpPr>
          <p:spPr bwMode="auto">
            <a:xfrm>
              <a:off x="3403" y="2804"/>
              <a:ext cx="101" cy="42"/>
            </a:xfrm>
            <a:custGeom>
              <a:avLst/>
              <a:gdLst>
                <a:gd name="T0" fmla="*/ 87 w 101"/>
                <a:gd name="T1" fmla="*/ 41 h 42"/>
                <a:gd name="T2" fmla="*/ 100 w 101"/>
                <a:gd name="T3" fmla="*/ 0 h 42"/>
                <a:gd name="T4" fmla="*/ 0 w 101"/>
                <a:gd name="T5" fmla="*/ 3 h 42"/>
                <a:gd name="T6" fmla="*/ 18 w 101"/>
                <a:gd name="T7" fmla="*/ 40 h 42"/>
                <a:gd name="T8" fmla="*/ 87 w 101"/>
                <a:gd name="T9" fmla="*/ 41 h 42"/>
              </a:gdLst>
              <a:ahLst/>
              <a:cxnLst>
                <a:cxn ang="0">
                  <a:pos x="T0" y="T1"/>
                </a:cxn>
                <a:cxn ang="0">
                  <a:pos x="T2" y="T3"/>
                </a:cxn>
                <a:cxn ang="0">
                  <a:pos x="T4" y="T5"/>
                </a:cxn>
                <a:cxn ang="0">
                  <a:pos x="T6" y="T7"/>
                </a:cxn>
                <a:cxn ang="0">
                  <a:pos x="T8" y="T9"/>
                </a:cxn>
              </a:cxnLst>
              <a:rect l="0" t="0" r="r" b="b"/>
              <a:pathLst>
                <a:path w="101" h="42">
                  <a:moveTo>
                    <a:pt x="87" y="41"/>
                  </a:moveTo>
                  <a:lnTo>
                    <a:pt x="100" y="0"/>
                  </a:lnTo>
                  <a:lnTo>
                    <a:pt x="0" y="3"/>
                  </a:lnTo>
                  <a:lnTo>
                    <a:pt x="18" y="40"/>
                  </a:lnTo>
                  <a:lnTo>
                    <a:pt x="87" y="41"/>
                  </a:lnTo>
                </a:path>
              </a:pathLst>
            </a:custGeom>
            <a:solidFill>
              <a:schemeClr val="hlink"/>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98" name="标题 1">
            <a:extLst>
              <a:ext uri="{FF2B5EF4-FFF2-40B4-BE49-F238E27FC236}">
                <a16:creationId xmlns:a16="http://schemas.microsoft.com/office/drawing/2014/main" xmlns="" id="{19304E83-A4F0-49C5-BB01-F5773509A2B3}"/>
              </a:ext>
            </a:extLst>
          </p:cNvPr>
          <p:cNvSpPr>
            <a:spLocks noGrp="1"/>
          </p:cNvSpPr>
          <p:nvPr>
            <p:ph type="title"/>
          </p:nvPr>
        </p:nvSpPr>
        <p:spPr>
          <a:xfrm>
            <a:off x="432000" y="432000"/>
            <a:ext cx="11340000" cy="432000"/>
          </a:xfrm>
        </p:spPr>
        <p:txBody>
          <a:bodyPr rtlCol="0"/>
          <a:lstStyle/>
          <a:p>
            <a:pPr rtl="0"/>
            <a:r>
              <a:rPr lang="zh-CN" altLang="en-US" dirty="0" smtClean="0"/>
              <a:t>精益生产追求的七“零”目标</a:t>
            </a:r>
            <a:endParaRPr lang="zh-CN" altLang="en-US" dirty="0"/>
          </a:p>
        </p:txBody>
      </p:sp>
      <p:sp>
        <p:nvSpPr>
          <p:cNvPr id="4" name="椭圆形标注 3"/>
          <p:cNvSpPr/>
          <p:nvPr/>
        </p:nvSpPr>
        <p:spPr>
          <a:xfrm>
            <a:off x="1624213" y="948137"/>
            <a:ext cx="4353183" cy="2227361"/>
          </a:xfrm>
          <a:prstGeom prst="wedgeEllipseCallout">
            <a:avLst>
              <a:gd name="adj1" fmla="val -50772"/>
              <a:gd name="adj2" fmla="val 47712"/>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r>
              <a:rPr lang="zh-CN" altLang="en-US" dirty="0">
                <a:solidFill>
                  <a:schemeClr val="tx1"/>
                </a:solidFill>
              </a:rPr>
              <a:t>精益生产追求的七零目标也是</a:t>
            </a:r>
            <a:r>
              <a:rPr lang="en-US" altLang="zh-CN" dirty="0">
                <a:solidFill>
                  <a:schemeClr val="tx1"/>
                </a:solidFill>
              </a:rPr>
              <a:t>JIT</a:t>
            </a:r>
            <a:r>
              <a:rPr lang="zh-CN" altLang="en-US" dirty="0">
                <a:solidFill>
                  <a:schemeClr val="tx1"/>
                </a:solidFill>
              </a:rPr>
              <a:t>思想的引申。</a:t>
            </a:r>
            <a:endParaRPr lang="en-US" altLang="zh-CN" dirty="0">
              <a:solidFill>
                <a:schemeClr val="tx1"/>
              </a:solidFill>
            </a:endParaRPr>
          </a:p>
          <a:p>
            <a:pPr indent="457200"/>
            <a:r>
              <a:rPr lang="zh-CN" altLang="en-US" dirty="0">
                <a:solidFill>
                  <a:schemeClr val="tx1"/>
                </a:solidFill>
              </a:rPr>
              <a:t>七零目标究根到底还是为了实现准时化生产方式。</a:t>
            </a:r>
            <a:endParaRPr lang="en-US" altLang="zh-CN" dirty="0">
              <a:solidFill>
                <a:schemeClr val="tx1"/>
              </a:solidFill>
            </a:endParaRPr>
          </a:p>
          <a:p>
            <a:pPr indent="457200"/>
            <a:r>
              <a:rPr lang="zh-CN" altLang="en-US" b="1" dirty="0">
                <a:solidFill>
                  <a:srgbClr val="FF0000"/>
                </a:solidFill>
                <a:latin typeface="微软雅黑" panose="020B0503020204020204" pitchFamily="34" charset="-122"/>
                <a:ea typeface="微软雅黑" panose="020B0503020204020204" pitchFamily="34" charset="-122"/>
              </a:rPr>
              <a:t>“在需要的时候，按需要的量，生产所需的产品“</a:t>
            </a:r>
            <a:endParaRPr lang="en-US" altLang="zh-CN" dirty="0">
              <a:solidFill>
                <a:srgbClr val="FF0000"/>
              </a:solidFill>
            </a:endParaRPr>
          </a:p>
        </p:txBody>
      </p:sp>
    </p:spTree>
    <p:extLst>
      <p:ext uri="{BB962C8B-B14F-4D97-AF65-F5344CB8AC3E}">
        <p14:creationId xmlns:p14="http://schemas.microsoft.com/office/powerpoint/2010/main" val="476369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827" name="Rectangle 51"/>
          <p:cNvSpPr>
            <a:spLocks noChangeArrowheads="1"/>
          </p:cNvSpPr>
          <p:nvPr/>
        </p:nvSpPr>
        <p:spPr bwMode="auto">
          <a:xfrm>
            <a:off x="5105400" y="2209800"/>
            <a:ext cx="11430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看板管理</a:t>
            </a:r>
          </a:p>
        </p:txBody>
      </p:sp>
      <p:sp>
        <p:nvSpPr>
          <p:cNvPr id="75828" name="Rectangle 52"/>
          <p:cNvSpPr>
            <a:spLocks noChangeArrowheads="1"/>
          </p:cNvSpPr>
          <p:nvPr/>
        </p:nvSpPr>
        <p:spPr bwMode="auto">
          <a:xfrm>
            <a:off x="5105400" y="1600200"/>
            <a:ext cx="11430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准时化生产</a:t>
            </a:r>
          </a:p>
        </p:txBody>
      </p:sp>
      <p:sp>
        <p:nvSpPr>
          <p:cNvPr id="75829" name="Line 53"/>
          <p:cNvSpPr>
            <a:spLocks noChangeShapeType="1"/>
          </p:cNvSpPr>
          <p:nvPr/>
        </p:nvSpPr>
        <p:spPr bwMode="auto">
          <a:xfrm flipV="1">
            <a:off x="5638800" y="19812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1" name="Rectangle 55"/>
          <p:cNvSpPr>
            <a:spLocks noChangeArrowheads="1"/>
          </p:cNvSpPr>
          <p:nvPr/>
        </p:nvSpPr>
        <p:spPr bwMode="auto">
          <a:xfrm>
            <a:off x="3276600" y="762000"/>
            <a:ext cx="22098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消除浪费、降低成本</a:t>
            </a:r>
          </a:p>
        </p:txBody>
      </p:sp>
      <p:sp>
        <p:nvSpPr>
          <p:cNvPr id="75832" name="Rectangle 56"/>
          <p:cNvSpPr>
            <a:spLocks noChangeArrowheads="1"/>
          </p:cNvSpPr>
          <p:nvPr/>
        </p:nvSpPr>
        <p:spPr bwMode="auto">
          <a:xfrm>
            <a:off x="4419600" y="152400"/>
            <a:ext cx="23622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全公司整体性利润增加</a:t>
            </a:r>
          </a:p>
        </p:txBody>
      </p:sp>
      <p:sp>
        <p:nvSpPr>
          <p:cNvPr id="75833" name="Line 57"/>
          <p:cNvSpPr>
            <a:spLocks noChangeShapeType="1"/>
          </p:cNvSpPr>
          <p:nvPr/>
        </p:nvSpPr>
        <p:spPr bwMode="auto">
          <a:xfrm>
            <a:off x="5638800" y="1371600"/>
            <a:ext cx="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4" name="Line 58"/>
          <p:cNvSpPr>
            <a:spLocks noChangeShapeType="1"/>
          </p:cNvSpPr>
          <p:nvPr/>
        </p:nvSpPr>
        <p:spPr bwMode="auto">
          <a:xfrm>
            <a:off x="4419600" y="1371600"/>
            <a:ext cx="1219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6" name="Line 60"/>
          <p:cNvSpPr>
            <a:spLocks noChangeShapeType="1"/>
          </p:cNvSpPr>
          <p:nvPr/>
        </p:nvSpPr>
        <p:spPr bwMode="auto">
          <a:xfrm flipV="1">
            <a:off x="4419600" y="11430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7" name="Line 61"/>
          <p:cNvSpPr>
            <a:spLocks noChangeShapeType="1"/>
          </p:cNvSpPr>
          <p:nvPr/>
        </p:nvSpPr>
        <p:spPr bwMode="auto">
          <a:xfrm flipV="1">
            <a:off x="7086600" y="11430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8" name="Rectangle 62"/>
          <p:cNvSpPr>
            <a:spLocks noChangeArrowheads="1"/>
          </p:cNvSpPr>
          <p:nvPr/>
        </p:nvSpPr>
        <p:spPr bwMode="auto">
          <a:xfrm>
            <a:off x="5791200" y="762000"/>
            <a:ext cx="23622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柔性生产、提高竞争力</a:t>
            </a:r>
          </a:p>
        </p:txBody>
      </p:sp>
      <p:sp>
        <p:nvSpPr>
          <p:cNvPr id="75839" name="Line 63"/>
          <p:cNvSpPr>
            <a:spLocks noChangeShapeType="1"/>
          </p:cNvSpPr>
          <p:nvPr/>
        </p:nvSpPr>
        <p:spPr bwMode="auto">
          <a:xfrm>
            <a:off x="5638800" y="1371600"/>
            <a:ext cx="1447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0" name="Line 64"/>
          <p:cNvSpPr>
            <a:spLocks noChangeShapeType="1"/>
          </p:cNvSpPr>
          <p:nvPr/>
        </p:nvSpPr>
        <p:spPr bwMode="auto">
          <a:xfrm flipV="1">
            <a:off x="6096000" y="5334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1" name="Line 65"/>
          <p:cNvSpPr>
            <a:spLocks noChangeShapeType="1"/>
          </p:cNvSpPr>
          <p:nvPr/>
        </p:nvSpPr>
        <p:spPr bwMode="auto">
          <a:xfrm flipV="1">
            <a:off x="5181600" y="5334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2" name="Text Box 66"/>
          <p:cNvSpPr txBox="1">
            <a:spLocks noChangeArrowheads="1"/>
          </p:cNvSpPr>
          <p:nvPr/>
        </p:nvSpPr>
        <p:spPr bwMode="auto">
          <a:xfrm>
            <a:off x="8289925" y="762000"/>
            <a:ext cx="1098550" cy="325438"/>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a:solidFill>
                  <a:schemeClr val="accent2"/>
                </a:solidFill>
                <a:ea typeface="楷体_GB2312" pitchFamily="49" charset="-122"/>
              </a:rPr>
              <a:t>适应性</a:t>
            </a:r>
          </a:p>
        </p:txBody>
      </p:sp>
      <p:sp>
        <p:nvSpPr>
          <p:cNvPr id="75843" name="Text Box 67"/>
          <p:cNvSpPr txBox="1">
            <a:spLocks noChangeArrowheads="1"/>
          </p:cNvSpPr>
          <p:nvPr/>
        </p:nvSpPr>
        <p:spPr bwMode="auto">
          <a:xfrm>
            <a:off x="2209800" y="762000"/>
            <a:ext cx="1098550" cy="325438"/>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a:solidFill>
                  <a:schemeClr val="accent2"/>
                </a:solidFill>
                <a:ea typeface="楷体_GB2312" pitchFamily="49" charset="-122"/>
              </a:rPr>
              <a:t>经济性</a:t>
            </a:r>
          </a:p>
        </p:txBody>
      </p:sp>
      <p:sp>
        <p:nvSpPr>
          <p:cNvPr id="62" name="标题 1">
            <a:extLst>
              <a:ext uri="{FF2B5EF4-FFF2-40B4-BE49-F238E27FC236}">
                <a16:creationId xmlns:a16="http://schemas.microsoft.com/office/drawing/2014/main" xmlns="" id="{19304E83-A4F0-49C5-BB01-F5773509A2B3}"/>
              </a:ext>
            </a:extLst>
          </p:cNvPr>
          <p:cNvSpPr txBox="1">
            <a:spLocks/>
          </p:cNvSpPr>
          <p:nvPr/>
        </p:nvSpPr>
        <p:spPr>
          <a:xfrm>
            <a:off x="0" y="249581"/>
            <a:ext cx="11340000" cy="432000"/>
          </a:xfrm>
          <a:prstGeom prst="rect">
            <a:avLst/>
          </a:prstGeom>
        </p:spPr>
        <p:txBody>
          <a:bodyPr rtlCol="0"/>
          <a:lstStyle>
            <a:lvl1pPr algn="l" defTabSz="914400" rtl="0" eaLnBrk="1" latinLnBrk="0" hangingPunct="1">
              <a:lnSpc>
                <a:spcPct val="90000"/>
              </a:lnSpc>
              <a:spcBef>
                <a:spcPct val="0"/>
              </a:spcBef>
              <a:buNone/>
              <a:defRPr sz="3200" b="1" kern="1200" spc="-150">
                <a:solidFill>
                  <a:schemeClr val="tx1">
                    <a:lumMod val="75000"/>
                    <a:lumOff val="25000"/>
                  </a:schemeClr>
                </a:solidFill>
                <a:latin typeface="Microsoft YaHei UI" panose="020B0503020204020204" pitchFamily="34" charset="-122"/>
                <a:ea typeface="Microsoft YaHei UI" panose="020B0503020204020204" pitchFamily="34" charset="-122"/>
                <a:cs typeface="+mj-cs"/>
              </a:defRPr>
            </a:lvl1pPr>
          </a:lstStyle>
          <a:p>
            <a:r>
              <a:rPr lang="zh-CN" altLang="en-US" dirty="0" smtClean="0"/>
              <a:t>精益生产</a:t>
            </a:r>
            <a:endParaRPr lang="zh-CN" altLang="en-US" dirty="0"/>
          </a:p>
        </p:txBody>
      </p:sp>
      <p:sp>
        <p:nvSpPr>
          <p:cNvPr id="63" name="矩形 62"/>
          <p:cNvSpPr/>
          <p:nvPr/>
        </p:nvSpPr>
        <p:spPr>
          <a:xfrm>
            <a:off x="112292" y="3604697"/>
            <a:ext cx="3265908" cy="369332"/>
          </a:xfrm>
          <a:prstGeom prst="rect">
            <a:avLst/>
          </a:prstGeom>
          <a:solidFill>
            <a:schemeClr val="accent1"/>
          </a:solidFill>
        </p:spPr>
        <p:txBody>
          <a:bodyPr wrap="square">
            <a:spAutoFit/>
          </a:bodyPr>
          <a:lstStyle/>
          <a:p>
            <a:pPr algn="ctr"/>
            <a:r>
              <a:rPr lang="zh-CN" altLang="en-US" b="1" dirty="0"/>
              <a:t>生产及运送工作指令</a:t>
            </a:r>
            <a:endParaRPr lang="en-US" altLang="zh-CN" b="1" dirty="0" smtClean="0"/>
          </a:p>
        </p:txBody>
      </p:sp>
      <p:sp>
        <p:nvSpPr>
          <p:cNvPr id="2" name="矩形 1"/>
          <p:cNvSpPr/>
          <p:nvPr/>
        </p:nvSpPr>
        <p:spPr>
          <a:xfrm>
            <a:off x="112292" y="4046942"/>
            <a:ext cx="3308137" cy="2308324"/>
          </a:xfrm>
          <a:prstGeom prst="rect">
            <a:avLst/>
          </a:prstGeom>
          <a:solidFill>
            <a:srgbClr val="FFFF00"/>
          </a:solidFill>
        </p:spPr>
        <p:txBody>
          <a:bodyPr wrap="square">
            <a:spAutoFit/>
          </a:bodyPr>
          <a:lstStyle/>
          <a:p>
            <a:pPr indent="457200"/>
            <a:r>
              <a:rPr lang="zh-CN" altLang="en-US" dirty="0">
                <a:solidFill>
                  <a:srgbClr val="191919"/>
                </a:solidFill>
                <a:latin typeface="PingFang SC"/>
              </a:rPr>
              <a:t>各道前工序的生产都根据看板来进行</a:t>
            </a:r>
            <a:r>
              <a:rPr lang="zh-CN" altLang="en-US" dirty="0" smtClean="0">
                <a:solidFill>
                  <a:srgbClr val="191919"/>
                </a:solidFill>
                <a:latin typeface="PingFang SC"/>
              </a:rPr>
              <a:t>。</a:t>
            </a:r>
            <a:endParaRPr lang="en-US" altLang="zh-CN" dirty="0" smtClean="0">
              <a:solidFill>
                <a:srgbClr val="191919"/>
              </a:solidFill>
              <a:latin typeface="PingFang SC"/>
            </a:endParaRPr>
          </a:p>
          <a:p>
            <a:pPr indent="457200"/>
            <a:r>
              <a:rPr lang="zh-CN" altLang="en-US" dirty="0" smtClean="0">
                <a:solidFill>
                  <a:srgbClr val="191919"/>
                </a:solidFill>
                <a:latin typeface="PingFang SC"/>
              </a:rPr>
              <a:t>看</a:t>
            </a:r>
            <a:r>
              <a:rPr lang="zh-CN" altLang="en-US" dirty="0">
                <a:solidFill>
                  <a:srgbClr val="191919"/>
                </a:solidFill>
                <a:latin typeface="PingFang SC"/>
              </a:rPr>
              <a:t>板中记载着生产和运送的数量、时间、目的地、放置场所、搬运工具等信息，从装配工序逐次向前工序追溯</a:t>
            </a:r>
            <a:r>
              <a:rPr lang="zh-CN" altLang="en-US" dirty="0" smtClean="0">
                <a:solidFill>
                  <a:srgbClr val="191919"/>
                </a:solidFill>
                <a:latin typeface="PingFang SC"/>
              </a:rPr>
              <a:t>。</a:t>
            </a:r>
            <a:endParaRPr lang="en-US" altLang="zh-CN" dirty="0" smtClean="0">
              <a:solidFill>
                <a:srgbClr val="191919"/>
              </a:solidFill>
              <a:latin typeface="PingFang SC"/>
            </a:endParaRPr>
          </a:p>
          <a:p>
            <a:pPr indent="457200"/>
            <a:endParaRPr lang="en-US" altLang="zh-CN" dirty="0" smtClean="0">
              <a:solidFill>
                <a:srgbClr val="191919"/>
              </a:solidFill>
              <a:latin typeface="PingFang SC"/>
            </a:endParaRPr>
          </a:p>
          <a:p>
            <a:pPr indent="457200"/>
            <a:endParaRPr lang="zh-CN" altLang="en-US" dirty="0"/>
          </a:p>
        </p:txBody>
      </p:sp>
      <p:sp>
        <p:nvSpPr>
          <p:cNvPr id="66" name="矩形 65"/>
          <p:cNvSpPr/>
          <p:nvPr/>
        </p:nvSpPr>
        <p:spPr>
          <a:xfrm>
            <a:off x="3378200" y="3604697"/>
            <a:ext cx="3966073" cy="369332"/>
          </a:xfrm>
          <a:prstGeom prst="rect">
            <a:avLst/>
          </a:prstGeom>
          <a:solidFill>
            <a:srgbClr val="FFFF00"/>
          </a:solidFill>
        </p:spPr>
        <p:txBody>
          <a:bodyPr wrap="square">
            <a:spAutoFit/>
          </a:bodyPr>
          <a:lstStyle/>
          <a:p>
            <a:pPr algn="ctr"/>
            <a:r>
              <a:rPr lang="zh-CN" altLang="en-US" b="1" dirty="0"/>
              <a:t>生产及运送工作指令</a:t>
            </a:r>
            <a:endParaRPr lang="en-US" altLang="zh-CN" b="1" dirty="0" smtClean="0"/>
          </a:p>
        </p:txBody>
      </p:sp>
      <p:sp>
        <p:nvSpPr>
          <p:cNvPr id="3" name="矩形 2"/>
          <p:cNvSpPr/>
          <p:nvPr/>
        </p:nvSpPr>
        <p:spPr>
          <a:xfrm>
            <a:off x="3382789" y="4046942"/>
            <a:ext cx="3961484" cy="2308324"/>
          </a:xfrm>
          <a:prstGeom prst="rect">
            <a:avLst/>
          </a:prstGeom>
          <a:solidFill>
            <a:schemeClr val="accent1"/>
          </a:solidFill>
        </p:spPr>
        <p:txBody>
          <a:bodyPr wrap="square">
            <a:spAutoFit/>
          </a:bodyPr>
          <a:lstStyle/>
          <a:p>
            <a:pPr indent="457200"/>
            <a:r>
              <a:rPr lang="zh-CN" altLang="en-US" dirty="0" smtClean="0">
                <a:solidFill>
                  <a:srgbClr val="191919"/>
                </a:solidFill>
                <a:latin typeface="PingFang SC"/>
              </a:rPr>
              <a:t>“</a:t>
            </a:r>
            <a:r>
              <a:rPr lang="zh-CN" altLang="en-US" dirty="0">
                <a:solidFill>
                  <a:srgbClr val="191919"/>
                </a:solidFill>
                <a:latin typeface="PingFang SC"/>
              </a:rPr>
              <a:t>没有看板不能生产，也不能运送。</a:t>
            </a:r>
            <a:r>
              <a:rPr lang="zh-CN" altLang="en-US" dirty="0" smtClean="0">
                <a:solidFill>
                  <a:srgbClr val="191919"/>
                </a:solidFill>
                <a:latin typeface="PingFang SC"/>
              </a:rPr>
              <a:t>”</a:t>
            </a:r>
            <a:endParaRPr lang="en-US" altLang="zh-CN" dirty="0" smtClean="0">
              <a:solidFill>
                <a:srgbClr val="191919"/>
              </a:solidFill>
              <a:latin typeface="PingFang SC"/>
            </a:endParaRPr>
          </a:p>
          <a:p>
            <a:pPr indent="457200"/>
            <a:r>
              <a:rPr lang="zh-CN" altLang="en-US" dirty="0" smtClean="0">
                <a:solidFill>
                  <a:srgbClr val="191919"/>
                </a:solidFill>
                <a:latin typeface="PingFang SC"/>
              </a:rPr>
              <a:t>根据</a:t>
            </a:r>
            <a:r>
              <a:rPr lang="zh-CN" altLang="en-US" dirty="0">
                <a:solidFill>
                  <a:srgbClr val="191919"/>
                </a:solidFill>
                <a:latin typeface="PingFang SC"/>
              </a:rPr>
              <a:t>这一规则，各工序如果没有看板，就既不进行生产，也不进行运送；看板数量减少，则生产量也相应减少。由于看板所标示的只是必要的量，因此运用看板能够做到自动防止过量生产、过量运送</a:t>
            </a:r>
            <a:r>
              <a:rPr lang="zh-CN" altLang="en-US" dirty="0" smtClean="0">
                <a:solidFill>
                  <a:srgbClr val="191919"/>
                </a:solidFill>
                <a:latin typeface="PingFang SC"/>
              </a:rPr>
              <a:t>。</a:t>
            </a:r>
            <a:endParaRPr lang="en-US" altLang="zh-CN" dirty="0" smtClean="0">
              <a:solidFill>
                <a:srgbClr val="191919"/>
              </a:solidFill>
              <a:latin typeface="PingFang SC"/>
            </a:endParaRPr>
          </a:p>
        </p:txBody>
      </p:sp>
      <p:sp>
        <p:nvSpPr>
          <p:cNvPr id="69" name="矩形 68"/>
          <p:cNvSpPr/>
          <p:nvPr/>
        </p:nvSpPr>
        <p:spPr>
          <a:xfrm>
            <a:off x="7344273" y="3616305"/>
            <a:ext cx="4285562" cy="369332"/>
          </a:xfrm>
          <a:prstGeom prst="rect">
            <a:avLst/>
          </a:prstGeom>
          <a:solidFill>
            <a:schemeClr val="accent1"/>
          </a:solidFill>
        </p:spPr>
        <p:txBody>
          <a:bodyPr wrap="square">
            <a:spAutoFit/>
          </a:bodyPr>
          <a:lstStyle/>
          <a:p>
            <a:pPr algn="ctr"/>
            <a:r>
              <a:rPr lang="zh-CN" altLang="en-US" b="1" dirty="0"/>
              <a:t>进行“目视管理”的工具</a:t>
            </a:r>
            <a:endParaRPr lang="en-US" altLang="zh-CN" b="1" dirty="0" smtClean="0"/>
          </a:p>
        </p:txBody>
      </p:sp>
      <p:sp>
        <p:nvSpPr>
          <p:cNvPr id="4" name="矩形 3"/>
          <p:cNvSpPr/>
          <p:nvPr/>
        </p:nvSpPr>
        <p:spPr>
          <a:xfrm>
            <a:off x="7331419" y="4050368"/>
            <a:ext cx="4309432" cy="2308324"/>
          </a:xfrm>
          <a:prstGeom prst="rect">
            <a:avLst/>
          </a:prstGeom>
          <a:solidFill>
            <a:srgbClr val="FFFF00"/>
          </a:solidFill>
        </p:spPr>
        <p:txBody>
          <a:bodyPr wrap="square">
            <a:spAutoFit/>
          </a:bodyPr>
          <a:lstStyle/>
          <a:p>
            <a:r>
              <a:rPr lang="zh-CN" altLang="en-US" dirty="0" smtClean="0">
                <a:solidFill>
                  <a:srgbClr val="191919"/>
                </a:solidFill>
                <a:latin typeface="PingFang SC"/>
              </a:rPr>
              <a:t>“</a:t>
            </a:r>
            <a:r>
              <a:rPr lang="zh-CN" altLang="en-US" dirty="0">
                <a:solidFill>
                  <a:srgbClr val="191919"/>
                </a:solidFill>
                <a:latin typeface="PingFang SC"/>
              </a:rPr>
              <a:t>看板必须附在实物上存放”、“前工序按照看板取下的顺序进行生产</a:t>
            </a:r>
            <a:r>
              <a:rPr lang="zh-CN" altLang="en-US" dirty="0" smtClean="0">
                <a:solidFill>
                  <a:srgbClr val="191919"/>
                </a:solidFill>
                <a:latin typeface="PingFang SC"/>
              </a:rPr>
              <a:t>”</a:t>
            </a:r>
            <a:endParaRPr lang="en-US" altLang="zh-CN" dirty="0" smtClean="0">
              <a:solidFill>
                <a:srgbClr val="191919"/>
              </a:solidFill>
              <a:latin typeface="PingFang SC"/>
            </a:endParaRPr>
          </a:p>
          <a:p>
            <a:r>
              <a:rPr lang="zh-CN" altLang="en-US" dirty="0" smtClean="0">
                <a:solidFill>
                  <a:srgbClr val="191919"/>
                </a:solidFill>
                <a:latin typeface="PingFang SC"/>
              </a:rPr>
              <a:t>根据</a:t>
            </a:r>
            <a:r>
              <a:rPr lang="zh-CN" altLang="en-US" dirty="0">
                <a:solidFill>
                  <a:srgbClr val="191919"/>
                </a:solidFill>
                <a:latin typeface="PingFang SC"/>
              </a:rPr>
              <a:t>这一规则，作业现场的管理人员对生产的优先顺序能够一目了然，很容易管理。只要通过看板所表示的信息，就可知道后工序的作业进展情况、本工序的生产能力利用情况、库存情况以及人员的配置情况</a:t>
            </a:r>
            <a:r>
              <a:rPr lang="zh-CN" altLang="en-US" dirty="0" smtClean="0">
                <a:solidFill>
                  <a:srgbClr val="191919"/>
                </a:solidFill>
                <a:latin typeface="PingFang SC"/>
              </a:rPr>
              <a:t>等。</a:t>
            </a:r>
            <a:endParaRPr lang="zh-CN" altLang="en-US" dirty="0"/>
          </a:p>
        </p:txBody>
      </p:sp>
      <p:sp>
        <p:nvSpPr>
          <p:cNvPr id="5" name="圆角矩形 4"/>
          <p:cNvSpPr/>
          <p:nvPr/>
        </p:nvSpPr>
        <p:spPr>
          <a:xfrm>
            <a:off x="5085690" y="2819400"/>
            <a:ext cx="1378610" cy="430007"/>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rgbClr val="FF0000"/>
                </a:solidFill>
              </a:rPr>
              <a:t>改善</a:t>
            </a:r>
            <a:endParaRPr lang="zh-CN" altLang="en-US" sz="2800" b="1" dirty="0">
              <a:solidFill>
                <a:srgbClr val="FF0000"/>
              </a:solidFill>
            </a:endParaRPr>
          </a:p>
        </p:txBody>
      </p:sp>
      <p:sp>
        <p:nvSpPr>
          <p:cNvPr id="7" name="左大括号 6"/>
          <p:cNvSpPr/>
          <p:nvPr/>
        </p:nvSpPr>
        <p:spPr>
          <a:xfrm rot="16200000" flipH="1">
            <a:off x="5699452" y="-2211063"/>
            <a:ext cx="236784" cy="11411101"/>
          </a:xfrm>
          <a:prstGeom prst="leftBrace">
            <a:avLst>
              <a:gd name="adj1" fmla="val 8333"/>
              <a:gd name="adj2" fmla="val 50147"/>
            </a:avLst>
          </a:prstGeom>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灯片编号占位符 7"/>
          <p:cNvSpPr>
            <a:spLocks noGrp="1"/>
          </p:cNvSpPr>
          <p:nvPr>
            <p:ph type="sldNum" sz="quarter" idx="12"/>
          </p:nvPr>
        </p:nvSpPr>
        <p:spPr/>
        <p:txBody>
          <a:bodyPr/>
          <a:lstStyle/>
          <a:p>
            <a:fld id="{613C2149-6E68-45EA-B963-2A3D7C697235}" type="slidenum">
              <a:rPr lang="en-US" altLang="zh-CN" smtClean="0"/>
              <a:pPr/>
              <a:t>12</a:t>
            </a:fld>
            <a:endParaRPr lang="en-US" altLang="zh-CN"/>
          </a:p>
        </p:txBody>
      </p:sp>
    </p:spTree>
    <p:extLst>
      <p:ext uri="{BB962C8B-B14F-4D97-AF65-F5344CB8AC3E}">
        <p14:creationId xmlns:p14="http://schemas.microsoft.com/office/powerpoint/2010/main" val="27112107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815" name="Rectangle 39"/>
          <p:cNvSpPr>
            <a:spLocks noChangeArrowheads="1"/>
          </p:cNvSpPr>
          <p:nvPr/>
        </p:nvSpPr>
        <p:spPr bwMode="auto">
          <a:xfrm>
            <a:off x="5080000" y="2870200"/>
            <a:ext cx="11684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均衡化生产</a:t>
            </a:r>
          </a:p>
        </p:txBody>
      </p:sp>
      <p:sp>
        <p:nvSpPr>
          <p:cNvPr id="75820" name="Line 44"/>
          <p:cNvSpPr>
            <a:spLocks noChangeShapeType="1"/>
          </p:cNvSpPr>
          <p:nvPr/>
        </p:nvSpPr>
        <p:spPr bwMode="auto">
          <a:xfrm flipV="1">
            <a:off x="5638800" y="2590800"/>
            <a:ext cx="0" cy="254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27" name="Rectangle 51"/>
          <p:cNvSpPr>
            <a:spLocks noChangeArrowheads="1"/>
          </p:cNvSpPr>
          <p:nvPr/>
        </p:nvSpPr>
        <p:spPr bwMode="auto">
          <a:xfrm>
            <a:off x="5105400" y="2209800"/>
            <a:ext cx="11430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看板管理</a:t>
            </a:r>
          </a:p>
        </p:txBody>
      </p:sp>
      <p:sp>
        <p:nvSpPr>
          <p:cNvPr id="75828" name="Rectangle 52"/>
          <p:cNvSpPr>
            <a:spLocks noChangeArrowheads="1"/>
          </p:cNvSpPr>
          <p:nvPr/>
        </p:nvSpPr>
        <p:spPr bwMode="auto">
          <a:xfrm>
            <a:off x="5105400" y="1600200"/>
            <a:ext cx="11430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准时化生产</a:t>
            </a:r>
          </a:p>
        </p:txBody>
      </p:sp>
      <p:sp>
        <p:nvSpPr>
          <p:cNvPr id="75829" name="Line 53"/>
          <p:cNvSpPr>
            <a:spLocks noChangeShapeType="1"/>
          </p:cNvSpPr>
          <p:nvPr/>
        </p:nvSpPr>
        <p:spPr bwMode="auto">
          <a:xfrm flipV="1">
            <a:off x="5638800" y="19812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1" name="Rectangle 55"/>
          <p:cNvSpPr>
            <a:spLocks noChangeArrowheads="1"/>
          </p:cNvSpPr>
          <p:nvPr/>
        </p:nvSpPr>
        <p:spPr bwMode="auto">
          <a:xfrm>
            <a:off x="3276600" y="762000"/>
            <a:ext cx="22098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消除浪费、降低成本</a:t>
            </a:r>
          </a:p>
        </p:txBody>
      </p:sp>
      <p:sp>
        <p:nvSpPr>
          <p:cNvPr id="75832" name="Rectangle 56"/>
          <p:cNvSpPr>
            <a:spLocks noChangeArrowheads="1"/>
          </p:cNvSpPr>
          <p:nvPr/>
        </p:nvSpPr>
        <p:spPr bwMode="auto">
          <a:xfrm>
            <a:off x="4419600" y="152400"/>
            <a:ext cx="23622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全公司整体性利润增加</a:t>
            </a:r>
          </a:p>
        </p:txBody>
      </p:sp>
      <p:sp>
        <p:nvSpPr>
          <p:cNvPr id="75833" name="Line 57"/>
          <p:cNvSpPr>
            <a:spLocks noChangeShapeType="1"/>
          </p:cNvSpPr>
          <p:nvPr/>
        </p:nvSpPr>
        <p:spPr bwMode="auto">
          <a:xfrm>
            <a:off x="5638800" y="1371600"/>
            <a:ext cx="0" cy="228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4" name="Line 58"/>
          <p:cNvSpPr>
            <a:spLocks noChangeShapeType="1"/>
          </p:cNvSpPr>
          <p:nvPr/>
        </p:nvSpPr>
        <p:spPr bwMode="auto">
          <a:xfrm>
            <a:off x="4419600" y="1371600"/>
            <a:ext cx="1219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6" name="Line 60"/>
          <p:cNvSpPr>
            <a:spLocks noChangeShapeType="1"/>
          </p:cNvSpPr>
          <p:nvPr/>
        </p:nvSpPr>
        <p:spPr bwMode="auto">
          <a:xfrm flipV="1">
            <a:off x="4419600" y="11430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7" name="Line 61"/>
          <p:cNvSpPr>
            <a:spLocks noChangeShapeType="1"/>
          </p:cNvSpPr>
          <p:nvPr/>
        </p:nvSpPr>
        <p:spPr bwMode="auto">
          <a:xfrm flipV="1">
            <a:off x="7086600" y="11430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38" name="Rectangle 62"/>
          <p:cNvSpPr>
            <a:spLocks noChangeArrowheads="1"/>
          </p:cNvSpPr>
          <p:nvPr/>
        </p:nvSpPr>
        <p:spPr bwMode="auto">
          <a:xfrm>
            <a:off x="5791200" y="762000"/>
            <a:ext cx="2362200" cy="381000"/>
          </a:xfrm>
          <a:prstGeom prst="rect">
            <a:avLst/>
          </a:prstGeom>
          <a:solidFill>
            <a:srgbClr val="CCFFCC"/>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r>
              <a:rPr lang="zh-CN" altLang="en-US" dirty="0">
                <a:effectLst>
                  <a:outerShdw blurRad="38100" dist="38100" dir="2700000" algn="tl">
                    <a:srgbClr val="FFFFFF"/>
                  </a:outerShdw>
                </a:effectLst>
                <a:ea typeface="楷体_GB2312" pitchFamily="49" charset="-122"/>
              </a:rPr>
              <a:t>柔性生产、提高竞争力</a:t>
            </a:r>
          </a:p>
        </p:txBody>
      </p:sp>
      <p:sp>
        <p:nvSpPr>
          <p:cNvPr id="75839" name="Line 63"/>
          <p:cNvSpPr>
            <a:spLocks noChangeShapeType="1"/>
          </p:cNvSpPr>
          <p:nvPr/>
        </p:nvSpPr>
        <p:spPr bwMode="auto">
          <a:xfrm>
            <a:off x="5638800" y="1371600"/>
            <a:ext cx="1447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0" name="Line 64"/>
          <p:cNvSpPr>
            <a:spLocks noChangeShapeType="1"/>
          </p:cNvSpPr>
          <p:nvPr/>
        </p:nvSpPr>
        <p:spPr bwMode="auto">
          <a:xfrm flipV="1">
            <a:off x="6096000" y="5334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1" name="Line 65"/>
          <p:cNvSpPr>
            <a:spLocks noChangeShapeType="1"/>
          </p:cNvSpPr>
          <p:nvPr/>
        </p:nvSpPr>
        <p:spPr bwMode="auto">
          <a:xfrm flipV="1">
            <a:off x="5181600" y="5334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42" name="Text Box 66"/>
          <p:cNvSpPr txBox="1">
            <a:spLocks noChangeArrowheads="1"/>
          </p:cNvSpPr>
          <p:nvPr/>
        </p:nvSpPr>
        <p:spPr bwMode="auto">
          <a:xfrm>
            <a:off x="8289925" y="762000"/>
            <a:ext cx="1098550" cy="325438"/>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a:solidFill>
                  <a:schemeClr val="accent2"/>
                </a:solidFill>
                <a:ea typeface="楷体_GB2312" pitchFamily="49" charset="-122"/>
              </a:rPr>
              <a:t>适应性</a:t>
            </a:r>
          </a:p>
        </p:txBody>
      </p:sp>
      <p:sp>
        <p:nvSpPr>
          <p:cNvPr id="75843" name="Text Box 67"/>
          <p:cNvSpPr txBox="1">
            <a:spLocks noChangeArrowheads="1"/>
          </p:cNvSpPr>
          <p:nvPr/>
        </p:nvSpPr>
        <p:spPr bwMode="auto">
          <a:xfrm>
            <a:off x="2209800" y="762000"/>
            <a:ext cx="1098550" cy="325438"/>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a:solidFill>
                  <a:schemeClr val="accent2"/>
                </a:solidFill>
                <a:ea typeface="楷体_GB2312" pitchFamily="49" charset="-122"/>
              </a:rPr>
              <a:t>经济性</a:t>
            </a:r>
          </a:p>
        </p:txBody>
      </p:sp>
      <p:sp>
        <p:nvSpPr>
          <p:cNvPr id="62" name="标题 1">
            <a:extLst>
              <a:ext uri="{FF2B5EF4-FFF2-40B4-BE49-F238E27FC236}">
                <a16:creationId xmlns:a16="http://schemas.microsoft.com/office/drawing/2014/main" xmlns="" id="{19304E83-A4F0-49C5-BB01-F5773509A2B3}"/>
              </a:ext>
            </a:extLst>
          </p:cNvPr>
          <p:cNvSpPr txBox="1">
            <a:spLocks/>
          </p:cNvSpPr>
          <p:nvPr/>
        </p:nvSpPr>
        <p:spPr>
          <a:xfrm>
            <a:off x="0" y="249581"/>
            <a:ext cx="11340000" cy="432000"/>
          </a:xfrm>
          <a:prstGeom prst="rect">
            <a:avLst/>
          </a:prstGeom>
        </p:spPr>
        <p:txBody>
          <a:bodyPr rtlCol="0"/>
          <a:lstStyle>
            <a:lvl1pPr algn="l" defTabSz="914400" rtl="0" eaLnBrk="1" latinLnBrk="0" hangingPunct="1">
              <a:lnSpc>
                <a:spcPct val="90000"/>
              </a:lnSpc>
              <a:spcBef>
                <a:spcPct val="0"/>
              </a:spcBef>
              <a:buNone/>
              <a:defRPr sz="3200" b="1" kern="1200" spc="-150">
                <a:solidFill>
                  <a:schemeClr val="tx1">
                    <a:lumMod val="75000"/>
                    <a:lumOff val="25000"/>
                  </a:schemeClr>
                </a:solidFill>
                <a:latin typeface="Microsoft YaHei UI" panose="020B0503020204020204" pitchFamily="34" charset="-122"/>
                <a:ea typeface="Microsoft YaHei UI" panose="020B0503020204020204" pitchFamily="34" charset="-122"/>
                <a:cs typeface="+mj-cs"/>
              </a:defRPr>
            </a:lvl1pPr>
          </a:lstStyle>
          <a:p>
            <a:r>
              <a:rPr lang="zh-CN" altLang="en-US" dirty="0" smtClean="0"/>
              <a:t>精益生产</a:t>
            </a:r>
            <a:endParaRPr lang="zh-CN" altLang="en-US" dirty="0"/>
          </a:p>
        </p:txBody>
      </p:sp>
      <p:sp>
        <p:nvSpPr>
          <p:cNvPr id="2" name="矩形 1"/>
          <p:cNvSpPr/>
          <p:nvPr/>
        </p:nvSpPr>
        <p:spPr>
          <a:xfrm>
            <a:off x="450850" y="1656656"/>
            <a:ext cx="3048000" cy="1754326"/>
          </a:xfrm>
          <a:prstGeom prst="rect">
            <a:avLst/>
          </a:prstGeom>
          <a:solidFill>
            <a:srgbClr val="FFFF00"/>
          </a:solidFill>
        </p:spPr>
        <p:txBody>
          <a:bodyPr wrap="square">
            <a:spAutoFit/>
          </a:bodyPr>
          <a:lstStyle/>
          <a:p>
            <a:r>
              <a:rPr lang="zh-CN" altLang="en-US" b="1" dirty="0" smtClean="0">
                <a:solidFill>
                  <a:srgbClr val="191919"/>
                </a:solidFill>
                <a:latin typeface="PingFang SC"/>
              </a:rPr>
              <a:t>均衡化生产：</a:t>
            </a:r>
            <a:endParaRPr lang="en-US" altLang="zh-CN" b="1" dirty="0" smtClean="0">
              <a:solidFill>
                <a:srgbClr val="191919"/>
              </a:solidFill>
              <a:latin typeface="PingFang SC"/>
            </a:endParaRPr>
          </a:p>
          <a:p>
            <a:r>
              <a:rPr lang="zh-CN" altLang="en-US" b="1" dirty="0" smtClean="0">
                <a:solidFill>
                  <a:srgbClr val="191919"/>
                </a:solidFill>
                <a:latin typeface="PingFang SC"/>
              </a:rPr>
              <a:t>同平准化</a:t>
            </a:r>
            <a:r>
              <a:rPr lang="zh-CN" altLang="en-US" b="1" dirty="0">
                <a:solidFill>
                  <a:srgbClr val="191919"/>
                </a:solidFill>
                <a:latin typeface="PingFang SC"/>
              </a:rPr>
              <a:t>生产</a:t>
            </a:r>
            <a:r>
              <a:rPr lang="zh-CN" altLang="en-US" dirty="0">
                <a:solidFill>
                  <a:srgbClr val="191919"/>
                </a:solidFill>
                <a:latin typeface="PingFang SC"/>
              </a:rPr>
              <a:t>，</a:t>
            </a:r>
            <a:r>
              <a:rPr lang="zh-CN" altLang="en-US" b="1" dirty="0">
                <a:solidFill>
                  <a:srgbClr val="191919"/>
                </a:solidFill>
                <a:latin typeface="PingFang SC"/>
              </a:rPr>
              <a:t>其包含数量均衡和品种均衡，均衡生产研究的就是如何在生产过程中如何实现数量和品种的平均。</a:t>
            </a:r>
          </a:p>
        </p:txBody>
      </p:sp>
      <p:sp>
        <p:nvSpPr>
          <p:cNvPr id="3" name="右箭头 2"/>
          <p:cNvSpPr/>
          <p:nvPr/>
        </p:nvSpPr>
        <p:spPr>
          <a:xfrm rot="10800000">
            <a:off x="3625850" y="2870200"/>
            <a:ext cx="1054100" cy="3810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右箭头 62"/>
          <p:cNvSpPr/>
          <p:nvPr/>
        </p:nvSpPr>
        <p:spPr>
          <a:xfrm rot="5400000">
            <a:off x="1428750" y="3848100"/>
            <a:ext cx="1054100" cy="3810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a:off x="431800" y="4766786"/>
            <a:ext cx="3048000" cy="1200329"/>
          </a:xfrm>
          <a:prstGeom prst="rect">
            <a:avLst/>
          </a:prstGeom>
          <a:solidFill>
            <a:srgbClr val="FFFF00"/>
          </a:solidFill>
        </p:spPr>
        <p:txBody>
          <a:bodyPr wrap="square">
            <a:spAutoFit/>
          </a:bodyPr>
          <a:lstStyle/>
          <a:p>
            <a:r>
              <a:rPr lang="zh-CN" altLang="en-US" b="1" dirty="0" smtClean="0">
                <a:solidFill>
                  <a:srgbClr val="191919"/>
                </a:solidFill>
                <a:latin typeface="PingFang SC"/>
              </a:rPr>
              <a:t>现有一批产品</a:t>
            </a:r>
            <a:r>
              <a:rPr lang="en-US" altLang="zh-CN" b="1" dirty="0" smtClean="0">
                <a:solidFill>
                  <a:srgbClr val="191919"/>
                </a:solidFill>
                <a:latin typeface="PingFang SC"/>
              </a:rPr>
              <a:t>A</a:t>
            </a:r>
            <a:r>
              <a:rPr lang="zh-CN" altLang="en-US" b="1" dirty="0" smtClean="0">
                <a:solidFill>
                  <a:srgbClr val="191919"/>
                </a:solidFill>
                <a:latin typeface="PingFang SC"/>
              </a:rPr>
              <a:t>客户需求</a:t>
            </a:r>
            <a:r>
              <a:rPr lang="en-US" altLang="zh-CN" b="1" dirty="0" smtClean="0">
                <a:solidFill>
                  <a:srgbClr val="191919"/>
                </a:solidFill>
                <a:latin typeface="PingFang SC"/>
              </a:rPr>
              <a:t>X Y Z</a:t>
            </a:r>
            <a:r>
              <a:rPr lang="zh-CN" altLang="en-US" b="1" dirty="0" smtClean="0">
                <a:solidFill>
                  <a:srgbClr val="191919"/>
                </a:solidFill>
                <a:latin typeface="PingFang SC"/>
              </a:rPr>
              <a:t>三种产品，</a:t>
            </a:r>
            <a:r>
              <a:rPr lang="en-US" altLang="zh-CN" b="1" dirty="0" smtClean="0">
                <a:solidFill>
                  <a:srgbClr val="191919"/>
                </a:solidFill>
                <a:latin typeface="PingFang SC"/>
              </a:rPr>
              <a:t>X</a:t>
            </a:r>
            <a:r>
              <a:rPr lang="zh-CN" altLang="en-US" b="1" dirty="0" smtClean="0">
                <a:solidFill>
                  <a:srgbClr val="191919"/>
                </a:solidFill>
                <a:latin typeface="PingFang SC"/>
              </a:rPr>
              <a:t>产品</a:t>
            </a:r>
            <a:r>
              <a:rPr lang="en-US" altLang="zh-CN" b="1" dirty="0" smtClean="0">
                <a:solidFill>
                  <a:srgbClr val="191919"/>
                </a:solidFill>
                <a:latin typeface="PingFang SC"/>
              </a:rPr>
              <a:t>2000PCS</a:t>
            </a:r>
            <a:r>
              <a:rPr lang="zh-CN" altLang="en-US" b="1" dirty="0" smtClean="0">
                <a:solidFill>
                  <a:srgbClr val="191919"/>
                </a:solidFill>
                <a:latin typeface="PingFang SC"/>
              </a:rPr>
              <a:t>，</a:t>
            </a:r>
            <a:r>
              <a:rPr lang="en-US" altLang="zh-CN" b="1" dirty="0" smtClean="0">
                <a:solidFill>
                  <a:srgbClr val="191919"/>
                </a:solidFill>
                <a:latin typeface="PingFang SC"/>
              </a:rPr>
              <a:t>Y</a:t>
            </a:r>
            <a:r>
              <a:rPr lang="zh-CN" altLang="en-US" b="1" dirty="0" smtClean="0">
                <a:solidFill>
                  <a:srgbClr val="191919"/>
                </a:solidFill>
                <a:latin typeface="PingFang SC"/>
              </a:rPr>
              <a:t>产品</a:t>
            </a:r>
            <a:r>
              <a:rPr lang="en-US" altLang="zh-CN" b="1" dirty="0" smtClean="0">
                <a:solidFill>
                  <a:srgbClr val="191919"/>
                </a:solidFill>
                <a:latin typeface="PingFang SC"/>
              </a:rPr>
              <a:t>1000PCS,Z</a:t>
            </a:r>
            <a:r>
              <a:rPr lang="zh-CN" altLang="en-US" b="1" dirty="0" smtClean="0">
                <a:solidFill>
                  <a:srgbClr val="191919"/>
                </a:solidFill>
                <a:latin typeface="PingFang SC"/>
              </a:rPr>
              <a:t>产品</a:t>
            </a:r>
            <a:r>
              <a:rPr lang="en-US" altLang="zh-CN" b="1" dirty="0" smtClean="0">
                <a:solidFill>
                  <a:srgbClr val="191919"/>
                </a:solidFill>
                <a:latin typeface="PingFang SC"/>
              </a:rPr>
              <a:t>500PCS</a:t>
            </a:r>
            <a:r>
              <a:rPr lang="zh-CN" altLang="en-US" b="1" dirty="0" smtClean="0">
                <a:solidFill>
                  <a:srgbClr val="191919"/>
                </a:solidFill>
                <a:latin typeface="PingFang SC"/>
              </a:rPr>
              <a:t>。</a:t>
            </a:r>
            <a:endParaRPr lang="en-US" altLang="zh-CN" b="1" dirty="0" smtClean="0">
              <a:solidFill>
                <a:srgbClr val="191919"/>
              </a:solidFill>
              <a:latin typeface="PingFang SC"/>
            </a:endParaRPr>
          </a:p>
          <a:p>
            <a:r>
              <a:rPr lang="zh-CN" altLang="en-US" b="1" dirty="0">
                <a:solidFill>
                  <a:srgbClr val="191919"/>
                </a:solidFill>
                <a:latin typeface="PingFang SC"/>
              </a:rPr>
              <a:t>交</a:t>
            </a:r>
            <a:r>
              <a:rPr lang="zh-CN" altLang="en-US" b="1" dirty="0" smtClean="0">
                <a:solidFill>
                  <a:srgbClr val="191919"/>
                </a:solidFill>
                <a:latin typeface="PingFang SC"/>
              </a:rPr>
              <a:t>期均为</a:t>
            </a:r>
            <a:r>
              <a:rPr lang="en-US" altLang="zh-CN" b="1" dirty="0" smtClean="0">
                <a:solidFill>
                  <a:srgbClr val="191919"/>
                </a:solidFill>
                <a:latin typeface="PingFang SC"/>
              </a:rPr>
              <a:t>20</a:t>
            </a:r>
            <a:r>
              <a:rPr lang="zh-CN" altLang="en-US" b="1" dirty="0" smtClean="0">
                <a:solidFill>
                  <a:srgbClr val="191919"/>
                </a:solidFill>
                <a:latin typeface="PingFang SC"/>
              </a:rPr>
              <a:t>天。</a:t>
            </a:r>
            <a:endParaRPr lang="en-US" altLang="zh-CN" b="1" dirty="0" smtClean="0">
              <a:solidFill>
                <a:srgbClr val="191919"/>
              </a:solidFill>
              <a:latin typeface="PingFang SC"/>
            </a:endParaRPr>
          </a:p>
        </p:txBody>
      </p:sp>
      <p:sp>
        <p:nvSpPr>
          <p:cNvPr id="4" name="左大括号 3"/>
          <p:cNvSpPr/>
          <p:nvPr/>
        </p:nvSpPr>
        <p:spPr>
          <a:xfrm>
            <a:off x="3625850" y="4034651"/>
            <a:ext cx="514350" cy="221374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8" name="矩形 67"/>
          <p:cNvSpPr/>
          <p:nvPr/>
        </p:nvSpPr>
        <p:spPr>
          <a:xfrm>
            <a:off x="4286250" y="3733799"/>
            <a:ext cx="3048000" cy="1200329"/>
          </a:xfrm>
          <a:prstGeom prst="rect">
            <a:avLst/>
          </a:prstGeom>
          <a:solidFill>
            <a:srgbClr val="FFFF00"/>
          </a:solidFill>
        </p:spPr>
        <p:txBody>
          <a:bodyPr wrap="square">
            <a:spAutoFit/>
          </a:bodyPr>
          <a:lstStyle/>
          <a:p>
            <a:r>
              <a:rPr lang="zh-CN" altLang="en-US" b="1" dirty="0">
                <a:solidFill>
                  <a:srgbClr val="191919"/>
                </a:solidFill>
                <a:latin typeface="PingFang SC"/>
              </a:rPr>
              <a:t>方案</a:t>
            </a:r>
            <a:r>
              <a:rPr lang="zh-CN" altLang="en-US" b="1" dirty="0" smtClean="0">
                <a:solidFill>
                  <a:srgbClr val="191919"/>
                </a:solidFill>
                <a:latin typeface="PingFang SC"/>
              </a:rPr>
              <a:t>一：</a:t>
            </a:r>
            <a:endParaRPr lang="en-US" altLang="zh-CN" b="1" dirty="0" smtClean="0">
              <a:solidFill>
                <a:srgbClr val="191919"/>
              </a:solidFill>
              <a:latin typeface="PingFang SC"/>
            </a:endParaRPr>
          </a:p>
          <a:p>
            <a:r>
              <a:rPr lang="en-US" altLang="zh-CN" b="1" dirty="0" smtClean="0">
                <a:solidFill>
                  <a:srgbClr val="191919"/>
                </a:solidFill>
                <a:latin typeface="PingFang SC"/>
              </a:rPr>
              <a:t>X</a:t>
            </a:r>
            <a:r>
              <a:rPr lang="zh-CN" altLang="en-US" b="1" dirty="0" smtClean="0">
                <a:solidFill>
                  <a:srgbClr val="191919"/>
                </a:solidFill>
                <a:latin typeface="PingFang SC"/>
              </a:rPr>
              <a:t>、</a:t>
            </a:r>
            <a:r>
              <a:rPr lang="en-US" altLang="zh-CN" b="1" dirty="0" smtClean="0">
                <a:solidFill>
                  <a:srgbClr val="191919"/>
                </a:solidFill>
                <a:latin typeface="PingFang SC"/>
              </a:rPr>
              <a:t>Y</a:t>
            </a:r>
            <a:r>
              <a:rPr lang="zh-CN" altLang="en-US" b="1" dirty="0" smtClean="0">
                <a:solidFill>
                  <a:srgbClr val="191919"/>
                </a:solidFill>
                <a:latin typeface="PingFang SC"/>
              </a:rPr>
              <a:t>、</a:t>
            </a:r>
            <a:r>
              <a:rPr lang="en-US" altLang="zh-CN" b="1" dirty="0" smtClean="0">
                <a:solidFill>
                  <a:srgbClr val="191919"/>
                </a:solidFill>
                <a:latin typeface="PingFang SC"/>
              </a:rPr>
              <a:t>Z</a:t>
            </a:r>
            <a:r>
              <a:rPr lang="zh-CN" altLang="en-US" b="1" dirty="0" smtClean="0">
                <a:solidFill>
                  <a:srgbClr val="191919"/>
                </a:solidFill>
                <a:latin typeface="PingFang SC"/>
              </a:rPr>
              <a:t>三种产品，先生产</a:t>
            </a:r>
            <a:r>
              <a:rPr lang="en-US" altLang="zh-CN" b="1" dirty="0" smtClean="0">
                <a:solidFill>
                  <a:srgbClr val="191919"/>
                </a:solidFill>
                <a:latin typeface="PingFang SC"/>
              </a:rPr>
              <a:t>X</a:t>
            </a:r>
            <a:r>
              <a:rPr lang="zh-CN" altLang="en-US" b="1" dirty="0" smtClean="0">
                <a:solidFill>
                  <a:srgbClr val="191919"/>
                </a:solidFill>
                <a:latin typeface="PingFang SC"/>
              </a:rPr>
              <a:t>产品，继而生产</a:t>
            </a:r>
            <a:r>
              <a:rPr lang="en-US" altLang="zh-CN" b="1" dirty="0" smtClean="0">
                <a:solidFill>
                  <a:srgbClr val="191919"/>
                </a:solidFill>
                <a:latin typeface="PingFang SC"/>
              </a:rPr>
              <a:t>Y</a:t>
            </a:r>
            <a:r>
              <a:rPr lang="zh-CN" altLang="en-US" b="1" dirty="0" smtClean="0">
                <a:solidFill>
                  <a:srgbClr val="191919"/>
                </a:solidFill>
                <a:latin typeface="PingFang SC"/>
              </a:rPr>
              <a:t>产品，最后生产</a:t>
            </a:r>
            <a:r>
              <a:rPr lang="en-US" altLang="zh-CN" b="1" dirty="0" smtClean="0">
                <a:solidFill>
                  <a:srgbClr val="191919"/>
                </a:solidFill>
                <a:latin typeface="PingFang SC"/>
              </a:rPr>
              <a:t>Z</a:t>
            </a:r>
            <a:r>
              <a:rPr lang="zh-CN" altLang="en-US" b="1" dirty="0" smtClean="0">
                <a:solidFill>
                  <a:srgbClr val="191919"/>
                </a:solidFill>
                <a:latin typeface="PingFang SC"/>
              </a:rPr>
              <a:t>产品</a:t>
            </a:r>
            <a:endParaRPr lang="en-US" altLang="zh-CN" b="1" dirty="0" smtClean="0">
              <a:solidFill>
                <a:srgbClr val="191919"/>
              </a:solidFill>
              <a:latin typeface="PingFang SC"/>
            </a:endParaRPr>
          </a:p>
        </p:txBody>
      </p:sp>
      <p:sp>
        <p:nvSpPr>
          <p:cNvPr id="69" name="矩形 68"/>
          <p:cNvSpPr/>
          <p:nvPr/>
        </p:nvSpPr>
        <p:spPr>
          <a:xfrm>
            <a:off x="4267200" y="5380334"/>
            <a:ext cx="3048000" cy="1200329"/>
          </a:xfrm>
          <a:prstGeom prst="rect">
            <a:avLst/>
          </a:prstGeom>
          <a:solidFill>
            <a:srgbClr val="FFFF00"/>
          </a:solidFill>
        </p:spPr>
        <p:txBody>
          <a:bodyPr wrap="square">
            <a:spAutoFit/>
          </a:bodyPr>
          <a:lstStyle/>
          <a:p>
            <a:r>
              <a:rPr lang="zh-CN" altLang="en-US" b="1" dirty="0" smtClean="0">
                <a:solidFill>
                  <a:srgbClr val="191919"/>
                </a:solidFill>
                <a:latin typeface="PingFang SC"/>
              </a:rPr>
              <a:t>方案二：</a:t>
            </a:r>
            <a:endParaRPr lang="en-US" altLang="zh-CN" b="1" dirty="0" smtClean="0">
              <a:solidFill>
                <a:srgbClr val="191919"/>
              </a:solidFill>
              <a:latin typeface="PingFang SC"/>
            </a:endParaRPr>
          </a:p>
          <a:p>
            <a:r>
              <a:rPr lang="en-US" altLang="zh-CN" b="1" dirty="0" smtClean="0">
                <a:solidFill>
                  <a:srgbClr val="191919"/>
                </a:solidFill>
                <a:latin typeface="PingFang SC"/>
              </a:rPr>
              <a:t>X</a:t>
            </a:r>
            <a:r>
              <a:rPr lang="zh-CN" altLang="en-US" b="1" dirty="0" smtClean="0">
                <a:solidFill>
                  <a:srgbClr val="191919"/>
                </a:solidFill>
                <a:latin typeface="PingFang SC"/>
              </a:rPr>
              <a:t>产品每天</a:t>
            </a:r>
            <a:r>
              <a:rPr lang="en-US" altLang="zh-CN" b="1" dirty="0">
                <a:solidFill>
                  <a:srgbClr val="191919"/>
                </a:solidFill>
                <a:latin typeface="PingFang SC"/>
              </a:rPr>
              <a:t>1</a:t>
            </a:r>
            <a:r>
              <a:rPr lang="en-US" altLang="zh-CN" b="1" dirty="0" smtClean="0">
                <a:solidFill>
                  <a:srgbClr val="191919"/>
                </a:solidFill>
                <a:latin typeface="PingFang SC"/>
              </a:rPr>
              <a:t>00PCS</a:t>
            </a:r>
            <a:r>
              <a:rPr lang="zh-CN" altLang="en-US" b="1" dirty="0" smtClean="0">
                <a:solidFill>
                  <a:srgbClr val="191919"/>
                </a:solidFill>
                <a:latin typeface="PingFang SC"/>
              </a:rPr>
              <a:t>，</a:t>
            </a:r>
            <a:r>
              <a:rPr lang="en-US" altLang="zh-CN" b="1" dirty="0" smtClean="0">
                <a:solidFill>
                  <a:srgbClr val="191919"/>
                </a:solidFill>
                <a:latin typeface="PingFang SC"/>
              </a:rPr>
              <a:t>Y</a:t>
            </a:r>
            <a:r>
              <a:rPr lang="zh-CN" altLang="en-US" b="1" dirty="0" smtClean="0">
                <a:solidFill>
                  <a:srgbClr val="191919"/>
                </a:solidFill>
                <a:latin typeface="PingFang SC"/>
              </a:rPr>
              <a:t>产品</a:t>
            </a:r>
            <a:r>
              <a:rPr lang="en-US" altLang="zh-CN" b="1" dirty="0" smtClean="0">
                <a:solidFill>
                  <a:srgbClr val="191919"/>
                </a:solidFill>
                <a:latin typeface="PingFang SC"/>
              </a:rPr>
              <a:t>50PCS,Z</a:t>
            </a:r>
            <a:r>
              <a:rPr lang="zh-CN" altLang="en-US" b="1" dirty="0" smtClean="0">
                <a:solidFill>
                  <a:srgbClr val="191919"/>
                </a:solidFill>
                <a:latin typeface="PingFang SC"/>
              </a:rPr>
              <a:t>产品每天</a:t>
            </a:r>
            <a:r>
              <a:rPr lang="en-US" altLang="zh-CN" b="1" dirty="0" smtClean="0">
                <a:solidFill>
                  <a:srgbClr val="191919"/>
                </a:solidFill>
                <a:latin typeface="PingFang SC"/>
              </a:rPr>
              <a:t>25PCS</a:t>
            </a:r>
            <a:r>
              <a:rPr lang="zh-CN" altLang="en-US" b="1" dirty="0" smtClean="0">
                <a:solidFill>
                  <a:srgbClr val="191919"/>
                </a:solidFill>
                <a:latin typeface="PingFang SC"/>
              </a:rPr>
              <a:t>。</a:t>
            </a:r>
            <a:endParaRPr lang="en-US" altLang="zh-CN" b="1" dirty="0" smtClean="0">
              <a:solidFill>
                <a:srgbClr val="191919"/>
              </a:solidFill>
              <a:latin typeface="PingFang SC"/>
            </a:endParaRPr>
          </a:p>
          <a:p>
            <a:r>
              <a:rPr lang="zh-CN" altLang="en-US" b="1" dirty="0" smtClean="0">
                <a:solidFill>
                  <a:srgbClr val="191919"/>
                </a:solidFill>
                <a:latin typeface="PingFang SC"/>
              </a:rPr>
              <a:t>且通过努力，降低切线损失。</a:t>
            </a:r>
            <a:endParaRPr lang="en-US" altLang="zh-CN" b="1" dirty="0" smtClean="0">
              <a:solidFill>
                <a:srgbClr val="191919"/>
              </a:solidFill>
              <a:latin typeface="PingFang SC"/>
            </a:endParaRPr>
          </a:p>
        </p:txBody>
      </p:sp>
      <p:sp>
        <p:nvSpPr>
          <p:cNvPr id="70" name="右箭头 69"/>
          <p:cNvSpPr/>
          <p:nvPr/>
        </p:nvSpPr>
        <p:spPr>
          <a:xfrm>
            <a:off x="7480300" y="4034651"/>
            <a:ext cx="558800" cy="3810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右箭头 71"/>
          <p:cNvSpPr/>
          <p:nvPr/>
        </p:nvSpPr>
        <p:spPr>
          <a:xfrm>
            <a:off x="7502525" y="5776615"/>
            <a:ext cx="558800" cy="38100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8153400" y="3733799"/>
            <a:ext cx="2978150" cy="923330"/>
          </a:xfrm>
          <a:prstGeom prst="rect">
            <a:avLst/>
          </a:prstGeom>
          <a:solidFill>
            <a:srgbClr val="FFFF00"/>
          </a:solidFill>
        </p:spPr>
        <p:txBody>
          <a:bodyPr wrap="square">
            <a:spAutoFit/>
          </a:bodyPr>
          <a:lstStyle/>
          <a:p>
            <a:r>
              <a:rPr lang="zh-CN" altLang="en-US" dirty="0"/>
              <a:t>会减少产品切换造成的损失，但也会造成</a:t>
            </a:r>
            <a:r>
              <a:rPr lang="en-US" altLang="zh-CN" dirty="0"/>
              <a:t>X</a:t>
            </a:r>
            <a:r>
              <a:rPr lang="zh-CN" altLang="en-US" dirty="0"/>
              <a:t>产品大量库存堆积。</a:t>
            </a:r>
          </a:p>
        </p:txBody>
      </p:sp>
      <p:sp>
        <p:nvSpPr>
          <p:cNvPr id="74" name="矩形 73"/>
          <p:cNvSpPr/>
          <p:nvPr/>
        </p:nvSpPr>
        <p:spPr>
          <a:xfrm>
            <a:off x="8153400" y="5505450"/>
            <a:ext cx="2978150" cy="923330"/>
          </a:xfrm>
          <a:prstGeom prst="rect">
            <a:avLst/>
          </a:prstGeom>
          <a:solidFill>
            <a:srgbClr val="FFFF00"/>
          </a:solidFill>
        </p:spPr>
        <p:txBody>
          <a:bodyPr wrap="square">
            <a:spAutoFit/>
          </a:bodyPr>
          <a:lstStyle/>
          <a:p>
            <a:r>
              <a:rPr lang="zh-CN" altLang="en-US" dirty="0"/>
              <a:t>较低生产在制品</a:t>
            </a:r>
            <a:r>
              <a:rPr lang="zh-CN" altLang="en-US" dirty="0" smtClean="0"/>
              <a:t>库存</a:t>
            </a:r>
            <a:r>
              <a:rPr lang="zh-CN" altLang="en-US" dirty="0"/>
              <a:t>、</a:t>
            </a:r>
            <a:r>
              <a:rPr lang="zh-CN" altLang="en-US" dirty="0" smtClean="0"/>
              <a:t>成品</a:t>
            </a:r>
            <a:r>
              <a:rPr lang="zh-CN" altLang="en-US" dirty="0"/>
              <a:t>库存，减少存储费用及管理费用。</a:t>
            </a:r>
          </a:p>
        </p:txBody>
      </p:sp>
      <p:sp>
        <p:nvSpPr>
          <p:cNvPr id="6" name="椭圆 5"/>
          <p:cNvSpPr/>
          <p:nvPr/>
        </p:nvSpPr>
        <p:spPr>
          <a:xfrm>
            <a:off x="11223625" y="5505450"/>
            <a:ext cx="852000" cy="92333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FF0000"/>
                </a:solidFill>
              </a:rPr>
              <a:t>平准化</a:t>
            </a:r>
            <a:endParaRPr lang="zh-CN" altLang="en-US" dirty="0">
              <a:solidFill>
                <a:srgbClr val="FF0000"/>
              </a:solidFill>
            </a:endParaRPr>
          </a:p>
        </p:txBody>
      </p:sp>
      <p:cxnSp>
        <p:nvCxnSpPr>
          <p:cNvPr id="8" name="直接箭头连接符 7"/>
          <p:cNvCxnSpPr>
            <a:endCxn id="6" idx="0"/>
          </p:cNvCxnSpPr>
          <p:nvPr/>
        </p:nvCxnSpPr>
        <p:spPr>
          <a:xfrm>
            <a:off x="11649625" y="2895600"/>
            <a:ext cx="0" cy="26098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圆角矩形 8"/>
          <p:cNvSpPr/>
          <p:nvPr/>
        </p:nvSpPr>
        <p:spPr>
          <a:xfrm>
            <a:off x="10033000" y="2095500"/>
            <a:ext cx="2159000" cy="7747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t>前提：</a:t>
            </a:r>
            <a:r>
              <a:rPr lang="en-US" altLang="zh-CN" sz="2400" dirty="0" smtClean="0"/>
              <a:t>SMED</a:t>
            </a:r>
            <a:endParaRPr lang="zh-CN" altLang="en-US" sz="2400" dirty="0"/>
          </a:p>
        </p:txBody>
      </p:sp>
      <p:sp>
        <p:nvSpPr>
          <p:cNvPr id="10" name="文本框 9"/>
          <p:cNvSpPr txBox="1"/>
          <p:nvPr/>
        </p:nvSpPr>
        <p:spPr>
          <a:xfrm>
            <a:off x="11668675" y="3642362"/>
            <a:ext cx="444499" cy="1546577"/>
          </a:xfrm>
          <a:prstGeom prst="rect">
            <a:avLst/>
          </a:prstGeom>
          <a:noFill/>
        </p:spPr>
        <p:txBody>
          <a:bodyPr wrap="square" rtlCol="0">
            <a:spAutoFit/>
          </a:bodyPr>
          <a:lstStyle/>
          <a:p>
            <a:r>
              <a:rPr lang="zh-CN" altLang="en-US" sz="1050" dirty="0" smtClean="0"/>
              <a:t>换线损失＜库存损失</a:t>
            </a:r>
            <a:endParaRPr lang="zh-CN" altLang="en-US" sz="1050" dirty="0"/>
          </a:p>
        </p:txBody>
      </p:sp>
      <p:sp>
        <p:nvSpPr>
          <p:cNvPr id="11" name="灯片编号占位符 10"/>
          <p:cNvSpPr>
            <a:spLocks noGrp="1"/>
          </p:cNvSpPr>
          <p:nvPr>
            <p:ph type="sldNum" sz="quarter" idx="12"/>
          </p:nvPr>
        </p:nvSpPr>
        <p:spPr/>
        <p:txBody>
          <a:bodyPr/>
          <a:lstStyle/>
          <a:p>
            <a:fld id="{613C2149-6E68-45EA-B963-2A3D7C697235}" type="slidenum">
              <a:rPr lang="en-US" altLang="zh-CN" smtClean="0"/>
              <a:pPr/>
              <a:t>13</a:t>
            </a:fld>
            <a:endParaRPr lang="en-US" altLang="zh-CN"/>
          </a:p>
        </p:txBody>
      </p:sp>
    </p:spTree>
    <p:extLst>
      <p:ext uri="{BB962C8B-B14F-4D97-AF65-F5344CB8AC3E}">
        <p14:creationId xmlns:p14="http://schemas.microsoft.com/office/powerpoint/2010/main" val="5041826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a:extLst>
              <a:ext uri="{FF2B5EF4-FFF2-40B4-BE49-F238E27FC236}">
                <a16:creationId xmlns:a16="http://schemas.microsoft.com/office/drawing/2014/main" xmlns="" id="{4B379698-AB4C-493D-BF95-F5781FDF2AC5}"/>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14</a:t>
            </a:fld>
            <a:endParaRPr lang="zh-CN" altLang="en-US"/>
          </a:p>
        </p:txBody>
      </p:sp>
      <p:graphicFrame>
        <p:nvGraphicFramePr>
          <p:cNvPr id="8" name="图示 7"/>
          <p:cNvGraphicFramePr/>
          <p:nvPr>
            <p:extLst>
              <p:ext uri="{D42A27DB-BD31-4B8C-83A1-F6EECF244321}">
                <p14:modId xmlns:p14="http://schemas.microsoft.com/office/powerpoint/2010/main" val="896304321"/>
              </p:ext>
            </p:extLst>
          </p:nvPr>
        </p:nvGraphicFramePr>
        <p:xfrm>
          <a:off x="1798548" y="1097280"/>
          <a:ext cx="8690926" cy="50410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椭圆 8"/>
          <p:cNvSpPr/>
          <p:nvPr/>
        </p:nvSpPr>
        <p:spPr>
          <a:xfrm>
            <a:off x="600891" y="2050869"/>
            <a:ext cx="1632858" cy="322652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smtClean="0"/>
              <a:t>相关概念</a:t>
            </a:r>
            <a:endParaRPr lang="zh-CN" altLang="en-US" sz="4400" b="1" dirty="0"/>
          </a:p>
        </p:txBody>
      </p:sp>
    </p:spTree>
    <p:extLst>
      <p:ext uri="{BB962C8B-B14F-4D97-AF65-F5344CB8AC3E}">
        <p14:creationId xmlns:p14="http://schemas.microsoft.com/office/powerpoint/2010/main" val="25754214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图片占位符 10" descr="放有计算机、手机、图书等的办公桌。">
            <a:extLst>
              <a:ext uri="{FF2B5EF4-FFF2-40B4-BE49-F238E27FC236}">
                <a16:creationId xmlns:a16="http://schemas.microsoft.com/office/drawing/2014/main" xmlns="" id="{2E7ADBC3-DECA-9F4C-9289-9E43C727592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12192000" cy="6371351"/>
          </a:xfrm>
          <a:prstGeom prst="rect">
            <a:avLst/>
          </a:prstGeom>
        </p:spPr>
      </p:pic>
      <p:sp>
        <p:nvSpPr>
          <p:cNvPr id="4" name="矩形 3"/>
          <p:cNvSpPr/>
          <p:nvPr/>
        </p:nvSpPr>
        <p:spPr>
          <a:xfrm>
            <a:off x="1269374" y="845463"/>
            <a:ext cx="1892300" cy="1016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solidFill>
                  <a:srgbClr val="FFFF00"/>
                </a:solidFill>
              </a:rPr>
              <a:t>拉动式</a:t>
            </a:r>
            <a:endParaRPr lang="zh-CN" altLang="en-US" b="1" dirty="0">
              <a:solidFill>
                <a:srgbClr val="FFFF00"/>
              </a:solidFill>
            </a:endParaRPr>
          </a:p>
        </p:txBody>
      </p:sp>
      <p:sp>
        <p:nvSpPr>
          <p:cNvPr id="6" name="灯片编号占位符 5">
            <a:extLst>
              <a:ext uri="{FF2B5EF4-FFF2-40B4-BE49-F238E27FC236}">
                <a16:creationId xmlns:a16="http://schemas.microsoft.com/office/drawing/2014/main" xmlns="" id="{4B379698-AB4C-493D-BF95-F5781FDF2AC5}"/>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15</a:t>
            </a:fld>
            <a:endParaRPr lang="zh-CN" altLang="en-US"/>
          </a:p>
        </p:txBody>
      </p:sp>
      <p:sp>
        <p:nvSpPr>
          <p:cNvPr id="3" name="矩形 2"/>
          <p:cNvSpPr/>
          <p:nvPr/>
        </p:nvSpPr>
        <p:spPr>
          <a:xfrm>
            <a:off x="2342524" y="1572613"/>
            <a:ext cx="9207300" cy="358172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r>
              <a:rPr lang="zh-CN" altLang="en-US" dirty="0"/>
              <a:t> 拉动式生产是丰田生产模式两大支柱之一“准时生产（</a:t>
            </a:r>
            <a:r>
              <a:rPr lang="en-US" altLang="zh-CN" dirty="0"/>
              <a:t>Just In Time</a:t>
            </a:r>
            <a:r>
              <a:rPr lang="zh-CN" altLang="en-US" dirty="0"/>
              <a:t>）”得以实现的技术承载。这也是</a:t>
            </a:r>
            <a:r>
              <a:rPr lang="zh-CN" altLang="en-US" dirty="0">
                <a:hlinkClick r:id="rId4"/>
              </a:rPr>
              <a:t>大野耐一</a:t>
            </a:r>
            <a:r>
              <a:rPr lang="zh-CN" altLang="en-US" dirty="0"/>
              <a:t>凭借超群的想象力，从美国超市售货方式中借鉴到的生产方法。相对于过去的</a:t>
            </a:r>
            <a:r>
              <a:rPr lang="zh-CN" altLang="en-US" dirty="0">
                <a:hlinkClick r:id="rId5"/>
              </a:rPr>
              <a:t>推动式生产</a:t>
            </a:r>
            <a:r>
              <a:rPr lang="zh-CN" altLang="en-US" dirty="0"/>
              <a:t>，前一作业将零件生产出来“推给”后一作业加工，在</a:t>
            </a:r>
            <a:r>
              <a:rPr lang="zh-CN" altLang="en-US" dirty="0">
                <a:hlinkClick r:id="rId6"/>
              </a:rPr>
              <a:t>拉式生产</a:t>
            </a:r>
            <a:r>
              <a:rPr lang="zh-CN" altLang="en-US" dirty="0"/>
              <a:t>中，是后一作业根据需要加工多少产品，要求前一作业制造正好需要的零件。“</a:t>
            </a:r>
            <a:r>
              <a:rPr lang="zh-CN" altLang="en-US" dirty="0">
                <a:hlinkClick r:id="rId7"/>
              </a:rPr>
              <a:t>看板</a:t>
            </a:r>
            <a:r>
              <a:rPr lang="zh-CN" altLang="en-US" dirty="0"/>
              <a:t>”就是在各个作业之间传递这种信息、运营这种系统的工具。 与拉动式生产相对应的是推进式生产（</a:t>
            </a:r>
            <a:r>
              <a:rPr lang="en-US" altLang="zh-CN" dirty="0"/>
              <a:t>Push Production</a:t>
            </a:r>
            <a:r>
              <a:rPr lang="zh-CN" altLang="en-US" dirty="0"/>
              <a:t>）。在推进式生产中，每一工序都根据生产计划，尽其所能地生产，尽快完成生产任务，不管下一工序当时是否需要。传统的生产系统一般为推进式生产，推进式生产将造成物品的堆积。</a:t>
            </a:r>
          </a:p>
        </p:txBody>
      </p:sp>
    </p:spTree>
    <p:extLst>
      <p:ext uri="{BB962C8B-B14F-4D97-AF65-F5344CB8AC3E}">
        <p14:creationId xmlns:p14="http://schemas.microsoft.com/office/powerpoint/2010/main" val="37069565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图片占位符 10" descr="放有计算机、手机、图书等的办公桌。">
            <a:extLst>
              <a:ext uri="{FF2B5EF4-FFF2-40B4-BE49-F238E27FC236}">
                <a16:creationId xmlns:a16="http://schemas.microsoft.com/office/drawing/2014/main" xmlns="" id="{2E7ADBC3-DECA-9F4C-9289-9E43C727592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12192000" cy="6371351"/>
          </a:xfrm>
          <a:prstGeom prst="rect">
            <a:avLst/>
          </a:prstGeom>
        </p:spPr>
      </p:pic>
      <p:sp>
        <p:nvSpPr>
          <p:cNvPr id="6" name="灯片编号占位符 5">
            <a:extLst>
              <a:ext uri="{FF2B5EF4-FFF2-40B4-BE49-F238E27FC236}">
                <a16:creationId xmlns:a16="http://schemas.microsoft.com/office/drawing/2014/main" xmlns="" id="{4B379698-AB4C-493D-BF95-F5781FDF2AC5}"/>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16</a:t>
            </a:fld>
            <a:endParaRPr lang="zh-CN" altLang="en-US"/>
          </a:p>
        </p:txBody>
      </p:sp>
      <p:sp>
        <p:nvSpPr>
          <p:cNvPr id="8" name="矩形 7"/>
          <p:cNvSpPr/>
          <p:nvPr/>
        </p:nvSpPr>
        <p:spPr>
          <a:xfrm>
            <a:off x="1066174" y="693063"/>
            <a:ext cx="1892300" cy="1016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rgbClr val="FFFF00"/>
                </a:solidFill>
              </a:rPr>
              <a:t>推动式</a:t>
            </a:r>
          </a:p>
        </p:txBody>
      </p:sp>
      <p:sp>
        <p:nvSpPr>
          <p:cNvPr id="7" name="矩形 6"/>
          <p:cNvSpPr/>
          <p:nvPr/>
        </p:nvSpPr>
        <p:spPr>
          <a:xfrm>
            <a:off x="2215524" y="1394813"/>
            <a:ext cx="9207300" cy="358172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r>
              <a:rPr lang="zh-CN" altLang="en-US" dirty="0">
                <a:solidFill>
                  <a:schemeClr val="bg1"/>
                </a:solidFill>
              </a:rPr>
              <a:t>推动式生产，是按照生产中心计划提前制造。</a:t>
            </a:r>
          </a:p>
          <a:p>
            <a:pPr indent="457200"/>
            <a:r>
              <a:rPr lang="zh-CN" altLang="en-US" dirty="0">
                <a:solidFill>
                  <a:schemeClr val="bg1"/>
                </a:solidFill>
              </a:rPr>
              <a:t>在推动式生产方式下，</a:t>
            </a:r>
            <a:r>
              <a:rPr lang="zh-CN" altLang="en-US" dirty="0">
                <a:solidFill>
                  <a:schemeClr val="bg1"/>
                </a:solidFill>
                <a:hlinkClick r:id="rId4"/>
              </a:rPr>
              <a:t>生产控制</a:t>
            </a:r>
            <a:r>
              <a:rPr lang="zh-CN" altLang="en-US" dirty="0">
                <a:solidFill>
                  <a:schemeClr val="bg1"/>
                </a:solidFill>
              </a:rPr>
              <a:t>就是要保证按</a:t>
            </a:r>
            <a:r>
              <a:rPr lang="zh-CN" altLang="en-US" dirty="0">
                <a:solidFill>
                  <a:schemeClr val="bg1"/>
                </a:solidFill>
                <a:hlinkClick r:id="rId5"/>
              </a:rPr>
              <a:t>生产作业计划</a:t>
            </a:r>
            <a:r>
              <a:rPr lang="zh-CN" altLang="en-US" dirty="0">
                <a:solidFill>
                  <a:schemeClr val="bg1"/>
                </a:solidFill>
              </a:rPr>
              <a:t>的要求按时、按质、按量完成任务，每一工序的员工注重的是自己所在工序的生产效率。在推动式系统中，各个</a:t>
            </a:r>
            <a:r>
              <a:rPr lang="zh-CN" altLang="en-US" dirty="0">
                <a:solidFill>
                  <a:schemeClr val="bg1"/>
                </a:solidFill>
                <a:hlinkClick r:id="rId6" action="ppaction://hlinksldjump"/>
              </a:rPr>
              <a:t>工序</a:t>
            </a:r>
            <a:r>
              <a:rPr lang="zh-CN" altLang="en-US" dirty="0">
                <a:solidFill>
                  <a:schemeClr val="bg1"/>
                </a:solidFill>
              </a:rPr>
              <a:t>之间相互独立，</a:t>
            </a:r>
            <a:r>
              <a:rPr lang="zh-CN" altLang="en-US" dirty="0">
                <a:solidFill>
                  <a:schemeClr val="bg1"/>
                </a:solidFill>
                <a:hlinkClick r:id="rId7"/>
              </a:rPr>
              <a:t>在制品</a:t>
            </a:r>
            <a:r>
              <a:rPr lang="zh-CN" altLang="en-US" dirty="0">
                <a:solidFill>
                  <a:schemeClr val="bg1"/>
                </a:solidFill>
              </a:rPr>
              <a:t>存货量较大。传统上企业一般采用的都是推动式生产系统。计划部门根据市场需求，对于最终产品的生产进行分解，将相应的生产任务和提前期传达给各个生产部门。最后细化为每个零部件的投入产出计划和相应的定购计划。而对于各个部门而言，需要按照计划组织生产，生产结束后将实际完成情况汇报给计划部门，同时将完成品送往工序上的下一个生产部门。因此，总体的生产是一种从工序上最初的生产部门向工序最终生产部门的一个“推动”的过程。然而，推动式生产方式不符合</a:t>
            </a:r>
            <a:r>
              <a:rPr lang="en-US" altLang="zh-CN" dirty="0">
                <a:solidFill>
                  <a:schemeClr val="bg1"/>
                </a:solidFill>
                <a:hlinkClick r:id="rId8"/>
              </a:rPr>
              <a:t>JIT</a:t>
            </a:r>
            <a:r>
              <a:rPr lang="zh-CN" altLang="en-US" dirty="0">
                <a:solidFill>
                  <a:schemeClr val="bg1"/>
                </a:solidFill>
              </a:rPr>
              <a:t> 的要求，以</a:t>
            </a:r>
            <a:r>
              <a:rPr lang="en-US" altLang="zh-CN" dirty="0">
                <a:solidFill>
                  <a:schemeClr val="bg1"/>
                </a:solidFill>
              </a:rPr>
              <a:t>JIT </a:t>
            </a:r>
            <a:r>
              <a:rPr lang="zh-CN" altLang="en-US" dirty="0">
                <a:solidFill>
                  <a:schemeClr val="bg1"/>
                </a:solidFill>
              </a:rPr>
              <a:t>的视角来看待，推动式生产方式会产生很多重大“浪费”。</a:t>
            </a:r>
          </a:p>
          <a:p>
            <a:pPr indent="457200"/>
            <a:r>
              <a:rPr lang="zh-CN" altLang="en-US" dirty="0" smtClean="0">
                <a:solidFill>
                  <a:schemeClr val="bg1"/>
                </a:solidFill>
              </a:rPr>
              <a:t>。</a:t>
            </a:r>
            <a:endParaRPr lang="zh-CN" altLang="en-US" dirty="0">
              <a:solidFill>
                <a:schemeClr val="bg1"/>
              </a:solidFill>
            </a:endParaRPr>
          </a:p>
        </p:txBody>
      </p:sp>
    </p:spTree>
    <p:extLst>
      <p:ext uri="{BB962C8B-B14F-4D97-AF65-F5344CB8AC3E}">
        <p14:creationId xmlns:p14="http://schemas.microsoft.com/office/powerpoint/2010/main" val="27126986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图片占位符 10" descr="放有计算机、手机、图书等的办公桌。">
            <a:extLst>
              <a:ext uri="{FF2B5EF4-FFF2-40B4-BE49-F238E27FC236}">
                <a16:creationId xmlns:a16="http://schemas.microsoft.com/office/drawing/2014/main" xmlns="" id="{2E7ADBC3-DECA-9F4C-9289-9E43C727592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12192000" cy="6371351"/>
          </a:xfrm>
          <a:prstGeom prst="rect">
            <a:avLst/>
          </a:prstGeom>
        </p:spPr>
      </p:pic>
      <p:sp>
        <p:nvSpPr>
          <p:cNvPr id="6" name="灯片编号占位符 5">
            <a:extLst>
              <a:ext uri="{FF2B5EF4-FFF2-40B4-BE49-F238E27FC236}">
                <a16:creationId xmlns:a16="http://schemas.microsoft.com/office/drawing/2014/main" xmlns="" id="{4B379698-AB4C-493D-BF95-F5781FDF2AC5}"/>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17</a:t>
            </a:fld>
            <a:endParaRPr lang="zh-CN" altLang="en-US"/>
          </a:p>
        </p:txBody>
      </p:sp>
      <p:sp>
        <p:nvSpPr>
          <p:cNvPr id="8" name="矩形 7"/>
          <p:cNvSpPr/>
          <p:nvPr/>
        </p:nvSpPr>
        <p:spPr>
          <a:xfrm>
            <a:off x="1066174" y="693063"/>
            <a:ext cx="1892300" cy="1016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rgbClr val="FFFF00"/>
                </a:solidFill>
              </a:rPr>
              <a:t>流程型</a:t>
            </a:r>
          </a:p>
        </p:txBody>
      </p:sp>
      <p:sp>
        <p:nvSpPr>
          <p:cNvPr id="7" name="矩形 6"/>
          <p:cNvSpPr/>
          <p:nvPr/>
        </p:nvSpPr>
        <p:spPr>
          <a:xfrm>
            <a:off x="2215524" y="1394813"/>
            <a:ext cx="9207300" cy="358172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r>
              <a:rPr lang="zh-CN" altLang="en-US" dirty="0"/>
              <a:t>流程型生产又称“连续性生产”，是指在流程型生产企业中，物料是均匀的、连续地按一定工艺顺序运动的。特点是工艺过程的连续性。流程型生产包括化工（塑料、药品、肥皂、肥料等）、炼油、冶金、食品、造纸等。</a:t>
            </a:r>
            <a:endParaRPr lang="en-US" altLang="zh-CN" dirty="0"/>
          </a:p>
          <a:p>
            <a:pPr indent="457200"/>
            <a:endParaRPr lang="en-US" altLang="zh-CN" dirty="0"/>
          </a:p>
          <a:p>
            <a:r>
              <a:rPr lang="zh-CN" altLang="en-US" dirty="0"/>
              <a:t>特点：</a:t>
            </a:r>
            <a:endParaRPr lang="en-US" altLang="zh-CN" dirty="0"/>
          </a:p>
          <a:p>
            <a:r>
              <a:rPr lang="en-US" altLang="zh-CN" dirty="0"/>
              <a:t>1</a:t>
            </a:r>
            <a:r>
              <a:rPr lang="zh-CN" altLang="en-US" dirty="0"/>
              <a:t>、工艺过程是连续进行的，不能中断。</a:t>
            </a:r>
            <a:endParaRPr lang="en-US" altLang="zh-CN" dirty="0"/>
          </a:p>
          <a:p>
            <a:r>
              <a:rPr lang="en-US" altLang="zh-CN" dirty="0"/>
              <a:t>2</a:t>
            </a:r>
            <a:r>
              <a:rPr lang="zh-CN" altLang="en-US" dirty="0"/>
              <a:t>、工艺过程的加工顺序是固定不变的，生产设施按照工艺流程布置。</a:t>
            </a:r>
          </a:p>
          <a:p>
            <a:r>
              <a:rPr lang="en-US" altLang="zh-CN" dirty="0"/>
              <a:t>3</a:t>
            </a:r>
            <a:r>
              <a:rPr lang="zh-CN" altLang="en-US" dirty="0"/>
              <a:t>、劳动对象按照固定的工艺流程连续不断的通过一系列的设备和装备被加工处理成产品</a:t>
            </a:r>
          </a:p>
          <a:p>
            <a:pPr indent="457200"/>
            <a:endParaRPr lang="en-US" altLang="zh-CN" dirty="0"/>
          </a:p>
          <a:p>
            <a:pPr indent="457200"/>
            <a:endParaRPr lang="en-US" altLang="zh-CN" dirty="0"/>
          </a:p>
          <a:p>
            <a:pPr indent="457200"/>
            <a:r>
              <a:rPr lang="zh-CN" altLang="en-US" dirty="0"/>
              <a:t>在我看来，流程型生产时缺乏灵活性的。</a:t>
            </a:r>
            <a:endParaRPr lang="en-US" altLang="zh-CN" dirty="0"/>
          </a:p>
          <a:p>
            <a:pPr indent="457200"/>
            <a:r>
              <a:rPr lang="zh-CN" altLang="en-US" dirty="0"/>
              <a:t>一个是因为化学污染问题，另一个是因为意料之外的化学转换。</a:t>
            </a:r>
            <a:endParaRPr lang="en-US" altLang="zh-CN" dirty="0"/>
          </a:p>
          <a:p>
            <a:pPr indent="457200"/>
            <a:r>
              <a:rPr lang="zh-CN" altLang="en-US" dirty="0" smtClean="0"/>
              <a:t>。</a:t>
            </a:r>
            <a:endParaRPr lang="zh-CN" altLang="en-US" dirty="0"/>
          </a:p>
        </p:txBody>
      </p:sp>
    </p:spTree>
    <p:extLst>
      <p:ext uri="{BB962C8B-B14F-4D97-AF65-F5344CB8AC3E}">
        <p14:creationId xmlns:p14="http://schemas.microsoft.com/office/powerpoint/2010/main" val="10034231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图片占位符 10" descr="放有计算机、手机、图书等的办公桌。">
            <a:extLst>
              <a:ext uri="{FF2B5EF4-FFF2-40B4-BE49-F238E27FC236}">
                <a16:creationId xmlns:a16="http://schemas.microsoft.com/office/drawing/2014/main" xmlns="" id="{2E7ADBC3-DECA-9F4C-9289-9E43C727592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12192000" cy="6371351"/>
          </a:xfrm>
          <a:prstGeom prst="rect">
            <a:avLst/>
          </a:prstGeom>
        </p:spPr>
      </p:pic>
      <p:sp>
        <p:nvSpPr>
          <p:cNvPr id="6" name="灯片编号占位符 5">
            <a:extLst>
              <a:ext uri="{FF2B5EF4-FFF2-40B4-BE49-F238E27FC236}">
                <a16:creationId xmlns:a16="http://schemas.microsoft.com/office/drawing/2014/main" xmlns="" id="{4B379698-AB4C-493D-BF95-F5781FDF2AC5}"/>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18</a:t>
            </a:fld>
            <a:endParaRPr lang="zh-CN" altLang="en-US"/>
          </a:p>
        </p:txBody>
      </p:sp>
      <p:sp>
        <p:nvSpPr>
          <p:cNvPr id="8" name="矩形 7"/>
          <p:cNvSpPr/>
          <p:nvPr/>
        </p:nvSpPr>
        <p:spPr>
          <a:xfrm>
            <a:off x="1066174" y="693063"/>
            <a:ext cx="1892300" cy="1016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rgbClr val="FFFF00"/>
                </a:solidFill>
              </a:rPr>
              <a:t>离散型</a:t>
            </a:r>
          </a:p>
        </p:txBody>
      </p:sp>
      <p:sp>
        <p:nvSpPr>
          <p:cNvPr id="7" name="矩形 6"/>
          <p:cNvSpPr/>
          <p:nvPr/>
        </p:nvSpPr>
        <p:spPr>
          <a:xfrm>
            <a:off x="2215524" y="1394813"/>
            <a:ext cx="9207300" cy="358172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r>
              <a:rPr lang="zh-CN" altLang="en-US" dirty="0">
                <a:solidFill>
                  <a:schemeClr val="bg1"/>
                </a:solidFill>
              </a:rPr>
              <a:t>离散型生产企业主要是指一大类机械加工企业。它们的基本生产特征是机器 </a:t>
            </a:r>
            <a:r>
              <a:rPr lang="en-US" altLang="zh-CN" dirty="0">
                <a:solidFill>
                  <a:schemeClr val="bg1"/>
                </a:solidFill>
              </a:rPr>
              <a:t>( </a:t>
            </a:r>
            <a:r>
              <a:rPr lang="zh-CN" altLang="en-US" dirty="0">
                <a:solidFill>
                  <a:schemeClr val="bg1"/>
                </a:solidFill>
              </a:rPr>
              <a:t>机床 </a:t>
            </a:r>
            <a:r>
              <a:rPr lang="en-US" altLang="zh-CN" dirty="0">
                <a:solidFill>
                  <a:schemeClr val="bg1"/>
                </a:solidFill>
              </a:rPr>
              <a:t>) </a:t>
            </a:r>
            <a:r>
              <a:rPr lang="zh-CN" altLang="en-US" dirty="0">
                <a:solidFill>
                  <a:schemeClr val="bg1"/>
                </a:solidFill>
              </a:rPr>
              <a:t>对工件外形的加工 </a:t>
            </a:r>
            <a:r>
              <a:rPr lang="en-US" altLang="zh-CN" dirty="0">
                <a:solidFill>
                  <a:schemeClr val="bg1"/>
                </a:solidFill>
              </a:rPr>
              <a:t>, </a:t>
            </a:r>
            <a:r>
              <a:rPr lang="zh-CN" altLang="en-US" dirty="0">
                <a:solidFill>
                  <a:schemeClr val="bg1"/>
                </a:solidFill>
              </a:rPr>
              <a:t>再将不同的工件组装成具有某种功能的产品。由于机器和工件都是分立的 </a:t>
            </a:r>
            <a:r>
              <a:rPr lang="en-US" altLang="zh-CN" dirty="0">
                <a:solidFill>
                  <a:schemeClr val="bg1"/>
                </a:solidFill>
              </a:rPr>
              <a:t>, </a:t>
            </a:r>
            <a:r>
              <a:rPr lang="zh-CN" altLang="en-US" dirty="0">
                <a:solidFill>
                  <a:schemeClr val="bg1"/>
                </a:solidFill>
              </a:rPr>
              <a:t>故称之为离散型生产方式。如汽车制造、飞机制造、电子企业和服装企业等。</a:t>
            </a:r>
            <a:endParaRPr lang="en-US" altLang="zh-CN" dirty="0">
              <a:solidFill>
                <a:schemeClr val="bg1"/>
              </a:solidFill>
            </a:endParaRPr>
          </a:p>
          <a:p>
            <a:pPr indent="457200"/>
            <a:endParaRPr lang="en-US" altLang="zh-CN" dirty="0">
              <a:solidFill>
                <a:schemeClr val="bg1"/>
              </a:solidFill>
            </a:endParaRPr>
          </a:p>
          <a:p>
            <a:pPr indent="457200"/>
            <a:r>
              <a:rPr lang="zh-CN" altLang="en-US" dirty="0">
                <a:solidFill>
                  <a:schemeClr val="bg1"/>
                </a:solidFill>
              </a:rPr>
              <a:t>各个工序相对来说有明显的界限划分。</a:t>
            </a:r>
            <a:endParaRPr lang="en-US" altLang="zh-CN" dirty="0">
              <a:solidFill>
                <a:schemeClr val="bg1"/>
              </a:solidFill>
            </a:endParaRPr>
          </a:p>
        </p:txBody>
      </p:sp>
    </p:spTree>
    <p:extLst>
      <p:ext uri="{BB962C8B-B14F-4D97-AF65-F5344CB8AC3E}">
        <p14:creationId xmlns:p14="http://schemas.microsoft.com/office/powerpoint/2010/main" val="27814498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descr="在笔记本前，面带微笑的女士">
            <a:extLst>
              <a:ext uri="{FF2B5EF4-FFF2-40B4-BE49-F238E27FC236}">
                <a16:creationId xmlns:a16="http://schemas.microsoft.com/office/drawing/2014/main" xmlns="" id="{35E3CE9E-B03C-CB4B-A83A-D3265C7A0545}"/>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2528978" y="0"/>
            <a:ext cx="9780588" cy="6371351"/>
          </a:xfrm>
        </p:spPr>
      </p:pic>
      <p:sp>
        <p:nvSpPr>
          <p:cNvPr id="3" name="标题 2">
            <a:extLst>
              <a:ext uri="{FF2B5EF4-FFF2-40B4-BE49-F238E27FC236}">
                <a16:creationId xmlns:a16="http://schemas.microsoft.com/office/drawing/2014/main" xmlns="" id="{200B3D2B-613A-41BE-987D-E6A1324B456D}"/>
              </a:ext>
            </a:extLst>
          </p:cNvPr>
          <p:cNvSpPr>
            <a:spLocks noGrp="1"/>
          </p:cNvSpPr>
          <p:nvPr>
            <p:ph type="title"/>
          </p:nvPr>
        </p:nvSpPr>
        <p:spPr>
          <a:xfrm>
            <a:off x="-1700" y="2156226"/>
            <a:ext cx="4891200" cy="1954534"/>
          </a:xfrm>
        </p:spPr>
        <p:txBody>
          <a:bodyPr rtlCol="0"/>
          <a:lstStyle/>
          <a:p>
            <a:pPr rtl="0"/>
            <a:r>
              <a:rPr lang="zh-CN" altLang="en-US" dirty="0" smtClean="0"/>
              <a:t>标工制定方法</a:t>
            </a:r>
            <a:endParaRPr lang="zh-CN" altLang="en-US" dirty="0"/>
          </a:p>
        </p:txBody>
      </p:sp>
      <p:sp>
        <p:nvSpPr>
          <p:cNvPr id="5" name="灯片编号占位符 4">
            <a:extLst>
              <a:ext uri="{FF2B5EF4-FFF2-40B4-BE49-F238E27FC236}">
                <a16:creationId xmlns:a16="http://schemas.microsoft.com/office/drawing/2014/main" xmlns="" id="{F6964141-6F81-4947-A236-746D94ED3F6F}"/>
              </a:ext>
            </a:extLst>
          </p:cNvPr>
          <p:cNvSpPr>
            <a:spLocks noGrp="1"/>
          </p:cNvSpPr>
          <p:nvPr>
            <p:ph type="sldNum" sz="quarter" idx="12"/>
          </p:nvPr>
        </p:nvSpPr>
        <p:spPr/>
        <p:txBody>
          <a:bodyPr rtlCol="0"/>
          <a:lstStyle/>
          <a:p>
            <a:pPr rtl="0"/>
            <a:fld id="{19B51A1E-902D-48AF-9020-955120F399B6}" type="slidenum">
              <a:rPr lang="en-US" altLang="zh-CN" smtClean="0"/>
              <a:pPr rtl="0"/>
              <a:t>19</a:t>
            </a:fld>
            <a:endParaRPr lang="zh-CN" altLang="en-US"/>
          </a:p>
        </p:txBody>
      </p:sp>
    </p:spTree>
    <p:extLst>
      <p:ext uri="{BB962C8B-B14F-4D97-AF65-F5344CB8AC3E}">
        <p14:creationId xmlns:p14="http://schemas.microsoft.com/office/powerpoint/2010/main" val="35438175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灯片编号占位符 5">
            <a:extLst>
              <a:ext uri="{FF2B5EF4-FFF2-40B4-BE49-F238E27FC236}">
                <a16:creationId xmlns:a16="http://schemas.microsoft.com/office/drawing/2014/main" xmlns="" id="{4B379698-AB4C-493D-BF95-F5781FDF2AC5}"/>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20</a:t>
            </a:fld>
            <a:endParaRPr lang="zh-CN" altLang="en-US"/>
          </a:p>
        </p:txBody>
      </p:sp>
      <p:pic>
        <p:nvPicPr>
          <p:cNvPr id="10242" name="Picture 2" descr="https://timgsa.baidu.com/timg?image&amp;quality=80&amp;size=b9999_10000&amp;sec=1553166714782&amp;di=8a91f19bde3be36ef739819295f77239&amp;imgtype=0&amp;src=http%3A%2F%2Fimage4.cnpp.cn%2Fupload%2Fimages%2F20171026%2F14594032309_800x533.jpg"/>
          <p:cNvPicPr>
            <a:picLocks noChangeAspect="1" noChangeArrowheads="1"/>
          </p:cNvPicPr>
          <p:nvPr/>
        </p:nvPicPr>
        <p:blipFill rotWithShape="1">
          <a:blip r:embed="rId3">
            <a:extLst>
              <a:ext uri="{BEBA8EAE-BF5A-486C-A8C5-ECC9F3942E4B}">
                <a14:imgProps xmlns:a14="http://schemas.microsoft.com/office/drawing/2010/main">
                  <a14:imgLayer r:embed="rId4">
                    <a14:imgEffect>
                      <a14:artisticMarker/>
                    </a14:imgEffect>
                  </a14:imgLayer>
                </a14:imgProps>
              </a:ext>
              <a:ext uri="{28A0092B-C50C-407E-A947-70E740481C1C}">
                <a14:useLocalDpi xmlns:a14="http://schemas.microsoft.com/office/drawing/2010/main" val="0"/>
              </a:ext>
            </a:extLst>
          </a:blip>
          <a:srcRect b="5598"/>
          <a:stretch/>
        </p:blipFill>
        <p:spPr bwMode="auto">
          <a:xfrm>
            <a:off x="418762" y="2851149"/>
            <a:ext cx="4698325" cy="2955051"/>
          </a:xfrm>
          <a:prstGeom prst="rect">
            <a:avLst/>
          </a:prstGeom>
          <a:noFill/>
          <a:extLst>
            <a:ext uri="{909E8E84-426E-40DD-AFC4-6F175D3DCCD1}">
              <a14:hiddenFill xmlns:a14="http://schemas.microsoft.com/office/drawing/2010/main">
                <a:solidFill>
                  <a:srgbClr val="FFFFFF"/>
                </a:solidFill>
              </a14:hiddenFill>
            </a:ext>
          </a:extLst>
        </p:spPr>
      </p:pic>
      <p:sp>
        <p:nvSpPr>
          <p:cNvPr id="3" name="椭圆形标注 2"/>
          <p:cNvSpPr/>
          <p:nvPr/>
        </p:nvSpPr>
        <p:spPr>
          <a:xfrm>
            <a:off x="3543300" y="1803400"/>
            <a:ext cx="1942200" cy="1168400"/>
          </a:xfrm>
          <a:prstGeom prst="wedgeEllipseCallout">
            <a:avLst/>
          </a:prstGeom>
          <a:solidFill>
            <a:schemeClr val="bg1"/>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FF0000"/>
                </a:solidFill>
              </a:rPr>
              <a:t>不就是掐个秒表吗？</a:t>
            </a:r>
            <a:endParaRPr lang="en-US" altLang="zh-CN" dirty="0" smtClean="0">
              <a:solidFill>
                <a:srgbClr val="FF0000"/>
              </a:solidFill>
            </a:endParaRPr>
          </a:p>
        </p:txBody>
      </p:sp>
      <p:sp>
        <p:nvSpPr>
          <p:cNvPr id="4" name="矩形 3"/>
          <p:cNvSpPr/>
          <p:nvPr/>
        </p:nvSpPr>
        <p:spPr>
          <a:xfrm>
            <a:off x="5575300" y="964975"/>
            <a:ext cx="5764700" cy="1200329"/>
          </a:xfrm>
          <a:prstGeom prst="rect">
            <a:avLst/>
          </a:prstGeom>
          <a:solidFill>
            <a:schemeClr val="accent1"/>
          </a:solidFill>
          <a:ln>
            <a:solidFill>
              <a:schemeClr val="accent4">
                <a:lumMod val="60000"/>
                <a:lumOff val="40000"/>
              </a:schemeClr>
            </a:solidFill>
          </a:ln>
        </p:spPr>
        <p:txBody>
          <a:bodyPr wrap="square">
            <a:spAutoFit/>
          </a:bodyPr>
          <a:lstStyle/>
          <a:p>
            <a:r>
              <a:rPr lang="zh-CN" altLang="en-US" dirty="0" smtClean="0"/>
              <a:t>标准工时：</a:t>
            </a:r>
            <a:endParaRPr lang="en-US" altLang="zh-CN" dirty="0" smtClean="0"/>
          </a:p>
          <a:p>
            <a:pPr indent="457200"/>
            <a:r>
              <a:rPr lang="zh-CN" altLang="en-US" dirty="0" smtClean="0"/>
              <a:t>一</a:t>
            </a:r>
            <a:r>
              <a:rPr lang="zh-CN" altLang="en-US" dirty="0"/>
              <a:t>个</a:t>
            </a:r>
            <a:r>
              <a:rPr lang="zh-CN" altLang="en-US" dirty="0">
                <a:solidFill>
                  <a:srgbClr val="FF0000"/>
                </a:solidFill>
              </a:rPr>
              <a:t>合格的</a:t>
            </a:r>
            <a:r>
              <a:rPr lang="en-US" altLang="zh-CN" dirty="0">
                <a:solidFill>
                  <a:srgbClr val="FF0000"/>
                </a:solidFill>
              </a:rPr>
              <a:t>,</a:t>
            </a:r>
            <a:r>
              <a:rPr lang="zh-CN" altLang="en-US" dirty="0">
                <a:solidFill>
                  <a:srgbClr val="FF0000"/>
                </a:solidFill>
              </a:rPr>
              <a:t>训练有素的</a:t>
            </a:r>
            <a:r>
              <a:rPr lang="zh-CN" altLang="en-US" dirty="0"/>
              <a:t>员工</a:t>
            </a:r>
            <a:r>
              <a:rPr lang="en-US" altLang="zh-CN" dirty="0"/>
              <a:t>,</a:t>
            </a:r>
            <a:r>
              <a:rPr lang="zh-CN" altLang="en-US" dirty="0"/>
              <a:t>在正常的工作环境下</a:t>
            </a:r>
            <a:r>
              <a:rPr lang="en-US" altLang="zh-CN" dirty="0"/>
              <a:t>,</a:t>
            </a:r>
            <a:r>
              <a:rPr lang="zh-CN" altLang="en-US" dirty="0"/>
              <a:t>以规定的作业方法和治具</a:t>
            </a:r>
            <a:r>
              <a:rPr lang="en-US" altLang="zh-CN" dirty="0"/>
              <a:t>,</a:t>
            </a:r>
            <a:r>
              <a:rPr lang="zh-CN" altLang="en-US" dirty="0"/>
              <a:t>完成一定的</a:t>
            </a:r>
            <a:r>
              <a:rPr lang="zh-CN" altLang="en-US" dirty="0">
                <a:solidFill>
                  <a:srgbClr val="FF0000"/>
                </a:solidFill>
              </a:rPr>
              <a:t>质量与数量</a:t>
            </a:r>
            <a:r>
              <a:rPr lang="zh-CN" altLang="en-US" dirty="0"/>
              <a:t>的工作所需的</a:t>
            </a:r>
            <a:r>
              <a:rPr lang="zh-CN" altLang="en-US" dirty="0" smtClean="0"/>
              <a:t>时间。</a:t>
            </a:r>
            <a:endParaRPr lang="zh-CN" altLang="en-US" dirty="0"/>
          </a:p>
        </p:txBody>
      </p:sp>
      <p:sp>
        <p:nvSpPr>
          <p:cNvPr id="10" name="标题 1">
            <a:extLst>
              <a:ext uri="{FF2B5EF4-FFF2-40B4-BE49-F238E27FC236}">
                <a16:creationId xmlns:a16="http://schemas.microsoft.com/office/drawing/2014/main" xmlns="" id="{19304E83-A4F0-49C5-BB01-F5773509A2B3}"/>
              </a:ext>
            </a:extLst>
          </p:cNvPr>
          <p:cNvSpPr txBox="1">
            <a:spLocks/>
          </p:cNvSpPr>
          <p:nvPr/>
        </p:nvSpPr>
        <p:spPr>
          <a:xfrm>
            <a:off x="0" y="249581"/>
            <a:ext cx="11340000" cy="432000"/>
          </a:xfrm>
          <a:prstGeom prst="rect">
            <a:avLst/>
          </a:prstGeom>
        </p:spPr>
        <p:txBody>
          <a:bodyPr rtlCol="0"/>
          <a:lstStyle>
            <a:lvl1pPr algn="l" defTabSz="914400" rtl="0" eaLnBrk="1" latinLnBrk="0" hangingPunct="1">
              <a:lnSpc>
                <a:spcPct val="90000"/>
              </a:lnSpc>
              <a:spcBef>
                <a:spcPct val="0"/>
              </a:spcBef>
              <a:buNone/>
              <a:defRPr sz="3200" b="1" kern="1200" spc="-150">
                <a:solidFill>
                  <a:schemeClr val="tx1">
                    <a:lumMod val="75000"/>
                    <a:lumOff val="25000"/>
                  </a:schemeClr>
                </a:solidFill>
                <a:latin typeface="Microsoft YaHei UI" panose="020B0503020204020204" pitchFamily="34" charset="-122"/>
                <a:ea typeface="Microsoft YaHei UI" panose="020B0503020204020204" pitchFamily="34" charset="-122"/>
                <a:cs typeface="+mj-cs"/>
              </a:defRPr>
            </a:lvl1pPr>
          </a:lstStyle>
          <a:p>
            <a:r>
              <a:rPr lang="zh-CN" altLang="en-US" dirty="0" smtClean="0"/>
              <a:t>标准工时</a:t>
            </a:r>
            <a:endParaRPr lang="zh-CN" altLang="en-US" dirty="0"/>
          </a:p>
        </p:txBody>
      </p:sp>
      <p:sp>
        <p:nvSpPr>
          <p:cNvPr id="11" name="椭圆形标注 10"/>
          <p:cNvSpPr/>
          <p:nvPr/>
        </p:nvSpPr>
        <p:spPr>
          <a:xfrm>
            <a:off x="1384975" y="2387600"/>
            <a:ext cx="1828125" cy="698500"/>
          </a:xfrm>
          <a:prstGeom prst="wedgeEllipseCallout">
            <a:avLst>
              <a:gd name="adj1" fmla="val 29735"/>
              <a:gd name="adj2" fmla="val 68191"/>
            </a:avLst>
          </a:prstGeom>
          <a:solidFill>
            <a:schemeClr val="bg1"/>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rgbClr val="FF0000"/>
                </a:solidFill>
              </a:rPr>
              <a:t>……</a:t>
            </a:r>
            <a:endParaRPr lang="en-US" altLang="zh-CN" dirty="0" smtClean="0">
              <a:solidFill>
                <a:srgbClr val="FF0000"/>
              </a:solidFill>
            </a:endParaRPr>
          </a:p>
        </p:txBody>
      </p:sp>
      <p:sp>
        <p:nvSpPr>
          <p:cNvPr id="12" name="Rectangle 3"/>
          <p:cNvSpPr>
            <a:spLocks noGrp="1" noChangeArrowheads="1"/>
          </p:cNvSpPr>
          <p:nvPr>
            <p:ph type="body" idx="4294967295"/>
          </p:nvPr>
        </p:nvSpPr>
        <p:spPr>
          <a:xfrm>
            <a:off x="5575300" y="2286000"/>
            <a:ext cx="5764700" cy="4085350"/>
          </a:xfrm>
          <a:prstGeom prst="rect">
            <a:avLst/>
          </a:prstGeom>
          <a:solidFill>
            <a:schemeClr val="accent1"/>
          </a:solidFill>
        </p:spPr>
        <p:txBody>
          <a:bodyPr/>
          <a:lstStyle/>
          <a:p>
            <a:pPr marL="0" indent="0">
              <a:buNone/>
            </a:pPr>
            <a:r>
              <a:rPr lang="zh-CN" altLang="en-US" b="1" dirty="0"/>
              <a:t>标准工时管理中的作用</a:t>
            </a:r>
            <a:endParaRPr lang="en-US" altLang="zh-CN" dirty="0" smtClean="0">
              <a:ea typeface="PMingLiU" panose="02020500000000000000" pitchFamily="18" charset="-120"/>
            </a:endParaRPr>
          </a:p>
          <a:p>
            <a:pPr>
              <a:lnSpc>
                <a:spcPct val="90000"/>
              </a:lnSpc>
            </a:pPr>
            <a:r>
              <a:rPr lang="zh-CN" altLang="en-US" dirty="0" smtClean="0">
                <a:latin typeface="楷体" panose="02010609060101010101" pitchFamily="49" charset="-122"/>
                <a:ea typeface="楷体" panose="02010609060101010101" pitchFamily="49" charset="-122"/>
              </a:rPr>
              <a:t>新</a:t>
            </a:r>
            <a:r>
              <a:rPr lang="zh-CN" altLang="en-US" dirty="0">
                <a:latin typeface="楷体" panose="02010609060101010101" pitchFamily="49" charset="-122"/>
                <a:ea typeface="楷体" panose="02010609060101010101" pitchFamily="49" charset="-122"/>
              </a:rPr>
              <a:t>作业方法的评选</a:t>
            </a:r>
          </a:p>
          <a:p>
            <a:pPr>
              <a:lnSpc>
                <a:spcPct val="90000"/>
              </a:lnSpc>
            </a:pPr>
            <a:r>
              <a:rPr lang="zh-TW" altLang="en-US" dirty="0">
                <a:latin typeface="楷体" panose="02010609060101010101" pitchFamily="49" charset="-122"/>
                <a:ea typeface="楷体" panose="02010609060101010101" pitchFamily="49" charset="-122"/>
              </a:rPr>
              <a:t>工</a:t>
            </a:r>
            <a:r>
              <a:rPr lang="zh-CN" altLang="en-US" dirty="0">
                <a:latin typeface="楷体" panose="02010609060101010101" pitchFamily="49" charset="-122"/>
                <a:ea typeface="楷体" panose="02010609060101010101" pitchFamily="49" charset="-122"/>
              </a:rPr>
              <a:t>厂布局之依据</a:t>
            </a:r>
            <a:endParaRPr lang="zh-TW" altLang="en-US" dirty="0">
              <a:latin typeface="楷体" panose="02010609060101010101" pitchFamily="49" charset="-122"/>
              <a:ea typeface="楷体" panose="02010609060101010101" pitchFamily="49" charset="-122"/>
            </a:endParaRPr>
          </a:p>
          <a:p>
            <a:pPr>
              <a:lnSpc>
                <a:spcPct val="90000"/>
              </a:lnSpc>
            </a:pPr>
            <a:r>
              <a:rPr lang="zh-CN" altLang="en-US" dirty="0">
                <a:latin typeface="楷体" panose="02010609060101010101" pitchFamily="49" charset="-122"/>
                <a:ea typeface="楷体" panose="02010609060101010101" pitchFamily="49" charset="-122"/>
              </a:rPr>
              <a:t>评估工厂负荷产量</a:t>
            </a:r>
          </a:p>
          <a:p>
            <a:pPr>
              <a:lnSpc>
                <a:spcPct val="90000"/>
              </a:lnSpc>
            </a:pPr>
            <a:r>
              <a:rPr lang="zh-TW" altLang="en-US" dirty="0">
                <a:latin typeface="楷体" panose="02010609060101010101" pitchFamily="49" charset="-122"/>
                <a:ea typeface="楷体" panose="02010609060101010101" pitchFamily="49" charset="-122"/>
              </a:rPr>
              <a:t>生</a:t>
            </a:r>
            <a:r>
              <a:rPr lang="zh-CN" altLang="en-US" dirty="0">
                <a:latin typeface="楷体" panose="02010609060101010101" pitchFamily="49" charset="-122"/>
                <a:ea typeface="楷体" panose="02010609060101010101" pitchFamily="49" charset="-122"/>
              </a:rPr>
              <a:t>产计划的依据</a:t>
            </a:r>
            <a:endParaRPr lang="zh-TW" altLang="en-US" dirty="0">
              <a:latin typeface="楷体" panose="02010609060101010101" pitchFamily="49" charset="-122"/>
              <a:ea typeface="楷体" panose="02010609060101010101" pitchFamily="49" charset="-122"/>
            </a:endParaRPr>
          </a:p>
          <a:p>
            <a:pPr>
              <a:lnSpc>
                <a:spcPct val="90000"/>
              </a:lnSpc>
            </a:pPr>
            <a:r>
              <a:rPr lang="zh-CN" altLang="en-US" dirty="0">
                <a:latin typeface="楷体" panose="02010609060101010101" pitchFamily="49" charset="-122"/>
                <a:ea typeface="楷体" panose="02010609060101010101" pitchFamily="49" charset="-122"/>
              </a:rPr>
              <a:t>人力增减的</a:t>
            </a:r>
            <a:r>
              <a:rPr lang="zh-CN" altLang="en-US" dirty="0" smtClean="0">
                <a:latin typeface="楷体" panose="02010609060101010101" pitchFamily="49" charset="-122"/>
                <a:ea typeface="楷体" panose="02010609060101010101" pitchFamily="49" charset="-122"/>
              </a:rPr>
              <a:t>依据</a:t>
            </a:r>
            <a:endParaRPr lang="en-US" altLang="zh-CN" dirty="0" smtClean="0">
              <a:latin typeface="楷体" panose="02010609060101010101" pitchFamily="49" charset="-122"/>
              <a:ea typeface="楷体" panose="02010609060101010101" pitchFamily="49" charset="-122"/>
            </a:endParaRPr>
          </a:p>
          <a:p>
            <a:r>
              <a:rPr lang="zh-TW" altLang="en-US" dirty="0">
                <a:latin typeface="楷体" panose="02010609060101010101" pitchFamily="49" charset="-122"/>
                <a:ea typeface="楷体" panose="02010609060101010101" pitchFamily="49" charset="-122"/>
              </a:rPr>
              <a:t>新</a:t>
            </a:r>
            <a:r>
              <a:rPr lang="zh-TW" altLang="zh-CN" dirty="0">
                <a:latin typeface="楷体" panose="02010609060101010101" pitchFamily="49" charset="-122"/>
                <a:ea typeface="楷体" panose="02010609060101010101" pitchFamily="49" charset="-122"/>
              </a:rPr>
              <a:t>机</a:t>
            </a:r>
            <a:r>
              <a:rPr lang="zh-TW" altLang="en-US" dirty="0">
                <a:latin typeface="楷体" panose="02010609060101010101" pitchFamily="49" charset="-122"/>
                <a:ea typeface="楷体" panose="02010609060101010101" pitchFamily="49" charset="-122"/>
              </a:rPr>
              <a:t>器</a:t>
            </a:r>
            <a:r>
              <a:rPr lang="zh-TW" altLang="zh-CN" dirty="0">
                <a:latin typeface="楷体" panose="02010609060101010101" pitchFamily="49" charset="-122"/>
                <a:ea typeface="楷体" panose="02010609060101010101" pitchFamily="49" charset="-122"/>
              </a:rPr>
              <a:t>设备</a:t>
            </a:r>
            <a:r>
              <a:rPr lang="zh-TW" altLang="en-US" dirty="0">
                <a:latin typeface="楷体" panose="02010609060101010101" pitchFamily="49" charset="-122"/>
                <a:ea typeface="楷体" panose="02010609060101010101" pitchFamily="49" charset="-122"/>
              </a:rPr>
              <a:t>评估</a:t>
            </a:r>
            <a:r>
              <a:rPr lang="zh-TW" altLang="zh-CN" dirty="0">
                <a:latin typeface="楷体" panose="02010609060101010101" pitchFamily="49" charset="-122"/>
                <a:ea typeface="楷体" panose="02010609060101010101" pitchFamily="49" charset="-122"/>
              </a:rPr>
              <a:t>依据</a:t>
            </a:r>
            <a:endParaRPr lang="zh-CN" altLang="en-US" dirty="0">
              <a:latin typeface="楷体" panose="02010609060101010101" pitchFamily="49" charset="-122"/>
              <a:ea typeface="楷体" panose="02010609060101010101" pitchFamily="49" charset="-122"/>
            </a:endParaRPr>
          </a:p>
          <a:p>
            <a:r>
              <a:rPr lang="zh-CN" altLang="en-US" dirty="0">
                <a:latin typeface="楷体" panose="02010609060101010101" pitchFamily="49" charset="-122"/>
                <a:ea typeface="楷体" panose="02010609060101010101" pitchFamily="49" charset="-122"/>
              </a:rPr>
              <a:t>流水线生产之平衡</a:t>
            </a:r>
          </a:p>
          <a:p>
            <a:r>
              <a:rPr lang="zh-TW" altLang="en-US" dirty="0">
                <a:latin typeface="楷体" panose="02010609060101010101" pitchFamily="49" charset="-122"/>
                <a:ea typeface="楷体" panose="02010609060101010101" pitchFamily="49" charset="-122"/>
              </a:rPr>
              <a:t>人工成本</a:t>
            </a:r>
          </a:p>
          <a:p>
            <a:r>
              <a:rPr lang="zh-TW" altLang="en-US" dirty="0">
                <a:latin typeface="楷体" panose="02010609060101010101" pitchFamily="49" charset="-122"/>
                <a:ea typeface="楷体" panose="02010609060101010101" pitchFamily="49" charset="-122"/>
              </a:rPr>
              <a:t>效率分析的</a:t>
            </a:r>
            <a:r>
              <a:rPr lang="zh-CN" altLang="en-US" dirty="0">
                <a:latin typeface="楷体" panose="02010609060101010101" pitchFamily="49" charset="-122"/>
                <a:ea typeface="楷体" panose="02010609060101010101" pitchFamily="49" charset="-122"/>
              </a:rPr>
              <a:t>基础</a:t>
            </a:r>
          </a:p>
          <a:p>
            <a:r>
              <a:rPr lang="zh-TW" altLang="en-US" dirty="0">
                <a:latin typeface="楷体" panose="02010609060101010101" pitchFamily="49" charset="-122"/>
                <a:ea typeface="楷体" panose="02010609060101010101" pitchFamily="49" charset="-122"/>
              </a:rPr>
              <a:t>工作人員效率</a:t>
            </a:r>
            <a:r>
              <a:rPr lang="zh-CN" altLang="en-US" dirty="0">
                <a:latin typeface="楷体" panose="02010609060101010101" pitchFamily="49" charset="-122"/>
                <a:ea typeface="楷体" panose="02010609060101010101" pitchFamily="49" charset="-122"/>
              </a:rPr>
              <a:t>奖</a:t>
            </a:r>
            <a:r>
              <a:rPr lang="zh-TW" altLang="en-US" dirty="0">
                <a:latin typeface="楷体" panose="02010609060101010101" pitchFamily="49" charset="-122"/>
                <a:ea typeface="楷体" panose="02010609060101010101" pitchFamily="49" charset="-122"/>
              </a:rPr>
              <a:t>金</a:t>
            </a:r>
            <a:r>
              <a:rPr lang="zh-CN" altLang="en-US" dirty="0">
                <a:latin typeface="楷体" panose="02010609060101010101" pitchFamily="49" charset="-122"/>
                <a:ea typeface="楷体" panose="02010609060101010101" pitchFamily="49" charset="-122"/>
              </a:rPr>
              <a:t>计</a:t>
            </a:r>
            <a:r>
              <a:rPr lang="zh-TW" altLang="en-US" dirty="0">
                <a:latin typeface="楷体" panose="02010609060101010101" pitchFamily="49" charset="-122"/>
                <a:ea typeface="楷体" panose="02010609060101010101" pitchFamily="49" charset="-122"/>
              </a:rPr>
              <a:t>算的基</a:t>
            </a:r>
            <a:r>
              <a:rPr lang="zh-CN" altLang="en-US" dirty="0">
                <a:latin typeface="楷体" panose="02010609060101010101" pitchFamily="49" charset="-122"/>
                <a:ea typeface="楷体" panose="02010609060101010101" pitchFamily="49" charset="-122"/>
              </a:rPr>
              <a:t>础</a:t>
            </a:r>
            <a:endParaRPr lang="zh-TW" altLang="en-US" dirty="0">
              <a:latin typeface="楷体" panose="02010609060101010101" pitchFamily="49" charset="-122"/>
              <a:ea typeface="楷体" panose="02010609060101010101" pitchFamily="49" charset="-122"/>
            </a:endParaRPr>
          </a:p>
          <a:p>
            <a:pPr>
              <a:buNone/>
            </a:pPr>
            <a:endParaRPr lang="en-US" altLang="zh-CN" dirty="0"/>
          </a:p>
          <a:p>
            <a:pPr>
              <a:lnSpc>
                <a:spcPct val="90000"/>
              </a:lnSpc>
            </a:pPr>
            <a:endParaRPr lang="zh-CN" altLang="en-US" dirty="0">
              <a:ea typeface="PMingLiU" panose="02020500000000000000" pitchFamily="18" charset="-120"/>
            </a:endParaRPr>
          </a:p>
        </p:txBody>
      </p:sp>
    </p:spTree>
    <p:extLst>
      <p:ext uri="{BB962C8B-B14F-4D97-AF65-F5344CB8AC3E}">
        <p14:creationId xmlns:p14="http://schemas.microsoft.com/office/powerpoint/2010/main" val="26941978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a:extLst>
              <a:ext uri="{FF2B5EF4-FFF2-40B4-BE49-F238E27FC236}">
                <a16:creationId xmlns:a16="http://schemas.microsoft.com/office/drawing/2014/main" xmlns="" id="{4B379698-AB4C-493D-BF95-F5781FDF2AC5}"/>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21</a:t>
            </a:fld>
            <a:endParaRPr lang="zh-CN" altLang="en-US"/>
          </a:p>
        </p:txBody>
      </p:sp>
      <p:sp>
        <p:nvSpPr>
          <p:cNvPr id="10" name="标题 1">
            <a:extLst>
              <a:ext uri="{FF2B5EF4-FFF2-40B4-BE49-F238E27FC236}">
                <a16:creationId xmlns:a16="http://schemas.microsoft.com/office/drawing/2014/main" xmlns="" id="{19304E83-A4F0-49C5-BB01-F5773509A2B3}"/>
              </a:ext>
            </a:extLst>
          </p:cNvPr>
          <p:cNvSpPr txBox="1">
            <a:spLocks/>
          </p:cNvSpPr>
          <p:nvPr/>
        </p:nvSpPr>
        <p:spPr>
          <a:xfrm>
            <a:off x="0" y="249581"/>
            <a:ext cx="11340000" cy="432000"/>
          </a:xfrm>
          <a:prstGeom prst="rect">
            <a:avLst/>
          </a:prstGeom>
        </p:spPr>
        <p:txBody>
          <a:bodyPr rtlCol="0"/>
          <a:lstStyle>
            <a:lvl1pPr algn="l" defTabSz="914400" rtl="0" eaLnBrk="1" latinLnBrk="0" hangingPunct="1">
              <a:lnSpc>
                <a:spcPct val="90000"/>
              </a:lnSpc>
              <a:spcBef>
                <a:spcPct val="0"/>
              </a:spcBef>
              <a:buNone/>
              <a:defRPr sz="3200" b="1" kern="1200" spc="-150">
                <a:solidFill>
                  <a:schemeClr val="tx1">
                    <a:lumMod val="75000"/>
                    <a:lumOff val="25000"/>
                  </a:schemeClr>
                </a:solidFill>
                <a:latin typeface="Microsoft YaHei UI" panose="020B0503020204020204" pitchFamily="34" charset="-122"/>
                <a:ea typeface="Microsoft YaHei UI" panose="020B0503020204020204" pitchFamily="34" charset="-122"/>
                <a:cs typeface="+mj-cs"/>
              </a:defRPr>
            </a:lvl1pPr>
          </a:lstStyle>
          <a:p>
            <a:r>
              <a:rPr lang="zh-CN" altLang="en-US" dirty="0" smtClean="0"/>
              <a:t>标准工时</a:t>
            </a:r>
            <a:endParaRPr lang="zh-CN" altLang="en-US" dirty="0"/>
          </a:p>
        </p:txBody>
      </p:sp>
      <p:sp>
        <p:nvSpPr>
          <p:cNvPr id="2" name="矩形 1"/>
          <p:cNvSpPr/>
          <p:nvPr/>
        </p:nvSpPr>
        <p:spPr>
          <a:xfrm>
            <a:off x="254000" y="1161671"/>
            <a:ext cx="6096000" cy="1200329"/>
          </a:xfrm>
          <a:prstGeom prst="rect">
            <a:avLst/>
          </a:prstGeom>
        </p:spPr>
        <p:txBody>
          <a:bodyPr>
            <a:spAutoFit/>
          </a:bodyPr>
          <a:lstStyle/>
          <a:p>
            <a:pPr>
              <a:buFontTx/>
              <a:buNone/>
            </a:pPr>
            <a:r>
              <a:rPr lang="zh-CN" altLang="en-US" b="1" dirty="0">
                <a:latin typeface="DFKai-SB" panose="03000509000000000000" pitchFamily="65" charset="-120"/>
              </a:rPr>
              <a:t>标准</a:t>
            </a:r>
            <a:r>
              <a:rPr lang="zh-TW" altLang="en-US" b="1" dirty="0">
                <a:latin typeface="DFKai-SB" panose="03000509000000000000" pitchFamily="65" charset="-120"/>
              </a:rPr>
              <a:t>工</a:t>
            </a:r>
            <a:r>
              <a:rPr lang="zh-CN" altLang="en-US" b="1" dirty="0">
                <a:latin typeface="DFKai-SB" panose="03000509000000000000" pitchFamily="65" charset="-120"/>
              </a:rPr>
              <a:t>时</a:t>
            </a:r>
            <a:r>
              <a:rPr lang="zh-TW" altLang="en-US" b="1" dirty="0">
                <a:latin typeface="DFKai-SB" panose="03000509000000000000" pitchFamily="65" charset="-120"/>
              </a:rPr>
              <a:t> </a:t>
            </a:r>
            <a:r>
              <a:rPr lang="en-US" altLang="zh-TW" b="1" dirty="0">
                <a:latin typeface="DFKai-SB" panose="03000509000000000000" pitchFamily="65" charset="-120"/>
              </a:rPr>
              <a:t>= </a:t>
            </a:r>
            <a:r>
              <a:rPr lang="zh-TW" altLang="en-US" b="1" dirty="0">
                <a:latin typeface="DFKai-SB" panose="03000509000000000000" pitchFamily="65" charset="-120"/>
              </a:rPr>
              <a:t>正常作</a:t>
            </a:r>
            <a:r>
              <a:rPr lang="zh-CN" altLang="en-US" b="1" dirty="0">
                <a:latin typeface="DFKai-SB" panose="03000509000000000000" pitchFamily="65" charset="-120"/>
              </a:rPr>
              <a:t>业时间</a:t>
            </a:r>
            <a:r>
              <a:rPr lang="en-US" altLang="zh-TW" b="1" dirty="0">
                <a:latin typeface="DFKai-SB" panose="03000509000000000000" pitchFamily="65" charset="-120"/>
              </a:rPr>
              <a:t>+</a:t>
            </a:r>
            <a:r>
              <a:rPr lang="zh-TW" altLang="en-US" b="1" dirty="0">
                <a:latin typeface="DFKai-SB" panose="03000509000000000000" pitchFamily="65" charset="-120"/>
              </a:rPr>
              <a:t>寬放</a:t>
            </a:r>
            <a:r>
              <a:rPr lang="zh-CN" altLang="en-US" b="1" dirty="0">
                <a:latin typeface="DFKai-SB" panose="03000509000000000000" pitchFamily="65" charset="-120"/>
              </a:rPr>
              <a:t>时间</a:t>
            </a:r>
            <a:endParaRPr lang="zh-TW" altLang="en-US" b="1" dirty="0">
              <a:latin typeface="DFKai-SB" panose="03000509000000000000" pitchFamily="65" charset="-120"/>
            </a:endParaRPr>
          </a:p>
          <a:p>
            <a:pPr>
              <a:buFontTx/>
              <a:buNone/>
            </a:pPr>
            <a:r>
              <a:rPr lang="zh-TW" altLang="en-US" b="1" dirty="0">
                <a:latin typeface="DFKai-SB" panose="03000509000000000000" pitchFamily="65" charset="-120"/>
              </a:rPr>
              <a:t>         </a:t>
            </a:r>
            <a:r>
              <a:rPr lang="en-US" altLang="zh-TW" b="1" dirty="0">
                <a:latin typeface="DFKai-SB" panose="03000509000000000000" pitchFamily="65" charset="-120"/>
              </a:rPr>
              <a:t>= </a:t>
            </a:r>
            <a:r>
              <a:rPr lang="zh-TW" altLang="en-US" b="1" dirty="0">
                <a:latin typeface="DFKai-SB" panose="03000509000000000000" pitchFamily="65" charset="-120"/>
              </a:rPr>
              <a:t>正常作</a:t>
            </a:r>
            <a:r>
              <a:rPr lang="zh-CN" altLang="en-US" b="1" dirty="0">
                <a:latin typeface="DFKai-SB" panose="03000509000000000000" pitchFamily="65" charset="-120"/>
              </a:rPr>
              <a:t>业时间</a:t>
            </a:r>
            <a:r>
              <a:rPr lang="zh-TW" altLang="en-US" b="1" dirty="0">
                <a:latin typeface="DFKai-SB" panose="03000509000000000000" pitchFamily="65" charset="-120"/>
              </a:rPr>
              <a:t>*</a:t>
            </a:r>
            <a:r>
              <a:rPr lang="en-US" altLang="zh-TW" b="1" dirty="0">
                <a:latin typeface="DFKai-SB" panose="03000509000000000000" pitchFamily="65" charset="-120"/>
              </a:rPr>
              <a:t>(1+</a:t>
            </a:r>
            <a:r>
              <a:rPr lang="zh-TW" altLang="en-US" b="1" dirty="0">
                <a:latin typeface="DFKai-SB" panose="03000509000000000000" pitchFamily="65" charset="-120"/>
              </a:rPr>
              <a:t>寬放率</a:t>
            </a:r>
            <a:r>
              <a:rPr lang="en-US" altLang="zh-TW" b="1" dirty="0">
                <a:latin typeface="DFKai-SB" panose="03000509000000000000" pitchFamily="65" charset="-120"/>
              </a:rPr>
              <a:t>)</a:t>
            </a:r>
            <a:endParaRPr lang="zh-TW" altLang="en-US" b="1" dirty="0">
              <a:latin typeface="DFKai-SB" panose="03000509000000000000" pitchFamily="65" charset="-120"/>
            </a:endParaRPr>
          </a:p>
          <a:p>
            <a:pPr>
              <a:buFontTx/>
              <a:buNone/>
            </a:pPr>
            <a:r>
              <a:rPr lang="zh-TW" altLang="en-US" b="1" dirty="0">
                <a:latin typeface="DFKai-SB" panose="03000509000000000000" pitchFamily="65" charset="-120"/>
              </a:rPr>
              <a:t>        </a:t>
            </a:r>
            <a:r>
              <a:rPr lang="en-US" altLang="zh-CN" b="1" dirty="0">
                <a:latin typeface="DFKai-SB" panose="03000509000000000000" pitchFamily="65" charset="-120"/>
              </a:rPr>
              <a:t> </a:t>
            </a:r>
            <a:r>
              <a:rPr lang="en-US" altLang="zh-TW" b="1" dirty="0">
                <a:latin typeface="DFKai-SB" panose="03000509000000000000" pitchFamily="65" charset="-120"/>
              </a:rPr>
              <a:t>= </a:t>
            </a:r>
            <a:r>
              <a:rPr lang="zh-TW" altLang="en-US" b="1" dirty="0">
                <a:latin typeface="DFKai-SB" panose="03000509000000000000" pitchFamily="65" charset="-120"/>
              </a:rPr>
              <a:t>正常作</a:t>
            </a:r>
            <a:r>
              <a:rPr lang="zh-CN" altLang="en-US" b="1" dirty="0">
                <a:latin typeface="DFKai-SB" panose="03000509000000000000" pitchFamily="65" charset="-120"/>
              </a:rPr>
              <a:t>业时间</a:t>
            </a:r>
            <a:r>
              <a:rPr lang="en-US" altLang="zh-TW" b="1" dirty="0">
                <a:latin typeface="DFKai-SB" panose="03000509000000000000" pitchFamily="65" charset="-120"/>
              </a:rPr>
              <a:t>/(1-</a:t>
            </a:r>
            <a:r>
              <a:rPr lang="zh-TW" altLang="en-US" b="1" dirty="0">
                <a:latin typeface="DFKai-SB" panose="03000509000000000000" pitchFamily="65" charset="-120"/>
              </a:rPr>
              <a:t>寬放率</a:t>
            </a:r>
            <a:r>
              <a:rPr lang="en-US" altLang="zh-TW" b="1" dirty="0">
                <a:latin typeface="DFKai-SB" panose="03000509000000000000" pitchFamily="65" charset="-120"/>
              </a:rPr>
              <a:t>)</a:t>
            </a:r>
            <a:endParaRPr lang="zh-TW" altLang="en-US" b="1" dirty="0">
              <a:latin typeface="DFKai-SB" panose="03000509000000000000" pitchFamily="65" charset="-120"/>
            </a:endParaRPr>
          </a:p>
          <a:p>
            <a:pPr>
              <a:buFontTx/>
              <a:buNone/>
            </a:pPr>
            <a:r>
              <a:rPr lang="zh-TW" altLang="en-US" b="1" dirty="0">
                <a:latin typeface="DFKai-SB" panose="03000509000000000000" pitchFamily="65" charset="-120"/>
              </a:rPr>
              <a:t>     </a:t>
            </a:r>
            <a:r>
              <a:rPr lang="zh-TW" altLang="en-US" b="1" dirty="0" smtClean="0">
                <a:latin typeface="DFKai-SB" panose="03000509000000000000" pitchFamily="65" charset="-120"/>
              </a:rPr>
              <a:t>    </a:t>
            </a:r>
            <a:r>
              <a:rPr lang="en-US" altLang="zh-TW" b="1" dirty="0" smtClean="0">
                <a:latin typeface="DFKai-SB" panose="03000509000000000000" pitchFamily="65" charset="-120"/>
              </a:rPr>
              <a:t>= </a:t>
            </a:r>
            <a:r>
              <a:rPr lang="zh-CN" altLang="en-US" b="1" dirty="0">
                <a:latin typeface="DFKai-SB" panose="03000509000000000000" pitchFamily="65" charset="-120"/>
              </a:rPr>
              <a:t>观</a:t>
            </a:r>
            <a:r>
              <a:rPr lang="zh-TW" altLang="en-US" b="1" dirty="0">
                <a:latin typeface="DFKai-SB" panose="03000509000000000000" pitchFamily="65" charset="-120"/>
              </a:rPr>
              <a:t>測時間*評比</a:t>
            </a:r>
            <a:r>
              <a:rPr lang="zh-CN" altLang="en-US" b="1" dirty="0">
                <a:latin typeface="DFKai-SB" panose="03000509000000000000" pitchFamily="65" charset="-120"/>
              </a:rPr>
              <a:t>系数</a:t>
            </a:r>
            <a:r>
              <a:rPr lang="zh-TW" altLang="en-US" b="1" dirty="0">
                <a:latin typeface="DFKai-SB" panose="03000509000000000000" pitchFamily="65" charset="-120"/>
              </a:rPr>
              <a:t>*</a:t>
            </a:r>
            <a:r>
              <a:rPr lang="en-US" altLang="zh-TW" b="1" dirty="0">
                <a:latin typeface="DFKai-SB" panose="03000509000000000000" pitchFamily="65" charset="-120"/>
              </a:rPr>
              <a:t>(1+</a:t>
            </a:r>
            <a:r>
              <a:rPr lang="zh-TW" altLang="en-US" b="1" dirty="0">
                <a:latin typeface="DFKai-SB" panose="03000509000000000000" pitchFamily="65" charset="-120"/>
              </a:rPr>
              <a:t>寬放率</a:t>
            </a:r>
            <a:r>
              <a:rPr lang="en-US" altLang="zh-TW" b="1" dirty="0" smtClean="0">
                <a:latin typeface="DFKai-SB" panose="03000509000000000000" pitchFamily="65" charset="-120"/>
              </a:rPr>
              <a:t>)</a:t>
            </a:r>
            <a:endParaRPr lang="en-US" altLang="zh-TW" b="1" dirty="0">
              <a:latin typeface="DFKai-SB" panose="03000509000000000000" pitchFamily="65" charset="-120"/>
            </a:endParaRPr>
          </a:p>
        </p:txBody>
      </p:sp>
      <p:pic>
        <p:nvPicPr>
          <p:cNvPr id="14338" name="Picture 2" descr="https://ss3.bdstatic.com/70cFv8Sh_Q1YnxGkpoWK1HF6hhy/it/u=3496937135,977837816&amp;fm=26&amp;gp=0.jpg"/>
          <p:cNvPicPr>
            <a:picLocks noChangeAspect="1" noChangeArrowheads="1"/>
          </p:cNvPicPr>
          <p:nvPr/>
        </p:nvPicPr>
        <p:blipFill rotWithShape="1">
          <a:blip r:embed="rId3">
            <a:extLst>
              <a:ext uri="{BEBA8EAE-BF5A-486C-A8C5-ECC9F3942E4B}">
                <a14:imgProps xmlns:a14="http://schemas.microsoft.com/office/drawing/2010/main">
                  <a14:imgLayer r:embed="rId4">
                    <a14:imgEffect>
                      <a14:artisticCement/>
                    </a14:imgEffect>
                  </a14:imgLayer>
                </a14:imgProps>
              </a:ext>
              <a:ext uri="{28A0092B-C50C-407E-A947-70E740481C1C}">
                <a14:useLocalDpi xmlns:a14="http://schemas.microsoft.com/office/drawing/2010/main" val="0"/>
              </a:ext>
            </a:extLst>
          </a:blip>
          <a:srcRect l="12467" t="3278" r="19800" b="6293"/>
          <a:stretch/>
        </p:blipFill>
        <p:spPr bwMode="auto">
          <a:xfrm>
            <a:off x="0" y="2793999"/>
            <a:ext cx="2896287" cy="344401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0" descr="未命名"/>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6701" y="2313909"/>
            <a:ext cx="9385300" cy="4057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99225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a:extLst>
              <a:ext uri="{FF2B5EF4-FFF2-40B4-BE49-F238E27FC236}">
                <a16:creationId xmlns:a16="http://schemas.microsoft.com/office/drawing/2014/main" xmlns="" id="{4B379698-AB4C-493D-BF95-F5781FDF2AC5}"/>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22</a:t>
            </a:fld>
            <a:endParaRPr lang="zh-CN" altLang="en-US"/>
          </a:p>
        </p:txBody>
      </p:sp>
      <p:sp>
        <p:nvSpPr>
          <p:cNvPr id="10" name="标题 1">
            <a:extLst>
              <a:ext uri="{FF2B5EF4-FFF2-40B4-BE49-F238E27FC236}">
                <a16:creationId xmlns:a16="http://schemas.microsoft.com/office/drawing/2014/main" xmlns="" id="{19304E83-A4F0-49C5-BB01-F5773509A2B3}"/>
              </a:ext>
            </a:extLst>
          </p:cNvPr>
          <p:cNvSpPr txBox="1">
            <a:spLocks/>
          </p:cNvSpPr>
          <p:nvPr/>
        </p:nvSpPr>
        <p:spPr>
          <a:xfrm>
            <a:off x="0" y="249581"/>
            <a:ext cx="11340000" cy="432000"/>
          </a:xfrm>
          <a:prstGeom prst="rect">
            <a:avLst/>
          </a:prstGeom>
        </p:spPr>
        <p:txBody>
          <a:bodyPr rtlCol="0"/>
          <a:lstStyle>
            <a:lvl1pPr algn="l" defTabSz="914400" rtl="0" eaLnBrk="1" latinLnBrk="0" hangingPunct="1">
              <a:lnSpc>
                <a:spcPct val="90000"/>
              </a:lnSpc>
              <a:spcBef>
                <a:spcPct val="0"/>
              </a:spcBef>
              <a:buNone/>
              <a:defRPr sz="3200" b="1" kern="1200" spc="-150">
                <a:solidFill>
                  <a:schemeClr val="tx1">
                    <a:lumMod val="75000"/>
                    <a:lumOff val="25000"/>
                  </a:schemeClr>
                </a:solidFill>
                <a:latin typeface="Microsoft YaHei UI" panose="020B0503020204020204" pitchFamily="34" charset="-122"/>
                <a:ea typeface="Microsoft YaHei UI" panose="020B0503020204020204" pitchFamily="34" charset="-122"/>
                <a:cs typeface="+mj-cs"/>
              </a:defRPr>
            </a:lvl1pPr>
          </a:lstStyle>
          <a:p>
            <a:r>
              <a:rPr lang="zh-CN" altLang="en-US" dirty="0" smtClean="0"/>
              <a:t>标准工时</a:t>
            </a:r>
            <a:endParaRPr lang="zh-CN" altLang="en-US" dirty="0"/>
          </a:p>
        </p:txBody>
      </p:sp>
      <p:graphicFrame>
        <p:nvGraphicFramePr>
          <p:cNvPr id="7" name="Group 138"/>
          <p:cNvGraphicFramePr>
            <a:graphicFrameLocks noChangeAspect="1"/>
          </p:cNvGraphicFramePr>
          <p:nvPr>
            <p:extLst>
              <p:ext uri="{D42A27DB-BD31-4B8C-83A1-F6EECF244321}">
                <p14:modId xmlns:p14="http://schemas.microsoft.com/office/powerpoint/2010/main" val="704127312"/>
              </p:ext>
            </p:extLst>
          </p:nvPr>
        </p:nvGraphicFramePr>
        <p:xfrm>
          <a:off x="3606797" y="322341"/>
          <a:ext cx="7721603" cy="6065520"/>
        </p:xfrm>
        <a:graphic>
          <a:graphicData uri="http://schemas.openxmlformats.org/drawingml/2006/table">
            <a:tbl>
              <a:tblPr/>
              <a:tblGrid>
                <a:gridCol w="942859"/>
                <a:gridCol w="1216927"/>
                <a:gridCol w="1703995"/>
                <a:gridCol w="883278"/>
                <a:gridCol w="1218417"/>
                <a:gridCol w="1756127"/>
              </a:tblGrid>
              <a:tr h="286897">
                <a:tc gridSpan="3">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dirty="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熟練係數</a:t>
                      </a:r>
                      <a:endParaRPr kumimoji="0" lang="zh-TW" altLang="en-US" sz="1600" b="1" i="0" u="none" strike="noStrike" cap="none" normalizeH="0" baseline="0" dirty="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hMerge="1">
                  <a:txBody>
                    <a:bodyPr/>
                    <a:lstStyle/>
                    <a:p>
                      <a:endParaRPr lang="zh-CN" altLang="en-US"/>
                    </a:p>
                  </a:txBody>
                  <a:tcPr/>
                </a:tc>
                <a:tc hMerge="1">
                  <a:txBody>
                    <a:bodyPr/>
                    <a:lstStyle/>
                    <a:p>
                      <a:endParaRPr lang="zh-CN" altLang="en-US"/>
                    </a:p>
                  </a:txBody>
                  <a:tcPr/>
                </a:tc>
                <a:tc gridSpan="3">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努力係數</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hMerge="1">
                  <a:txBody>
                    <a:bodyPr/>
                    <a:lstStyle/>
                    <a:p>
                      <a:endParaRPr lang="zh-CN" altLang="en-US"/>
                    </a:p>
                  </a:txBody>
                  <a:tcPr/>
                </a:tc>
                <a:tc hMerge="1">
                  <a:txBody>
                    <a:bodyPr/>
                    <a:lstStyle/>
                    <a:p>
                      <a:endParaRPr lang="zh-CN" altLang="en-US"/>
                    </a:p>
                  </a:txBody>
                  <a:tcPr/>
                </a:tc>
              </a:tr>
              <a:tr h="260815">
                <a:tc rowSpan="2">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超佳</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dirty="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A1</a:t>
                      </a:r>
                      <a:endParaRPr kumimoji="0" lang="en-US" altLang="zh-TW" sz="2400" b="0" i="0" u="none" strike="noStrike" cap="none" normalizeH="0" baseline="0" dirty="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+0.15</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超佳</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A1</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+0.13</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815">
                <a:tc vMerge="1">
                  <a:txBody>
                    <a:bodyPr/>
                    <a:lstStyle/>
                    <a:p>
                      <a:endParaRPr lang="zh-CN" altLang="en-US"/>
                    </a:p>
                  </a:txBody>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A2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+0.13</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A2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+0.12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815">
                <a:tc rowSpan="2">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優</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B1</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+0.11</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優</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B1</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+0.10</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815">
                <a:tc vMerge="1">
                  <a:txBody>
                    <a:bodyPr/>
                    <a:lstStyle/>
                    <a:p>
                      <a:endParaRPr lang="zh-CN" altLang="en-US"/>
                    </a:p>
                  </a:txBody>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B2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+0.08</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B2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+0.08</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815">
                <a:tc rowSpan="2">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dirty="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良</a:t>
                      </a:r>
                      <a:endParaRPr kumimoji="0" lang="zh-TW" altLang="en-US" sz="1600" b="1" i="0" u="none" strike="noStrike" cap="none" normalizeH="0" baseline="0" dirty="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C1</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+0.06</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dirty="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良</a:t>
                      </a:r>
                      <a:endParaRPr kumimoji="0" lang="zh-TW" altLang="en-US" sz="1600" b="1" i="0" u="none" strike="noStrike" cap="none" normalizeH="0" baseline="0" dirty="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C1</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+0.05</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815">
                <a:tc vMerge="1">
                  <a:txBody>
                    <a:bodyPr/>
                    <a:lstStyle/>
                    <a:p>
                      <a:endParaRPr lang="zh-CN" altLang="en-US"/>
                    </a:p>
                  </a:txBody>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C2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+0.03</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C2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1761">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平均</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D</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0.00</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平均</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D</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dirty="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0.00</a:t>
                      </a:r>
                      <a:endParaRPr kumimoji="0" lang="en-US" altLang="zh-TW" sz="2400" b="0" i="0" u="none" strike="noStrike" cap="none" normalizeH="0" baseline="0" dirty="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815">
                <a:tc rowSpan="2">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可</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E1</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dirty="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-0.15</a:t>
                      </a:r>
                      <a:endParaRPr kumimoji="0" lang="en-US" altLang="zh-TW" sz="2400" b="0" i="0" u="none" strike="noStrike" cap="none" normalizeH="0" baseline="0" dirty="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可</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E1</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-0.04</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815">
                <a:tc vMerge="1">
                  <a:txBody>
                    <a:bodyPr/>
                    <a:lstStyle/>
                    <a:p>
                      <a:endParaRPr lang="zh-CN" altLang="en-US"/>
                    </a:p>
                  </a:txBody>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dirty="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E2</a:t>
                      </a:r>
                      <a:endParaRPr kumimoji="0" lang="en-US" altLang="zh-TW" sz="2400" b="0" i="0" u="none" strike="noStrike" cap="none" normalizeH="0" baseline="0" dirty="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-0.10</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E2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-0.18</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815">
                <a:tc rowSpan="2">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欠佳</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F1</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-0.16</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欠佳</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F1</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-0.12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815">
                <a:tc vMerge="1">
                  <a:txBody>
                    <a:bodyPr/>
                    <a:lstStyle/>
                    <a:p>
                      <a:endParaRPr lang="zh-CN" altLang="en-US"/>
                    </a:p>
                  </a:txBody>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F2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-0.22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F2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-0.17</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6897">
                <a:tc gridSpan="3">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dirty="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操作環境係數</a:t>
                      </a:r>
                      <a:endParaRPr kumimoji="0" lang="zh-TW" altLang="en-US" sz="1600" b="1" i="0" u="none" strike="noStrike" cap="none" normalizeH="0" baseline="0" dirty="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hMerge="1">
                  <a:txBody>
                    <a:bodyPr/>
                    <a:lstStyle/>
                    <a:p>
                      <a:endParaRPr lang="zh-CN" altLang="en-US"/>
                    </a:p>
                  </a:txBody>
                  <a:tcPr/>
                </a:tc>
                <a:tc hMerge="1">
                  <a:txBody>
                    <a:bodyPr/>
                    <a:lstStyle/>
                    <a:p>
                      <a:endParaRPr lang="zh-CN" altLang="en-US"/>
                    </a:p>
                  </a:txBody>
                  <a:tcPr/>
                </a:tc>
                <a:tc gridSpan="3">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一致性係數</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hMerge="1">
                  <a:txBody>
                    <a:bodyPr/>
                    <a:lstStyle/>
                    <a:p>
                      <a:endParaRPr lang="zh-CN" altLang="en-US"/>
                    </a:p>
                  </a:txBody>
                  <a:tcPr/>
                </a:tc>
                <a:tc hMerge="1">
                  <a:txBody>
                    <a:bodyPr/>
                    <a:lstStyle/>
                    <a:p>
                      <a:endParaRPr lang="zh-CN" altLang="en-US"/>
                    </a:p>
                  </a:txBody>
                  <a:tcPr/>
                </a:tc>
              </a:tr>
              <a:tr h="291761">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理想</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A</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+0.06</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理想</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A</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+0.04</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6897">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優</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B</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+0.04</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優</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dirty="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B</a:t>
                      </a:r>
                      <a:endParaRPr kumimoji="0" lang="en-US" altLang="zh-TW" sz="2400" b="0" i="0" u="none" strike="noStrike" cap="none" normalizeH="0" baseline="0" dirty="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+0.03</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6897">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良</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C</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良</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C</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+0.01</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1761">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平均</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D</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0.00</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平均</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D</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0.00</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6897">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可</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E</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-0.03</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可</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E</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-0.02</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1761">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欠佳</a:t>
                      </a:r>
                      <a:endParaRPr kumimoji="0" lang="zh-TW" altLang="en-US" sz="1600" b="1" i="0" u="none" strike="noStrike" cap="none" normalizeH="0" baseline="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F</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-0.07</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zh-TW" altLang="en-US" sz="1600" b="1" i="0" u="none" strike="noStrike" cap="none" normalizeH="0" baseline="0" dirty="0" smtClean="0">
                          <a:ln>
                            <a:noFill/>
                          </a:ln>
                          <a:solidFill>
                            <a:schemeClr val="tx1"/>
                          </a:solidFill>
                          <a:effectLst>
                            <a:outerShdw blurRad="38100" dist="38100" dir="2700000" algn="tl">
                              <a:srgbClr val="000000"/>
                            </a:outerShdw>
                          </a:effectLst>
                          <a:latin typeface="Times New Roman" panose="02020603050405020304" pitchFamily="18" charset="0"/>
                          <a:ea typeface="PMingLiU" panose="02020500000000000000" pitchFamily="18" charset="-120"/>
                          <a:cs typeface="Times New Roman" panose="02020603050405020304" pitchFamily="18" charset="0"/>
                        </a:rPr>
                        <a:t>欠佳</a:t>
                      </a:r>
                      <a:endParaRPr kumimoji="0" lang="zh-TW" altLang="en-US" sz="1600" b="1" i="0" u="none" strike="noStrike" cap="none" normalizeH="0" baseline="0" dirty="0" smtClean="0">
                        <a:ln>
                          <a:noFill/>
                        </a:ln>
                        <a:solidFill>
                          <a:schemeClr val="tx1"/>
                        </a:solidFill>
                        <a:effectLst>
                          <a:outerShdw blurRad="38100" dist="38100" dir="2700000" algn="tl">
                            <a:srgbClr val="000000"/>
                          </a:outerShdw>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0">
                      <a:blip r:embed="rId3"/>
                      <a:srcRect/>
                      <a:tile tx="0" ty="0" sx="100000" sy="100000" flip="none" algn="tl"/>
                    </a:blip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F</a:t>
                      </a:r>
                      <a:endParaRPr kumimoji="0" lang="en-US" altLang="zh-TW" sz="2400" b="0" i="0" u="none" strike="noStrike" cap="none" normalizeH="0" baseline="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marL="742950" indent="-285750">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marL="1143000" indent="-228600">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marL="1600200" indent="-228600">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marL="2057400" indent="-228600">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marL="25146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marL="29718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marL="34290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marL="3886200" indent="-228600"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Tx/>
                        <a:buSzPct val="100000"/>
                        <a:buFontTx/>
                        <a:buNone/>
                        <a:tabLst/>
                      </a:pPr>
                      <a:r>
                        <a:rPr kumimoji="0" lang="en-US" altLang="zh-TW" sz="1400" b="0" i="0" u="none" strike="noStrike" cap="none" normalizeH="0" baseline="0" dirty="0" smtClean="0">
                          <a:ln>
                            <a:noFill/>
                          </a:ln>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-0.04</a:t>
                      </a:r>
                      <a:endParaRPr kumimoji="0" lang="en-US" altLang="zh-TW" sz="2400" b="0" i="0" u="none" strike="noStrike" cap="none" normalizeH="0" baseline="0" dirty="0" smtClean="0">
                        <a:ln>
                          <a:noFill/>
                        </a:ln>
                        <a:solidFill>
                          <a:schemeClr val="tx1"/>
                        </a:solidFill>
                        <a:effectLst/>
                        <a:latin typeface="Tahoma" panose="020B0604030504040204" pitchFamily="34" charset="0"/>
                        <a:ea typeface="PMingLiU" panose="02020500000000000000" pitchFamily="18"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pSp>
        <p:nvGrpSpPr>
          <p:cNvPr id="8" name="Group 91"/>
          <p:cNvGrpSpPr>
            <a:grpSpLocks/>
          </p:cNvGrpSpPr>
          <p:nvPr/>
        </p:nvGrpSpPr>
        <p:grpSpPr bwMode="auto">
          <a:xfrm>
            <a:off x="669800" y="2447051"/>
            <a:ext cx="3305175" cy="3924300"/>
            <a:chOff x="2383" y="1824"/>
            <a:chExt cx="2082" cy="2472"/>
          </a:xfrm>
        </p:grpSpPr>
        <p:sp>
          <p:nvSpPr>
            <p:cNvPr id="9" name="Freeform 92"/>
            <p:cNvSpPr>
              <a:spLocks/>
            </p:cNvSpPr>
            <p:nvPr/>
          </p:nvSpPr>
          <p:spPr bwMode="auto">
            <a:xfrm>
              <a:off x="2383" y="1824"/>
              <a:ext cx="1233" cy="2472"/>
            </a:xfrm>
            <a:custGeom>
              <a:avLst/>
              <a:gdLst>
                <a:gd name="T0" fmla="*/ 588 w 1233"/>
                <a:gd name="T1" fmla="*/ 125 h 2472"/>
                <a:gd name="T2" fmla="*/ 565 w 1233"/>
                <a:gd name="T3" fmla="*/ 211 h 2472"/>
                <a:gd name="T4" fmla="*/ 599 w 1233"/>
                <a:gd name="T5" fmla="*/ 230 h 2472"/>
                <a:gd name="T6" fmla="*/ 585 w 1233"/>
                <a:gd name="T7" fmla="*/ 320 h 2472"/>
                <a:gd name="T8" fmla="*/ 520 w 1233"/>
                <a:gd name="T9" fmla="*/ 407 h 2472"/>
                <a:gd name="T10" fmla="*/ 487 w 1233"/>
                <a:gd name="T11" fmla="*/ 486 h 2472"/>
                <a:gd name="T12" fmla="*/ 585 w 1233"/>
                <a:gd name="T13" fmla="*/ 547 h 2472"/>
                <a:gd name="T14" fmla="*/ 643 w 1233"/>
                <a:gd name="T15" fmla="*/ 567 h 2472"/>
                <a:gd name="T16" fmla="*/ 677 w 1233"/>
                <a:gd name="T17" fmla="*/ 672 h 2472"/>
                <a:gd name="T18" fmla="*/ 696 w 1233"/>
                <a:gd name="T19" fmla="*/ 793 h 2472"/>
                <a:gd name="T20" fmla="*/ 724 w 1233"/>
                <a:gd name="T21" fmla="*/ 879 h 2472"/>
                <a:gd name="T22" fmla="*/ 767 w 1233"/>
                <a:gd name="T23" fmla="*/ 916 h 2472"/>
                <a:gd name="T24" fmla="*/ 952 w 1233"/>
                <a:gd name="T25" fmla="*/ 930 h 2472"/>
                <a:gd name="T26" fmla="*/ 990 w 1233"/>
                <a:gd name="T27" fmla="*/ 934 h 2472"/>
                <a:gd name="T28" fmla="*/ 1145 w 1233"/>
                <a:gd name="T29" fmla="*/ 958 h 2472"/>
                <a:gd name="T30" fmla="*/ 1226 w 1233"/>
                <a:gd name="T31" fmla="*/ 1016 h 2472"/>
                <a:gd name="T32" fmla="*/ 1176 w 1233"/>
                <a:gd name="T33" fmla="*/ 1068 h 2472"/>
                <a:gd name="T34" fmla="*/ 1128 w 1233"/>
                <a:gd name="T35" fmla="*/ 1091 h 2472"/>
                <a:gd name="T36" fmla="*/ 982 w 1233"/>
                <a:gd name="T37" fmla="*/ 1045 h 2472"/>
                <a:gd name="T38" fmla="*/ 941 w 1233"/>
                <a:gd name="T39" fmla="*/ 1051 h 2472"/>
                <a:gd name="T40" fmla="*/ 680 w 1233"/>
                <a:gd name="T41" fmla="*/ 1065 h 2472"/>
                <a:gd name="T42" fmla="*/ 621 w 1233"/>
                <a:gd name="T43" fmla="*/ 1135 h 2472"/>
                <a:gd name="T44" fmla="*/ 630 w 1233"/>
                <a:gd name="T45" fmla="*/ 1391 h 2472"/>
                <a:gd name="T46" fmla="*/ 582 w 1233"/>
                <a:gd name="T47" fmla="*/ 1689 h 2472"/>
                <a:gd name="T48" fmla="*/ 579 w 1233"/>
                <a:gd name="T49" fmla="*/ 2168 h 2472"/>
                <a:gd name="T50" fmla="*/ 591 w 1233"/>
                <a:gd name="T51" fmla="*/ 2324 h 2472"/>
                <a:gd name="T52" fmla="*/ 616 w 1233"/>
                <a:gd name="T53" fmla="*/ 2350 h 2472"/>
                <a:gd name="T54" fmla="*/ 666 w 1233"/>
                <a:gd name="T55" fmla="*/ 2370 h 2472"/>
                <a:gd name="T56" fmla="*/ 677 w 1233"/>
                <a:gd name="T57" fmla="*/ 2412 h 2472"/>
                <a:gd name="T58" fmla="*/ 652 w 1233"/>
                <a:gd name="T59" fmla="*/ 2454 h 2472"/>
                <a:gd name="T60" fmla="*/ 515 w 1233"/>
                <a:gd name="T61" fmla="*/ 2461 h 2472"/>
                <a:gd name="T62" fmla="*/ 346 w 1233"/>
                <a:gd name="T63" fmla="*/ 2454 h 2472"/>
                <a:gd name="T64" fmla="*/ 241 w 1233"/>
                <a:gd name="T65" fmla="*/ 2471 h 2472"/>
                <a:gd name="T66" fmla="*/ 154 w 1233"/>
                <a:gd name="T67" fmla="*/ 2454 h 2472"/>
                <a:gd name="T68" fmla="*/ 165 w 1233"/>
                <a:gd name="T69" fmla="*/ 2419 h 2472"/>
                <a:gd name="T70" fmla="*/ 190 w 1233"/>
                <a:gd name="T71" fmla="*/ 2375 h 2472"/>
                <a:gd name="T72" fmla="*/ 221 w 1233"/>
                <a:gd name="T73" fmla="*/ 2345 h 2472"/>
                <a:gd name="T74" fmla="*/ 218 w 1233"/>
                <a:gd name="T75" fmla="*/ 2045 h 2472"/>
                <a:gd name="T76" fmla="*/ 184 w 1233"/>
                <a:gd name="T77" fmla="*/ 1789 h 2472"/>
                <a:gd name="T78" fmla="*/ 145 w 1233"/>
                <a:gd name="T79" fmla="*/ 1549 h 2472"/>
                <a:gd name="T80" fmla="*/ 100 w 1233"/>
                <a:gd name="T81" fmla="*/ 1384 h 2472"/>
                <a:gd name="T82" fmla="*/ 83 w 1233"/>
                <a:gd name="T83" fmla="*/ 1305 h 2472"/>
                <a:gd name="T84" fmla="*/ 19 w 1233"/>
                <a:gd name="T85" fmla="*/ 1098 h 2472"/>
                <a:gd name="T86" fmla="*/ 0 w 1233"/>
                <a:gd name="T87" fmla="*/ 1011 h 2472"/>
                <a:gd name="T88" fmla="*/ 27 w 1233"/>
                <a:gd name="T89" fmla="*/ 911 h 2472"/>
                <a:gd name="T90" fmla="*/ 58 w 1233"/>
                <a:gd name="T91" fmla="*/ 818 h 2472"/>
                <a:gd name="T92" fmla="*/ 72 w 1233"/>
                <a:gd name="T93" fmla="*/ 711 h 2472"/>
                <a:gd name="T94" fmla="*/ 114 w 1233"/>
                <a:gd name="T95" fmla="*/ 597 h 2472"/>
                <a:gd name="T96" fmla="*/ 260 w 1233"/>
                <a:gd name="T97" fmla="*/ 549 h 2472"/>
                <a:gd name="T98" fmla="*/ 290 w 1233"/>
                <a:gd name="T99" fmla="*/ 432 h 2472"/>
                <a:gd name="T100" fmla="*/ 246 w 1233"/>
                <a:gd name="T101" fmla="*/ 358 h 2472"/>
                <a:gd name="T102" fmla="*/ 213 w 1233"/>
                <a:gd name="T103" fmla="*/ 297 h 2472"/>
                <a:gd name="T104" fmla="*/ 238 w 1233"/>
                <a:gd name="T105" fmla="*/ 232 h 2472"/>
                <a:gd name="T106" fmla="*/ 221 w 1233"/>
                <a:gd name="T107" fmla="*/ 170 h 2472"/>
                <a:gd name="T108" fmla="*/ 238 w 1233"/>
                <a:gd name="T109" fmla="*/ 104 h 2472"/>
                <a:gd name="T110" fmla="*/ 294 w 1233"/>
                <a:gd name="T111" fmla="*/ 39 h 2472"/>
                <a:gd name="T112" fmla="*/ 361 w 1233"/>
                <a:gd name="T113" fmla="*/ 6 h 2472"/>
                <a:gd name="T114" fmla="*/ 467 w 1233"/>
                <a:gd name="T115" fmla="*/ 2 h 2472"/>
                <a:gd name="T116" fmla="*/ 557 w 1233"/>
                <a:gd name="T117" fmla="*/ 41 h 2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33" h="2472">
                  <a:moveTo>
                    <a:pt x="565" y="51"/>
                  </a:moveTo>
                  <a:lnTo>
                    <a:pt x="579" y="74"/>
                  </a:lnTo>
                  <a:lnTo>
                    <a:pt x="588" y="100"/>
                  </a:lnTo>
                  <a:lnTo>
                    <a:pt x="588" y="125"/>
                  </a:lnTo>
                  <a:lnTo>
                    <a:pt x="588" y="151"/>
                  </a:lnTo>
                  <a:lnTo>
                    <a:pt x="576" y="181"/>
                  </a:lnTo>
                  <a:lnTo>
                    <a:pt x="571" y="195"/>
                  </a:lnTo>
                  <a:lnTo>
                    <a:pt x="565" y="211"/>
                  </a:lnTo>
                  <a:lnTo>
                    <a:pt x="576" y="211"/>
                  </a:lnTo>
                  <a:lnTo>
                    <a:pt x="588" y="213"/>
                  </a:lnTo>
                  <a:lnTo>
                    <a:pt x="593" y="220"/>
                  </a:lnTo>
                  <a:lnTo>
                    <a:pt x="599" y="230"/>
                  </a:lnTo>
                  <a:lnTo>
                    <a:pt x="601" y="251"/>
                  </a:lnTo>
                  <a:lnTo>
                    <a:pt x="601" y="272"/>
                  </a:lnTo>
                  <a:lnTo>
                    <a:pt x="596" y="297"/>
                  </a:lnTo>
                  <a:lnTo>
                    <a:pt x="585" y="320"/>
                  </a:lnTo>
                  <a:lnTo>
                    <a:pt x="571" y="339"/>
                  </a:lnTo>
                  <a:lnTo>
                    <a:pt x="560" y="347"/>
                  </a:lnTo>
                  <a:lnTo>
                    <a:pt x="548" y="351"/>
                  </a:lnTo>
                  <a:lnTo>
                    <a:pt x="520" y="407"/>
                  </a:lnTo>
                  <a:lnTo>
                    <a:pt x="501" y="439"/>
                  </a:lnTo>
                  <a:lnTo>
                    <a:pt x="492" y="451"/>
                  </a:lnTo>
                  <a:lnTo>
                    <a:pt x="484" y="460"/>
                  </a:lnTo>
                  <a:lnTo>
                    <a:pt x="487" y="486"/>
                  </a:lnTo>
                  <a:lnTo>
                    <a:pt x="492" y="504"/>
                  </a:lnTo>
                  <a:lnTo>
                    <a:pt x="504" y="518"/>
                  </a:lnTo>
                  <a:lnTo>
                    <a:pt x="526" y="534"/>
                  </a:lnTo>
                  <a:lnTo>
                    <a:pt x="585" y="547"/>
                  </a:lnTo>
                  <a:lnTo>
                    <a:pt x="619" y="556"/>
                  </a:lnTo>
                  <a:lnTo>
                    <a:pt x="630" y="558"/>
                  </a:lnTo>
                  <a:lnTo>
                    <a:pt x="638" y="563"/>
                  </a:lnTo>
                  <a:lnTo>
                    <a:pt x="643" y="567"/>
                  </a:lnTo>
                  <a:lnTo>
                    <a:pt x="649" y="574"/>
                  </a:lnTo>
                  <a:lnTo>
                    <a:pt x="660" y="593"/>
                  </a:lnTo>
                  <a:lnTo>
                    <a:pt x="671" y="637"/>
                  </a:lnTo>
                  <a:lnTo>
                    <a:pt x="677" y="672"/>
                  </a:lnTo>
                  <a:lnTo>
                    <a:pt x="677" y="704"/>
                  </a:lnTo>
                  <a:lnTo>
                    <a:pt x="677" y="739"/>
                  </a:lnTo>
                  <a:lnTo>
                    <a:pt x="688" y="774"/>
                  </a:lnTo>
                  <a:lnTo>
                    <a:pt x="696" y="793"/>
                  </a:lnTo>
                  <a:lnTo>
                    <a:pt x="702" y="816"/>
                  </a:lnTo>
                  <a:lnTo>
                    <a:pt x="705" y="863"/>
                  </a:lnTo>
                  <a:lnTo>
                    <a:pt x="719" y="870"/>
                  </a:lnTo>
                  <a:lnTo>
                    <a:pt x="724" y="879"/>
                  </a:lnTo>
                  <a:lnTo>
                    <a:pt x="727" y="888"/>
                  </a:lnTo>
                  <a:lnTo>
                    <a:pt x="727" y="900"/>
                  </a:lnTo>
                  <a:lnTo>
                    <a:pt x="750" y="909"/>
                  </a:lnTo>
                  <a:lnTo>
                    <a:pt x="767" y="916"/>
                  </a:lnTo>
                  <a:lnTo>
                    <a:pt x="814" y="925"/>
                  </a:lnTo>
                  <a:lnTo>
                    <a:pt x="857" y="930"/>
                  </a:lnTo>
                  <a:lnTo>
                    <a:pt x="901" y="932"/>
                  </a:lnTo>
                  <a:lnTo>
                    <a:pt x="952" y="930"/>
                  </a:lnTo>
                  <a:lnTo>
                    <a:pt x="965" y="930"/>
                  </a:lnTo>
                  <a:lnTo>
                    <a:pt x="971" y="932"/>
                  </a:lnTo>
                  <a:lnTo>
                    <a:pt x="980" y="934"/>
                  </a:lnTo>
                  <a:lnTo>
                    <a:pt x="990" y="934"/>
                  </a:lnTo>
                  <a:lnTo>
                    <a:pt x="1008" y="932"/>
                  </a:lnTo>
                  <a:lnTo>
                    <a:pt x="1046" y="930"/>
                  </a:lnTo>
                  <a:lnTo>
                    <a:pt x="1083" y="954"/>
                  </a:lnTo>
                  <a:lnTo>
                    <a:pt x="1145" y="958"/>
                  </a:lnTo>
                  <a:lnTo>
                    <a:pt x="1198" y="972"/>
                  </a:lnTo>
                  <a:lnTo>
                    <a:pt x="1232" y="995"/>
                  </a:lnTo>
                  <a:lnTo>
                    <a:pt x="1212" y="1030"/>
                  </a:lnTo>
                  <a:lnTo>
                    <a:pt x="1226" y="1016"/>
                  </a:lnTo>
                  <a:lnTo>
                    <a:pt x="1198" y="1042"/>
                  </a:lnTo>
                  <a:lnTo>
                    <a:pt x="1192" y="1056"/>
                  </a:lnTo>
                  <a:lnTo>
                    <a:pt x="1187" y="1063"/>
                  </a:lnTo>
                  <a:lnTo>
                    <a:pt x="1176" y="1068"/>
                  </a:lnTo>
                  <a:lnTo>
                    <a:pt x="1167" y="1079"/>
                  </a:lnTo>
                  <a:lnTo>
                    <a:pt x="1153" y="1086"/>
                  </a:lnTo>
                  <a:lnTo>
                    <a:pt x="1139" y="1088"/>
                  </a:lnTo>
                  <a:lnTo>
                    <a:pt x="1128" y="1091"/>
                  </a:lnTo>
                  <a:lnTo>
                    <a:pt x="1100" y="1091"/>
                  </a:lnTo>
                  <a:lnTo>
                    <a:pt x="1075" y="1084"/>
                  </a:lnTo>
                  <a:lnTo>
                    <a:pt x="1024" y="1065"/>
                  </a:lnTo>
                  <a:lnTo>
                    <a:pt x="982" y="1045"/>
                  </a:lnTo>
                  <a:lnTo>
                    <a:pt x="965" y="1040"/>
                  </a:lnTo>
                  <a:lnTo>
                    <a:pt x="960" y="1037"/>
                  </a:lnTo>
                  <a:lnTo>
                    <a:pt x="952" y="1040"/>
                  </a:lnTo>
                  <a:lnTo>
                    <a:pt x="941" y="1051"/>
                  </a:lnTo>
                  <a:lnTo>
                    <a:pt x="932" y="1056"/>
                  </a:lnTo>
                  <a:lnTo>
                    <a:pt x="921" y="1056"/>
                  </a:lnTo>
                  <a:lnTo>
                    <a:pt x="758" y="1068"/>
                  </a:lnTo>
                  <a:lnTo>
                    <a:pt x="680" y="1065"/>
                  </a:lnTo>
                  <a:lnTo>
                    <a:pt x="652" y="1065"/>
                  </a:lnTo>
                  <a:lnTo>
                    <a:pt x="646" y="1065"/>
                  </a:lnTo>
                  <a:lnTo>
                    <a:pt x="621" y="1058"/>
                  </a:lnTo>
                  <a:lnTo>
                    <a:pt x="621" y="1135"/>
                  </a:lnTo>
                  <a:lnTo>
                    <a:pt x="627" y="1216"/>
                  </a:lnTo>
                  <a:lnTo>
                    <a:pt x="632" y="1293"/>
                  </a:lnTo>
                  <a:lnTo>
                    <a:pt x="632" y="1356"/>
                  </a:lnTo>
                  <a:lnTo>
                    <a:pt x="630" y="1391"/>
                  </a:lnTo>
                  <a:lnTo>
                    <a:pt x="621" y="1416"/>
                  </a:lnTo>
                  <a:lnTo>
                    <a:pt x="607" y="1430"/>
                  </a:lnTo>
                  <a:lnTo>
                    <a:pt x="596" y="1438"/>
                  </a:lnTo>
                  <a:lnTo>
                    <a:pt x="582" y="1689"/>
                  </a:lnTo>
                  <a:lnTo>
                    <a:pt x="568" y="1940"/>
                  </a:lnTo>
                  <a:lnTo>
                    <a:pt x="576" y="1998"/>
                  </a:lnTo>
                  <a:lnTo>
                    <a:pt x="579" y="2052"/>
                  </a:lnTo>
                  <a:lnTo>
                    <a:pt x="579" y="2168"/>
                  </a:lnTo>
                  <a:lnTo>
                    <a:pt x="582" y="2247"/>
                  </a:lnTo>
                  <a:lnTo>
                    <a:pt x="585" y="2284"/>
                  </a:lnTo>
                  <a:lnTo>
                    <a:pt x="585" y="2298"/>
                  </a:lnTo>
                  <a:lnTo>
                    <a:pt x="591" y="2324"/>
                  </a:lnTo>
                  <a:lnTo>
                    <a:pt x="579" y="2329"/>
                  </a:lnTo>
                  <a:lnTo>
                    <a:pt x="576" y="2331"/>
                  </a:lnTo>
                  <a:lnTo>
                    <a:pt x="596" y="2343"/>
                  </a:lnTo>
                  <a:lnTo>
                    <a:pt x="616" y="2350"/>
                  </a:lnTo>
                  <a:lnTo>
                    <a:pt x="630" y="2354"/>
                  </a:lnTo>
                  <a:lnTo>
                    <a:pt x="646" y="2357"/>
                  </a:lnTo>
                  <a:lnTo>
                    <a:pt x="658" y="2364"/>
                  </a:lnTo>
                  <a:lnTo>
                    <a:pt x="666" y="2370"/>
                  </a:lnTo>
                  <a:lnTo>
                    <a:pt x="668" y="2382"/>
                  </a:lnTo>
                  <a:lnTo>
                    <a:pt x="671" y="2394"/>
                  </a:lnTo>
                  <a:lnTo>
                    <a:pt x="668" y="2405"/>
                  </a:lnTo>
                  <a:lnTo>
                    <a:pt x="677" y="2412"/>
                  </a:lnTo>
                  <a:lnTo>
                    <a:pt x="683" y="2424"/>
                  </a:lnTo>
                  <a:lnTo>
                    <a:pt x="683" y="2436"/>
                  </a:lnTo>
                  <a:lnTo>
                    <a:pt x="677" y="2445"/>
                  </a:lnTo>
                  <a:lnTo>
                    <a:pt x="652" y="2454"/>
                  </a:lnTo>
                  <a:lnTo>
                    <a:pt x="624" y="2461"/>
                  </a:lnTo>
                  <a:lnTo>
                    <a:pt x="596" y="2464"/>
                  </a:lnTo>
                  <a:lnTo>
                    <a:pt x="563" y="2466"/>
                  </a:lnTo>
                  <a:lnTo>
                    <a:pt x="515" y="2461"/>
                  </a:lnTo>
                  <a:lnTo>
                    <a:pt x="470" y="2452"/>
                  </a:lnTo>
                  <a:lnTo>
                    <a:pt x="433" y="2443"/>
                  </a:lnTo>
                  <a:lnTo>
                    <a:pt x="405" y="2434"/>
                  </a:lnTo>
                  <a:lnTo>
                    <a:pt x="346" y="2454"/>
                  </a:lnTo>
                  <a:lnTo>
                    <a:pt x="313" y="2461"/>
                  </a:lnTo>
                  <a:lnTo>
                    <a:pt x="302" y="2466"/>
                  </a:lnTo>
                  <a:lnTo>
                    <a:pt x="279" y="2466"/>
                  </a:lnTo>
                  <a:lnTo>
                    <a:pt x="241" y="2471"/>
                  </a:lnTo>
                  <a:lnTo>
                    <a:pt x="201" y="2468"/>
                  </a:lnTo>
                  <a:lnTo>
                    <a:pt x="170" y="2464"/>
                  </a:lnTo>
                  <a:lnTo>
                    <a:pt x="159" y="2459"/>
                  </a:lnTo>
                  <a:lnTo>
                    <a:pt x="154" y="2454"/>
                  </a:lnTo>
                  <a:lnTo>
                    <a:pt x="151" y="2445"/>
                  </a:lnTo>
                  <a:lnTo>
                    <a:pt x="151" y="2434"/>
                  </a:lnTo>
                  <a:lnTo>
                    <a:pt x="154" y="2424"/>
                  </a:lnTo>
                  <a:lnTo>
                    <a:pt x="165" y="2419"/>
                  </a:lnTo>
                  <a:lnTo>
                    <a:pt x="165" y="2400"/>
                  </a:lnTo>
                  <a:lnTo>
                    <a:pt x="170" y="2389"/>
                  </a:lnTo>
                  <a:lnTo>
                    <a:pt x="179" y="2380"/>
                  </a:lnTo>
                  <a:lnTo>
                    <a:pt x="190" y="2375"/>
                  </a:lnTo>
                  <a:lnTo>
                    <a:pt x="204" y="2368"/>
                  </a:lnTo>
                  <a:lnTo>
                    <a:pt x="221" y="2359"/>
                  </a:lnTo>
                  <a:lnTo>
                    <a:pt x="235" y="2343"/>
                  </a:lnTo>
                  <a:lnTo>
                    <a:pt x="221" y="2345"/>
                  </a:lnTo>
                  <a:lnTo>
                    <a:pt x="210" y="2343"/>
                  </a:lnTo>
                  <a:lnTo>
                    <a:pt x="215" y="2170"/>
                  </a:lnTo>
                  <a:lnTo>
                    <a:pt x="218" y="2080"/>
                  </a:lnTo>
                  <a:lnTo>
                    <a:pt x="218" y="2045"/>
                  </a:lnTo>
                  <a:lnTo>
                    <a:pt x="215" y="1998"/>
                  </a:lnTo>
                  <a:lnTo>
                    <a:pt x="207" y="1966"/>
                  </a:lnTo>
                  <a:lnTo>
                    <a:pt x="201" y="1921"/>
                  </a:lnTo>
                  <a:lnTo>
                    <a:pt x="184" y="1789"/>
                  </a:lnTo>
                  <a:lnTo>
                    <a:pt x="165" y="1682"/>
                  </a:lnTo>
                  <a:lnTo>
                    <a:pt x="154" y="1619"/>
                  </a:lnTo>
                  <a:lnTo>
                    <a:pt x="148" y="1596"/>
                  </a:lnTo>
                  <a:lnTo>
                    <a:pt x="145" y="1549"/>
                  </a:lnTo>
                  <a:lnTo>
                    <a:pt x="145" y="1502"/>
                  </a:lnTo>
                  <a:lnTo>
                    <a:pt x="134" y="1461"/>
                  </a:lnTo>
                  <a:lnTo>
                    <a:pt x="120" y="1421"/>
                  </a:lnTo>
                  <a:lnTo>
                    <a:pt x="100" y="1384"/>
                  </a:lnTo>
                  <a:lnTo>
                    <a:pt x="92" y="1370"/>
                  </a:lnTo>
                  <a:lnTo>
                    <a:pt x="86" y="1356"/>
                  </a:lnTo>
                  <a:lnTo>
                    <a:pt x="83" y="1330"/>
                  </a:lnTo>
                  <a:lnTo>
                    <a:pt x="83" y="1305"/>
                  </a:lnTo>
                  <a:lnTo>
                    <a:pt x="86" y="1275"/>
                  </a:lnTo>
                  <a:lnTo>
                    <a:pt x="61" y="1223"/>
                  </a:lnTo>
                  <a:lnTo>
                    <a:pt x="39" y="1163"/>
                  </a:lnTo>
                  <a:lnTo>
                    <a:pt x="19" y="1098"/>
                  </a:lnTo>
                  <a:lnTo>
                    <a:pt x="14" y="1065"/>
                  </a:lnTo>
                  <a:lnTo>
                    <a:pt x="11" y="1032"/>
                  </a:lnTo>
                  <a:lnTo>
                    <a:pt x="3" y="1023"/>
                  </a:lnTo>
                  <a:lnTo>
                    <a:pt x="0" y="1011"/>
                  </a:lnTo>
                  <a:lnTo>
                    <a:pt x="0" y="995"/>
                  </a:lnTo>
                  <a:lnTo>
                    <a:pt x="3" y="979"/>
                  </a:lnTo>
                  <a:lnTo>
                    <a:pt x="14" y="942"/>
                  </a:lnTo>
                  <a:lnTo>
                    <a:pt x="27" y="911"/>
                  </a:lnTo>
                  <a:lnTo>
                    <a:pt x="24" y="902"/>
                  </a:lnTo>
                  <a:lnTo>
                    <a:pt x="30" y="891"/>
                  </a:lnTo>
                  <a:lnTo>
                    <a:pt x="42" y="858"/>
                  </a:lnTo>
                  <a:lnTo>
                    <a:pt x="58" y="818"/>
                  </a:lnTo>
                  <a:lnTo>
                    <a:pt x="67" y="784"/>
                  </a:lnTo>
                  <a:lnTo>
                    <a:pt x="67" y="765"/>
                  </a:lnTo>
                  <a:lnTo>
                    <a:pt x="67" y="739"/>
                  </a:lnTo>
                  <a:lnTo>
                    <a:pt x="72" y="711"/>
                  </a:lnTo>
                  <a:lnTo>
                    <a:pt x="78" y="691"/>
                  </a:lnTo>
                  <a:lnTo>
                    <a:pt x="100" y="630"/>
                  </a:lnTo>
                  <a:lnTo>
                    <a:pt x="108" y="607"/>
                  </a:lnTo>
                  <a:lnTo>
                    <a:pt x="114" y="597"/>
                  </a:lnTo>
                  <a:lnTo>
                    <a:pt x="120" y="593"/>
                  </a:lnTo>
                  <a:lnTo>
                    <a:pt x="134" y="588"/>
                  </a:lnTo>
                  <a:lnTo>
                    <a:pt x="173" y="574"/>
                  </a:lnTo>
                  <a:lnTo>
                    <a:pt x="260" y="549"/>
                  </a:lnTo>
                  <a:lnTo>
                    <a:pt x="299" y="511"/>
                  </a:lnTo>
                  <a:lnTo>
                    <a:pt x="305" y="481"/>
                  </a:lnTo>
                  <a:lnTo>
                    <a:pt x="307" y="451"/>
                  </a:lnTo>
                  <a:lnTo>
                    <a:pt x="290" y="432"/>
                  </a:lnTo>
                  <a:lnTo>
                    <a:pt x="277" y="407"/>
                  </a:lnTo>
                  <a:lnTo>
                    <a:pt x="266" y="379"/>
                  </a:lnTo>
                  <a:lnTo>
                    <a:pt x="260" y="360"/>
                  </a:lnTo>
                  <a:lnTo>
                    <a:pt x="246" y="358"/>
                  </a:lnTo>
                  <a:lnTo>
                    <a:pt x="235" y="351"/>
                  </a:lnTo>
                  <a:lnTo>
                    <a:pt x="226" y="341"/>
                  </a:lnTo>
                  <a:lnTo>
                    <a:pt x="218" y="327"/>
                  </a:lnTo>
                  <a:lnTo>
                    <a:pt x="213" y="297"/>
                  </a:lnTo>
                  <a:lnTo>
                    <a:pt x="213" y="272"/>
                  </a:lnTo>
                  <a:lnTo>
                    <a:pt x="221" y="249"/>
                  </a:lnTo>
                  <a:lnTo>
                    <a:pt x="229" y="239"/>
                  </a:lnTo>
                  <a:lnTo>
                    <a:pt x="238" y="232"/>
                  </a:lnTo>
                  <a:lnTo>
                    <a:pt x="232" y="225"/>
                  </a:lnTo>
                  <a:lnTo>
                    <a:pt x="226" y="213"/>
                  </a:lnTo>
                  <a:lnTo>
                    <a:pt x="223" y="193"/>
                  </a:lnTo>
                  <a:lnTo>
                    <a:pt x="221" y="170"/>
                  </a:lnTo>
                  <a:lnTo>
                    <a:pt x="215" y="146"/>
                  </a:lnTo>
                  <a:lnTo>
                    <a:pt x="218" y="134"/>
                  </a:lnTo>
                  <a:lnTo>
                    <a:pt x="223" y="123"/>
                  </a:lnTo>
                  <a:lnTo>
                    <a:pt x="238" y="104"/>
                  </a:lnTo>
                  <a:lnTo>
                    <a:pt x="254" y="88"/>
                  </a:lnTo>
                  <a:lnTo>
                    <a:pt x="274" y="79"/>
                  </a:lnTo>
                  <a:lnTo>
                    <a:pt x="285" y="53"/>
                  </a:lnTo>
                  <a:lnTo>
                    <a:pt x="294" y="39"/>
                  </a:lnTo>
                  <a:lnTo>
                    <a:pt x="305" y="30"/>
                  </a:lnTo>
                  <a:lnTo>
                    <a:pt x="316" y="23"/>
                  </a:lnTo>
                  <a:lnTo>
                    <a:pt x="330" y="16"/>
                  </a:lnTo>
                  <a:lnTo>
                    <a:pt x="361" y="6"/>
                  </a:lnTo>
                  <a:lnTo>
                    <a:pt x="394" y="2"/>
                  </a:lnTo>
                  <a:lnTo>
                    <a:pt x="428" y="0"/>
                  </a:lnTo>
                  <a:lnTo>
                    <a:pt x="448" y="0"/>
                  </a:lnTo>
                  <a:lnTo>
                    <a:pt x="467" y="2"/>
                  </a:lnTo>
                  <a:lnTo>
                    <a:pt x="489" y="6"/>
                  </a:lnTo>
                  <a:lnTo>
                    <a:pt x="509" y="13"/>
                  </a:lnTo>
                  <a:lnTo>
                    <a:pt x="543" y="32"/>
                  </a:lnTo>
                  <a:lnTo>
                    <a:pt x="557" y="41"/>
                  </a:lnTo>
                  <a:lnTo>
                    <a:pt x="565" y="51"/>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 name="Freeform 93"/>
            <p:cNvSpPr>
              <a:spLocks/>
            </p:cNvSpPr>
            <p:nvPr/>
          </p:nvSpPr>
          <p:spPr bwMode="auto">
            <a:xfrm>
              <a:off x="2620" y="1839"/>
              <a:ext cx="329" cy="189"/>
            </a:xfrm>
            <a:custGeom>
              <a:avLst/>
              <a:gdLst>
                <a:gd name="T0" fmla="*/ 300 w 329"/>
                <a:gd name="T1" fmla="*/ 39 h 189"/>
                <a:gd name="T2" fmla="*/ 312 w 329"/>
                <a:gd name="T3" fmla="*/ 52 h 189"/>
                <a:gd name="T4" fmla="*/ 319 w 329"/>
                <a:gd name="T5" fmla="*/ 64 h 189"/>
                <a:gd name="T6" fmla="*/ 324 w 329"/>
                <a:gd name="T7" fmla="*/ 79 h 189"/>
                <a:gd name="T8" fmla="*/ 324 w 329"/>
                <a:gd name="T9" fmla="*/ 95 h 189"/>
                <a:gd name="T10" fmla="*/ 328 w 329"/>
                <a:gd name="T11" fmla="*/ 108 h 189"/>
                <a:gd name="T12" fmla="*/ 328 w 329"/>
                <a:gd name="T13" fmla="*/ 121 h 189"/>
                <a:gd name="T14" fmla="*/ 324 w 329"/>
                <a:gd name="T15" fmla="*/ 134 h 189"/>
                <a:gd name="T16" fmla="*/ 317 w 329"/>
                <a:gd name="T17" fmla="*/ 145 h 189"/>
                <a:gd name="T18" fmla="*/ 309 w 329"/>
                <a:gd name="T19" fmla="*/ 140 h 189"/>
                <a:gd name="T20" fmla="*/ 306 w 329"/>
                <a:gd name="T21" fmla="*/ 135 h 189"/>
                <a:gd name="T22" fmla="*/ 306 w 329"/>
                <a:gd name="T23" fmla="*/ 121 h 189"/>
                <a:gd name="T24" fmla="*/ 300 w 329"/>
                <a:gd name="T25" fmla="*/ 112 h 189"/>
                <a:gd name="T26" fmla="*/ 298 w 329"/>
                <a:gd name="T27" fmla="*/ 105 h 189"/>
                <a:gd name="T28" fmla="*/ 293 w 329"/>
                <a:gd name="T29" fmla="*/ 103 h 189"/>
                <a:gd name="T30" fmla="*/ 282 w 329"/>
                <a:gd name="T31" fmla="*/ 88 h 189"/>
                <a:gd name="T32" fmla="*/ 271 w 329"/>
                <a:gd name="T33" fmla="*/ 71 h 189"/>
                <a:gd name="T34" fmla="*/ 255 w 329"/>
                <a:gd name="T35" fmla="*/ 60 h 189"/>
                <a:gd name="T36" fmla="*/ 244 w 329"/>
                <a:gd name="T37" fmla="*/ 56 h 189"/>
                <a:gd name="T38" fmla="*/ 233 w 329"/>
                <a:gd name="T39" fmla="*/ 53 h 189"/>
                <a:gd name="T40" fmla="*/ 212 w 329"/>
                <a:gd name="T41" fmla="*/ 52 h 189"/>
                <a:gd name="T42" fmla="*/ 190 w 329"/>
                <a:gd name="T43" fmla="*/ 49 h 189"/>
                <a:gd name="T44" fmla="*/ 142 w 329"/>
                <a:gd name="T45" fmla="*/ 52 h 189"/>
                <a:gd name="T46" fmla="*/ 99 w 329"/>
                <a:gd name="T47" fmla="*/ 58 h 189"/>
                <a:gd name="T48" fmla="*/ 56 w 329"/>
                <a:gd name="T49" fmla="*/ 71 h 189"/>
                <a:gd name="T50" fmla="*/ 51 w 329"/>
                <a:gd name="T51" fmla="*/ 77 h 189"/>
                <a:gd name="T52" fmla="*/ 48 w 329"/>
                <a:gd name="T53" fmla="*/ 86 h 189"/>
                <a:gd name="T54" fmla="*/ 45 w 329"/>
                <a:gd name="T55" fmla="*/ 101 h 189"/>
                <a:gd name="T56" fmla="*/ 42 w 329"/>
                <a:gd name="T57" fmla="*/ 116 h 189"/>
                <a:gd name="T58" fmla="*/ 37 w 329"/>
                <a:gd name="T59" fmla="*/ 123 h 189"/>
                <a:gd name="T60" fmla="*/ 27 w 329"/>
                <a:gd name="T61" fmla="*/ 129 h 189"/>
                <a:gd name="T62" fmla="*/ 15 w 329"/>
                <a:gd name="T63" fmla="*/ 158 h 189"/>
                <a:gd name="T64" fmla="*/ 10 w 329"/>
                <a:gd name="T65" fmla="*/ 188 h 189"/>
                <a:gd name="T66" fmla="*/ 5 w 329"/>
                <a:gd name="T67" fmla="*/ 179 h 189"/>
                <a:gd name="T68" fmla="*/ 3 w 329"/>
                <a:gd name="T69" fmla="*/ 172 h 189"/>
                <a:gd name="T70" fmla="*/ 5 w 329"/>
                <a:gd name="T71" fmla="*/ 155 h 189"/>
                <a:gd name="T72" fmla="*/ 5 w 329"/>
                <a:gd name="T73" fmla="*/ 138 h 189"/>
                <a:gd name="T74" fmla="*/ 0 w 329"/>
                <a:gd name="T75" fmla="*/ 121 h 189"/>
                <a:gd name="T76" fmla="*/ 5 w 329"/>
                <a:gd name="T77" fmla="*/ 103 h 189"/>
                <a:gd name="T78" fmla="*/ 15 w 329"/>
                <a:gd name="T79" fmla="*/ 88 h 189"/>
                <a:gd name="T80" fmla="*/ 32 w 329"/>
                <a:gd name="T81" fmla="*/ 77 h 189"/>
                <a:gd name="T82" fmla="*/ 51 w 329"/>
                <a:gd name="T83" fmla="*/ 69 h 189"/>
                <a:gd name="T84" fmla="*/ 67 w 329"/>
                <a:gd name="T85" fmla="*/ 41 h 189"/>
                <a:gd name="T86" fmla="*/ 75 w 329"/>
                <a:gd name="T87" fmla="*/ 28 h 189"/>
                <a:gd name="T88" fmla="*/ 80 w 329"/>
                <a:gd name="T89" fmla="*/ 21 h 189"/>
                <a:gd name="T90" fmla="*/ 91 w 329"/>
                <a:gd name="T91" fmla="*/ 17 h 189"/>
                <a:gd name="T92" fmla="*/ 115 w 329"/>
                <a:gd name="T93" fmla="*/ 8 h 189"/>
                <a:gd name="T94" fmla="*/ 142 w 329"/>
                <a:gd name="T95" fmla="*/ 4 h 189"/>
                <a:gd name="T96" fmla="*/ 171 w 329"/>
                <a:gd name="T97" fmla="*/ 0 h 189"/>
                <a:gd name="T98" fmla="*/ 201 w 329"/>
                <a:gd name="T99" fmla="*/ 0 h 189"/>
                <a:gd name="T100" fmla="*/ 231 w 329"/>
                <a:gd name="T101" fmla="*/ 4 h 189"/>
                <a:gd name="T102" fmla="*/ 257 w 329"/>
                <a:gd name="T103" fmla="*/ 10 h 189"/>
                <a:gd name="T104" fmla="*/ 282 w 329"/>
                <a:gd name="T105" fmla="*/ 21 h 189"/>
                <a:gd name="T106" fmla="*/ 300 w 329"/>
                <a:gd name="T107" fmla="*/ 3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9" h="189">
                  <a:moveTo>
                    <a:pt x="300" y="39"/>
                  </a:moveTo>
                  <a:lnTo>
                    <a:pt x="312" y="52"/>
                  </a:lnTo>
                  <a:lnTo>
                    <a:pt x="319" y="64"/>
                  </a:lnTo>
                  <a:lnTo>
                    <a:pt x="324" y="79"/>
                  </a:lnTo>
                  <a:lnTo>
                    <a:pt x="324" y="95"/>
                  </a:lnTo>
                  <a:lnTo>
                    <a:pt x="328" y="108"/>
                  </a:lnTo>
                  <a:lnTo>
                    <a:pt x="328" y="121"/>
                  </a:lnTo>
                  <a:lnTo>
                    <a:pt x="324" y="134"/>
                  </a:lnTo>
                  <a:lnTo>
                    <a:pt x="317" y="145"/>
                  </a:lnTo>
                  <a:lnTo>
                    <a:pt x="309" y="140"/>
                  </a:lnTo>
                  <a:lnTo>
                    <a:pt x="306" y="135"/>
                  </a:lnTo>
                  <a:lnTo>
                    <a:pt x="306" y="121"/>
                  </a:lnTo>
                  <a:lnTo>
                    <a:pt x="300" y="112"/>
                  </a:lnTo>
                  <a:lnTo>
                    <a:pt x="298" y="105"/>
                  </a:lnTo>
                  <a:lnTo>
                    <a:pt x="293" y="103"/>
                  </a:lnTo>
                  <a:lnTo>
                    <a:pt x="282" y="88"/>
                  </a:lnTo>
                  <a:lnTo>
                    <a:pt x="271" y="71"/>
                  </a:lnTo>
                  <a:lnTo>
                    <a:pt x="255" y="60"/>
                  </a:lnTo>
                  <a:lnTo>
                    <a:pt x="244" y="56"/>
                  </a:lnTo>
                  <a:lnTo>
                    <a:pt x="233" y="53"/>
                  </a:lnTo>
                  <a:lnTo>
                    <a:pt x="212" y="52"/>
                  </a:lnTo>
                  <a:lnTo>
                    <a:pt x="190" y="49"/>
                  </a:lnTo>
                  <a:lnTo>
                    <a:pt x="142" y="52"/>
                  </a:lnTo>
                  <a:lnTo>
                    <a:pt x="99" y="58"/>
                  </a:lnTo>
                  <a:lnTo>
                    <a:pt x="56" y="71"/>
                  </a:lnTo>
                  <a:lnTo>
                    <a:pt x="51" y="77"/>
                  </a:lnTo>
                  <a:lnTo>
                    <a:pt x="48" y="86"/>
                  </a:lnTo>
                  <a:lnTo>
                    <a:pt x="45" y="101"/>
                  </a:lnTo>
                  <a:lnTo>
                    <a:pt x="42" y="116"/>
                  </a:lnTo>
                  <a:lnTo>
                    <a:pt x="37" y="123"/>
                  </a:lnTo>
                  <a:lnTo>
                    <a:pt x="27" y="129"/>
                  </a:lnTo>
                  <a:lnTo>
                    <a:pt x="15" y="158"/>
                  </a:lnTo>
                  <a:lnTo>
                    <a:pt x="10" y="188"/>
                  </a:lnTo>
                  <a:lnTo>
                    <a:pt x="5" y="179"/>
                  </a:lnTo>
                  <a:lnTo>
                    <a:pt x="3" y="172"/>
                  </a:lnTo>
                  <a:lnTo>
                    <a:pt x="5" y="155"/>
                  </a:lnTo>
                  <a:lnTo>
                    <a:pt x="5" y="138"/>
                  </a:lnTo>
                  <a:lnTo>
                    <a:pt x="0" y="121"/>
                  </a:lnTo>
                  <a:lnTo>
                    <a:pt x="5" y="103"/>
                  </a:lnTo>
                  <a:lnTo>
                    <a:pt x="15" y="88"/>
                  </a:lnTo>
                  <a:lnTo>
                    <a:pt x="32" y="77"/>
                  </a:lnTo>
                  <a:lnTo>
                    <a:pt x="51" y="69"/>
                  </a:lnTo>
                  <a:lnTo>
                    <a:pt x="67" y="41"/>
                  </a:lnTo>
                  <a:lnTo>
                    <a:pt x="75" y="28"/>
                  </a:lnTo>
                  <a:lnTo>
                    <a:pt x="80" y="21"/>
                  </a:lnTo>
                  <a:lnTo>
                    <a:pt x="91" y="17"/>
                  </a:lnTo>
                  <a:lnTo>
                    <a:pt x="115" y="8"/>
                  </a:lnTo>
                  <a:lnTo>
                    <a:pt x="142" y="4"/>
                  </a:lnTo>
                  <a:lnTo>
                    <a:pt x="171" y="0"/>
                  </a:lnTo>
                  <a:lnTo>
                    <a:pt x="201" y="0"/>
                  </a:lnTo>
                  <a:lnTo>
                    <a:pt x="231" y="4"/>
                  </a:lnTo>
                  <a:lnTo>
                    <a:pt x="257" y="10"/>
                  </a:lnTo>
                  <a:lnTo>
                    <a:pt x="282" y="21"/>
                  </a:lnTo>
                  <a:lnTo>
                    <a:pt x="300" y="39"/>
                  </a:lnTo>
                </a:path>
              </a:pathLst>
            </a:custGeom>
            <a:solidFill>
              <a:schemeClr val="tx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2" name="Freeform 94"/>
            <p:cNvSpPr>
              <a:spLocks/>
            </p:cNvSpPr>
            <p:nvPr/>
          </p:nvSpPr>
          <p:spPr bwMode="auto">
            <a:xfrm>
              <a:off x="2613" y="1908"/>
              <a:ext cx="347" cy="399"/>
            </a:xfrm>
            <a:custGeom>
              <a:avLst/>
              <a:gdLst>
                <a:gd name="T0" fmla="*/ 272 w 347"/>
                <a:gd name="T1" fmla="*/ 29 h 399"/>
                <a:gd name="T2" fmla="*/ 278 w 347"/>
                <a:gd name="T3" fmla="*/ 40 h 399"/>
                <a:gd name="T4" fmla="*/ 284 w 347"/>
                <a:gd name="T5" fmla="*/ 54 h 399"/>
                <a:gd name="T6" fmla="*/ 291 w 347"/>
                <a:gd name="T7" fmla="*/ 65 h 399"/>
                <a:gd name="T8" fmla="*/ 294 w 347"/>
                <a:gd name="T9" fmla="*/ 79 h 399"/>
                <a:gd name="T10" fmla="*/ 305 w 347"/>
                <a:gd name="T11" fmla="*/ 88 h 399"/>
                <a:gd name="T12" fmla="*/ 308 w 347"/>
                <a:gd name="T13" fmla="*/ 101 h 399"/>
                <a:gd name="T14" fmla="*/ 310 w 347"/>
                <a:gd name="T15" fmla="*/ 130 h 399"/>
                <a:gd name="T16" fmla="*/ 310 w 347"/>
                <a:gd name="T17" fmla="*/ 135 h 399"/>
                <a:gd name="T18" fmla="*/ 316 w 347"/>
                <a:gd name="T19" fmla="*/ 140 h 399"/>
                <a:gd name="T20" fmla="*/ 327 w 347"/>
                <a:gd name="T21" fmla="*/ 137 h 399"/>
                <a:gd name="T22" fmla="*/ 337 w 347"/>
                <a:gd name="T23" fmla="*/ 140 h 399"/>
                <a:gd name="T24" fmla="*/ 346 w 347"/>
                <a:gd name="T25" fmla="*/ 160 h 399"/>
                <a:gd name="T26" fmla="*/ 346 w 347"/>
                <a:gd name="T27" fmla="*/ 183 h 399"/>
                <a:gd name="T28" fmla="*/ 335 w 347"/>
                <a:gd name="T29" fmla="*/ 224 h 399"/>
                <a:gd name="T30" fmla="*/ 324 w 347"/>
                <a:gd name="T31" fmla="*/ 239 h 399"/>
                <a:gd name="T32" fmla="*/ 316 w 347"/>
                <a:gd name="T33" fmla="*/ 244 h 399"/>
                <a:gd name="T34" fmla="*/ 310 w 347"/>
                <a:gd name="T35" fmla="*/ 246 h 399"/>
                <a:gd name="T36" fmla="*/ 305 w 347"/>
                <a:gd name="T37" fmla="*/ 246 h 399"/>
                <a:gd name="T38" fmla="*/ 265 w 347"/>
                <a:gd name="T39" fmla="*/ 323 h 399"/>
                <a:gd name="T40" fmla="*/ 240 w 347"/>
                <a:gd name="T41" fmla="*/ 357 h 399"/>
                <a:gd name="T42" fmla="*/ 229 w 347"/>
                <a:gd name="T43" fmla="*/ 371 h 399"/>
                <a:gd name="T44" fmla="*/ 227 w 347"/>
                <a:gd name="T45" fmla="*/ 373 h 399"/>
                <a:gd name="T46" fmla="*/ 205 w 347"/>
                <a:gd name="T47" fmla="*/ 388 h 399"/>
                <a:gd name="T48" fmla="*/ 191 w 347"/>
                <a:gd name="T49" fmla="*/ 395 h 399"/>
                <a:gd name="T50" fmla="*/ 176 w 347"/>
                <a:gd name="T51" fmla="*/ 398 h 399"/>
                <a:gd name="T52" fmla="*/ 159 w 347"/>
                <a:gd name="T53" fmla="*/ 398 h 399"/>
                <a:gd name="T54" fmla="*/ 143 w 347"/>
                <a:gd name="T55" fmla="*/ 393 h 399"/>
                <a:gd name="T56" fmla="*/ 124 w 347"/>
                <a:gd name="T57" fmla="*/ 380 h 399"/>
                <a:gd name="T58" fmla="*/ 108 w 347"/>
                <a:gd name="T59" fmla="*/ 366 h 399"/>
                <a:gd name="T60" fmla="*/ 92 w 347"/>
                <a:gd name="T61" fmla="*/ 350 h 399"/>
                <a:gd name="T62" fmla="*/ 80 w 347"/>
                <a:gd name="T63" fmla="*/ 332 h 399"/>
                <a:gd name="T64" fmla="*/ 59 w 347"/>
                <a:gd name="T65" fmla="*/ 296 h 399"/>
                <a:gd name="T66" fmla="*/ 46 w 347"/>
                <a:gd name="T67" fmla="*/ 260 h 399"/>
                <a:gd name="T68" fmla="*/ 29 w 347"/>
                <a:gd name="T69" fmla="*/ 257 h 399"/>
                <a:gd name="T70" fmla="*/ 10 w 347"/>
                <a:gd name="T71" fmla="*/ 241 h 399"/>
                <a:gd name="T72" fmla="*/ 3 w 347"/>
                <a:gd name="T73" fmla="*/ 221 h 399"/>
                <a:gd name="T74" fmla="*/ 0 w 347"/>
                <a:gd name="T75" fmla="*/ 199 h 399"/>
                <a:gd name="T76" fmla="*/ 3 w 347"/>
                <a:gd name="T77" fmla="*/ 176 h 399"/>
                <a:gd name="T78" fmla="*/ 10 w 347"/>
                <a:gd name="T79" fmla="*/ 167 h 399"/>
                <a:gd name="T80" fmla="*/ 15 w 347"/>
                <a:gd name="T81" fmla="*/ 163 h 399"/>
                <a:gd name="T82" fmla="*/ 24 w 347"/>
                <a:gd name="T83" fmla="*/ 160 h 399"/>
                <a:gd name="T84" fmla="*/ 29 w 347"/>
                <a:gd name="T85" fmla="*/ 158 h 399"/>
                <a:gd name="T86" fmla="*/ 32 w 347"/>
                <a:gd name="T87" fmla="*/ 153 h 399"/>
                <a:gd name="T88" fmla="*/ 32 w 347"/>
                <a:gd name="T89" fmla="*/ 135 h 399"/>
                <a:gd name="T90" fmla="*/ 37 w 347"/>
                <a:gd name="T91" fmla="*/ 117 h 399"/>
                <a:gd name="T92" fmla="*/ 46 w 347"/>
                <a:gd name="T93" fmla="*/ 81 h 399"/>
                <a:gd name="T94" fmla="*/ 54 w 347"/>
                <a:gd name="T95" fmla="*/ 70 h 399"/>
                <a:gd name="T96" fmla="*/ 64 w 347"/>
                <a:gd name="T97" fmla="*/ 58 h 399"/>
                <a:gd name="T98" fmla="*/ 73 w 347"/>
                <a:gd name="T99" fmla="*/ 45 h 399"/>
                <a:gd name="T100" fmla="*/ 75 w 347"/>
                <a:gd name="T101" fmla="*/ 31 h 399"/>
                <a:gd name="T102" fmla="*/ 80 w 347"/>
                <a:gd name="T103" fmla="*/ 20 h 399"/>
                <a:gd name="T104" fmla="*/ 92 w 347"/>
                <a:gd name="T105" fmla="*/ 11 h 399"/>
                <a:gd name="T106" fmla="*/ 124 w 347"/>
                <a:gd name="T107" fmla="*/ 2 h 399"/>
                <a:gd name="T108" fmla="*/ 157 w 347"/>
                <a:gd name="T109" fmla="*/ 0 h 399"/>
                <a:gd name="T110" fmla="*/ 191 w 347"/>
                <a:gd name="T111" fmla="*/ 0 h 399"/>
                <a:gd name="T112" fmla="*/ 224 w 347"/>
                <a:gd name="T113" fmla="*/ 2 h 399"/>
                <a:gd name="T114" fmla="*/ 256 w 347"/>
                <a:gd name="T115" fmla="*/ 9 h 399"/>
                <a:gd name="T116" fmla="*/ 272 w 347"/>
                <a:gd name="T117" fmla="*/ 29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7" h="399">
                  <a:moveTo>
                    <a:pt x="272" y="29"/>
                  </a:moveTo>
                  <a:lnTo>
                    <a:pt x="278" y="40"/>
                  </a:lnTo>
                  <a:lnTo>
                    <a:pt x="284" y="54"/>
                  </a:lnTo>
                  <a:lnTo>
                    <a:pt x="291" y="65"/>
                  </a:lnTo>
                  <a:lnTo>
                    <a:pt x="294" y="79"/>
                  </a:lnTo>
                  <a:lnTo>
                    <a:pt x="305" y="88"/>
                  </a:lnTo>
                  <a:lnTo>
                    <a:pt x="308" y="101"/>
                  </a:lnTo>
                  <a:lnTo>
                    <a:pt x="310" y="130"/>
                  </a:lnTo>
                  <a:lnTo>
                    <a:pt x="310" y="135"/>
                  </a:lnTo>
                  <a:lnTo>
                    <a:pt x="316" y="140"/>
                  </a:lnTo>
                  <a:lnTo>
                    <a:pt x="327" y="137"/>
                  </a:lnTo>
                  <a:lnTo>
                    <a:pt x="337" y="140"/>
                  </a:lnTo>
                  <a:lnTo>
                    <a:pt x="346" y="160"/>
                  </a:lnTo>
                  <a:lnTo>
                    <a:pt x="346" y="183"/>
                  </a:lnTo>
                  <a:lnTo>
                    <a:pt x="335" y="224"/>
                  </a:lnTo>
                  <a:lnTo>
                    <a:pt x="324" y="239"/>
                  </a:lnTo>
                  <a:lnTo>
                    <a:pt x="316" y="244"/>
                  </a:lnTo>
                  <a:lnTo>
                    <a:pt x="310" y="246"/>
                  </a:lnTo>
                  <a:lnTo>
                    <a:pt x="305" y="246"/>
                  </a:lnTo>
                  <a:lnTo>
                    <a:pt x="265" y="323"/>
                  </a:lnTo>
                  <a:lnTo>
                    <a:pt x="240" y="357"/>
                  </a:lnTo>
                  <a:lnTo>
                    <a:pt x="229" y="371"/>
                  </a:lnTo>
                  <a:lnTo>
                    <a:pt x="227" y="373"/>
                  </a:lnTo>
                  <a:lnTo>
                    <a:pt x="205" y="388"/>
                  </a:lnTo>
                  <a:lnTo>
                    <a:pt x="191" y="395"/>
                  </a:lnTo>
                  <a:lnTo>
                    <a:pt x="176" y="398"/>
                  </a:lnTo>
                  <a:lnTo>
                    <a:pt x="159" y="398"/>
                  </a:lnTo>
                  <a:lnTo>
                    <a:pt x="143" y="393"/>
                  </a:lnTo>
                  <a:lnTo>
                    <a:pt x="124" y="380"/>
                  </a:lnTo>
                  <a:lnTo>
                    <a:pt x="108" y="366"/>
                  </a:lnTo>
                  <a:lnTo>
                    <a:pt x="92" y="350"/>
                  </a:lnTo>
                  <a:lnTo>
                    <a:pt x="80" y="332"/>
                  </a:lnTo>
                  <a:lnTo>
                    <a:pt x="59" y="296"/>
                  </a:lnTo>
                  <a:lnTo>
                    <a:pt x="46" y="260"/>
                  </a:lnTo>
                  <a:lnTo>
                    <a:pt x="29" y="257"/>
                  </a:lnTo>
                  <a:lnTo>
                    <a:pt x="10" y="241"/>
                  </a:lnTo>
                  <a:lnTo>
                    <a:pt x="3" y="221"/>
                  </a:lnTo>
                  <a:lnTo>
                    <a:pt x="0" y="199"/>
                  </a:lnTo>
                  <a:lnTo>
                    <a:pt x="3" y="176"/>
                  </a:lnTo>
                  <a:lnTo>
                    <a:pt x="10" y="167"/>
                  </a:lnTo>
                  <a:lnTo>
                    <a:pt x="15" y="163"/>
                  </a:lnTo>
                  <a:lnTo>
                    <a:pt x="24" y="160"/>
                  </a:lnTo>
                  <a:lnTo>
                    <a:pt x="29" y="158"/>
                  </a:lnTo>
                  <a:lnTo>
                    <a:pt x="32" y="153"/>
                  </a:lnTo>
                  <a:lnTo>
                    <a:pt x="32" y="135"/>
                  </a:lnTo>
                  <a:lnTo>
                    <a:pt x="37" y="117"/>
                  </a:lnTo>
                  <a:lnTo>
                    <a:pt x="46" y="81"/>
                  </a:lnTo>
                  <a:lnTo>
                    <a:pt x="54" y="70"/>
                  </a:lnTo>
                  <a:lnTo>
                    <a:pt x="64" y="58"/>
                  </a:lnTo>
                  <a:lnTo>
                    <a:pt x="73" y="45"/>
                  </a:lnTo>
                  <a:lnTo>
                    <a:pt x="75" y="31"/>
                  </a:lnTo>
                  <a:lnTo>
                    <a:pt x="80" y="20"/>
                  </a:lnTo>
                  <a:lnTo>
                    <a:pt x="92" y="11"/>
                  </a:lnTo>
                  <a:lnTo>
                    <a:pt x="124" y="2"/>
                  </a:lnTo>
                  <a:lnTo>
                    <a:pt x="157" y="0"/>
                  </a:lnTo>
                  <a:lnTo>
                    <a:pt x="191" y="0"/>
                  </a:lnTo>
                  <a:lnTo>
                    <a:pt x="224" y="2"/>
                  </a:lnTo>
                  <a:lnTo>
                    <a:pt x="256" y="9"/>
                  </a:lnTo>
                  <a:lnTo>
                    <a:pt x="272" y="29"/>
                  </a:lnTo>
                </a:path>
              </a:pathLst>
            </a:custGeom>
            <a:solidFill>
              <a:srgbClr val="FFCCB3"/>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 name="Freeform 95"/>
            <p:cNvSpPr>
              <a:spLocks/>
            </p:cNvSpPr>
            <p:nvPr/>
          </p:nvSpPr>
          <p:spPr bwMode="auto">
            <a:xfrm>
              <a:off x="2811" y="2016"/>
              <a:ext cx="47" cy="17"/>
            </a:xfrm>
            <a:custGeom>
              <a:avLst/>
              <a:gdLst>
                <a:gd name="T0" fmla="*/ 46 w 47"/>
                <a:gd name="T1" fmla="*/ 10 h 17"/>
                <a:gd name="T2" fmla="*/ 42 w 47"/>
                <a:gd name="T3" fmla="*/ 16 h 17"/>
                <a:gd name="T4" fmla="*/ 35 w 47"/>
                <a:gd name="T5" fmla="*/ 16 h 17"/>
                <a:gd name="T6" fmla="*/ 23 w 47"/>
                <a:gd name="T7" fmla="*/ 10 h 17"/>
                <a:gd name="T8" fmla="*/ 16 w 47"/>
                <a:gd name="T9" fmla="*/ 10 h 17"/>
                <a:gd name="T10" fmla="*/ 8 w 47"/>
                <a:gd name="T11" fmla="*/ 10 h 17"/>
                <a:gd name="T12" fmla="*/ 2 w 47"/>
                <a:gd name="T13" fmla="*/ 10 h 17"/>
                <a:gd name="T14" fmla="*/ 0 w 47"/>
                <a:gd name="T15" fmla="*/ 5 h 17"/>
                <a:gd name="T16" fmla="*/ 10 w 47"/>
                <a:gd name="T17" fmla="*/ 0 h 17"/>
                <a:gd name="T18" fmla="*/ 25 w 47"/>
                <a:gd name="T19" fmla="*/ 0 h 17"/>
                <a:gd name="T20" fmla="*/ 35 w 47"/>
                <a:gd name="T21" fmla="*/ 5 h 17"/>
                <a:gd name="T22" fmla="*/ 46 w 47"/>
                <a:gd name="T23" fmla="*/ 1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17">
                  <a:moveTo>
                    <a:pt x="46" y="10"/>
                  </a:moveTo>
                  <a:lnTo>
                    <a:pt x="42" y="16"/>
                  </a:lnTo>
                  <a:lnTo>
                    <a:pt x="35" y="16"/>
                  </a:lnTo>
                  <a:lnTo>
                    <a:pt x="23" y="10"/>
                  </a:lnTo>
                  <a:lnTo>
                    <a:pt x="16" y="10"/>
                  </a:lnTo>
                  <a:lnTo>
                    <a:pt x="8" y="10"/>
                  </a:lnTo>
                  <a:lnTo>
                    <a:pt x="2" y="10"/>
                  </a:lnTo>
                  <a:lnTo>
                    <a:pt x="0" y="5"/>
                  </a:lnTo>
                  <a:lnTo>
                    <a:pt x="10" y="0"/>
                  </a:lnTo>
                  <a:lnTo>
                    <a:pt x="25" y="0"/>
                  </a:lnTo>
                  <a:lnTo>
                    <a:pt x="35" y="5"/>
                  </a:lnTo>
                  <a:lnTo>
                    <a:pt x="46" y="1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 name="Freeform 96"/>
            <p:cNvSpPr>
              <a:spLocks/>
            </p:cNvSpPr>
            <p:nvPr/>
          </p:nvSpPr>
          <p:spPr bwMode="auto">
            <a:xfrm>
              <a:off x="2699" y="2021"/>
              <a:ext cx="48" cy="17"/>
            </a:xfrm>
            <a:custGeom>
              <a:avLst/>
              <a:gdLst>
                <a:gd name="T0" fmla="*/ 47 w 48"/>
                <a:gd name="T1" fmla="*/ 3 h 17"/>
                <a:gd name="T2" fmla="*/ 44 w 48"/>
                <a:gd name="T3" fmla="*/ 8 h 17"/>
                <a:gd name="T4" fmla="*/ 38 w 48"/>
                <a:gd name="T5" fmla="*/ 11 h 17"/>
                <a:gd name="T6" fmla="*/ 28 w 48"/>
                <a:gd name="T7" fmla="*/ 13 h 17"/>
                <a:gd name="T8" fmla="*/ 14 w 48"/>
                <a:gd name="T9" fmla="*/ 13 h 17"/>
                <a:gd name="T10" fmla="*/ 0 w 48"/>
                <a:gd name="T11" fmla="*/ 16 h 17"/>
                <a:gd name="T12" fmla="*/ 0 w 48"/>
                <a:gd name="T13" fmla="*/ 13 h 17"/>
                <a:gd name="T14" fmla="*/ 3 w 48"/>
                <a:gd name="T15" fmla="*/ 8 h 17"/>
                <a:gd name="T16" fmla="*/ 12 w 48"/>
                <a:gd name="T17" fmla="*/ 3 h 17"/>
                <a:gd name="T18" fmla="*/ 30 w 48"/>
                <a:gd name="T19" fmla="*/ 0 h 17"/>
                <a:gd name="T20" fmla="*/ 38 w 48"/>
                <a:gd name="T21" fmla="*/ 0 h 17"/>
                <a:gd name="T22" fmla="*/ 43 w 48"/>
                <a:gd name="T23" fmla="*/ 0 h 17"/>
                <a:gd name="T24" fmla="*/ 47 w 48"/>
                <a:gd name="T25" fmla="*/ 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17">
                  <a:moveTo>
                    <a:pt x="47" y="3"/>
                  </a:moveTo>
                  <a:lnTo>
                    <a:pt x="44" y="8"/>
                  </a:lnTo>
                  <a:lnTo>
                    <a:pt x="38" y="11"/>
                  </a:lnTo>
                  <a:lnTo>
                    <a:pt x="28" y="13"/>
                  </a:lnTo>
                  <a:lnTo>
                    <a:pt x="14" y="13"/>
                  </a:lnTo>
                  <a:lnTo>
                    <a:pt x="0" y="16"/>
                  </a:lnTo>
                  <a:lnTo>
                    <a:pt x="0" y="13"/>
                  </a:lnTo>
                  <a:lnTo>
                    <a:pt x="3" y="8"/>
                  </a:lnTo>
                  <a:lnTo>
                    <a:pt x="12" y="3"/>
                  </a:lnTo>
                  <a:lnTo>
                    <a:pt x="30" y="0"/>
                  </a:lnTo>
                  <a:lnTo>
                    <a:pt x="38" y="0"/>
                  </a:lnTo>
                  <a:lnTo>
                    <a:pt x="43" y="0"/>
                  </a:lnTo>
                  <a:lnTo>
                    <a:pt x="47" y="3"/>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 name="Freeform 97"/>
            <p:cNvSpPr>
              <a:spLocks/>
            </p:cNvSpPr>
            <p:nvPr/>
          </p:nvSpPr>
          <p:spPr bwMode="auto">
            <a:xfrm>
              <a:off x="2814" y="2063"/>
              <a:ext cx="58" cy="17"/>
            </a:xfrm>
            <a:custGeom>
              <a:avLst/>
              <a:gdLst>
                <a:gd name="T0" fmla="*/ 57 w 58"/>
                <a:gd name="T1" fmla="*/ 13 h 17"/>
                <a:gd name="T2" fmla="*/ 46 w 58"/>
                <a:gd name="T3" fmla="*/ 13 h 17"/>
                <a:gd name="T4" fmla="*/ 41 w 58"/>
                <a:gd name="T5" fmla="*/ 11 h 17"/>
                <a:gd name="T6" fmla="*/ 37 w 58"/>
                <a:gd name="T7" fmla="*/ 11 h 17"/>
                <a:gd name="T8" fmla="*/ 32 w 58"/>
                <a:gd name="T9" fmla="*/ 16 h 17"/>
                <a:gd name="T10" fmla="*/ 19 w 58"/>
                <a:gd name="T11" fmla="*/ 16 h 17"/>
                <a:gd name="T12" fmla="*/ 15 w 58"/>
                <a:gd name="T13" fmla="*/ 13 h 17"/>
                <a:gd name="T14" fmla="*/ 12 w 58"/>
                <a:gd name="T15" fmla="*/ 13 h 17"/>
                <a:gd name="T16" fmla="*/ 10 w 58"/>
                <a:gd name="T17" fmla="*/ 11 h 17"/>
                <a:gd name="T18" fmla="*/ 4 w 58"/>
                <a:gd name="T19" fmla="*/ 11 h 17"/>
                <a:gd name="T20" fmla="*/ 0 w 58"/>
                <a:gd name="T21" fmla="*/ 8 h 17"/>
                <a:gd name="T22" fmla="*/ 0 w 58"/>
                <a:gd name="T23" fmla="*/ 5 h 17"/>
                <a:gd name="T24" fmla="*/ 2 w 58"/>
                <a:gd name="T25" fmla="*/ 5 h 17"/>
                <a:gd name="T26" fmla="*/ 6 w 58"/>
                <a:gd name="T27" fmla="*/ 0 h 17"/>
                <a:gd name="T28" fmla="*/ 19 w 58"/>
                <a:gd name="T29" fmla="*/ 3 h 17"/>
                <a:gd name="T30" fmla="*/ 32 w 58"/>
                <a:gd name="T31" fmla="*/ 3 h 17"/>
                <a:gd name="T32" fmla="*/ 46 w 58"/>
                <a:gd name="T33" fmla="*/ 5 h 17"/>
                <a:gd name="T34" fmla="*/ 52 w 58"/>
                <a:gd name="T35" fmla="*/ 8 h 17"/>
                <a:gd name="T36" fmla="*/ 57 w 58"/>
                <a:gd name="T37" fmla="*/ 1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8" h="17">
                  <a:moveTo>
                    <a:pt x="57" y="13"/>
                  </a:moveTo>
                  <a:lnTo>
                    <a:pt x="46" y="13"/>
                  </a:lnTo>
                  <a:lnTo>
                    <a:pt x="41" y="11"/>
                  </a:lnTo>
                  <a:lnTo>
                    <a:pt x="37" y="11"/>
                  </a:lnTo>
                  <a:lnTo>
                    <a:pt x="32" y="16"/>
                  </a:lnTo>
                  <a:lnTo>
                    <a:pt x="19" y="16"/>
                  </a:lnTo>
                  <a:lnTo>
                    <a:pt x="15" y="13"/>
                  </a:lnTo>
                  <a:lnTo>
                    <a:pt x="12" y="13"/>
                  </a:lnTo>
                  <a:lnTo>
                    <a:pt x="10" y="11"/>
                  </a:lnTo>
                  <a:lnTo>
                    <a:pt x="4" y="11"/>
                  </a:lnTo>
                  <a:lnTo>
                    <a:pt x="0" y="8"/>
                  </a:lnTo>
                  <a:lnTo>
                    <a:pt x="0" y="5"/>
                  </a:lnTo>
                  <a:lnTo>
                    <a:pt x="2" y="5"/>
                  </a:lnTo>
                  <a:lnTo>
                    <a:pt x="6" y="0"/>
                  </a:lnTo>
                  <a:lnTo>
                    <a:pt x="19" y="3"/>
                  </a:lnTo>
                  <a:lnTo>
                    <a:pt x="32" y="3"/>
                  </a:lnTo>
                  <a:lnTo>
                    <a:pt x="46" y="5"/>
                  </a:lnTo>
                  <a:lnTo>
                    <a:pt x="52" y="8"/>
                  </a:lnTo>
                  <a:lnTo>
                    <a:pt x="57" y="13"/>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 name="Freeform 98"/>
            <p:cNvSpPr>
              <a:spLocks/>
            </p:cNvSpPr>
            <p:nvPr/>
          </p:nvSpPr>
          <p:spPr bwMode="auto">
            <a:xfrm>
              <a:off x="2681" y="2067"/>
              <a:ext cx="69" cy="17"/>
            </a:xfrm>
            <a:custGeom>
              <a:avLst/>
              <a:gdLst>
                <a:gd name="T0" fmla="*/ 68 w 69"/>
                <a:gd name="T1" fmla="*/ 5 h 17"/>
                <a:gd name="T2" fmla="*/ 68 w 69"/>
                <a:gd name="T3" fmla="*/ 8 h 17"/>
                <a:gd name="T4" fmla="*/ 65 w 69"/>
                <a:gd name="T5" fmla="*/ 11 h 17"/>
                <a:gd name="T6" fmla="*/ 58 w 69"/>
                <a:gd name="T7" fmla="*/ 8 h 17"/>
                <a:gd name="T8" fmla="*/ 54 w 69"/>
                <a:gd name="T9" fmla="*/ 5 h 17"/>
                <a:gd name="T10" fmla="*/ 49 w 69"/>
                <a:gd name="T11" fmla="*/ 13 h 17"/>
                <a:gd name="T12" fmla="*/ 45 w 69"/>
                <a:gd name="T13" fmla="*/ 13 h 17"/>
                <a:gd name="T14" fmla="*/ 31 w 69"/>
                <a:gd name="T15" fmla="*/ 16 h 17"/>
                <a:gd name="T16" fmla="*/ 27 w 69"/>
                <a:gd name="T17" fmla="*/ 16 h 17"/>
                <a:gd name="T18" fmla="*/ 24 w 69"/>
                <a:gd name="T19" fmla="*/ 13 h 17"/>
                <a:gd name="T20" fmla="*/ 22 w 69"/>
                <a:gd name="T21" fmla="*/ 11 h 17"/>
                <a:gd name="T22" fmla="*/ 18 w 69"/>
                <a:gd name="T23" fmla="*/ 11 h 17"/>
                <a:gd name="T24" fmla="*/ 18 w 69"/>
                <a:gd name="T25" fmla="*/ 13 h 17"/>
                <a:gd name="T26" fmla="*/ 13 w 69"/>
                <a:gd name="T27" fmla="*/ 16 h 17"/>
                <a:gd name="T28" fmla="*/ 6 w 69"/>
                <a:gd name="T29" fmla="*/ 16 h 17"/>
                <a:gd name="T30" fmla="*/ 0 w 69"/>
                <a:gd name="T31" fmla="*/ 13 h 17"/>
                <a:gd name="T32" fmla="*/ 4 w 69"/>
                <a:gd name="T33" fmla="*/ 8 h 17"/>
                <a:gd name="T34" fmla="*/ 13 w 69"/>
                <a:gd name="T35" fmla="*/ 5 h 17"/>
                <a:gd name="T36" fmla="*/ 29 w 69"/>
                <a:gd name="T37" fmla="*/ 3 h 17"/>
                <a:gd name="T38" fmla="*/ 61 w 69"/>
                <a:gd name="T39" fmla="*/ 0 h 17"/>
                <a:gd name="T40" fmla="*/ 68 w 69"/>
                <a:gd name="T41"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 h="17">
                  <a:moveTo>
                    <a:pt x="68" y="5"/>
                  </a:moveTo>
                  <a:lnTo>
                    <a:pt x="68" y="8"/>
                  </a:lnTo>
                  <a:lnTo>
                    <a:pt x="65" y="11"/>
                  </a:lnTo>
                  <a:lnTo>
                    <a:pt x="58" y="8"/>
                  </a:lnTo>
                  <a:lnTo>
                    <a:pt x="54" y="5"/>
                  </a:lnTo>
                  <a:lnTo>
                    <a:pt x="49" y="13"/>
                  </a:lnTo>
                  <a:lnTo>
                    <a:pt x="45" y="13"/>
                  </a:lnTo>
                  <a:lnTo>
                    <a:pt x="31" y="16"/>
                  </a:lnTo>
                  <a:lnTo>
                    <a:pt x="27" y="16"/>
                  </a:lnTo>
                  <a:lnTo>
                    <a:pt x="24" y="13"/>
                  </a:lnTo>
                  <a:lnTo>
                    <a:pt x="22" y="11"/>
                  </a:lnTo>
                  <a:lnTo>
                    <a:pt x="18" y="11"/>
                  </a:lnTo>
                  <a:lnTo>
                    <a:pt x="18" y="13"/>
                  </a:lnTo>
                  <a:lnTo>
                    <a:pt x="13" y="16"/>
                  </a:lnTo>
                  <a:lnTo>
                    <a:pt x="6" y="16"/>
                  </a:lnTo>
                  <a:lnTo>
                    <a:pt x="0" y="13"/>
                  </a:lnTo>
                  <a:lnTo>
                    <a:pt x="4" y="8"/>
                  </a:lnTo>
                  <a:lnTo>
                    <a:pt x="13" y="5"/>
                  </a:lnTo>
                  <a:lnTo>
                    <a:pt x="29" y="3"/>
                  </a:lnTo>
                  <a:lnTo>
                    <a:pt x="61" y="0"/>
                  </a:lnTo>
                  <a:lnTo>
                    <a:pt x="68" y="5"/>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 name="Freeform 99"/>
            <p:cNvSpPr>
              <a:spLocks/>
            </p:cNvSpPr>
            <p:nvPr/>
          </p:nvSpPr>
          <p:spPr bwMode="auto">
            <a:xfrm>
              <a:off x="2938" y="2067"/>
              <a:ext cx="17" cy="27"/>
            </a:xfrm>
            <a:custGeom>
              <a:avLst/>
              <a:gdLst>
                <a:gd name="T0" fmla="*/ 16 w 17"/>
                <a:gd name="T1" fmla="*/ 4 h 27"/>
                <a:gd name="T2" fmla="*/ 16 w 17"/>
                <a:gd name="T3" fmla="*/ 16 h 27"/>
                <a:gd name="T4" fmla="*/ 14 w 17"/>
                <a:gd name="T5" fmla="*/ 22 h 27"/>
                <a:gd name="T6" fmla="*/ 13 w 17"/>
                <a:gd name="T7" fmla="*/ 24 h 27"/>
                <a:gd name="T8" fmla="*/ 11 w 17"/>
                <a:gd name="T9" fmla="*/ 26 h 27"/>
                <a:gd name="T10" fmla="*/ 7 w 17"/>
                <a:gd name="T11" fmla="*/ 13 h 27"/>
                <a:gd name="T12" fmla="*/ 5 w 17"/>
                <a:gd name="T13" fmla="*/ 9 h 27"/>
                <a:gd name="T14" fmla="*/ 4 w 17"/>
                <a:gd name="T15" fmla="*/ 7 h 27"/>
                <a:gd name="T16" fmla="*/ 0 w 17"/>
                <a:gd name="T17" fmla="*/ 4 h 27"/>
                <a:gd name="T18" fmla="*/ 2 w 17"/>
                <a:gd name="T19" fmla="*/ 1 h 27"/>
                <a:gd name="T20" fmla="*/ 5 w 17"/>
                <a:gd name="T21" fmla="*/ 0 h 27"/>
                <a:gd name="T22" fmla="*/ 13 w 17"/>
                <a:gd name="T23" fmla="*/ 1 h 27"/>
                <a:gd name="T24" fmla="*/ 14 w 17"/>
                <a:gd name="T25" fmla="*/ 3 h 27"/>
                <a:gd name="T26" fmla="*/ 16 w 17"/>
                <a:gd name="T27"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7">
                  <a:moveTo>
                    <a:pt x="16" y="4"/>
                  </a:moveTo>
                  <a:lnTo>
                    <a:pt x="16" y="16"/>
                  </a:lnTo>
                  <a:lnTo>
                    <a:pt x="14" y="22"/>
                  </a:lnTo>
                  <a:lnTo>
                    <a:pt x="13" y="24"/>
                  </a:lnTo>
                  <a:lnTo>
                    <a:pt x="11" y="26"/>
                  </a:lnTo>
                  <a:lnTo>
                    <a:pt x="7" y="13"/>
                  </a:lnTo>
                  <a:lnTo>
                    <a:pt x="5" y="9"/>
                  </a:lnTo>
                  <a:lnTo>
                    <a:pt x="4" y="7"/>
                  </a:lnTo>
                  <a:lnTo>
                    <a:pt x="0" y="4"/>
                  </a:lnTo>
                  <a:lnTo>
                    <a:pt x="2" y="1"/>
                  </a:lnTo>
                  <a:lnTo>
                    <a:pt x="5" y="0"/>
                  </a:lnTo>
                  <a:lnTo>
                    <a:pt x="13" y="1"/>
                  </a:lnTo>
                  <a:lnTo>
                    <a:pt x="14" y="3"/>
                  </a:lnTo>
                  <a:lnTo>
                    <a:pt x="16" y="4"/>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 name="Freeform 100"/>
            <p:cNvSpPr>
              <a:spLocks/>
            </p:cNvSpPr>
            <p:nvPr/>
          </p:nvSpPr>
          <p:spPr bwMode="auto">
            <a:xfrm>
              <a:off x="2612" y="2086"/>
              <a:ext cx="17" cy="17"/>
            </a:xfrm>
            <a:custGeom>
              <a:avLst/>
              <a:gdLst>
                <a:gd name="T0" fmla="*/ 16 w 17"/>
                <a:gd name="T1" fmla="*/ 3 h 17"/>
                <a:gd name="T2" fmla="*/ 16 w 17"/>
                <a:gd name="T3" fmla="*/ 10 h 17"/>
                <a:gd name="T4" fmla="*/ 13 w 17"/>
                <a:gd name="T5" fmla="*/ 10 h 17"/>
                <a:gd name="T6" fmla="*/ 11 w 17"/>
                <a:gd name="T7" fmla="*/ 10 h 17"/>
                <a:gd name="T8" fmla="*/ 5 w 17"/>
                <a:gd name="T9" fmla="*/ 13 h 17"/>
                <a:gd name="T10" fmla="*/ 3 w 17"/>
                <a:gd name="T11" fmla="*/ 16 h 17"/>
                <a:gd name="T12" fmla="*/ 3 w 17"/>
                <a:gd name="T13" fmla="*/ 16 h 17"/>
                <a:gd name="T14" fmla="*/ 0 w 17"/>
                <a:gd name="T15" fmla="*/ 11 h 17"/>
                <a:gd name="T16" fmla="*/ 3 w 17"/>
                <a:gd name="T17" fmla="*/ 6 h 17"/>
                <a:gd name="T18" fmla="*/ 8 w 17"/>
                <a:gd name="T19" fmla="*/ 0 h 17"/>
                <a:gd name="T20" fmla="*/ 11 w 17"/>
                <a:gd name="T21" fmla="*/ 2 h 17"/>
                <a:gd name="T22" fmla="*/ 16 w 17"/>
                <a:gd name="T23" fmla="*/ 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7">
                  <a:moveTo>
                    <a:pt x="16" y="3"/>
                  </a:moveTo>
                  <a:lnTo>
                    <a:pt x="16" y="10"/>
                  </a:lnTo>
                  <a:lnTo>
                    <a:pt x="13" y="10"/>
                  </a:lnTo>
                  <a:lnTo>
                    <a:pt x="11" y="10"/>
                  </a:lnTo>
                  <a:lnTo>
                    <a:pt x="5" y="13"/>
                  </a:lnTo>
                  <a:lnTo>
                    <a:pt x="3" y="16"/>
                  </a:lnTo>
                  <a:lnTo>
                    <a:pt x="3" y="16"/>
                  </a:lnTo>
                  <a:lnTo>
                    <a:pt x="0" y="11"/>
                  </a:lnTo>
                  <a:lnTo>
                    <a:pt x="3" y="6"/>
                  </a:lnTo>
                  <a:lnTo>
                    <a:pt x="8" y="0"/>
                  </a:lnTo>
                  <a:lnTo>
                    <a:pt x="11" y="2"/>
                  </a:lnTo>
                  <a:lnTo>
                    <a:pt x="16" y="3"/>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 name="Freeform 101"/>
            <p:cNvSpPr>
              <a:spLocks/>
            </p:cNvSpPr>
            <p:nvPr/>
          </p:nvSpPr>
          <p:spPr bwMode="auto">
            <a:xfrm>
              <a:off x="2749" y="2143"/>
              <a:ext cx="72" cy="18"/>
            </a:xfrm>
            <a:custGeom>
              <a:avLst/>
              <a:gdLst>
                <a:gd name="T0" fmla="*/ 68 w 72"/>
                <a:gd name="T1" fmla="*/ 5 h 18"/>
                <a:gd name="T2" fmla="*/ 61 w 72"/>
                <a:gd name="T3" fmla="*/ 7 h 18"/>
                <a:gd name="T4" fmla="*/ 55 w 72"/>
                <a:gd name="T5" fmla="*/ 11 h 18"/>
                <a:gd name="T6" fmla="*/ 39 w 72"/>
                <a:gd name="T7" fmla="*/ 17 h 18"/>
                <a:gd name="T8" fmla="*/ 27 w 72"/>
                <a:gd name="T9" fmla="*/ 15 h 18"/>
                <a:gd name="T10" fmla="*/ 15 w 72"/>
                <a:gd name="T11" fmla="*/ 14 h 18"/>
                <a:gd name="T12" fmla="*/ 6 w 72"/>
                <a:gd name="T13" fmla="*/ 10 h 18"/>
                <a:gd name="T14" fmla="*/ 0 w 72"/>
                <a:gd name="T15" fmla="*/ 6 h 18"/>
                <a:gd name="T16" fmla="*/ 2 w 72"/>
                <a:gd name="T17" fmla="*/ 0 h 18"/>
                <a:gd name="T18" fmla="*/ 6 w 72"/>
                <a:gd name="T19" fmla="*/ 2 h 18"/>
                <a:gd name="T20" fmla="*/ 11 w 72"/>
                <a:gd name="T21" fmla="*/ 6 h 18"/>
                <a:gd name="T22" fmla="*/ 24 w 72"/>
                <a:gd name="T23" fmla="*/ 7 h 18"/>
                <a:gd name="T24" fmla="*/ 41 w 72"/>
                <a:gd name="T25" fmla="*/ 5 h 18"/>
                <a:gd name="T26" fmla="*/ 66 w 72"/>
                <a:gd name="T27" fmla="*/ 0 h 18"/>
                <a:gd name="T28" fmla="*/ 68 w 72"/>
                <a:gd name="T29" fmla="*/ 0 h 18"/>
                <a:gd name="T30" fmla="*/ 71 w 72"/>
                <a:gd name="T31" fmla="*/ 1 h 18"/>
                <a:gd name="T32" fmla="*/ 68 w 72"/>
                <a:gd name="T33"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 h="18">
                  <a:moveTo>
                    <a:pt x="68" y="5"/>
                  </a:moveTo>
                  <a:lnTo>
                    <a:pt x="61" y="7"/>
                  </a:lnTo>
                  <a:lnTo>
                    <a:pt x="55" y="11"/>
                  </a:lnTo>
                  <a:lnTo>
                    <a:pt x="39" y="17"/>
                  </a:lnTo>
                  <a:lnTo>
                    <a:pt x="27" y="15"/>
                  </a:lnTo>
                  <a:lnTo>
                    <a:pt x="15" y="14"/>
                  </a:lnTo>
                  <a:lnTo>
                    <a:pt x="6" y="10"/>
                  </a:lnTo>
                  <a:lnTo>
                    <a:pt x="0" y="6"/>
                  </a:lnTo>
                  <a:lnTo>
                    <a:pt x="2" y="0"/>
                  </a:lnTo>
                  <a:lnTo>
                    <a:pt x="6" y="2"/>
                  </a:lnTo>
                  <a:lnTo>
                    <a:pt x="11" y="6"/>
                  </a:lnTo>
                  <a:lnTo>
                    <a:pt x="24" y="7"/>
                  </a:lnTo>
                  <a:lnTo>
                    <a:pt x="41" y="5"/>
                  </a:lnTo>
                  <a:lnTo>
                    <a:pt x="66" y="0"/>
                  </a:lnTo>
                  <a:lnTo>
                    <a:pt x="68" y="0"/>
                  </a:lnTo>
                  <a:lnTo>
                    <a:pt x="71" y="1"/>
                  </a:lnTo>
                  <a:lnTo>
                    <a:pt x="68" y="5"/>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 name="Freeform 102"/>
            <p:cNvSpPr>
              <a:spLocks/>
            </p:cNvSpPr>
            <p:nvPr/>
          </p:nvSpPr>
          <p:spPr bwMode="auto">
            <a:xfrm>
              <a:off x="2739" y="2214"/>
              <a:ext cx="79" cy="17"/>
            </a:xfrm>
            <a:custGeom>
              <a:avLst/>
              <a:gdLst>
                <a:gd name="T0" fmla="*/ 78 w 79"/>
                <a:gd name="T1" fmla="*/ 3 h 17"/>
                <a:gd name="T2" fmla="*/ 68 w 79"/>
                <a:gd name="T3" fmla="*/ 9 h 17"/>
                <a:gd name="T4" fmla="*/ 59 w 79"/>
                <a:gd name="T5" fmla="*/ 12 h 17"/>
                <a:gd name="T6" fmla="*/ 44 w 79"/>
                <a:gd name="T7" fmla="*/ 16 h 17"/>
                <a:gd name="T8" fmla="*/ 28 w 79"/>
                <a:gd name="T9" fmla="*/ 12 h 17"/>
                <a:gd name="T10" fmla="*/ 14 w 79"/>
                <a:gd name="T11" fmla="*/ 12 h 17"/>
                <a:gd name="T12" fmla="*/ 0 w 79"/>
                <a:gd name="T13" fmla="*/ 12 h 17"/>
                <a:gd name="T14" fmla="*/ 0 w 79"/>
                <a:gd name="T15" fmla="*/ 9 h 17"/>
                <a:gd name="T16" fmla="*/ 2 w 79"/>
                <a:gd name="T17" fmla="*/ 3 h 17"/>
                <a:gd name="T18" fmla="*/ 4 w 79"/>
                <a:gd name="T19" fmla="*/ 0 h 17"/>
                <a:gd name="T20" fmla="*/ 9 w 79"/>
                <a:gd name="T21" fmla="*/ 0 h 17"/>
                <a:gd name="T22" fmla="*/ 9 w 79"/>
                <a:gd name="T23" fmla="*/ 3 h 17"/>
                <a:gd name="T24" fmla="*/ 12 w 79"/>
                <a:gd name="T25" fmla="*/ 3 h 17"/>
                <a:gd name="T26" fmla="*/ 44 w 79"/>
                <a:gd name="T27" fmla="*/ 0 h 17"/>
                <a:gd name="T28" fmla="*/ 61 w 79"/>
                <a:gd name="T29" fmla="*/ 0 h 17"/>
                <a:gd name="T30" fmla="*/ 78 w 79"/>
                <a:gd name="T31" fmla="*/ 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9" h="17">
                  <a:moveTo>
                    <a:pt x="78" y="3"/>
                  </a:moveTo>
                  <a:lnTo>
                    <a:pt x="68" y="9"/>
                  </a:lnTo>
                  <a:lnTo>
                    <a:pt x="59" y="12"/>
                  </a:lnTo>
                  <a:lnTo>
                    <a:pt x="44" y="16"/>
                  </a:lnTo>
                  <a:lnTo>
                    <a:pt x="28" y="12"/>
                  </a:lnTo>
                  <a:lnTo>
                    <a:pt x="14" y="12"/>
                  </a:lnTo>
                  <a:lnTo>
                    <a:pt x="0" y="12"/>
                  </a:lnTo>
                  <a:lnTo>
                    <a:pt x="0" y="9"/>
                  </a:lnTo>
                  <a:lnTo>
                    <a:pt x="2" y="3"/>
                  </a:lnTo>
                  <a:lnTo>
                    <a:pt x="4" y="0"/>
                  </a:lnTo>
                  <a:lnTo>
                    <a:pt x="9" y="0"/>
                  </a:lnTo>
                  <a:lnTo>
                    <a:pt x="9" y="3"/>
                  </a:lnTo>
                  <a:lnTo>
                    <a:pt x="12" y="3"/>
                  </a:lnTo>
                  <a:lnTo>
                    <a:pt x="44" y="0"/>
                  </a:lnTo>
                  <a:lnTo>
                    <a:pt x="61" y="0"/>
                  </a:lnTo>
                  <a:lnTo>
                    <a:pt x="78" y="3"/>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 name="Freeform 103"/>
            <p:cNvSpPr>
              <a:spLocks/>
            </p:cNvSpPr>
            <p:nvPr/>
          </p:nvSpPr>
          <p:spPr bwMode="auto">
            <a:xfrm>
              <a:off x="2757" y="2238"/>
              <a:ext cx="52" cy="17"/>
            </a:xfrm>
            <a:custGeom>
              <a:avLst/>
              <a:gdLst>
                <a:gd name="T0" fmla="*/ 51 w 52"/>
                <a:gd name="T1" fmla="*/ 5 h 17"/>
                <a:gd name="T2" fmla="*/ 44 w 52"/>
                <a:gd name="T3" fmla="*/ 10 h 17"/>
                <a:gd name="T4" fmla="*/ 34 w 52"/>
                <a:gd name="T5" fmla="*/ 16 h 17"/>
                <a:gd name="T6" fmla="*/ 25 w 52"/>
                <a:gd name="T7" fmla="*/ 16 h 17"/>
                <a:gd name="T8" fmla="*/ 15 w 52"/>
                <a:gd name="T9" fmla="*/ 16 h 17"/>
                <a:gd name="T10" fmla="*/ 6 w 52"/>
                <a:gd name="T11" fmla="*/ 10 h 17"/>
                <a:gd name="T12" fmla="*/ 0 w 52"/>
                <a:gd name="T13" fmla="*/ 0 h 17"/>
                <a:gd name="T14" fmla="*/ 25 w 52"/>
                <a:gd name="T15" fmla="*/ 5 h 17"/>
                <a:gd name="T16" fmla="*/ 35 w 52"/>
                <a:gd name="T17" fmla="*/ 5 h 17"/>
                <a:gd name="T18" fmla="*/ 42 w 52"/>
                <a:gd name="T19" fmla="*/ 5 h 17"/>
                <a:gd name="T20" fmla="*/ 48 w 52"/>
                <a:gd name="T21" fmla="*/ 0 h 17"/>
                <a:gd name="T22" fmla="*/ 51 w 52"/>
                <a:gd name="T23" fmla="*/ 0 h 17"/>
                <a:gd name="T24" fmla="*/ 51 w 52"/>
                <a:gd name="T25"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 h="17">
                  <a:moveTo>
                    <a:pt x="51" y="5"/>
                  </a:moveTo>
                  <a:lnTo>
                    <a:pt x="44" y="10"/>
                  </a:lnTo>
                  <a:lnTo>
                    <a:pt x="34" y="16"/>
                  </a:lnTo>
                  <a:lnTo>
                    <a:pt x="25" y="16"/>
                  </a:lnTo>
                  <a:lnTo>
                    <a:pt x="15" y="16"/>
                  </a:lnTo>
                  <a:lnTo>
                    <a:pt x="6" y="10"/>
                  </a:lnTo>
                  <a:lnTo>
                    <a:pt x="0" y="0"/>
                  </a:lnTo>
                  <a:lnTo>
                    <a:pt x="25" y="5"/>
                  </a:lnTo>
                  <a:lnTo>
                    <a:pt x="35" y="5"/>
                  </a:lnTo>
                  <a:lnTo>
                    <a:pt x="42" y="5"/>
                  </a:lnTo>
                  <a:lnTo>
                    <a:pt x="48" y="0"/>
                  </a:lnTo>
                  <a:lnTo>
                    <a:pt x="51" y="0"/>
                  </a:lnTo>
                  <a:lnTo>
                    <a:pt x="51" y="5"/>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Freeform 104"/>
            <p:cNvSpPr>
              <a:spLocks/>
            </p:cNvSpPr>
            <p:nvPr/>
          </p:nvSpPr>
          <p:spPr bwMode="auto">
            <a:xfrm>
              <a:off x="2703" y="2297"/>
              <a:ext cx="144" cy="87"/>
            </a:xfrm>
            <a:custGeom>
              <a:avLst/>
              <a:gdLst>
                <a:gd name="T0" fmla="*/ 89 w 144"/>
                <a:gd name="T1" fmla="*/ 35 h 87"/>
                <a:gd name="T2" fmla="*/ 104 w 144"/>
                <a:gd name="T3" fmla="*/ 31 h 87"/>
                <a:gd name="T4" fmla="*/ 117 w 144"/>
                <a:gd name="T5" fmla="*/ 24 h 87"/>
                <a:gd name="T6" fmla="*/ 143 w 144"/>
                <a:gd name="T7" fmla="*/ 10 h 87"/>
                <a:gd name="T8" fmla="*/ 143 w 144"/>
                <a:gd name="T9" fmla="*/ 21 h 87"/>
                <a:gd name="T10" fmla="*/ 140 w 144"/>
                <a:gd name="T11" fmla="*/ 34 h 87"/>
                <a:gd name="T12" fmla="*/ 132 w 144"/>
                <a:gd name="T13" fmla="*/ 45 h 87"/>
                <a:gd name="T14" fmla="*/ 122 w 144"/>
                <a:gd name="T15" fmla="*/ 55 h 87"/>
                <a:gd name="T16" fmla="*/ 99 w 144"/>
                <a:gd name="T17" fmla="*/ 72 h 87"/>
                <a:gd name="T18" fmla="*/ 71 w 144"/>
                <a:gd name="T19" fmla="*/ 86 h 87"/>
                <a:gd name="T20" fmla="*/ 38 w 144"/>
                <a:gd name="T21" fmla="*/ 69 h 87"/>
                <a:gd name="T22" fmla="*/ 23 w 144"/>
                <a:gd name="T23" fmla="*/ 59 h 87"/>
                <a:gd name="T24" fmla="*/ 10 w 144"/>
                <a:gd name="T25" fmla="*/ 48 h 87"/>
                <a:gd name="T26" fmla="*/ 2 w 144"/>
                <a:gd name="T27" fmla="*/ 24 h 87"/>
                <a:gd name="T28" fmla="*/ 0 w 144"/>
                <a:gd name="T29" fmla="*/ 11 h 87"/>
                <a:gd name="T30" fmla="*/ 2 w 144"/>
                <a:gd name="T31" fmla="*/ 6 h 87"/>
                <a:gd name="T32" fmla="*/ 5 w 144"/>
                <a:gd name="T33" fmla="*/ 0 h 87"/>
                <a:gd name="T34" fmla="*/ 23 w 144"/>
                <a:gd name="T35" fmla="*/ 13 h 87"/>
                <a:gd name="T36" fmla="*/ 40 w 144"/>
                <a:gd name="T37" fmla="*/ 27 h 87"/>
                <a:gd name="T38" fmla="*/ 63 w 144"/>
                <a:gd name="T39" fmla="*/ 35 h 87"/>
                <a:gd name="T40" fmla="*/ 76 w 144"/>
                <a:gd name="T41" fmla="*/ 35 h 87"/>
                <a:gd name="T42" fmla="*/ 89 w 144"/>
                <a:gd name="T43" fmla="*/ 3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87">
                  <a:moveTo>
                    <a:pt x="89" y="35"/>
                  </a:moveTo>
                  <a:lnTo>
                    <a:pt x="104" y="31"/>
                  </a:lnTo>
                  <a:lnTo>
                    <a:pt x="117" y="24"/>
                  </a:lnTo>
                  <a:lnTo>
                    <a:pt x="143" y="10"/>
                  </a:lnTo>
                  <a:lnTo>
                    <a:pt x="143" y="21"/>
                  </a:lnTo>
                  <a:lnTo>
                    <a:pt x="140" y="34"/>
                  </a:lnTo>
                  <a:lnTo>
                    <a:pt x="132" y="45"/>
                  </a:lnTo>
                  <a:lnTo>
                    <a:pt x="122" y="55"/>
                  </a:lnTo>
                  <a:lnTo>
                    <a:pt x="99" y="72"/>
                  </a:lnTo>
                  <a:lnTo>
                    <a:pt x="71" y="86"/>
                  </a:lnTo>
                  <a:lnTo>
                    <a:pt x="38" y="69"/>
                  </a:lnTo>
                  <a:lnTo>
                    <a:pt x="23" y="59"/>
                  </a:lnTo>
                  <a:lnTo>
                    <a:pt x="10" y="48"/>
                  </a:lnTo>
                  <a:lnTo>
                    <a:pt x="2" y="24"/>
                  </a:lnTo>
                  <a:lnTo>
                    <a:pt x="0" y="11"/>
                  </a:lnTo>
                  <a:lnTo>
                    <a:pt x="2" y="6"/>
                  </a:lnTo>
                  <a:lnTo>
                    <a:pt x="5" y="0"/>
                  </a:lnTo>
                  <a:lnTo>
                    <a:pt x="23" y="13"/>
                  </a:lnTo>
                  <a:lnTo>
                    <a:pt x="40" y="27"/>
                  </a:lnTo>
                  <a:lnTo>
                    <a:pt x="63" y="35"/>
                  </a:lnTo>
                  <a:lnTo>
                    <a:pt x="76" y="35"/>
                  </a:lnTo>
                  <a:lnTo>
                    <a:pt x="89" y="35"/>
                  </a:lnTo>
                </a:path>
              </a:pathLst>
            </a:custGeom>
            <a:solidFill>
              <a:srgbClr val="FFCCB3"/>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 name="Freeform 105"/>
            <p:cNvSpPr>
              <a:spLocks/>
            </p:cNvSpPr>
            <p:nvPr/>
          </p:nvSpPr>
          <p:spPr bwMode="auto">
            <a:xfrm>
              <a:off x="2859" y="2346"/>
              <a:ext cx="69" cy="415"/>
            </a:xfrm>
            <a:custGeom>
              <a:avLst/>
              <a:gdLst>
                <a:gd name="T0" fmla="*/ 52 w 69"/>
                <a:gd name="T1" fmla="*/ 65 h 415"/>
                <a:gd name="T2" fmla="*/ 61 w 69"/>
                <a:gd name="T3" fmla="*/ 88 h 415"/>
                <a:gd name="T4" fmla="*/ 43 w 69"/>
                <a:gd name="T5" fmla="*/ 94 h 415"/>
                <a:gd name="T6" fmla="*/ 31 w 69"/>
                <a:gd name="T7" fmla="*/ 99 h 415"/>
                <a:gd name="T8" fmla="*/ 22 w 69"/>
                <a:gd name="T9" fmla="*/ 106 h 415"/>
                <a:gd name="T10" fmla="*/ 29 w 69"/>
                <a:gd name="T11" fmla="*/ 115 h 415"/>
                <a:gd name="T12" fmla="*/ 38 w 69"/>
                <a:gd name="T13" fmla="*/ 120 h 415"/>
                <a:gd name="T14" fmla="*/ 47 w 69"/>
                <a:gd name="T15" fmla="*/ 124 h 415"/>
                <a:gd name="T16" fmla="*/ 58 w 69"/>
                <a:gd name="T17" fmla="*/ 129 h 415"/>
                <a:gd name="T18" fmla="*/ 63 w 69"/>
                <a:gd name="T19" fmla="*/ 131 h 415"/>
                <a:gd name="T20" fmla="*/ 65 w 69"/>
                <a:gd name="T21" fmla="*/ 135 h 415"/>
                <a:gd name="T22" fmla="*/ 68 w 69"/>
                <a:gd name="T23" fmla="*/ 146 h 415"/>
                <a:gd name="T24" fmla="*/ 65 w 69"/>
                <a:gd name="T25" fmla="*/ 158 h 415"/>
                <a:gd name="T26" fmla="*/ 65 w 69"/>
                <a:gd name="T27" fmla="*/ 167 h 415"/>
                <a:gd name="T28" fmla="*/ 54 w 69"/>
                <a:gd name="T29" fmla="*/ 214 h 415"/>
                <a:gd name="T30" fmla="*/ 49 w 69"/>
                <a:gd name="T31" fmla="*/ 235 h 415"/>
                <a:gd name="T32" fmla="*/ 45 w 69"/>
                <a:gd name="T33" fmla="*/ 244 h 415"/>
                <a:gd name="T34" fmla="*/ 40 w 69"/>
                <a:gd name="T35" fmla="*/ 257 h 415"/>
                <a:gd name="T36" fmla="*/ 20 w 69"/>
                <a:gd name="T37" fmla="*/ 337 h 415"/>
                <a:gd name="T38" fmla="*/ 0 w 69"/>
                <a:gd name="T39" fmla="*/ 414 h 415"/>
                <a:gd name="T40" fmla="*/ 0 w 69"/>
                <a:gd name="T41" fmla="*/ 323 h 415"/>
                <a:gd name="T42" fmla="*/ 6 w 69"/>
                <a:gd name="T43" fmla="*/ 233 h 415"/>
                <a:gd name="T44" fmla="*/ 11 w 69"/>
                <a:gd name="T45" fmla="*/ 142 h 415"/>
                <a:gd name="T46" fmla="*/ 13 w 69"/>
                <a:gd name="T47" fmla="*/ 50 h 415"/>
                <a:gd name="T48" fmla="*/ 11 w 69"/>
                <a:gd name="T49" fmla="*/ 0 h 415"/>
                <a:gd name="T50" fmla="*/ 24 w 69"/>
                <a:gd name="T51" fmla="*/ 16 h 415"/>
                <a:gd name="T52" fmla="*/ 34 w 69"/>
                <a:gd name="T53" fmla="*/ 31 h 415"/>
                <a:gd name="T54" fmla="*/ 52 w 69"/>
                <a:gd name="T55" fmla="*/ 65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9" h="415">
                  <a:moveTo>
                    <a:pt x="52" y="65"/>
                  </a:moveTo>
                  <a:lnTo>
                    <a:pt x="61" y="88"/>
                  </a:lnTo>
                  <a:lnTo>
                    <a:pt x="43" y="94"/>
                  </a:lnTo>
                  <a:lnTo>
                    <a:pt x="31" y="99"/>
                  </a:lnTo>
                  <a:lnTo>
                    <a:pt x="22" y="106"/>
                  </a:lnTo>
                  <a:lnTo>
                    <a:pt x="29" y="115"/>
                  </a:lnTo>
                  <a:lnTo>
                    <a:pt x="38" y="120"/>
                  </a:lnTo>
                  <a:lnTo>
                    <a:pt x="47" y="124"/>
                  </a:lnTo>
                  <a:lnTo>
                    <a:pt x="58" y="129"/>
                  </a:lnTo>
                  <a:lnTo>
                    <a:pt x="63" y="131"/>
                  </a:lnTo>
                  <a:lnTo>
                    <a:pt x="65" y="135"/>
                  </a:lnTo>
                  <a:lnTo>
                    <a:pt x="68" y="146"/>
                  </a:lnTo>
                  <a:lnTo>
                    <a:pt x="65" y="158"/>
                  </a:lnTo>
                  <a:lnTo>
                    <a:pt x="65" y="167"/>
                  </a:lnTo>
                  <a:lnTo>
                    <a:pt x="54" y="214"/>
                  </a:lnTo>
                  <a:lnTo>
                    <a:pt x="49" y="235"/>
                  </a:lnTo>
                  <a:lnTo>
                    <a:pt x="45" y="244"/>
                  </a:lnTo>
                  <a:lnTo>
                    <a:pt x="40" y="257"/>
                  </a:lnTo>
                  <a:lnTo>
                    <a:pt x="20" y="337"/>
                  </a:lnTo>
                  <a:lnTo>
                    <a:pt x="0" y="414"/>
                  </a:lnTo>
                  <a:lnTo>
                    <a:pt x="0" y="323"/>
                  </a:lnTo>
                  <a:lnTo>
                    <a:pt x="6" y="233"/>
                  </a:lnTo>
                  <a:lnTo>
                    <a:pt x="11" y="142"/>
                  </a:lnTo>
                  <a:lnTo>
                    <a:pt x="13" y="50"/>
                  </a:lnTo>
                  <a:lnTo>
                    <a:pt x="11" y="0"/>
                  </a:lnTo>
                  <a:lnTo>
                    <a:pt x="24" y="16"/>
                  </a:lnTo>
                  <a:lnTo>
                    <a:pt x="34" y="31"/>
                  </a:lnTo>
                  <a:lnTo>
                    <a:pt x="52" y="65"/>
                  </a:lnTo>
                </a:path>
              </a:pathLst>
            </a:custGeom>
            <a:solidFill>
              <a:srgbClr val="9999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5" name="Freeform 106"/>
            <p:cNvSpPr>
              <a:spLocks/>
            </p:cNvSpPr>
            <p:nvPr/>
          </p:nvSpPr>
          <p:spPr bwMode="auto">
            <a:xfrm>
              <a:off x="2613" y="2362"/>
              <a:ext cx="94" cy="436"/>
            </a:xfrm>
            <a:custGeom>
              <a:avLst/>
              <a:gdLst>
                <a:gd name="T0" fmla="*/ 83 w 94"/>
                <a:gd name="T1" fmla="*/ 289 h 436"/>
                <a:gd name="T2" fmla="*/ 90 w 94"/>
                <a:gd name="T3" fmla="*/ 360 h 436"/>
                <a:gd name="T4" fmla="*/ 93 w 94"/>
                <a:gd name="T5" fmla="*/ 435 h 436"/>
                <a:gd name="T6" fmla="*/ 48 w 94"/>
                <a:gd name="T7" fmla="*/ 308 h 436"/>
                <a:gd name="T8" fmla="*/ 7 w 94"/>
                <a:gd name="T9" fmla="*/ 181 h 436"/>
                <a:gd name="T10" fmla="*/ 2 w 94"/>
                <a:gd name="T11" fmla="*/ 165 h 436"/>
                <a:gd name="T12" fmla="*/ 0 w 94"/>
                <a:gd name="T13" fmla="*/ 147 h 436"/>
                <a:gd name="T14" fmla="*/ 28 w 94"/>
                <a:gd name="T15" fmla="*/ 126 h 436"/>
                <a:gd name="T16" fmla="*/ 57 w 94"/>
                <a:gd name="T17" fmla="*/ 104 h 436"/>
                <a:gd name="T18" fmla="*/ 52 w 94"/>
                <a:gd name="T19" fmla="*/ 99 h 436"/>
                <a:gd name="T20" fmla="*/ 33 w 94"/>
                <a:gd name="T21" fmla="*/ 95 h 436"/>
                <a:gd name="T22" fmla="*/ 14 w 94"/>
                <a:gd name="T23" fmla="*/ 90 h 436"/>
                <a:gd name="T24" fmla="*/ 30 w 94"/>
                <a:gd name="T25" fmla="*/ 40 h 436"/>
                <a:gd name="T26" fmla="*/ 42 w 94"/>
                <a:gd name="T27" fmla="*/ 18 h 436"/>
                <a:gd name="T28" fmla="*/ 50 w 94"/>
                <a:gd name="T29" fmla="*/ 11 h 436"/>
                <a:gd name="T30" fmla="*/ 62 w 94"/>
                <a:gd name="T31" fmla="*/ 0 h 436"/>
                <a:gd name="T32" fmla="*/ 64 w 94"/>
                <a:gd name="T33" fmla="*/ 72 h 436"/>
                <a:gd name="T34" fmla="*/ 69 w 94"/>
                <a:gd name="T35" fmla="*/ 145 h 436"/>
                <a:gd name="T36" fmla="*/ 83 w 94"/>
                <a:gd name="T37" fmla="*/ 289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4" h="436">
                  <a:moveTo>
                    <a:pt x="83" y="289"/>
                  </a:moveTo>
                  <a:lnTo>
                    <a:pt x="90" y="360"/>
                  </a:lnTo>
                  <a:lnTo>
                    <a:pt x="93" y="435"/>
                  </a:lnTo>
                  <a:lnTo>
                    <a:pt x="48" y="308"/>
                  </a:lnTo>
                  <a:lnTo>
                    <a:pt x="7" y="181"/>
                  </a:lnTo>
                  <a:lnTo>
                    <a:pt x="2" y="165"/>
                  </a:lnTo>
                  <a:lnTo>
                    <a:pt x="0" y="147"/>
                  </a:lnTo>
                  <a:lnTo>
                    <a:pt x="28" y="126"/>
                  </a:lnTo>
                  <a:lnTo>
                    <a:pt x="57" y="104"/>
                  </a:lnTo>
                  <a:lnTo>
                    <a:pt x="52" y="99"/>
                  </a:lnTo>
                  <a:lnTo>
                    <a:pt x="33" y="95"/>
                  </a:lnTo>
                  <a:lnTo>
                    <a:pt x="14" y="90"/>
                  </a:lnTo>
                  <a:lnTo>
                    <a:pt x="30" y="40"/>
                  </a:lnTo>
                  <a:lnTo>
                    <a:pt x="42" y="18"/>
                  </a:lnTo>
                  <a:lnTo>
                    <a:pt x="50" y="11"/>
                  </a:lnTo>
                  <a:lnTo>
                    <a:pt x="62" y="0"/>
                  </a:lnTo>
                  <a:lnTo>
                    <a:pt x="64" y="72"/>
                  </a:lnTo>
                  <a:lnTo>
                    <a:pt x="69" y="145"/>
                  </a:lnTo>
                  <a:lnTo>
                    <a:pt x="83" y="289"/>
                  </a:lnTo>
                </a:path>
              </a:pathLst>
            </a:custGeom>
            <a:solidFill>
              <a:srgbClr val="9999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6" name="Freeform 107"/>
            <p:cNvSpPr>
              <a:spLocks/>
            </p:cNvSpPr>
            <p:nvPr/>
          </p:nvSpPr>
          <p:spPr bwMode="auto">
            <a:xfrm>
              <a:off x="2703" y="2370"/>
              <a:ext cx="37" cy="82"/>
            </a:xfrm>
            <a:custGeom>
              <a:avLst/>
              <a:gdLst>
                <a:gd name="T0" fmla="*/ 36 w 37"/>
                <a:gd name="T1" fmla="*/ 33 h 82"/>
                <a:gd name="T2" fmla="*/ 21 w 37"/>
                <a:gd name="T3" fmla="*/ 57 h 82"/>
                <a:gd name="T4" fmla="*/ 6 w 37"/>
                <a:gd name="T5" fmla="*/ 81 h 82"/>
                <a:gd name="T6" fmla="*/ 2 w 37"/>
                <a:gd name="T7" fmla="*/ 61 h 82"/>
                <a:gd name="T8" fmla="*/ 0 w 37"/>
                <a:gd name="T9" fmla="*/ 41 h 82"/>
                <a:gd name="T10" fmla="*/ 0 w 37"/>
                <a:gd name="T11" fmla="*/ 0 h 82"/>
                <a:gd name="T12" fmla="*/ 7 w 37"/>
                <a:gd name="T13" fmla="*/ 9 h 82"/>
                <a:gd name="T14" fmla="*/ 17 w 37"/>
                <a:gd name="T15" fmla="*/ 19 h 82"/>
                <a:gd name="T16" fmla="*/ 36 w 37"/>
                <a:gd name="T17" fmla="*/ 3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2">
                  <a:moveTo>
                    <a:pt x="36" y="33"/>
                  </a:moveTo>
                  <a:lnTo>
                    <a:pt x="21" y="57"/>
                  </a:lnTo>
                  <a:lnTo>
                    <a:pt x="6" y="81"/>
                  </a:lnTo>
                  <a:lnTo>
                    <a:pt x="2" y="61"/>
                  </a:lnTo>
                  <a:lnTo>
                    <a:pt x="0" y="41"/>
                  </a:lnTo>
                  <a:lnTo>
                    <a:pt x="0" y="0"/>
                  </a:lnTo>
                  <a:lnTo>
                    <a:pt x="7" y="9"/>
                  </a:lnTo>
                  <a:lnTo>
                    <a:pt x="17" y="19"/>
                  </a:lnTo>
                  <a:lnTo>
                    <a:pt x="36" y="33"/>
                  </a:lnTo>
                </a:path>
              </a:pathLst>
            </a:custGeom>
            <a:solidFill>
              <a:srgbClr val="CCF0F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7" name="Freeform 108"/>
            <p:cNvSpPr>
              <a:spLocks/>
            </p:cNvSpPr>
            <p:nvPr/>
          </p:nvSpPr>
          <p:spPr bwMode="auto">
            <a:xfrm>
              <a:off x="2800" y="2370"/>
              <a:ext cx="47" cy="73"/>
            </a:xfrm>
            <a:custGeom>
              <a:avLst/>
              <a:gdLst>
                <a:gd name="T0" fmla="*/ 46 w 47"/>
                <a:gd name="T1" fmla="*/ 46 h 73"/>
                <a:gd name="T2" fmla="*/ 43 w 47"/>
                <a:gd name="T3" fmla="*/ 72 h 73"/>
                <a:gd name="T4" fmla="*/ 31 w 47"/>
                <a:gd name="T5" fmla="*/ 65 h 73"/>
                <a:gd name="T6" fmla="*/ 22 w 47"/>
                <a:gd name="T7" fmla="*/ 56 h 73"/>
                <a:gd name="T8" fmla="*/ 12 w 47"/>
                <a:gd name="T9" fmla="*/ 46 h 73"/>
                <a:gd name="T10" fmla="*/ 0 w 47"/>
                <a:gd name="T11" fmla="*/ 36 h 73"/>
                <a:gd name="T12" fmla="*/ 0 w 47"/>
                <a:gd name="T13" fmla="*/ 35 h 73"/>
                <a:gd name="T14" fmla="*/ 22 w 47"/>
                <a:gd name="T15" fmla="*/ 19 h 73"/>
                <a:gd name="T16" fmla="*/ 41 w 47"/>
                <a:gd name="T17" fmla="*/ 0 h 73"/>
                <a:gd name="T18" fmla="*/ 46 w 47"/>
                <a:gd name="T19" fmla="*/ 4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73">
                  <a:moveTo>
                    <a:pt x="46" y="46"/>
                  </a:moveTo>
                  <a:lnTo>
                    <a:pt x="43" y="72"/>
                  </a:lnTo>
                  <a:lnTo>
                    <a:pt x="31" y="65"/>
                  </a:lnTo>
                  <a:lnTo>
                    <a:pt x="22" y="56"/>
                  </a:lnTo>
                  <a:lnTo>
                    <a:pt x="12" y="46"/>
                  </a:lnTo>
                  <a:lnTo>
                    <a:pt x="0" y="36"/>
                  </a:lnTo>
                  <a:lnTo>
                    <a:pt x="0" y="35"/>
                  </a:lnTo>
                  <a:lnTo>
                    <a:pt x="22" y="19"/>
                  </a:lnTo>
                  <a:lnTo>
                    <a:pt x="41" y="0"/>
                  </a:lnTo>
                  <a:lnTo>
                    <a:pt x="46" y="46"/>
                  </a:lnTo>
                </a:path>
              </a:pathLst>
            </a:custGeom>
            <a:solidFill>
              <a:srgbClr val="CCF0F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8" name="Freeform 109"/>
            <p:cNvSpPr>
              <a:spLocks/>
            </p:cNvSpPr>
            <p:nvPr/>
          </p:nvSpPr>
          <p:spPr bwMode="auto">
            <a:xfrm>
              <a:off x="2857" y="2376"/>
              <a:ext cx="466" cy="879"/>
            </a:xfrm>
            <a:custGeom>
              <a:avLst/>
              <a:gdLst>
                <a:gd name="T0" fmla="*/ 178 w 466"/>
                <a:gd name="T1" fmla="*/ 50 h 879"/>
                <a:gd name="T2" fmla="*/ 191 w 466"/>
                <a:gd name="T3" fmla="*/ 136 h 879"/>
                <a:gd name="T4" fmla="*/ 200 w 466"/>
                <a:gd name="T5" fmla="*/ 223 h 879"/>
                <a:gd name="T6" fmla="*/ 213 w 466"/>
                <a:gd name="T7" fmla="*/ 248 h 879"/>
                <a:gd name="T8" fmla="*/ 218 w 466"/>
                <a:gd name="T9" fmla="*/ 313 h 879"/>
                <a:gd name="T10" fmla="*/ 237 w 466"/>
                <a:gd name="T11" fmla="*/ 331 h 879"/>
                <a:gd name="T12" fmla="*/ 237 w 466"/>
                <a:gd name="T13" fmla="*/ 340 h 879"/>
                <a:gd name="T14" fmla="*/ 232 w 466"/>
                <a:gd name="T15" fmla="*/ 350 h 879"/>
                <a:gd name="T16" fmla="*/ 240 w 466"/>
                <a:gd name="T17" fmla="*/ 357 h 879"/>
                <a:gd name="T18" fmla="*/ 254 w 466"/>
                <a:gd name="T19" fmla="*/ 359 h 879"/>
                <a:gd name="T20" fmla="*/ 229 w 466"/>
                <a:gd name="T21" fmla="*/ 370 h 879"/>
                <a:gd name="T22" fmla="*/ 210 w 466"/>
                <a:gd name="T23" fmla="*/ 382 h 879"/>
                <a:gd name="T24" fmla="*/ 213 w 466"/>
                <a:gd name="T25" fmla="*/ 391 h 879"/>
                <a:gd name="T26" fmla="*/ 237 w 466"/>
                <a:gd name="T27" fmla="*/ 382 h 879"/>
                <a:gd name="T28" fmla="*/ 295 w 466"/>
                <a:gd name="T29" fmla="*/ 377 h 879"/>
                <a:gd name="T30" fmla="*/ 404 w 466"/>
                <a:gd name="T31" fmla="*/ 391 h 879"/>
                <a:gd name="T32" fmla="*/ 454 w 466"/>
                <a:gd name="T33" fmla="*/ 398 h 879"/>
                <a:gd name="T34" fmla="*/ 443 w 466"/>
                <a:gd name="T35" fmla="*/ 421 h 879"/>
                <a:gd name="T36" fmla="*/ 437 w 466"/>
                <a:gd name="T37" fmla="*/ 460 h 879"/>
                <a:gd name="T38" fmla="*/ 446 w 466"/>
                <a:gd name="T39" fmla="*/ 484 h 879"/>
                <a:gd name="T40" fmla="*/ 443 w 466"/>
                <a:gd name="T41" fmla="*/ 488 h 879"/>
                <a:gd name="T42" fmla="*/ 295 w 466"/>
                <a:gd name="T43" fmla="*/ 497 h 879"/>
                <a:gd name="T44" fmla="*/ 224 w 466"/>
                <a:gd name="T45" fmla="*/ 495 h 879"/>
                <a:gd name="T46" fmla="*/ 150 w 466"/>
                <a:gd name="T47" fmla="*/ 486 h 879"/>
                <a:gd name="T48" fmla="*/ 147 w 466"/>
                <a:gd name="T49" fmla="*/ 428 h 879"/>
                <a:gd name="T50" fmla="*/ 150 w 466"/>
                <a:gd name="T51" fmla="*/ 405 h 879"/>
                <a:gd name="T52" fmla="*/ 153 w 466"/>
                <a:gd name="T53" fmla="*/ 405 h 879"/>
                <a:gd name="T54" fmla="*/ 161 w 466"/>
                <a:gd name="T55" fmla="*/ 396 h 879"/>
                <a:gd name="T56" fmla="*/ 166 w 466"/>
                <a:gd name="T57" fmla="*/ 387 h 879"/>
                <a:gd name="T58" fmla="*/ 213 w 466"/>
                <a:gd name="T59" fmla="*/ 366 h 879"/>
                <a:gd name="T60" fmla="*/ 224 w 466"/>
                <a:gd name="T61" fmla="*/ 359 h 879"/>
                <a:gd name="T62" fmla="*/ 227 w 466"/>
                <a:gd name="T63" fmla="*/ 352 h 879"/>
                <a:gd name="T64" fmla="*/ 207 w 466"/>
                <a:gd name="T65" fmla="*/ 352 h 879"/>
                <a:gd name="T66" fmla="*/ 147 w 466"/>
                <a:gd name="T67" fmla="*/ 373 h 879"/>
                <a:gd name="T68" fmla="*/ 147 w 466"/>
                <a:gd name="T69" fmla="*/ 315 h 879"/>
                <a:gd name="T70" fmla="*/ 150 w 466"/>
                <a:gd name="T71" fmla="*/ 255 h 879"/>
                <a:gd name="T72" fmla="*/ 144 w 466"/>
                <a:gd name="T73" fmla="*/ 225 h 879"/>
                <a:gd name="T74" fmla="*/ 141 w 466"/>
                <a:gd name="T75" fmla="*/ 193 h 879"/>
                <a:gd name="T76" fmla="*/ 134 w 466"/>
                <a:gd name="T77" fmla="*/ 203 h 879"/>
                <a:gd name="T78" fmla="*/ 128 w 466"/>
                <a:gd name="T79" fmla="*/ 301 h 879"/>
                <a:gd name="T80" fmla="*/ 126 w 466"/>
                <a:gd name="T81" fmla="*/ 405 h 879"/>
                <a:gd name="T82" fmla="*/ 131 w 466"/>
                <a:gd name="T83" fmla="*/ 502 h 879"/>
                <a:gd name="T84" fmla="*/ 134 w 466"/>
                <a:gd name="T85" fmla="*/ 604 h 879"/>
                <a:gd name="T86" fmla="*/ 144 w 466"/>
                <a:gd name="T87" fmla="*/ 741 h 879"/>
                <a:gd name="T88" fmla="*/ 139 w 466"/>
                <a:gd name="T89" fmla="*/ 843 h 879"/>
                <a:gd name="T90" fmla="*/ 128 w 466"/>
                <a:gd name="T91" fmla="*/ 861 h 879"/>
                <a:gd name="T92" fmla="*/ 114 w 466"/>
                <a:gd name="T93" fmla="*/ 866 h 879"/>
                <a:gd name="T94" fmla="*/ 35 w 466"/>
                <a:gd name="T95" fmla="*/ 878 h 879"/>
                <a:gd name="T96" fmla="*/ 13 w 466"/>
                <a:gd name="T97" fmla="*/ 864 h 879"/>
                <a:gd name="T98" fmla="*/ 3 w 466"/>
                <a:gd name="T99" fmla="*/ 764 h 879"/>
                <a:gd name="T100" fmla="*/ 0 w 466"/>
                <a:gd name="T101" fmla="*/ 714 h 879"/>
                <a:gd name="T102" fmla="*/ 3 w 466"/>
                <a:gd name="T103" fmla="*/ 574 h 879"/>
                <a:gd name="T104" fmla="*/ 32 w 466"/>
                <a:gd name="T105" fmla="*/ 368 h 879"/>
                <a:gd name="T106" fmla="*/ 112 w 466"/>
                <a:gd name="T107" fmla="*/ 106 h 879"/>
                <a:gd name="T108" fmla="*/ 82 w 466"/>
                <a:gd name="T109" fmla="*/ 73 h 879"/>
                <a:gd name="T110" fmla="*/ 79 w 466"/>
                <a:gd name="T111" fmla="*/ 34 h 879"/>
                <a:gd name="T112" fmla="*/ 114 w 466"/>
                <a:gd name="T113" fmla="*/ 9 h 879"/>
                <a:gd name="T114" fmla="*/ 161 w 466"/>
                <a:gd name="T115" fmla="*/ 25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6" h="879">
                  <a:moveTo>
                    <a:pt x="161" y="25"/>
                  </a:moveTo>
                  <a:lnTo>
                    <a:pt x="178" y="50"/>
                  </a:lnTo>
                  <a:lnTo>
                    <a:pt x="185" y="78"/>
                  </a:lnTo>
                  <a:lnTo>
                    <a:pt x="191" y="136"/>
                  </a:lnTo>
                  <a:lnTo>
                    <a:pt x="194" y="196"/>
                  </a:lnTo>
                  <a:lnTo>
                    <a:pt x="200" y="223"/>
                  </a:lnTo>
                  <a:lnTo>
                    <a:pt x="205" y="234"/>
                  </a:lnTo>
                  <a:lnTo>
                    <a:pt x="213" y="248"/>
                  </a:lnTo>
                  <a:lnTo>
                    <a:pt x="218" y="280"/>
                  </a:lnTo>
                  <a:lnTo>
                    <a:pt x="218" y="313"/>
                  </a:lnTo>
                  <a:lnTo>
                    <a:pt x="232" y="324"/>
                  </a:lnTo>
                  <a:lnTo>
                    <a:pt x="237" y="331"/>
                  </a:lnTo>
                  <a:lnTo>
                    <a:pt x="237" y="336"/>
                  </a:lnTo>
                  <a:lnTo>
                    <a:pt x="237" y="340"/>
                  </a:lnTo>
                  <a:lnTo>
                    <a:pt x="235" y="345"/>
                  </a:lnTo>
                  <a:lnTo>
                    <a:pt x="232" y="350"/>
                  </a:lnTo>
                  <a:lnTo>
                    <a:pt x="235" y="352"/>
                  </a:lnTo>
                  <a:lnTo>
                    <a:pt x="240" y="357"/>
                  </a:lnTo>
                  <a:lnTo>
                    <a:pt x="249" y="359"/>
                  </a:lnTo>
                  <a:lnTo>
                    <a:pt x="254" y="359"/>
                  </a:lnTo>
                  <a:lnTo>
                    <a:pt x="259" y="361"/>
                  </a:lnTo>
                  <a:lnTo>
                    <a:pt x="229" y="370"/>
                  </a:lnTo>
                  <a:lnTo>
                    <a:pt x="215" y="380"/>
                  </a:lnTo>
                  <a:lnTo>
                    <a:pt x="210" y="382"/>
                  </a:lnTo>
                  <a:lnTo>
                    <a:pt x="205" y="389"/>
                  </a:lnTo>
                  <a:lnTo>
                    <a:pt x="213" y="391"/>
                  </a:lnTo>
                  <a:lnTo>
                    <a:pt x="221" y="387"/>
                  </a:lnTo>
                  <a:lnTo>
                    <a:pt x="237" y="382"/>
                  </a:lnTo>
                  <a:lnTo>
                    <a:pt x="264" y="377"/>
                  </a:lnTo>
                  <a:lnTo>
                    <a:pt x="295" y="377"/>
                  </a:lnTo>
                  <a:lnTo>
                    <a:pt x="350" y="387"/>
                  </a:lnTo>
                  <a:lnTo>
                    <a:pt x="404" y="391"/>
                  </a:lnTo>
                  <a:lnTo>
                    <a:pt x="465" y="389"/>
                  </a:lnTo>
                  <a:lnTo>
                    <a:pt x="454" y="398"/>
                  </a:lnTo>
                  <a:lnTo>
                    <a:pt x="446" y="410"/>
                  </a:lnTo>
                  <a:lnTo>
                    <a:pt x="443" y="421"/>
                  </a:lnTo>
                  <a:lnTo>
                    <a:pt x="437" y="435"/>
                  </a:lnTo>
                  <a:lnTo>
                    <a:pt x="437" y="460"/>
                  </a:lnTo>
                  <a:lnTo>
                    <a:pt x="440" y="472"/>
                  </a:lnTo>
                  <a:lnTo>
                    <a:pt x="446" y="484"/>
                  </a:lnTo>
                  <a:lnTo>
                    <a:pt x="448" y="486"/>
                  </a:lnTo>
                  <a:lnTo>
                    <a:pt x="443" y="488"/>
                  </a:lnTo>
                  <a:lnTo>
                    <a:pt x="369" y="493"/>
                  </a:lnTo>
                  <a:lnTo>
                    <a:pt x="295" y="497"/>
                  </a:lnTo>
                  <a:lnTo>
                    <a:pt x="259" y="497"/>
                  </a:lnTo>
                  <a:lnTo>
                    <a:pt x="224" y="495"/>
                  </a:lnTo>
                  <a:lnTo>
                    <a:pt x="185" y="493"/>
                  </a:lnTo>
                  <a:lnTo>
                    <a:pt x="150" y="486"/>
                  </a:lnTo>
                  <a:lnTo>
                    <a:pt x="147" y="447"/>
                  </a:lnTo>
                  <a:lnTo>
                    <a:pt x="147" y="428"/>
                  </a:lnTo>
                  <a:lnTo>
                    <a:pt x="150" y="410"/>
                  </a:lnTo>
                  <a:lnTo>
                    <a:pt x="150" y="405"/>
                  </a:lnTo>
                  <a:lnTo>
                    <a:pt x="150" y="400"/>
                  </a:lnTo>
                  <a:lnTo>
                    <a:pt x="153" y="405"/>
                  </a:lnTo>
                  <a:lnTo>
                    <a:pt x="158" y="403"/>
                  </a:lnTo>
                  <a:lnTo>
                    <a:pt x="161" y="396"/>
                  </a:lnTo>
                  <a:lnTo>
                    <a:pt x="161" y="393"/>
                  </a:lnTo>
                  <a:lnTo>
                    <a:pt x="166" y="387"/>
                  </a:lnTo>
                  <a:lnTo>
                    <a:pt x="188" y="377"/>
                  </a:lnTo>
                  <a:lnTo>
                    <a:pt x="213" y="366"/>
                  </a:lnTo>
                  <a:lnTo>
                    <a:pt x="221" y="361"/>
                  </a:lnTo>
                  <a:lnTo>
                    <a:pt x="224" y="359"/>
                  </a:lnTo>
                  <a:lnTo>
                    <a:pt x="227" y="357"/>
                  </a:lnTo>
                  <a:lnTo>
                    <a:pt x="227" y="352"/>
                  </a:lnTo>
                  <a:lnTo>
                    <a:pt x="218" y="352"/>
                  </a:lnTo>
                  <a:lnTo>
                    <a:pt x="207" y="352"/>
                  </a:lnTo>
                  <a:lnTo>
                    <a:pt x="188" y="357"/>
                  </a:lnTo>
                  <a:lnTo>
                    <a:pt x="147" y="373"/>
                  </a:lnTo>
                  <a:lnTo>
                    <a:pt x="144" y="343"/>
                  </a:lnTo>
                  <a:lnTo>
                    <a:pt x="147" y="315"/>
                  </a:lnTo>
                  <a:lnTo>
                    <a:pt x="150" y="285"/>
                  </a:lnTo>
                  <a:lnTo>
                    <a:pt x="150" y="255"/>
                  </a:lnTo>
                  <a:lnTo>
                    <a:pt x="147" y="241"/>
                  </a:lnTo>
                  <a:lnTo>
                    <a:pt x="144" y="225"/>
                  </a:lnTo>
                  <a:lnTo>
                    <a:pt x="141" y="210"/>
                  </a:lnTo>
                  <a:lnTo>
                    <a:pt x="141" y="193"/>
                  </a:lnTo>
                  <a:lnTo>
                    <a:pt x="136" y="196"/>
                  </a:lnTo>
                  <a:lnTo>
                    <a:pt x="134" y="203"/>
                  </a:lnTo>
                  <a:lnTo>
                    <a:pt x="131" y="250"/>
                  </a:lnTo>
                  <a:lnTo>
                    <a:pt x="128" y="301"/>
                  </a:lnTo>
                  <a:lnTo>
                    <a:pt x="128" y="352"/>
                  </a:lnTo>
                  <a:lnTo>
                    <a:pt x="126" y="405"/>
                  </a:lnTo>
                  <a:lnTo>
                    <a:pt x="128" y="470"/>
                  </a:lnTo>
                  <a:lnTo>
                    <a:pt x="131" y="502"/>
                  </a:lnTo>
                  <a:lnTo>
                    <a:pt x="134" y="534"/>
                  </a:lnTo>
                  <a:lnTo>
                    <a:pt x="134" y="604"/>
                  </a:lnTo>
                  <a:lnTo>
                    <a:pt x="139" y="672"/>
                  </a:lnTo>
                  <a:lnTo>
                    <a:pt x="144" y="741"/>
                  </a:lnTo>
                  <a:lnTo>
                    <a:pt x="147" y="811"/>
                  </a:lnTo>
                  <a:lnTo>
                    <a:pt x="139" y="843"/>
                  </a:lnTo>
                  <a:lnTo>
                    <a:pt x="131" y="857"/>
                  </a:lnTo>
                  <a:lnTo>
                    <a:pt x="128" y="861"/>
                  </a:lnTo>
                  <a:lnTo>
                    <a:pt x="126" y="864"/>
                  </a:lnTo>
                  <a:lnTo>
                    <a:pt x="114" y="866"/>
                  </a:lnTo>
                  <a:lnTo>
                    <a:pt x="76" y="875"/>
                  </a:lnTo>
                  <a:lnTo>
                    <a:pt x="35" y="878"/>
                  </a:lnTo>
                  <a:lnTo>
                    <a:pt x="21" y="873"/>
                  </a:lnTo>
                  <a:lnTo>
                    <a:pt x="13" y="864"/>
                  </a:lnTo>
                  <a:lnTo>
                    <a:pt x="3" y="843"/>
                  </a:lnTo>
                  <a:lnTo>
                    <a:pt x="3" y="764"/>
                  </a:lnTo>
                  <a:lnTo>
                    <a:pt x="0" y="727"/>
                  </a:lnTo>
                  <a:lnTo>
                    <a:pt x="0" y="714"/>
                  </a:lnTo>
                  <a:lnTo>
                    <a:pt x="3" y="688"/>
                  </a:lnTo>
                  <a:lnTo>
                    <a:pt x="3" y="574"/>
                  </a:lnTo>
                  <a:lnTo>
                    <a:pt x="3" y="460"/>
                  </a:lnTo>
                  <a:lnTo>
                    <a:pt x="32" y="368"/>
                  </a:lnTo>
                  <a:lnTo>
                    <a:pt x="57" y="273"/>
                  </a:lnTo>
                  <a:lnTo>
                    <a:pt x="112" y="106"/>
                  </a:lnTo>
                  <a:lnTo>
                    <a:pt x="65" y="80"/>
                  </a:lnTo>
                  <a:lnTo>
                    <a:pt x="82" y="73"/>
                  </a:lnTo>
                  <a:lnTo>
                    <a:pt x="98" y="64"/>
                  </a:lnTo>
                  <a:lnTo>
                    <a:pt x="79" y="34"/>
                  </a:lnTo>
                  <a:lnTo>
                    <a:pt x="62" y="0"/>
                  </a:lnTo>
                  <a:lnTo>
                    <a:pt x="114" y="9"/>
                  </a:lnTo>
                  <a:lnTo>
                    <a:pt x="139" y="16"/>
                  </a:lnTo>
                  <a:lnTo>
                    <a:pt x="161" y="25"/>
                  </a:lnTo>
                </a:path>
              </a:pathLst>
            </a:custGeom>
            <a:solidFill>
              <a:srgbClr val="9999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9" name="Freeform 110"/>
            <p:cNvSpPr>
              <a:spLocks/>
            </p:cNvSpPr>
            <p:nvPr/>
          </p:nvSpPr>
          <p:spPr bwMode="auto">
            <a:xfrm>
              <a:off x="2403" y="2396"/>
              <a:ext cx="304" cy="791"/>
            </a:xfrm>
            <a:custGeom>
              <a:avLst/>
              <a:gdLst>
                <a:gd name="T0" fmla="*/ 187 w 304"/>
                <a:gd name="T1" fmla="*/ 64 h 791"/>
                <a:gd name="T2" fmla="*/ 214 w 304"/>
                <a:gd name="T3" fmla="*/ 76 h 791"/>
                <a:gd name="T4" fmla="*/ 220 w 304"/>
                <a:gd name="T5" fmla="*/ 84 h 791"/>
                <a:gd name="T6" fmla="*/ 171 w 304"/>
                <a:gd name="T7" fmla="*/ 112 h 791"/>
                <a:gd name="T8" fmla="*/ 227 w 304"/>
                <a:gd name="T9" fmla="*/ 280 h 791"/>
                <a:gd name="T10" fmla="*/ 303 w 304"/>
                <a:gd name="T11" fmla="*/ 489 h 791"/>
                <a:gd name="T12" fmla="*/ 289 w 304"/>
                <a:gd name="T13" fmla="*/ 670 h 791"/>
                <a:gd name="T14" fmla="*/ 230 w 304"/>
                <a:gd name="T15" fmla="*/ 780 h 791"/>
                <a:gd name="T16" fmla="*/ 214 w 304"/>
                <a:gd name="T17" fmla="*/ 790 h 791"/>
                <a:gd name="T18" fmla="*/ 179 w 304"/>
                <a:gd name="T19" fmla="*/ 748 h 791"/>
                <a:gd name="T20" fmla="*/ 149 w 304"/>
                <a:gd name="T21" fmla="*/ 656 h 791"/>
                <a:gd name="T22" fmla="*/ 144 w 304"/>
                <a:gd name="T23" fmla="*/ 546 h 791"/>
                <a:gd name="T24" fmla="*/ 174 w 304"/>
                <a:gd name="T25" fmla="*/ 555 h 791"/>
                <a:gd name="T26" fmla="*/ 179 w 304"/>
                <a:gd name="T27" fmla="*/ 636 h 791"/>
                <a:gd name="T28" fmla="*/ 190 w 304"/>
                <a:gd name="T29" fmla="*/ 659 h 791"/>
                <a:gd name="T30" fmla="*/ 195 w 304"/>
                <a:gd name="T31" fmla="*/ 571 h 791"/>
                <a:gd name="T32" fmla="*/ 184 w 304"/>
                <a:gd name="T33" fmla="*/ 519 h 791"/>
                <a:gd name="T34" fmla="*/ 187 w 304"/>
                <a:gd name="T35" fmla="*/ 500 h 791"/>
                <a:gd name="T36" fmla="*/ 206 w 304"/>
                <a:gd name="T37" fmla="*/ 542 h 791"/>
                <a:gd name="T38" fmla="*/ 222 w 304"/>
                <a:gd name="T39" fmla="*/ 573 h 791"/>
                <a:gd name="T40" fmla="*/ 222 w 304"/>
                <a:gd name="T41" fmla="*/ 560 h 791"/>
                <a:gd name="T42" fmla="*/ 208 w 304"/>
                <a:gd name="T43" fmla="*/ 491 h 791"/>
                <a:gd name="T44" fmla="*/ 177 w 304"/>
                <a:gd name="T45" fmla="*/ 461 h 791"/>
                <a:gd name="T46" fmla="*/ 149 w 304"/>
                <a:gd name="T47" fmla="*/ 429 h 791"/>
                <a:gd name="T48" fmla="*/ 168 w 304"/>
                <a:gd name="T49" fmla="*/ 370 h 791"/>
                <a:gd name="T50" fmla="*/ 153 w 304"/>
                <a:gd name="T51" fmla="*/ 252 h 791"/>
                <a:gd name="T52" fmla="*/ 149 w 304"/>
                <a:gd name="T53" fmla="*/ 230 h 791"/>
                <a:gd name="T54" fmla="*/ 139 w 304"/>
                <a:gd name="T55" fmla="*/ 240 h 791"/>
                <a:gd name="T56" fmla="*/ 147 w 304"/>
                <a:gd name="T57" fmla="*/ 372 h 791"/>
                <a:gd name="T58" fmla="*/ 120 w 304"/>
                <a:gd name="T59" fmla="*/ 401 h 791"/>
                <a:gd name="T60" fmla="*/ 67 w 304"/>
                <a:gd name="T61" fmla="*/ 401 h 791"/>
                <a:gd name="T62" fmla="*/ 24 w 304"/>
                <a:gd name="T63" fmla="*/ 413 h 791"/>
                <a:gd name="T64" fmla="*/ 18 w 304"/>
                <a:gd name="T65" fmla="*/ 426 h 791"/>
                <a:gd name="T66" fmla="*/ 69 w 304"/>
                <a:gd name="T67" fmla="*/ 426 h 791"/>
                <a:gd name="T68" fmla="*/ 115 w 304"/>
                <a:gd name="T69" fmla="*/ 422 h 791"/>
                <a:gd name="T70" fmla="*/ 125 w 304"/>
                <a:gd name="T71" fmla="*/ 429 h 791"/>
                <a:gd name="T72" fmla="*/ 125 w 304"/>
                <a:gd name="T73" fmla="*/ 540 h 791"/>
                <a:gd name="T74" fmla="*/ 82 w 304"/>
                <a:gd name="T75" fmla="*/ 661 h 791"/>
                <a:gd name="T76" fmla="*/ 67 w 304"/>
                <a:gd name="T77" fmla="*/ 668 h 791"/>
                <a:gd name="T78" fmla="*/ 39 w 304"/>
                <a:gd name="T79" fmla="*/ 606 h 791"/>
                <a:gd name="T80" fmla="*/ 8 w 304"/>
                <a:gd name="T81" fmla="*/ 463 h 791"/>
                <a:gd name="T82" fmla="*/ 58 w 304"/>
                <a:gd name="T83" fmla="*/ 445 h 791"/>
                <a:gd name="T84" fmla="*/ 27 w 304"/>
                <a:gd name="T85" fmla="*/ 447 h 791"/>
                <a:gd name="T86" fmla="*/ 3 w 304"/>
                <a:gd name="T87" fmla="*/ 438 h 791"/>
                <a:gd name="T88" fmla="*/ 8 w 304"/>
                <a:gd name="T89" fmla="*/ 388 h 791"/>
                <a:gd name="T90" fmla="*/ 37 w 304"/>
                <a:gd name="T91" fmla="*/ 296 h 791"/>
                <a:gd name="T92" fmla="*/ 56 w 304"/>
                <a:gd name="T93" fmla="*/ 270 h 791"/>
                <a:gd name="T94" fmla="*/ 61 w 304"/>
                <a:gd name="T95" fmla="*/ 321 h 791"/>
                <a:gd name="T96" fmla="*/ 72 w 304"/>
                <a:gd name="T97" fmla="*/ 310 h 791"/>
                <a:gd name="T98" fmla="*/ 69 w 304"/>
                <a:gd name="T99" fmla="*/ 250 h 791"/>
                <a:gd name="T100" fmla="*/ 64 w 304"/>
                <a:gd name="T101" fmla="*/ 188 h 791"/>
                <a:gd name="T102" fmla="*/ 88 w 304"/>
                <a:gd name="T103" fmla="*/ 78 h 791"/>
                <a:gd name="T104" fmla="*/ 120 w 304"/>
                <a:gd name="T105" fmla="*/ 30 h 791"/>
                <a:gd name="T106" fmla="*/ 187 w 304"/>
                <a:gd name="T107" fmla="*/ 9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4" h="791">
                  <a:moveTo>
                    <a:pt x="222" y="0"/>
                  </a:moveTo>
                  <a:lnTo>
                    <a:pt x="206" y="32"/>
                  </a:lnTo>
                  <a:lnTo>
                    <a:pt x="187" y="64"/>
                  </a:lnTo>
                  <a:lnTo>
                    <a:pt x="190" y="69"/>
                  </a:lnTo>
                  <a:lnTo>
                    <a:pt x="195" y="73"/>
                  </a:lnTo>
                  <a:lnTo>
                    <a:pt x="214" y="76"/>
                  </a:lnTo>
                  <a:lnTo>
                    <a:pt x="220" y="78"/>
                  </a:lnTo>
                  <a:lnTo>
                    <a:pt x="222" y="80"/>
                  </a:lnTo>
                  <a:lnTo>
                    <a:pt x="220" y="84"/>
                  </a:lnTo>
                  <a:lnTo>
                    <a:pt x="208" y="89"/>
                  </a:lnTo>
                  <a:lnTo>
                    <a:pt x="187" y="100"/>
                  </a:lnTo>
                  <a:lnTo>
                    <a:pt x="171" y="112"/>
                  </a:lnTo>
                  <a:lnTo>
                    <a:pt x="182" y="156"/>
                  </a:lnTo>
                  <a:lnTo>
                    <a:pt x="195" y="197"/>
                  </a:lnTo>
                  <a:lnTo>
                    <a:pt x="227" y="280"/>
                  </a:lnTo>
                  <a:lnTo>
                    <a:pt x="263" y="360"/>
                  </a:lnTo>
                  <a:lnTo>
                    <a:pt x="294" y="443"/>
                  </a:lnTo>
                  <a:lnTo>
                    <a:pt x="303" y="489"/>
                  </a:lnTo>
                  <a:lnTo>
                    <a:pt x="303" y="535"/>
                  </a:lnTo>
                  <a:lnTo>
                    <a:pt x="297" y="629"/>
                  </a:lnTo>
                  <a:lnTo>
                    <a:pt x="289" y="670"/>
                  </a:lnTo>
                  <a:lnTo>
                    <a:pt x="273" y="707"/>
                  </a:lnTo>
                  <a:lnTo>
                    <a:pt x="254" y="746"/>
                  </a:lnTo>
                  <a:lnTo>
                    <a:pt x="230" y="780"/>
                  </a:lnTo>
                  <a:lnTo>
                    <a:pt x="220" y="787"/>
                  </a:lnTo>
                  <a:lnTo>
                    <a:pt x="217" y="790"/>
                  </a:lnTo>
                  <a:lnTo>
                    <a:pt x="214" y="790"/>
                  </a:lnTo>
                  <a:lnTo>
                    <a:pt x="211" y="787"/>
                  </a:lnTo>
                  <a:lnTo>
                    <a:pt x="192" y="769"/>
                  </a:lnTo>
                  <a:lnTo>
                    <a:pt x="179" y="748"/>
                  </a:lnTo>
                  <a:lnTo>
                    <a:pt x="168" y="727"/>
                  </a:lnTo>
                  <a:lnTo>
                    <a:pt x="160" y="703"/>
                  </a:lnTo>
                  <a:lnTo>
                    <a:pt x="149" y="656"/>
                  </a:lnTo>
                  <a:lnTo>
                    <a:pt x="142" y="606"/>
                  </a:lnTo>
                  <a:lnTo>
                    <a:pt x="142" y="576"/>
                  </a:lnTo>
                  <a:lnTo>
                    <a:pt x="144" y="546"/>
                  </a:lnTo>
                  <a:lnTo>
                    <a:pt x="149" y="486"/>
                  </a:lnTo>
                  <a:lnTo>
                    <a:pt x="166" y="519"/>
                  </a:lnTo>
                  <a:lnTo>
                    <a:pt x="174" y="555"/>
                  </a:lnTo>
                  <a:lnTo>
                    <a:pt x="179" y="580"/>
                  </a:lnTo>
                  <a:lnTo>
                    <a:pt x="179" y="608"/>
                  </a:lnTo>
                  <a:lnTo>
                    <a:pt x="179" y="636"/>
                  </a:lnTo>
                  <a:lnTo>
                    <a:pt x="182" y="647"/>
                  </a:lnTo>
                  <a:lnTo>
                    <a:pt x="187" y="661"/>
                  </a:lnTo>
                  <a:lnTo>
                    <a:pt x="190" y="659"/>
                  </a:lnTo>
                  <a:lnTo>
                    <a:pt x="192" y="656"/>
                  </a:lnTo>
                  <a:lnTo>
                    <a:pt x="195" y="599"/>
                  </a:lnTo>
                  <a:lnTo>
                    <a:pt x="195" y="571"/>
                  </a:lnTo>
                  <a:lnTo>
                    <a:pt x="192" y="562"/>
                  </a:lnTo>
                  <a:lnTo>
                    <a:pt x="187" y="544"/>
                  </a:lnTo>
                  <a:lnTo>
                    <a:pt x="184" y="519"/>
                  </a:lnTo>
                  <a:lnTo>
                    <a:pt x="177" y="493"/>
                  </a:lnTo>
                  <a:lnTo>
                    <a:pt x="184" y="496"/>
                  </a:lnTo>
                  <a:lnTo>
                    <a:pt x="187" y="500"/>
                  </a:lnTo>
                  <a:lnTo>
                    <a:pt x="195" y="512"/>
                  </a:lnTo>
                  <a:lnTo>
                    <a:pt x="203" y="526"/>
                  </a:lnTo>
                  <a:lnTo>
                    <a:pt x="206" y="542"/>
                  </a:lnTo>
                  <a:lnTo>
                    <a:pt x="211" y="560"/>
                  </a:lnTo>
                  <a:lnTo>
                    <a:pt x="220" y="576"/>
                  </a:lnTo>
                  <a:lnTo>
                    <a:pt x="222" y="573"/>
                  </a:lnTo>
                  <a:lnTo>
                    <a:pt x="222" y="569"/>
                  </a:lnTo>
                  <a:lnTo>
                    <a:pt x="222" y="564"/>
                  </a:lnTo>
                  <a:lnTo>
                    <a:pt x="222" y="560"/>
                  </a:lnTo>
                  <a:lnTo>
                    <a:pt x="222" y="535"/>
                  </a:lnTo>
                  <a:lnTo>
                    <a:pt x="217" y="512"/>
                  </a:lnTo>
                  <a:lnTo>
                    <a:pt x="208" y="491"/>
                  </a:lnTo>
                  <a:lnTo>
                    <a:pt x="201" y="482"/>
                  </a:lnTo>
                  <a:lnTo>
                    <a:pt x="190" y="475"/>
                  </a:lnTo>
                  <a:lnTo>
                    <a:pt x="177" y="461"/>
                  </a:lnTo>
                  <a:lnTo>
                    <a:pt x="160" y="450"/>
                  </a:lnTo>
                  <a:lnTo>
                    <a:pt x="149" y="436"/>
                  </a:lnTo>
                  <a:lnTo>
                    <a:pt x="149" y="429"/>
                  </a:lnTo>
                  <a:lnTo>
                    <a:pt x="153" y="420"/>
                  </a:lnTo>
                  <a:lnTo>
                    <a:pt x="163" y="396"/>
                  </a:lnTo>
                  <a:lnTo>
                    <a:pt x="168" y="370"/>
                  </a:lnTo>
                  <a:lnTo>
                    <a:pt x="168" y="316"/>
                  </a:lnTo>
                  <a:lnTo>
                    <a:pt x="158" y="275"/>
                  </a:lnTo>
                  <a:lnTo>
                    <a:pt x="153" y="252"/>
                  </a:lnTo>
                  <a:lnTo>
                    <a:pt x="153" y="245"/>
                  </a:lnTo>
                  <a:lnTo>
                    <a:pt x="153" y="232"/>
                  </a:lnTo>
                  <a:lnTo>
                    <a:pt x="149" y="230"/>
                  </a:lnTo>
                  <a:lnTo>
                    <a:pt x="144" y="227"/>
                  </a:lnTo>
                  <a:lnTo>
                    <a:pt x="142" y="234"/>
                  </a:lnTo>
                  <a:lnTo>
                    <a:pt x="139" y="240"/>
                  </a:lnTo>
                  <a:lnTo>
                    <a:pt x="139" y="254"/>
                  </a:lnTo>
                  <a:lnTo>
                    <a:pt x="142" y="314"/>
                  </a:lnTo>
                  <a:lnTo>
                    <a:pt x="147" y="372"/>
                  </a:lnTo>
                  <a:lnTo>
                    <a:pt x="139" y="390"/>
                  </a:lnTo>
                  <a:lnTo>
                    <a:pt x="134" y="396"/>
                  </a:lnTo>
                  <a:lnTo>
                    <a:pt x="120" y="401"/>
                  </a:lnTo>
                  <a:lnTo>
                    <a:pt x="104" y="403"/>
                  </a:lnTo>
                  <a:lnTo>
                    <a:pt x="85" y="401"/>
                  </a:lnTo>
                  <a:lnTo>
                    <a:pt x="67" y="401"/>
                  </a:lnTo>
                  <a:lnTo>
                    <a:pt x="51" y="406"/>
                  </a:lnTo>
                  <a:lnTo>
                    <a:pt x="32" y="410"/>
                  </a:lnTo>
                  <a:lnTo>
                    <a:pt x="24" y="413"/>
                  </a:lnTo>
                  <a:lnTo>
                    <a:pt x="18" y="420"/>
                  </a:lnTo>
                  <a:lnTo>
                    <a:pt x="18" y="422"/>
                  </a:lnTo>
                  <a:lnTo>
                    <a:pt x="18" y="426"/>
                  </a:lnTo>
                  <a:lnTo>
                    <a:pt x="29" y="431"/>
                  </a:lnTo>
                  <a:lnTo>
                    <a:pt x="48" y="431"/>
                  </a:lnTo>
                  <a:lnTo>
                    <a:pt x="69" y="426"/>
                  </a:lnTo>
                  <a:lnTo>
                    <a:pt x="94" y="426"/>
                  </a:lnTo>
                  <a:lnTo>
                    <a:pt x="104" y="426"/>
                  </a:lnTo>
                  <a:lnTo>
                    <a:pt x="115" y="422"/>
                  </a:lnTo>
                  <a:lnTo>
                    <a:pt x="120" y="422"/>
                  </a:lnTo>
                  <a:lnTo>
                    <a:pt x="123" y="422"/>
                  </a:lnTo>
                  <a:lnTo>
                    <a:pt x="125" y="429"/>
                  </a:lnTo>
                  <a:lnTo>
                    <a:pt x="123" y="443"/>
                  </a:lnTo>
                  <a:lnTo>
                    <a:pt x="125" y="491"/>
                  </a:lnTo>
                  <a:lnTo>
                    <a:pt x="125" y="540"/>
                  </a:lnTo>
                  <a:lnTo>
                    <a:pt x="125" y="638"/>
                  </a:lnTo>
                  <a:lnTo>
                    <a:pt x="96" y="652"/>
                  </a:lnTo>
                  <a:lnTo>
                    <a:pt x="82" y="661"/>
                  </a:lnTo>
                  <a:lnTo>
                    <a:pt x="77" y="663"/>
                  </a:lnTo>
                  <a:lnTo>
                    <a:pt x="72" y="673"/>
                  </a:lnTo>
                  <a:lnTo>
                    <a:pt x="67" y="668"/>
                  </a:lnTo>
                  <a:lnTo>
                    <a:pt x="64" y="663"/>
                  </a:lnTo>
                  <a:lnTo>
                    <a:pt x="58" y="650"/>
                  </a:lnTo>
                  <a:lnTo>
                    <a:pt x="39" y="606"/>
                  </a:lnTo>
                  <a:lnTo>
                    <a:pt x="24" y="560"/>
                  </a:lnTo>
                  <a:lnTo>
                    <a:pt x="13" y="512"/>
                  </a:lnTo>
                  <a:lnTo>
                    <a:pt x="8" y="463"/>
                  </a:lnTo>
                  <a:lnTo>
                    <a:pt x="21" y="463"/>
                  </a:lnTo>
                  <a:lnTo>
                    <a:pt x="34" y="456"/>
                  </a:lnTo>
                  <a:lnTo>
                    <a:pt x="58" y="445"/>
                  </a:lnTo>
                  <a:lnTo>
                    <a:pt x="58" y="443"/>
                  </a:lnTo>
                  <a:lnTo>
                    <a:pt x="56" y="438"/>
                  </a:lnTo>
                  <a:lnTo>
                    <a:pt x="27" y="447"/>
                  </a:lnTo>
                  <a:lnTo>
                    <a:pt x="13" y="447"/>
                  </a:lnTo>
                  <a:lnTo>
                    <a:pt x="8" y="445"/>
                  </a:lnTo>
                  <a:lnTo>
                    <a:pt x="3" y="438"/>
                  </a:lnTo>
                  <a:lnTo>
                    <a:pt x="0" y="426"/>
                  </a:lnTo>
                  <a:lnTo>
                    <a:pt x="0" y="413"/>
                  </a:lnTo>
                  <a:lnTo>
                    <a:pt x="8" y="388"/>
                  </a:lnTo>
                  <a:lnTo>
                    <a:pt x="18" y="363"/>
                  </a:lnTo>
                  <a:lnTo>
                    <a:pt x="24" y="337"/>
                  </a:lnTo>
                  <a:lnTo>
                    <a:pt x="37" y="296"/>
                  </a:lnTo>
                  <a:lnTo>
                    <a:pt x="51" y="256"/>
                  </a:lnTo>
                  <a:lnTo>
                    <a:pt x="53" y="261"/>
                  </a:lnTo>
                  <a:lnTo>
                    <a:pt x="56" y="270"/>
                  </a:lnTo>
                  <a:lnTo>
                    <a:pt x="58" y="296"/>
                  </a:lnTo>
                  <a:lnTo>
                    <a:pt x="58" y="319"/>
                  </a:lnTo>
                  <a:lnTo>
                    <a:pt x="61" y="321"/>
                  </a:lnTo>
                  <a:lnTo>
                    <a:pt x="64" y="321"/>
                  </a:lnTo>
                  <a:lnTo>
                    <a:pt x="69" y="316"/>
                  </a:lnTo>
                  <a:lnTo>
                    <a:pt x="72" y="310"/>
                  </a:lnTo>
                  <a:lnTo>
                    <a:pt x="75" y="293"/>
                  </a:lnTo>
                  <a:lnTo>
                    <a:pt x="75" y="280"/>
                  </a:lnTo>
                  <a:lnTo>
                    <a:pt x="69" y="250"/>
                  </a:lnTo>
                  <a:lnTo>
                    <a:pt x="64" y="220"/>
                  </a:lnTo>
                  <a:lnTo>
                    <a:pt x="61" y="204"/>
                  </a:lnTo>
                  <a:lnTo>
                    <a:pt x="64" y="188"/>
                  </a:lnTo>
                  <a:lnTo>
                    <a:pt x="67" y="151"/>
                  </a:lnTo>
                  <a:lnTo>
                    <a:pt x="77" y="114"/>
                  </a:lnTo>
                  <a:lnTo>
                    <a:pt x="88" y="78"/>
                  </a:lnTo>
                  <a:lnTo>
                    <a:pt x="101" y="43"/>
                  </a:lnTo>
                  <a:lnTo>
                    <a:pt x="112" y="36"/>
                  </a:lnTo>
                  <a:lnTo>
                    <a:pt x="120" y="30"/>
                  </a:lnTo>
                  <a:lnTo>
                    <a:pt x="144" y="23"/>
                  </a:lnTo>
                  <a:lnTo>
                    <a:pt x="166" y="16"/>
                  </a:lnTo>
                  <a:lnTo>
                    <a:pt x="187" y="9"/>
                  </a:lnTo>
                  <a:lnTo>
                    <a:pt x="222" y="0"/>
                  </a:lnTo>
                </a:path>
              </a:pathLst>
            </a:custGeom>
            <a:solidFill>
              <a:srgbClr val="9999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 name="Freeform 111"/>
            <p:cNvSpPr>
              <a:spLocks/>
            </p:cNvSpPr>
            <p:nvPr/>
          </p:nvSpPr>
          <p:spPr bwMode="auto">
            <a:xfrm>
              <a:off x="2737" y="2421"/>
              <a:ext cx="87" cy="581"/>
            </a:xfrm>
            <a:custGeom>
              <a:avLst/>
              <a:gdLst>
                <a:gd name="T0" fmla="*/ 57 w 87"/>
                <a:gd name="T1" fmla="*/ 16 h 581"/>
                <a:gd name="T2" fmla="*/ 42 w 87"/>
                <a:gd name="T3" fmla="*/ 38 h 581"/>
                <a:gd name="T4" fmla="*/ 45 w 87"/>
                <a:gd name="T5" fmla="*/ 82 h 581"/>
                <a:gd name="T6" fmla="*/ 47 w 87"/>
                <a:gd name="T7" fmla="*/ 125 h 581"/>
                <a:gd name="T8" fmla="*/ 57 w 87"/>
                <a:gd name="T9" fmla="*/ 210 h 581"/>
                <a:gd name="T10" fmla="*/ 69 w 87"/>
                <a:gd name="T11" fmla="*/ 305 h 581"/>
                <a:gd name="T12" fmla="*/ 86 w 87"/>
                <a:gd name="T13" fmla="*/ 399 h 581"/>
                <a:gd name="T14" fmla="*/ 86 w 87"/>
                <a:gd name="T15" fmla="*/ 468 h 581"/>
                <a:gd name="T16" fmla="*/ 86 w 87"/>
                <a:gd name="T17" fmla="*/ 536 h 581"/>
                <a:gd name="T18" fmla="*/ 66 w 87"/>
                <a:gd name="T19" fmla="*/ 559 h 581"/>
                <a:gd name="T20" fmla="*/ 45 w 87"/>
                <a:gd name="T21" fmla="*/ 580 h 581"/>
                <a:gd name="T22" fmla="*/ 31 w 87"/>
                <a:gd name="T23" fmla="*/ 566 h 581"/>
                <a:gd name="T24" fmla="*/ 14 w 87"/>
                <a:gd name="T25" fmla="*/ 552 h 581"/>
                <a:gd name="T26" fmla="*/ 6 w 87"/>
                <a:gd name="T27" fmla="*/ 546 h 581"/>
                <a:gd name="T28" fmla="*/ 2 w 87"/>
                <a:gd name="T29" fmla="*/ 539 h 581"/>
                <a:gd name="T30" fmla="*/ 0 w 87"/>
                <a:gd name="T31" fmla="*/ 529 h 581"/>
                <a:gd name="T32" fmla="*/ 2 w 87"/>
                <a:gd name="T33" fmla="*/ 518 h 581"/>
                <a:gd name="T34" fmla="*/ 2 w 87"/>
                <a:gd name="T35" fmla="*/ 456 h 581"/>
                <a:gd name="T36" fmla="*/ 2 w 87"/>
                <a:gd name="T37" fmla="*/ 390 h 581"/>
                <a:gd name="T38" fmla="*/ 6 w 87"/>
                <a:gd name="T39" fmla="*/ 326 h 581"/>
                <a:gd name="T40" fmla="*/ 14 w 87"/>
                <a:gd name="T41" fmla="*/ 262 h 581"/>
                <a:gd name="T42" fmla="*/ 19 w 87"/>
                <a:gd name="T43" fmla="*/ 214 h 581"/>
                <a:gd name="T44" fmla="*/ 21 w 87"/>
                <a:gd name="T45" fmla="*/ 168 h 581"/>
                <a:gd name="T46" fmla="*/ 26 w 87"/>
                <a:gd name="T47" fmla="*/ 120 h 581"/>
                <a:gd name="T48" fmla="*/ 31 w 87"/>
                <a:gd name="T49" fmla="*/ 75 h 581"/>
                <a:gd name="T50" fmla="*/ 31 w 87"/>
                <a:gd name="T51" fmla="*/ 61 h 581"/>
                <a:gd name="T52" fmla="*/ 31 w 87"/>
                <a:gd name="T53" fmla="*/ 47 h 581"/>
                <a:gd name="T54" fmla="*/ 23 w 87"/>
                <a:gd name="T55" fmla="*/ 25 h 581"/>
                <a:gd name="T56" fmla="*/ 19 w 87"/>
                <a:gd name="T57" fmla="*/ 23 h 581"/>
                <a:gd name="T58" fmla="*/ 19 w 87"/>
                <a:gd name="T59" fmla="*/ 18 h 581"/>
                <a:gd name="T60" fmla="*/ 19 w 87"/>
                <a:gd name="T61" fmla="*/ 13 h 581"/>
                <a:gd name="T62" fmla="*/ 21 w 87"/>
                <a:gd name="T63" fmla="*/ 11 h 581"/>
                <a:gd name="T64" fmla="*/ 31 w 87"/>
                <a:gd name="T65" fmla="*/ 0 h 581"/>
                <a:gd name="T66" fmla="*/ 47 w 87"/>
                <a:gd name="T67" fmla="*/ 6 h 581"/>
                <a:gd name="T68" fmla="*/ 52 w 87"/>
                <a:gd name="T69" fmla="*/ 9 h 581"/>
                <a:gd name="T70" fmla="*/ 57 w 87"/>
                <a:gd name="T71" fmla="*/ 16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7" h="581">
                  <a:moveTo>
                    <a:pt x="57" y="16"/>
                  </a:moveTo>
                  <a:lnTo>
                    <a:pt x="42" y="38"/>
                  </a:lnTo>
                  <a:lnTo>
                    <a:pt x="45" y="82"/>
                  </a:lnTo>
                  <a:lnTo>
                    <a:pt x="47" y="125"/>
                  </a:lnTo>
                  <a:lnTo>
                    <a:pt x="57" y="210"/>
                  </a:lnTo>
                  <a:lnTo>
                    <a:pt x="69" y="305"/>
                  </a:lnTo>
                  <a:lnTo>
                    <a:pt x="86" y="399"/>
                  </a:lnTo>
                  <a:lnTo>
                    <a:pt x="86" y="468"/>
                  </a:lnTo>
                  <a:lnTo>
                    <a:pt x="86" y="536"/>
                  </a:lnTo>
                  <a:lnTo>
                    <a:pt x="66" y="559"/>
                  </a:lnTo>
                  <a:lnTo>
                    <a:pt x="45" y="580"/>
                  </a:lnTo>
                  <a:lnTo>
                    <a:pt x="31" y="566"/>
                  </a:lnTo>
                  <a:lnTo>
                    <a:pt x="14" y="552"/>
                  </a:lnTo>
                  <a:lnTo>
                    <a:pt x="6" y="546"/>
                  </a:lnTo>
                  <a:lnTo>
                    <a:pt x="2" y="539"/>
                  </a:lnTo>
                  <a:lnTo>
                    <a:pt x="0" y="529"/>
                  </a:lnTo>
                  <a:lnTo>
                    <a:pt x="2" y="518"/>
                  </a:lnTo>
                  <a:lnTo>
                    <a:pt x="2" y="456"/>
                  </a:lnTo>
                  <a:lnTo>
                    <a:pt x="2" y="390"/>
                  </a:lnTo>
                  <a:lnTo>
                    <a:pt x="6" y="326"/>
                  </a:lnTo>
                  <a:lnTo>
                    <a:pt x="14" y="262"/>
                  </a:lnTo>
                  <a:lnTo>
                    <a:pt x="19" y="214"/>
                  </a:lnTo>
                  <a:lnTo>
                    <a:pt x="21" y="168"/>
                  </a:lnTo>
                  <a:lnTo>
                    <a:pt x="26" y="120"/>
                  </a:lnTo>
                  <a:lnTo>
                    <a:pt x="31" y="75"/>
                  </a:lnTo>
                  <a:lnTo>
                    <a:pt x="31" y="61"/>
                  </a:lnTo>
                  <a:lnTo>
                    <a:pt x="31" y="47"/>
                  </a:lnTo>
                  <a:lnTo>
                    <a:pt x="23" y="25"/>
                  </a:lnTo>
                  <a:lnTo>
                    <a:pt x="19" y="23"/>
                  </a:lnTo>
                  <a:lnTo>
                    <a:pt x="19" y="18"/>
                  </a:lnTo>
                  <a:lnTo>
                    <a:pt x="19" y="13"/>
                  </a:lnTo>
                  <a:lnTo>
                    <a:pt x="21" y="11"/>
                  </a:lnTo>
                  <a:lnTo>
                    <a:pt x="31" y="0"/>
                  </a:lnTo>
                  <a:lnTo>
                    <a:pt x="47" y="6"/>
                  </a:lnTo>
                  <a:lnTo>
                    <a:pt x="52" y="9"/>
                  </a:lnTo>
                  <a:lnTo>
                    <a:pt x="57" y="16"/>
                  </a:lnTo>
                </a:path>
              </a:pathLst>
            </a:custGeom>
            <a:solidFill>
              <a:srgbClr val="E61A66"/>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1" name="Freeform 112"/>
            <p:cNvSpPr>
              <a:spLocks/>
            </p:cNvSpPr>
            <p:nvPr/>
          </p:nvSpPr>
          <p:spPr bwMode="auto">
            <a:xfrm>
              <a:off x="2805" y="2459"/>
              <a:ext cx="35" cy="263"/>
            </a:xfrm>
            <a:custGeom>
              <a:avLst/>
              <a:gdLst>
                <a:gd name="T0" fmla="*/ 34 w 35"/>
                <a:gd name="T1" fmla="*/ 17 h 263"/>
                <a:gd name="T2" fmla="*/ 34 w 35"/>
                <a:gd name="T3" fmla="*/ 30 h 263"/>
                <a:gd name="T4" fmla="*/ 34 w 35"/>
                <a:gd name="T5" fmla="*/ 47 h 263"/>
                <a:gd name="T6" fmla="*/ 34 w 35"/>
                <a:gd name="T7" fmla="*/ 75 h 263"/>
                <a:gd name="T8" fmla="*/ 22 w 35"/>
                <a:gd name="T9" fmla="*/ 262 h 263"/>
                <a:gd name="T10" fmla="*/ 9 w 35"/>
                <a:gd name="T11" fmla="*/ 146 h 263"/>
                <a:gd name="T12" fmla="*/ 0 w 35"/>
                <a:gd name="T13" fmla="*/ 28 h 263"/>
                <a:gd name="T14" fmla="*/ 0 w 35"/>
                <a:gd name="T15" fmla="*/ 13 h 263"/>
                <a:gd name="T16" fmla="*/ 3 w 35"/>
                <a:gd name="T17" fmla="*/ 4 h 263"/>
                <a:gd name="T18" fmla="*/ 5 w 35"/>
                <a:gd name="T19" fmla="*/ 2 h 263"/>
                <a:gd name="T20" fmla="*/ 9 w 35"/>
                <a:gd name="T21" fmla="*/ 0 h 263"/>
                <a:gd name="T22" fmla="*/ 15 w 35"/>
                <a:gd name="T23" fmla="*/ 2 h 263"/>
                <a:gd name="T24" fmla="*/ 22 w 35"/>
                <a:gd name="T25" fmla="*/ 6 h 263"/>
                <a:gd name="T26" fmla="*/ 34 w 35"/>
                <a:gd name="T27" fmla="*/ 1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263">
                  <a:moveTo>
                    <a:pt x="34" y="17"/>
                  </a:moveTo>
                  <a:lnTo>
                    <a:pt x="34" y="30"/>
                  </a:lnTo>
                  <a:lnTo>
                    <a:pt x="34" y="47"/>
                  </a:lnTo>
                  <a:lnTo>
                    <a:pt x="34" y="75"/>
                  </a:lnTo>
                  <a:lnTo>
                    <a:pt x="22" y="262"/>
                  </a:lnTo>
                  <a:lnTo>
                    <a:pt x="9" y="146"/>
                  </a:lnTo>
                  <a:lnTo>
                    <a:pt x="0" y="28"/>
                  </a:lnTo>
                  <a:lnTo>
                    <a:pt x="0" y="13"/>
                  </a:lnTo>
                  <a:lnTo>
                    <a:pt x="3" y="4"/>
                  </a:lnTo>
                  <a:lnTo>
                    <a:pt x="5" y="2"/>
                  </a:lnTo>
                  <a:lnTo>
                    <a:pt x="9" y="0"/>
                  </a:lnTo>
                  <a:lnTo>
                    <a:pt x="15" y="2"/>
                  </a:lnTo>
                  <a:lnTo>
                    <a:pt x="22" y="6"/>
                  </a:lnTo>
                  <a:lnTo>
                    <a:pt x="34" y="17"/>
                  </a:lnTo>
                </a:path>
              </a:pathLst>
            </a:custGeom>
            <a:solidFill>
              <a:srgbClr val="CCF0F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 name="Freeform 113"/>
            <p:cNvSpPr>
              <a:spLocks/>
            </p:cNvSpPr>
            <p:nvPr/>
          </p:nvSpPr>
          <p:spPr bwMode="auto">
            <a:xfrm>
              <a:off x="2712" y="2460"/>
              <a:ext cx="26" cy="222"/>
            </a:xfrm>
            <a:custGeom>
              <a:avLst/>
              <a:gdLst>
                <a:gd name="T0" fmla="*/ 25 w 26"/>
                <a:gd name="T1" fmla="*/ 8 h 222"/>
                <a:gd name="T2" fmla="*/ 25 w 26"/>
                <a:gd name="T3" fmla="*/ 48 h 222"/>
                <a:gd name="T4" fmla="*/ 23 w 26"/>
                <a:gd name="T5" fmla="*/ 88 h 222"/>
                <a:gd name="T6" fmla="*/ 19 w 26"/>
                <a:gd name="T7" fmla="*/ 130 h 222"/>
                <a:gd name="T8" fmla="*/ 18 w 26"/>
                <a:gd name="T9" fmla="*/ 172 h 222"/>
                <a:gd name="T10" fmla="*/ 15 w 26"/>
                <a:gd name="T11" fmla="*/ 197 h 222"/>
                <a:gd name="T12" fmla="*/ 11 w 26"/>
                <a:gd name="T13" fmla="*/ 221 h 222"/>
                <a:gd name="T14" fmla="*/ 5 w 26"/>
                <a:gd name="T15" fmla="*/ 125 h 222"/>
                <a:gd name="T16" fmla="*/ 0 w 26"/>
                <a:gd name="T17" fmla="*/ 30 h 222"/>
                <a:gd name="T18" fmla="*/ 3 w 26"/>
                <a:gd name="T19" fmla="*/ 22 h 222"/>
                <a:gd name="T20" fmla="*/ 6 w 26"/>
                <a:gd name="T21" fmla="*/ 13 h 222"/>
                <a:gd name="T22" fmla="*/ 11 w 26"/>
                <a:gd name="T23" fmla="*/ 4 h 222"/>
                <a:gd name="T24" fmla="*/ 15 w 26"/>
                <a:gd name="T25" fmla="*/ 0 h 222"/>
                <a:gd name="T26" fmla="*/ 19 w 26"/>
                <a:gd name="T27" fmla="*/ 0 h 222"/>
                <a:gd name="T28" fmla="*/ 21 w 26"/>
                <a:gd name="T29" fmla="*/ 4 h 222"/>
                <a:gd name="T30" fmla="*/ 25 w 26"/>
                <a:gd name="T31" fmla="*/ 8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 h="222">
                  <a:moveTo>
                    <a:pt x="25" y="8"/>
                  </a:moveTo>
                  <a:lnTo>
                    <a:pt x="25" y="48"/>
                  </a:lnTo>
                  <a:lnTo>
                    <a:pt x="23" y="88"/>
                  </a:lnTo>
                  <a:lnTo>
                    <a:pt x="19" y="130"/>
                  </a:lnTo>
                  <a:lnTo>
                    <a:pt x="18" y="172"/>
                  </a:lnTo>
                  <a:lnTo>
                    <a:pt x="15" y="197"/>
                  </a:lnTo>
                  <a:lnTo>
                    <a:pt x="11" y="221"/>
                  </a:lnTo>
                  <a:lnTo>
                    <a:pt x="5" y="125"/>
                  </a:lnTo>
                  <a:lnTo>
                    <a:pt x="0" y="30"/>
                  </a:lnTo>
                  <a:lnTo>
                    <a:pt x="3" y="22"/>
                  </a:lnTo>
                  <a:lnTo>
                    <a:pt x="6" y="13"/>
                  </a:lnTo>
                  <a:lnTo>
                    <a:pt x="11" y="4"/>
                  </a:lnTo>
                  <a:lnTo>
                    <a:pt x="15" y="0"/>
                  </a:lnTo>
                  <a:lnTo>
                    <a:pt x="19" y="0"/>
                  </a:lnTo>
                  <a:lnTo>
                    <a:pt x="21" y="4"/>
                  </a:lnTo>
                  <a:lnTo>
                    <a:pt x="25" y="8"/>
                  </a:lnTo>
                </a:path>
              </a:pathLst>
            </a:custGeom>
            <a:solidFill>
              <a:srgbClr val="CCF0F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3" name="Freeform 114"/>
            <p:cNvSpPr>
              <a:spLocks/>
            </p:cNvSpPr>
            <p:nvPr/>
          </p:nvSpPr>
          <p:spPr bwMode="auto">
            <a:xfrm>
              <a:off x="2434" y="2739"/>
              <a:ext cx="94" cy="52"/>
            </a:xfrm>
            <a:custGeom>
              <a:avLst/>
              <a:gdLst>
                <a:gd name="T0" fmla="*/ 93 w 94"/>
                <a:gd name="T1" fmla="*/ 3 h 52"/>
                <a:gd name="T2" fmla="*/ 93 w 94"/>
                <a:gd name="T3" fmla="*/ 9 h 52"/>
                <a:gd name="T4" fmla="*/ 90 w 94"/>
                <a:gd name="T5" fmla="*/ 14 h 52"/>
                <a:gd name="T6" fmla="*/ 78 w 94"/>
                <a:gd name="T7" fmla="*/ 23 h 52"/>
                <a:gd name="T8" fmla="*/ 54 w 94"/>
                <a:gd name="T9" fmla="*/ 38 h 52"/>
                <a:gd name="T10" fmla="*/ 28 w 94"/>
                <a:gd name="T11" fmla="*/ 44 h 52"/>
                <a:gd name="T12" fmla="*/ 0 w 94"/>
                <a:gd name="T13" fmla="*/ 51 h 52"/>
                <a:gd name="T14" fmla="*/ 0 w 94"/>
                <a:gd name="T15" fmla="*/ 49 h 52"/>
                <a:gd name="T16" fmla="*/ 18 w 94"/>
                <a:gd name="T17" fmla="*/ 40 h 52"/>
                <a:gd name="T18" fmla="*/ 28 w 94"/>
                <a:gd name="T19" fmla="*/ 36 h 52"/>
                <a:gd name="T20" fmla="*/ 38 w 94"/>
                <a:gd name="T21" fmla="*/ 34 h 52"/>
                <a:gd name="T22" fmla="*/ 64 w 94"/>
                <a:gd name="T23" fmla="*/ 21 h 52"/>
                <a:gd name="T24" fmla="*/ 74 w 94"/>
                <a:gd name="T25" fmla="*/ 13 h 52"/>
                <a:gd name="T26" fmla="*/ 83 w 94"/>
                <a:gd name="T27" fmla="*/ 3 h 52"/>
                <a:gd name="T28" fmla="*/ 88 w 94"/>
                <a:gd name="T29" fmla="*/ 0 h 52"/>
                <a:gd name="T30" fmla="*/ 93 w 94"/>
                <a:gd name="T31" fmla="*/ 0 h 52"/>
                <a:gd name="T32" fmla="*/ 93 w 94"/>
                <a:gd name="T33" fmla="*/ 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4" h="52">
                  <a:moveTo>
                    <a:pt x="93" y="3"/>
                  </a:moveTo>
                  <a:lnTo>
                    <a:pt x="93" y="9"/>
                  </a:lnTo>
                  <a:lnTo>
                    <a:pt x="90" y="14"/>
                  </a:lnTo>
                  <a:lnTo>
                    <a:pt x="78" y="23"/>
                  </a:lnTo>
                  <a:lnTo>
                    <a:pt x="54" y="38"/>
                  </a:lnTo>
                  <a:lnTo>
                    <a:pt x="28" y="44"/>
                  </a:lnTo>
                  <a:lnTo>
                    <a:pt x="0" y="51"/>
                  </a:lnTo>
                  <a:lnTo>
                    <a:pt x="0" y="49"/>
                  </a:lnTo>
                  <a:lnTo>
                    <a:pt x="18" y="40"/>
                  </a:lnTo>
                  <a:lnTo>
                    <a:pt x="28" y="36"/>
                  </a:lnTo>
                  <a:lnTo>
                    <a:pt x="38" y="34"/>
                  </a:lnTo>
                  <a:lnTo>
                    <a:pt x="64" y="21"/>
                  </a:lnTo>
                  <a:lnTo>
                    <a:pt x="74" y="13"/>
                  </a:lnTo>
                  <a:lnTo>
                    <a:pt x="83" y="3"/>
                  </a:lnTo>
                  <a:lnTo>
                    <a:pt x="88" y="0"/>
                  </a:lnTo>
                  <a:lnTo>
                    <a:pt x="93" y="0"/>
                  </a:lnTo>
                  <a:lnTo>
                    <a:pt x="93" y="3"/>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4" name="Freeform 115"/>
            <p:cNvSpPr>
              <a:spLocks/>
            </p:cNvSpPr>
            <p:nvPr/>
          </p:nvSpPr>
          <p:spPr bwMode="auto">
            <a:xfrm>
              <a:off x="2737" y="3005"/>
              <a:ext cx="87" cy="20"/>
            </a:xfrm>
            <a:custGeom>
              <a:avLst/>
              <a:gdLst>
                <a:gd name="T0" fmla="*/ 54 w 87"/>
                <a:gd name="T1" fmla="*/ 15 h 20"/>
                <a:gd name="T2" fmla="*/ 62 w 87"/>
                <a:gd name="T3" fmla="*/ 13 h 20"/>
                <a:gd name="T4" fmla="*/ 69 w 87"/>
                <a:gd name="T5" fmla="*/ 9 h 20"/>
                <a:gd name="T6" fmla="*/ 73 w 87"/>
                <a:gd name="T7" fmla="*/ 5 h 20"/>
                <a:gd name="T8" fmla="*/ 81 w 87"/>
                <a:gd name="T9" fmla="*/ 3 h 20"/>
                <a:gd name="T10" fmla="*/ 83 w 87"/>
                <a:gd name="T11" fmla="*/ 9 h 20"/>
                <a:gd name="T12" fmla="*/ 86 w 87"/>
                <a:gd name="T13" fmla="*/ 15 h 20"/>
                <a:gd name="T14" fmla="*/ 64 w 87"/>
                <a:gd name="T15" fmla="*/ 17 h 20"/>
                <a:gd name="T16" fmla="*/ 45 w 87"/>
                <a:gd name="T17" fmla="*/ 19 h 20"/>
                <a:gd name="T18" fmla="*/ 4 w 87"/>
                <a:gd name="T19" fmla="*/ 19 h 20"/>
                <a:gd name="T20" fmla="*/ 0 w 87"/>
                <a:gd name="T21" fmla="*/ 17 h 20"/>
                <a:gd name="T22" fmla="*/ 0 w 87"/>
                <a:gd name="T23" fmla="*/ 8 h 20"/>
                <a:gd name="T24" fmla="*/ 2 w 87"/>
                <a:gd name="T25" fmla="*/ 0 h 20"/>
                <a:gd name="T26" fmla="*/ 9 w 87"/>
                <a:gd name="T27" fmla="*/ 1 h 20"/>
                <a:gd name="T28" fmla="*/ 14 w 87"/>
                <a:gd name="T29" fmla="*/ 5 h 20"/>
                <a:gd name="T30" fmla="*/ 26 w 87"/>
                <a:gd name="T31" fmla="*/ 12 h 20"/>
                <a:gd name="T32" fmla="*/ 38 w 87"/>
                <a:gd name="T33" fmla="*/ 17 h 20"/>
                <a:gd name="T34" fmla="*/ 47 w 87"/>
                <a:gd name="T35" fmla="*/ 19 h 20"/>
                <a:gd name="T36" fmla="*/ 54 w 87"/>
                <a:gd name="T37"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 h="20">
                  <a:moveTo>
                    <a:pt x="54" y="15"/>
                  </a:moveTo>
                  <a:lnTo>
                    <a:pt x="62" y="13"/>
                  </a:lnTo>
                  <a:lnTo>
                    <a:pt x="69" y="9"/>
                  </a:lnTo>
                  <a:lnTo>
                    <a:pt x="73" y="5"/>
                  </a:lnTo>
                  <a:lnTo>
                    <a:pt x="81" y="3"/>
                  </a:lnTo>
                  <a:lnTo>
                    <a:pt x="83" y="9"/>
                  </a:lnTo>
                  <a:lnTo>
                    <a:pt x="86" y="15"/>
                  </a:lnTo>
                  <a:lnTo>
                    <a:pt x="64" y="17"/>
                  </a:lnTo>
                  <a:lnTo>
                    <a:pt x="45" y="19"/>
                  </a:lnTo>
                  <a:lnTo>
                    <a:pt x="4" y="19"/>
                  </a:lnTo>
                  <a:lnTo>
                    <a:pt x="0" y="17"/>
                  </a:lnTo>
                  <a:lnTo>
                    <a:pt x="0" y="8"/>
                  </a:lnTo>
                  <a:lnTo>
                    <a:pt x="2" y="0"/>
                  </a:lnTo>
                  <a:lnTo>
                    <a:pt x="9" y="1"/>
                  </a:lnTo>
                  <a:lnTo>
                    <a:pt x="14" y="5"/>
                  </a:lnTo>
                  <a:lnTo>
                    <a:pt x="26" y="12"/>
                  </a:lnTo>
                  <a:lnTo>
                    <a:pt x="38" y="17"/>
                  </a:lnTo>
                  <a:lnTo>
                    <a:pt x="47" y="19"/>
                  </a:lnTo>
                  <a:lnTo>
                    <a:pt x="54" y="15"/>
                  </a:lnTo>
                </a:path>
              </a:pathLst>
            </a:custGeom>
            <a:solidFill>
              <a:srgbClr val="CCF0F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5" name="Freeform 116"/>
            <p:cNvSpPr>
              <a:spLocks/>
            </p:cNvSpPr>
            <p:nvPr/>
          </p:nvSpPr>
          <p:spPr bwMode="auto">
            <a:xfrm>
              <a:off x="2485" y="3052"/>
              <a:ext cx="466" cy="1130"/>
            </a:xfrm>
            <a:custGeom>
              <a:avLst/>
              <a:gdLst>
                <a:gd name="T0" fmla="*/ 350 w 466"/>
                <a:gd name="T1" fmla="*/ 203 h 1130"/>
                <a:gd name="T2" fmla="*/ 421 w 466"/>
                <a:gd name="T3" fmla="*/ 231 h 1130"/>
                <a:gd name="T4" fmla="*/ 465 w 466"/>
                <a:gd name="T5" fmla="*/ 224 h 1130"/>
                <a:gd name="T6" fmla="*/ 459 w 466"/>
                <a:gd name="T7" fmla="*/ 457 h 1130"/>
                <a:gd name="T8" fmla="*/ 451 w 466"/>
                <a:gd name="T9" fmla="*/ 837 h 1130"/>
                <a:gd name="T10" fmla="*/ 451 w 466"/>
                <a:gd name="T11" fmla="*/ 978 h 1130"/>
                <a:gd name="T12" fmla="*/ 394 w 466"/>
                <a:gd name="T13" fmla="*/ 1048 h 1130"/>
                <a:gd name="T14" fmla="*/ 360 w 466"/>
                <a:gd name="T15" fmla="*/ 1080 h 1130"/>
                <a:gd name="T16" fmla="*/ 385 w 466"/>
                <a:gd name="T17" fmla="*/ 1078 h 1130"/>
                <a:gd name="T18" fmla="*/ 432 w 466"/>
                <a:gd name="T19" fmla="*/ 1048 h 1130"/>
                <a:gd name="T20" fmla="*/ 456 w 466"/>
                <a:gd name="T21" fmla="*/ 1008 h 1130"/>
                <a:gd name="T22" fmla="*/ 456 w 466"/>
                <a:gd name="T23" fmla="*/ 1045 h 1130"/>
                <a:gd name="T24" fmla="*/ 459 w 466"/>
                <a:gd name="T25" fmla="*/ 1089 h 1130"/>
                <a:gd name="T26" fmla="*/ 424 w 466"/>
                <a:gd name="T27" fmla="*/ 1082 h 1130"/>
                <a:gd name="T28" fmla="*/ 366 w 466"/>
                <a:gd name="T29" fmla="*/ 1103 h 1130"/>
                <a:gd name="T30" fmla="*/ 320 w 466"/>
                <a:gd name="T31" fmla="*/ 1129 h 1130"/>
                <a:gd name="T32" fmla="*/ 301 w 466"/>
                <a:gd name="T33" fmla="*/ 1057 h 1130"/>
                <a:gd name="T34" fmla="*/ 298 w 466"/>
                <a:gd name="T35" fmla="*/ 738 h 1130"/>
                <a:gd name="T36" fmla="*/ 281 w 466"/>
                <a:gd name="T37" fmla="*/ 529 h 1130"/>
                <a:gd name="T38" fmla="*/ 279 w 466"/>
                <a:gd name="T39" fmla="*/ 476 h 1130"/>
                <a:gd name="T40" fmla="*/ 273 w 466"/>
                <a:gd name="T41" fmla="*/ 222 h 1130"/>
                <a:gd name="T42" fmla="*/ 259 w 466"/>
                <a:gd name="T43" fmla="*/ 220 h 1130"/>
                <a:gd name="T44" fmla="*/ 254 w 466"/>
                <a:gd name="T45" fmla="*/ 497 h 1130"/>
                <a:gd name="T46" fmla="*/ 273 w 466"/>
                <a:gd name="T47" fmla="*/ 779 h 1130"/>
                <a:gd name="T48" fmla="*/ 279 w 466"/>
                <a:gd name="T49" fmla="*/ 990 h 1130"/>
                <a:gd name="T50" fmla="*/ 279 w 466"/>
                <a:gd name="T51" fmla="*/ 1122 h 1130"/>
                <a:gd name="T52" fmla="*/ 210 w 466"/>
                <a:gd name="T53" fmla="*/ 1105 h 1130"/>
                <a:gd name="T54" fmla="*/ 141 w 466"/>
                <a:gd name="T55" fmla="*/ 1096 h 1130"/>
                <a:gd name="T56" fmla="*/ 128 w 466"/>
                <a:gd name="T57" fmla="*/ 958 h 1130"/>
                <a:gd name="T58" fmla="*/ 141 w 466"/>
                <a:gd name="T59" fmla="*/ 906 h 1130"/>
                <a:gd name="T60" fmla="*/ 172 w 466"/>
                <a:gd name="T61" fmla="*/ 990 h 1130"/>
                <a:gd name="T62" fmla="*/ 202 w 466"/>
                <a:gd name="T63" fmla="*/ 1025 h 1130"/>
                <a:gd name="T64" fmla="*/ 232 w 466"/>
                <a:gd name="T65" fmla="*/ 1034 h 1130"/>
                <a:gd name="T66" fmla="*/ 227 w 466"/>
                <a:gd name="T67" fmla="*/ 1022 h 1130"/>
                <a:gd name="T68" fmla="*/ 180 w 466"/>
                <a:gd name="T69" fmla="*/ 962 h 1130"/>
                <a:gd name="T70" fmla="*/ 153 w 466"/>
                <a:gd name="T71" fmla="*/ 846 h 1130"/>
                <a:gd name="T72" fmla="*/ 126 w 466"/>
                <a:gd name="T73" fmla="*/ 724 h 1130"/>
                <a:gd name="T74" fmla="*/ 104 w 466"/>
                <a:gd name="T75" fmla="*/ 592 h 1130"/>
                <a:gd name="T76" fmla="*/ 62 w 466"/>
                <a:gd name="T77" fmla="*/ 351 h 1130"/>
                <a:gd name="T78" fmla="*/ 57 w 466"/>
                <a:gd name="T79" fmla="*/ 250 h 1130"/>
                <a:gd name="T80" fmla="*/ 8 w 466"/>
                <a:gd name="T81" fmla="*/ 140 h 1130"/>
                <a:gd name="T82" fmla="*/ 0 w 466"/>
                <a:gd name="T83" fmla="*/ 90 h 1130"/>
                <a:gd name="T84" fmla="*/ 21 w 466"/>
                <a:gd name="T85" fmla="*/ 23 h 1130"/>
                <a:gd name="T86" fmla="*/ 54 w 466"/>
                <a:gd name="T87" fmla="*/ 13 h 1130"/>
                <a:gd name="T88" fmla="*/ 84 w 466"/>
                <a:gd name="T89" fmla="*/ 113 h 1130"/>
                <a:gd name="T90" fmla="*/ 134 w 466"/>
                <a:gd name="T91" fmla="*/ 163 h 1130"/>
                <a:gd name="T92" fmla="*/ 163 w 466"/>
                <a:gd name="T93" fmla="*/ 150 h 1130"/>
                <a:gd name="T94" fmla="*/ 202 w 466"/>
                <a:gd name="T95" fmla="*/ 92 h 1130"/>
                <a:gd name="T96" fmla="*/ 237 w 466"/>
                <a:gd name="T97" fmla="*/ 2 h 1130"/>
                <a:gd name="T98" fmla="*/ 341 w 466"/>
                <a:gd name="T99" fmla="*/ 0 h 1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66" h="1130">
                  <a:moveTo>
                    <a:pt x="341" y="170"/>
                  </a:moveTo>
                  <a:lnTo>
                    <a:pt x="344" y="187"/>
                  </a:lnTo>
                  <a:lnTo>
                    <a:pt x="350" y="203"/>
                  </a:lnTo>
                  <a:lnTo>
                    <a:pt x="360" y="217"/>
                  </a:lnTo>
                  <a:lnTo>
                    <a:pt x="377" y="229"/>
                  </a:lnTo>
                  <a:lnTo>
                    <a:pt x="421" y="231"/>
                  </a:lnTo>
                  <a:lnTo>
                    <a:pt x="443" y="229"/>
                  </a:lnTo>
                  <a:lnTo>
                    <a:pt x="451" y="229"/>
                  </a:lnTo>
                  <a:lnTo>
                    <a:pt x="465" y="224"/>
                  </a:lnTo>
                  <a:lnTo>
                    <a:pt x="465" y="284"/>
                  </a:lnTo>
                  <a:lnTo>
                    <a:pt x="465" y="342"/>
                  </a:lnTo>
                  <a:lnTo>
                    <a:pt x="459" y="457"/>
                  </a:lnTo>
                  <a:lnTo>
                    <a:pt x="451" y="585"/>
                  </a:lnTo>
                  <a:lnTo>
                    <a:pt x="440" y="714"/>
                  </a:lnTo>
                  <a:lnTo>
                    <a:pt x="451" y="837"/>
                  </a:lnTo>
                  <a:lnTo>
                    <a:pt x="454" y="899"/>
                  </a:lnTo>
                  <a:lnTo>
                    <a:pt x="454" y="965"/>
                  </a:lnTo>
                  <a:lnTo>
                    <a:pt x="451" y="978"/>
                  </a:lnTo>
                  <a:lnTo>
                    <a:pt x="446" y="995"/>
                  </a:lnTo>
                  <a:lnTo>
                    <a:pt x="424" y="1025"/>
                  </a:lnTo>
                  <a:lnTo>
                    <a:pt x="394" y="1048"/>
                  </a:lnTo>
                  <a:lnTo>
                    <a:pt x="360" y="1068"/>
                  </a:lnTo>
                  <a:lnTo>
                    <a:pt x="358" y="1073"/>
                  </a:lnTo>
                  <a:lnTo>
                    <a:pt x="360" y="1080"/>
                  </a:lnTo>
                  <a:lnTo>
                    <a:pt x="369" y="1082"/>
                  </a:lnTo>
                  <a:lnTo>
                    <a:pt x="377" y="1082"/>
                  </a:lnTo>
                  <a:lnTo>
                    <a:pt x="385" y="1078"/>
                  </a:lnTo>
                  <a:lnTo>
                    <a:pt x="394" y="1075"/>
                  </a:lnTo>
                  <a:lnTo>
                    <a:pt x="415" y="1064"/>
                  </a:lnTo>
                  <a:lnTo>
                    <a:pt x="432" y="1048"/>
                  </a:lnTo>
                  <a:lnTo>
                    <a:pt x="446" y="1029"/>
                  </a:lnTo>
                  <a:lnTo>
                    <a:pt x="454" y="1011"/>
                  </a:lnTo>
                  <a:lnTo>
                    <a:pt x="456" y="1008"/>
                  </a:lnTo>
                  <a:lnTo>
                    <a:pt x="459" y="1020"/>
                  </a:lnTo>
                  <a:lnTo>
                    <a:pt x="456" y="1034"/>
                  </a:lnTo>
                  <a:lnTo>
                    <a:pt x="456" y="1045"/>
                  </a:lnTo>
                  <a:lnTo>
                    <a:pt x="456" y="1059"/>
                  </a:lnTo>
                  <a:lnTo>
                    <a:pt x="459" y="1073"/>
                  </a:lnTo>
                  <a:lnTo>
                    <a:pt x="459" y="1089"/>
                  </a:lnTo>
                  <a:lnTo>
                    <a:pt x="451" y="1082"/>
                  </a:lnTo>
                  <a:lnTo>
                    <a:pt x="440" y="1080"/>
                  </a:lnTo>
                  <a:lnTo>
                    <a:pt x="424" y="1082"/>
                  </a:lnTo>
                  <a:lnTo>
                    <a:pt x="388" y="1096"/>
                  </a:lnTo>
                  <a:lnTo>
                    <a:pt x="377" y="1098"/>
                  </a:lnTo>
                  <a:lnTo>
                    <a:pt x="366" y="1103"/>
                  </a:lnTo>
                  <a:lnTo>
                    <a:pt x="350" y="1115"/>
                  </a:lnTo>
                  <a:lnTo>
                    <a:pt x="330" y="1126"/>
                  </a:lnTo>
                  <a:lnTo>
                    <a:pt x="320" y="1129"/>
                  </a:lnTo>
                  <a:lnTo>
                    <a:pt x="306" y="1126"/>
                  </a:lnTo>
                  <a:lnTo>
                    <a:pt x="306" y="1092"/>
                  </a:lnTo>
                  <a:lnTo>
                    <a:pt x="301" y="1057"/>
                  </a:lnTo>
                  <a:lnTo>
                    <a:pt x="301" y="1002"/>
                  </a:lnTo>
                  <a:lnTo>
                    <a:pt x="295" y="946"/>
                  </a:lnTo>
                  <a:lnTo>
                    <a:pt x="298" y="738"/>
                  </a:lnTo>
                  <a:lnTo>
                    <a:pt x="292" y="634"/>
                  </a:lnTo>
                  <a:lnTo>
                    <a:pt x="289" y="594"/>
                  </a:lnTo>
                  <a:lnTo>
                    <a:pt x="281" y="529"/>
                  </a:lnTo>
                  <a:lnTo>
                    <a:pt x="279" y="513"/>
                  </a:lnTo>
                  <a:lnTo>
                    <a:pt x="279" y="494"/>
                  </a:lnTo>
                  <a:lnTo>
                    <a:pt x="279" y="476"/>
                  </a:lnTo>
                  <a:lnTo>
                    <a:pt x="279" y="457"/>
                  </a:lnTo>
                  <a:lnTo>
                    <a:pt x="276" y="229"/>
                  </a:lnTo>
                  <a:lnTo>
                    <a:pt x="273" y="222"/>
                  </a:lnTo>
                  <a:lnTo>
                    <a:pt x="267" y="215"/>
                  </a:lnTo>
                  <a:lnTo>
                    <a:pt x="262" y="215"/>
                  </a:lnTo>
                  <a:lnTo>
                    <a:pt x="259" y="220"/>
                  </a:lnTo>
                  <a:lnTo>
                    <a:pt x="254" y="384"/>
                  </a:lnTo>
                  <a:lnTo>
                    <a:pt x="254" y="464"/>
                  </a:lnTo>
                  <a:lnTo>
                    <a:pt x="254" y="497"/>
                  </a:lnTo>
                  <a:lnTo>
                    <a:pt x="262" y="547"/>
                  </a:lnTo>
                  <a:lnTo>
                    <a:pt x="270" y="703"/>
                  </a:lnTo>
                  <a:lnTo>
                    <a:pt x="273" y="779"/>
                  </a:lnTo>
                  <a:lnTo>
                    <a:pt x="276" y="858"/>
                  </a:lnTo>
                  <a:lnTo>
                    <a:pt x="273" y="925"/>
                  </a:lnTo>
                  <a:lnTo>
                    <a:pt x="279" y="990"/>
                  </a:lnTo>
                  <a:lnTo>
                    <a:pt x="279" y="1055"/>
                  </a:lnTo>
                  <a:lnTo>
                    <a:pt x="284" y="1119"/>
                  </a:lnTo>
                  <a:lnTo>
                    <a:pt x="279" y="1122"/>
                  </a:lnTo>
                  <a:lnTo>
                    <a:pt x="254" y="1119"/>
                  </a:lnTo>
                  <a:lnTo>
                    <a:pt x="229" y="1115"/>
                  </a:lnTo>
                  <a:lnTo>
                    <a:pt x="210" y="1105"/>
                  </a:lnTo>
                  <a:lnTo>
                    <a:pt x="188" y="1094"/>
                  </a:lnTo>
                  <a:lnTo>
                    <a:pt x="156" y="1094"/>
                  </a:lnTo>
                  <a:lnTo>
                    <a:pt x="141" y="1096"/>
                  </a:lnTo>
                  <a:lnTo>
                    <a:pt x="126" y="1103"/>
                  </a:lnTo>
                  <a:lnTo>
                    <a:pt x="123" y="1103"/>
                  </a:lnTo>
                  <a:lnTo>
                    <a:pt x="128" y="958"/>
                  </a:lnTo>
                  <a:lnTo>
                    <a:pt x="131" y="814"/>
                  </a:lnTo>
                  <a:lnTo>
                    <a:pt x="136" y="876"/>
                  </a:lnTo>
                  <a:lnTo>
                    <a:pt x="141" y="906"/>
                  </a:lnTo>
                  <a:lnTo>
                    <a:pt x="150" y="934"/>
                  </a:lnTo>
                  <a:lnTo>
                    <a:pt x="161" y="962"/>
                  </a:lnTo>
                  <a:lnTo>
                    <a:pt x="172" y="990"/>
                  </a:lnTo>
                  <a:lnTo>
                    <a:pt x="180" y="1002"/>
                  </a:lnTo>
                  <a:lnTo>
                    <a:pt x="191" y="1015"/>
                  </a:lnTo>
                  <a:lnTo>
                    <a:pt x="202" y="1025"/>
                  </a:lnTo>
                  <a:lnTo>
                    <a:pt x="218" y="1034"/>
                  </a:lnTo>
                  <a:lnTo>
                    <a:pt x="227" y="1034"/>
                  </a:lnTo>
                  <a:lnTo>
                    <a:pt x="232" y="1034"/>
                  </a:lnTo>
                  <a:lnTo>
                    <a:pt x="235" y="1034"/>
                  </a:lnTo>
                  <a:lnTo>
                    <a:pt x="232" y="1027"/>
                  </a:lnTo>
                  <a:lnTo>
                    <a:pt x="227" y="1022"/>
                  </a:lnTo>
                  <a:lnTo>
                    <a:pt x="215" y="1013"/>
                  </a:lnTo>
                  <a:lnTo>
                    <a:pt x="197" y="988"/>
                  </a:lnTo>
                  <a:lnTo>
                    <a:pt x="180" y="962"/>
                  </a:lnTo>
                  <a:lnTo>
                    <a:pt x="169" y="934"/>
                  </a:lnTo>
                  <a:lnTo>
                    <a:pt x="161" y="906"/>
                  </a:lnTo>
                  <a:lnTo>
                    <a:pt x="153" y="846"/>
                  </a:lnTo>
                  <a:lnTo>
                    <a:pt x="147" y="786"/>
                  </a:lnTo>
                  <a:lnTo>
                    <a:pt x="134" y="756"/>
                  </a:lnTo>
                  <a:lnTo>
                    <a:pt x="126" y="724"/>
                  </a:lnTo>
                  <a:lnTo>
                    <a:pt x="117" y="691"/>
                  </a:lnTo>
                  <a:lnTo>
                    <a:pt x="112" y="659"/>
                  </a:lnTo>
                  <a:lnTo>
                    <a:pt x="104" y="592"/>
                  </a:lnTo>
                  <a:lnTo>
                    <a:pt x="92" y="527"/>
                  </a:lnTo>
                  <a:lnTo>
                    <a:pt x="70" y="411"/>
                  </a:lnTo>
                  <a:lnTo>
                    <a:pt x="62" y="351"/>
                  </a:lnTo>
                  <a:lnTo>
                    <a:pt x="60" y="328"/>
                  </a:lnTo>
                  <a:lnTo>
                    <a:pt x="62" y="291"/>
                  </a:lnTo>
                  <a:lnTo>
                    <a:pt x="57" y="250"/>
                  </a:lnTo>
                  <a:lnTo>
                    <a:pt x="43" y="213"/>
                  </a:lnTo>
                  <a:lnTo>
                    <a:pt x="27" y="175"/>
                  </a:lnTo>
                  <a:lnTo>
                    <a:pt x="8" y="140"/>
                  </a:lnTo>
                  <a:lnTo>
                    <a:pt x="5" y="129"/>
                  </a:lnTo>
                  <a:lnTo>
                    <a:pt x="3" y="115"/>
                  </a:lnTo>
                  <a:lnTo>
                    <a:pt x="0" y="90"/>
                  </a:lnTo>
                  <a:lnTo>
                    <a:pt x="8" y="48"/>
                  </a:lnTo>
                  <a:lnTo>
                    <a:pt x="16" y="30"/>
                  </a:lnTo>
                  <a:lnTo>
                    <a:pt x="21" y="23"/>
                  </a:lnTo>
                  <a:lnTo>
                    <a:pt x="35" y="16"/>
                  </a:lnTo>
                  <a:lnTo>
                    <a:pt x="43" y="13"/>
                  </a:lnTo>
                  <a:lnTo>
                    <a:pt x="54" y="13"/>
                  </a:lnTo>
                  <a:lnTo>
                    <a:pt x="62" y="55"/>
                  </a:lnTo>
                  <a:lnTo>
                    <a:pt x="76" y="94"/>
                  </a:lnTo>
                  <a:lnTo>
                    <a:pt x="84" y="113"/>
                  </a:lnTo>
                  <a:lnTo>
                    <a:pt x="98" y="131"/>
                  </a:lnTo>
                  <a:lnTo>
                    <a:pt x="114" y="147"/>
                  </a:lnTo>
                  <a:lnTo>
                    <a:pt x="134" y="163"/>
                  </a:lnTo>
                  <a:lnTo>
                    <a:pt x="141" y="163"/>
                  </a:lnTo>
                  <a:lnTo>
                    <a:pt x="150" y="161"/>
                  </a:lnTo>
                  <a:lnTo>
                    <a:pt x="163" y="150"/>
                  </a:lnTo>
                  <a:lnTo>
                    <a:pt x="175" y="133"/>
                  </a:lnTo>
                  <a:lnTo>
                    <a:pt x="183" y="122"/>
                  </a:lnTo>
                  <a:lnTo>
                    <a:pt x="202" y="92"/>
                  </a:lnTo>
                  <a:lnTo>
                    <a:pt x="215" y="64"/>
                  </a:lnTo>
                  <a:lnTo>
                    <a:pt x="229" y="34"/>
                  </a:lnTo>
                  <a:lnTo>
                    <a:pt x="237" y="2"/>
                  </a:lnTo>
                  <a:lnTo>
                    <a:pt x="262" y="4"/>
                  </a:lnTo>
                  <a:lnTo>
                    <a:pt x="289" y="2"/>
                  </a:lnTo>
                  <a:lnTo>
                    <a:pt x="341" y="0"/>
                  </a:lnTo>
                  <a:lnTo>
                    <a:pt x="341" y="170"/>
                  </a:lnTo>
                </a:path>
              </a:pathLst>
            </a:custGeom>
            <a:solidFill>
              <a:srgbClr val="9999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6" name="Freeform 117"/>
            <p:cNvSpPr>
              <a:spLocks/>
            </p:cNvSpPr>
            <p:nvPr/>
          </p:nvSpPr>
          <p:spPr bwMode="auto">
            <a:xfrm>
              <a:off x="2823" y="3844"/>
              <a:ext cx="97" cy="283"/>
            </a:xfrm>
            <a:custGeom>
              <a:avLst/>
              <a:gdLst>
                <a:gd name="T0" fmla="*/ 93 w 97"/>
                <a:gd name="T1" fmla="*/ 59 h 283"/>
                <a:gd name="T2" fmla="*/ 93 w 97"/>
                <a:gd name="T3" fmla="*/ 99 h 283"/>
                <a:gd name="T4" fmla="*/ 86 w 97"/>
                <a:gd name="T5" fmla="*/ 137 h 283"/>
                <a:gd name="T6" fmla="*/ 77 w 97"/>
                <a:gd name="T7" fmla="*/ 175 h 283"/>
                <a:gd name="T8" fmla="*/ 65 w 97"/>
                <a:gd name="T9" fmla="*/ 211 h 283"/>
                <a:gd name="T10" fmla="*/ 55 w 97"/>
                <a:gd name="T11" fmla="*/ 231 h 283"/>
                <a:gd name="T12" fmla="*/ 40 w 97"/>
                <a:gd name="T13" fmla="*/ 248 h 283"/>
                <a:gd name="T14" fmla="*/ 4 w 97"/>
                <a:gd name="T15" fmla="*/ 282 h 283"/>
                <a:gd name="T16" fmla="*/ 2 w 97"/>
                <a:gd name="T17" fmla="*/ 282 h 283"/>
                <a:gd name="T18" fmla="*/ 0 w 97"/>
                <a:gd name="T19" fmla="*/ 282 h 283"/>
                <a:gd name="T20" fmla="*/ 21 w 97"/>
                <a:gd name="T21" fmla="*/ 257 h 283"/>
                <a:gd name="T22" fmla="*/ 38 w 97"/>
                <a:gd name="T23" fmla="*/ 228 h 283"/>
                <a:gd name="T24" fmla="*/ 52 w 97"/>
                <a:gd name="T25" fmla="*/ 202 h 283"/>
                <a:gd name="T26" fmla="*/ 62 w 97"/>
                <a:gd name="T27" fmla="*/ 172 h 283"/>
                <a:gd name="T28" fmla="*/ 77 w 97"/>
                <a:gd name="T29" fmla="*/ 110 h 283"/>
                <a:gd name="T30" fmla="*/ 88 w 97"/>
                <a:gd name="T31" fmla="*/ 50 h 283"/>
                <a:gd name="T32" fmla="*/ 93 w 97"/>
                <a:gd name="T33" fmla="*/ 0 h 283"/>
                <a:gd name="T34" fmla="*/ 96 w 97"/>
                <a:gd name="T35" fmla="*/ 29 h 283"/>
                <a:gd name="T36" fmla="*/ 93 w 97"/>
                <a:gd name="T37" fmla="*/ 59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7" h="283">
                  <a:moveTo>
                    <a:pt x="93" y="59"/>
                  </a:moveTo>
                  <a:lnTo>
                    <a:pt x="93" y="99"/>
                  </a:lnTo>
                  <a:lnTo>
                    <a:pt x="86" y="137"/>
                  </a:lnTo>
                  <a:lnTo>
                    <a:pt x="77" y="175"/>
                  </a:lnTo>
                  <a:lnTo>
                    <a:pt x="65" y="211"/>
                  </a:lnTo>
                  <a:lnTo>
                    <a:pt x="55" y="231"/>
                  </a:lnTo>
                  <a:lnTo>
                    <a:pt x="40" y="248"/>
                  </a:lnTo>
                  <a:lnTo>
                    <a:pt x="4" y="282"/>
                  </a:lnTo>
                  <a:lnTo>
                    <a:pt x="2" y="282"/>
                  </a:lnTo>
                  <a:lnTo>
                    <a:pt x="0" y="282"/>
                  </a:lnTo>
                  <a:lnTo>
                    <a:pt x="21" y="257"/>
                  </a:lnTo>
                  <a:lnTo>
                    <a:pt x="38" y="228"/>
                  </a:lnTo>
                  <a:lnTo>
                    <a:pt x="52" y="202"/>
                  </a:lnTo>
                  <a:lnTo>
                    <a:pt x="62" y="172"/>
                  </a:lnTo>
                  <a:lnTo>
                    <a:pt x="77" y="110"/>
                  </a:lnTo>
                  <a:lnTo>
                    <a:pt x="88" y="50"/>
                  </a:lnTo>
                  <a:lnTo>
                    <a:pt x="93" y="0"/>
                  </a:lnTo>
                  <a:lnTo>
                    <a:pt x="96" y="29"/>
                  </a:lnTo>
                  <a:lnTo>
                    <a:pt x="93" y="5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7" name="Freeform 118"/>
            <p:cNvSpPr>
              <a:spLocks/>
            </p:cNvSpPr>
            <p:nvPr/>
          </p:nvSpPr>
          <p:spPr bwMode="auto">
            <a:xfrm>
              <a:off x="2641" y="4046"/>
              <a:ext cx="74" cy="94"/>
            </a:xfrm>
            <a:custGeom>
              <a:avLst/>
              <a:gdLst>
                <a:gd name="T0" fmla="*/ 13 w 74"/>
                <a:gd name="T1" fmla="*/ 24 h 94"/>
                <a:gd name="T2" fmla="*/ 22 w 74"/>
                <a:gd name="T3" fmla="*/ 40 h 94"/>
                <a:gd name="T4" fmla="*/ 36 w 74"/>
                <a:gd name="T5" fmla="*/ 54 h 94"/>
                <a:gd name="T6" fmla="*/ 50 w 74"/>
                <a:gd name="T7" fmla="*/ 66 h 94"/>
                <a:gd name="T8" fmla="*/ 66 w 74"/>
                <a:gd name="T9" fmla="*/ 79 h 94"/>
                <a:gd name="T10" fmla="*/ 70 w 74"/>
                <a:gd name="T11" fmla="*/ 85 h 94"/>
                <a:gd name="T12" fmla="*/ 73 w 74"/>
                <a:gd name="T13" fmla="*/ 86 h 94"/>
                <a:gd name="T14" fmla="*/ 73 w 74"/>
                <a:gd name="T15" fmla="*/ 90 h 94"/>
                <a:gd name="T16" fmla="*/ 63 w 74"/>
                <a:gd name="T17" fmla="*/ 93 h 94"/>
                <a:gd name="T18" fmla="*/ 54 w 74"/>
                <a:gd name="T19" fmla="*/ 89 h 94"/>
                <a:gd name="T20" fmla="*/ 36 w 74"/>
                <a:gd name="T21" fmla="*/ 79 h 94"/>
                <a:gd name="T22" fmla="*/ 22 w 74"/>
                <a:gd name="T23" fmla="*/ 62 h 94"/>
                <a:gd name="T24" fmla="*/ 11 w 74"/>
                <a:gd name="T25" fmla="*/ 42 h 94"/>
                <a:gd name="T26" fmla="*/ 4 w 74"/>
                <a:gd name="T27" fmla="*/ 24 h 94"/>
                <a:gd name="T28" fmla="*/ 0 w 74"/>
                <a:gd name="T29" fmla="*/ 2 h 94"/>
                <a:gd name="T30" fmla="*/ 2 w 74"/>
                <a:gd name="T31" fmla="*/ 0 h 94"/>
                <a:gd name="T32" fmla="*/ 4 w 74"/>
                <a:gd name="T33" fmla="*/ 2 h 94"/>
                <a:gd name="T34" fmla="*/ 9 w 74"/>
                <a:gd name="T35" fmla="*/ 13 h 94"/>
                <a:gd name="T36" fmla="*/ 13 w 74"/>
                <a:gd name="T37" fmla="*/ 2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94">
                  <a:moveTo>
                    <a:pt x="13" y="24"/>
                  </a:moveTo>
                  <a:lnTo>
                    <a:pt x="22" y="40"/>
                  </a:lnTo>
                  <a:lnTo>
                    <a:pt x="36" y="54"/>
                  </a:lnTo>
                  <a:lnTo>
                    <a:pt x="50" y="66"/>
                  </a:lnTo>
                  <a:lnTo>
                    <a:pt x="66" y="79"/>
                  </a:lnTo>
                  <a:lnTo>
                    <a:pt x="70" y="85"/>
                  </a:lnTo>
                  <a:lnTo>
                    <a:pt x="73" y="86"/>
                  </a:lnTo>
                  <a:lnTo>
                    <a:pt x="73" y="90"/>
                  </a:lnTo>
                  <a:lnTo>
                    <a:pt x="63" y="93"/>
                  </a:lnTo>
                  <a:lnTo>
                    <a:pt x="54" y="89"/>
                  </a:lnTo>
                  <a:lnTo>
                    <a:pt x="36" y="79"/>
                  </a:lnTo>
                  <a:lnTo>
                    <a:pt x="22" y="62"/>
                  </a:lnTo>
                  <a:lnTo>
                    <a:pt x="11" y="42"/>
                  </a:lnTo>
                  <a:lnTo>
                    <a:pt x="4" y="24"/>
                  </a:lnTo>
                  <a:lnTo>
                    <a:pt x="0" y="2"/>
                  </a:lnTo>
                  <a:lnTo>
                    <a:pt x="2" y="0"/>
                  </a:lnTo>
                  <a:lnTo>
                    <a:pt x="4" y="2"/>
                  </a:lnTo>
                  <a:lnTo>
                    <a:pt x="9" y="13"/>
                  </a:lnTo>
                  <a:lnTo>
                    <a:pt x="13" y="24"/>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8" name="Freeform 119"/>
            <p:cNvSpPr>
              <a:spLocks/>
            </p:cNvSpPr>
            <p:nvPr/>
          </p:nvSpPr>
          <p:spPr bwMode="auto">
            <a:xfrm>
              <a:off x="2814" y="4171"/>
              <a:ext cx="219" cy="75"/>
            </a:xfrm>
            <a:custGeom>
              <a:avLst/>
              <a:gdLst>
                <a:gd name="T0" fmla="*/ 152 w 219"/>
                <a:gd name="T1" fmla="*/ 17 h 75"/>
                <a:gd name="T2" fmla="*/ 180 w 219"/>
                <a:gd name="T3" fmla="*/ 26 h 75"/>
                <a:gd name="T4" fmla="*/ 210 w 219"/>
                <a:gd name="T5" fmla="*/ 33 h 75"/>
                <a:gd name="T6" fmla="*/ 215 w 219"/>
                <a:gd name="T7" fmla="*/ 40 h 75"/>
                <a:gd name="T8" fmla="*/ 218 w 219"/>
                <a:gd name="T9" fmla="*/ 46 h 75"/>
                <a:gd name="T10" fmla="*/ 218 w 219"/>
                <a:gd name="T11" fmla="*/ 51 h 75"/>
                <a:gd name="T12" fmla="*/ 212 w 219"/>
                <a:gd name="T13" fmla="*/ 60 h 75"/>
                <a:gd name="T14" fmla="*/ 189 w 219"/>
                <a:gd name="T15" fmla="*/ 67 h 75"/>
                <a:gd name="T16" fmla="*/ 165 w 219"/>
                <a:gd name="T17" fmla="*/ 71 h 75"/>
                <a:gd name="T18" fmla="*/ 141 w 219"/>
                <a:gd name="T19" fmla="*/ 74 h 75"/>
                <a:gd name="T20" fmla="*/ 115 w 219"/>
                <a:gd name="T21" fmla="*/ 74 h 75"/>
                <a:gd name="T22" fmla="*/ 65 w 219"/>
                <a:gd name="T23" fmla="*/ 66 h 75"/>
                <a:gd name="T24" fmla="*/ 15 w 219"/>
                <a:gd name="T25" fmla="*/ 57 h 75"/>
                <a:gd name="T26" fmla="*/ 7 w 219"/>
                <a:gd name="T27" fmla="*/ 56 h 75"/>
                <a:gd name="T28" fmla="*/ 0 w 219"/>
                <a:gd name="T29" fmla="*/ 50 h 75"/>
                <a:gd name="T30" fmla="*/ 0 w 219"/>
                <a:gd name="T31" fmla="*/ 41 h 75"/>
                <a:gd name="T32" fmla="*/ 5 w 219"/>
                <a:gd name="T33" fmla="*/ 33 h 75"/>
                <a:gd name="T34" fmla="*/ 26 w 219"/>
                <a:gd name="T35" fmla="*/ 26 h 75"/>
                <a:gd name="T36" fmla="*/ 46 w 219"/>
                <a:gd name="T37" fmla="*/ 16 h 75"/>
                <a:gd name="T38" fmla="*/ 65 w 219"/>
                <a:gd name="T39" fmla="*/ 6 h 75"/>
                <a:gd name="T40" fmla="*/ 76 w 219"/>
                <a:gd name="T41" fmla="*/ 2 h 75"/>
                <a:gd name="T42" fmla="*/ 87 w 219"/>
                <a:gd name="T43" fmla="*/ 0 h 75"/>
                <a:gd name="T44" fmla="*/ 105 w 219"/>
                <a:gd name="T45" fmla="*/ 0 h 75"/>
                <a:gd name="T46" fmla="*/ 123 w 219"/>
                <a:gd name="T47" fmla="*/ 2 h 75"/>
                <a:gd name="T48" fmla="*/ 139 w 219"/>
                <a:gd name="T49" fmla="*/ 7 h 75"/>
                <a:gd name="T50" fmla="*/ 152 w 219"/>
                <a:gd name="T51" fmla="*/ 1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9" h="75">
                  <a:moveTo>
                    <a:pt x="152" y="17"/>
                  </a:moveTo>
                  <a:lnTo>
                    <a:pt x="180" y="26"/>
                  </a:lnTo>
                  <a:lnTo>
                    <a:pt x="210" y="33"/>
                  </a:lnTo>
                  <a:lnTo>
                    <a:pt x="215" y="40"/>
                  </a:lnTo>
                  <a:lnTo>
                    <a:pt x="218" y="46"/>
                  </a:lnTo>
                  <a:lnTo>
                    <a:pt x="218" y="51"/>
                  </a:lnTo>
                  <a:lnTo>
                    <a:pt x="212" y="60"/>
                  </a:lnTo>
                  <a:lnTo>
                    <a:pt x="189" y="67"/>
                  </a:lnTo>
                  <a:lnTo>
                    <a:pt x="165" y="71"/>
                  </a:lnTo>
                  <a:lnTo>
                    <a:pt x="141" y="74"/>
                  </a:lnTo>
                  <a:lnTo>
                    <a:pt x="115" y="74"/>
                  </a:lnTo>
                  <a:lnTo>
                    <a:pt x="65" y="66"/>
                  </a:lnTo>
                  <a:lnTo>
                    <a:pt x="15" y="57"/>
                  </a:lnTo>
                  <a:lnTo>
                    <a:pt x="7" y="56"/>
                  </a:lnTo>
                  <a:lnTo>
                    <a:pt x="0" y="50"/>
                  </a:lnTo>
                  <a:lnTo>
                    <a:pt x="0" y="41"/>
                  </a:lnTo>
                  <a:lnTo>
                    <a:pt x="5" y="33"/>
                  </a:lnTo>
                  <a:lnTo>
                    <a:pt x="26" y="26"/>
                  </a:lnTo>
                  <a:lnTo>
                    <a:pt x="46" y="16"/>
                  </a:lnTo>
                  <a:lnTo>
                    <a:pt x="65" y="6"/>
                  </a:lnTo>
                  <a:lnTo>
                    <a:pt x="76" y="2"/>
                  </a:lnTo>
                  <a:lnTo>
                    <a:pt x="87" y="0"/>
                  </a:lnTo>
                  <a:lnTo>
                    <a:pt x="105" y="0"/>
                  </a:lnTo>
                  <a:lnTo>
                    <a:pt x="123" y="2"/>
                  </a:lnTo>
                  <a:lnTo>
                    <a:pt x="139" y="7"/>
                  </a:lnTo>
                  <a:lnTo>
                    <a:pt x="152" y="17"/>
                  </a:lnTo>
                </a:path>
              </a:pathLst>
            </a:custGeom>
            <a:solidFill>
              <a:schemeClr val="tx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9" name="Freeform 120"/>
            <p:cNvSpPr>
              <a:spLocks/>
            </p:cNvSpPr>
            <p:nvPr/>
          </p:nvSpPr>
          <p:spPr bwMode="auto">
            <a:xfrm>
              <a:off x="2568" y="4177"/>
              <a:ext cx="188" cy="77"/>
            </a:xfrm>
            <a:custGeom>
              <a:avLst/>
              <a:gdLst>
                <a:gd name="T0" fmla="*/ 140 w 188"/>
                <a:gd name="T1" fmla="*/ 15 h 77"/>
                <a:gd name="T2" fmla="*/ 166 w 188"/>
                <a:gd name="T3" fmla="*/ 21 h 77"/>
                <a:gd name="T4" fmla="*/ 176 w 188"/>
                <a:gd name="T5" fmla="*/ 25 h 77"/>
                <a:gd name="T6" fmla="*/ 181 w 188"/>
                <a:gd name="T7" fmla="*/ 27 h 77"/>
                <a:gd name="T8" fmla="*/ 187 w 188"/>
                <a:gd name="T9" fmla="*/ 33 h 77"/>
                <a:gd name="T10" fmla="*/ 187 w 188"/>
                <a:gd name="T11" fmla="*/ 40 h 77"/>
                <a:gd name="T12" fmla="*/ 181 w 188"/>
                <a:gd name="T13" fmla="*/ 46 h 77"/>
                <a:gd name="T14" fmla="*/ 174 w 188"/>
                <a:gd name="T15" fmla="*/ 52 h 77"/>
                <a:gd name="T16" fmla="*/ 166 w 188"/>
                <a:gd name="T17" fmla="*/ 56 h 77"/>
                <a:gd name="T18" fmla="*/ 148 w 188"/>
                <a:gd name="T19" fmla="*/ 58 h 77"/>
                <a:gd name="T20" fmla="*/ 121 w 188"/>
                <a:gd name="T21" fmla="*/ 68 h 77"/>
                <a:gd name="T22" fmla="*/ 93 w 188"/>
                <a:gd name="T23" fmla="*/ 73 h 77"/>
                <a:gd name="T24" fmla="*/ 59 w 188"/>
                <a:gd name="T25" fmla="*/ 76 h 77"/>
                <a:gd name="T26" fmla="*/ 28 w 188"/>
                <a:gd name="T27" fmla="*/ 76 h 77"/>
                <a:gd name="T28" fmla="*/ 12 w 188"/>
                <a:gd name="T29" fmla="*/ 73 h 77"/>
                <a:gd name="T30" fmla="*/ 5 w 188"/>
                <a:gd name="T31" fmla="*/ 72 h 77"/>
                <a:gd name="T32" fmla="*/ 0 w 188"/>
                <a:gd name="T33" fmla="*/ 68 h 77"/>
                <a:gd name="T34" fmla="*/ 0 w 188"/>
                <a:gd name="T35" fmla="*/ 56 h 77"/>
                <a:gd name="T36" fmla="*/ 2 w 188"/>
                <a:gd name="T37" fmla="*/ 50 h 77"/>
                <a:gd name="T38" fmla="*/ 7 w 188"/>
                <a:gd name="T39" fmla="*/ 44 h 77"/>
                <a:gd name="T40" fmla="*/ 12 w 188"/>
                <a:gd name="T41" fmla="*/ 40 h 77"/>
                <a:gd name="T42" fmla="*/ 20 w 188"/>
                <a:gd name="T43" fmla="*/ 39 h 77"/>
                <a:gd name="T44" fmla="*/ 36 w 188"/>
                <a:gd name="T45" fmla="*/ 33 h 77"/>
                <a:gd name="T46" fmla="*/ 49 w 188"/>
                <a:gd name="T47" fmla="*/ 21 h 77"/>
                <a:gd name="T48" fmla="*/ 65 w 188"/>
                <a:gd name="T49" fmla="*/ 9 h 77"/>
                <a:gd name="T50" fmla="*/ 80 w 188"/>
                <a:gd name="T51" fmla="*/ 2 h 77"/>
                <a:gd name="T52" fmla="*/ 90 w 188"/>
                <a:gd name="T53" fmla="*/ 0 h 77"/>
                <a:gd name="T54" fmla="*/ 101 w 188"/>
                <a:gd name="T55" fmla="*/ 0 h 77"/>
                <a:gd name="T56" fmla="*/ 140 w 188"/>
                <a:gd name="T57" fmla="*/ 1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8" h="77">
                  <a:moveTo>
                    <a:pt x="140" y="15"/>
                  </a:moveTo>
                  <a:lnTo>
                    <a:pt x="166" y="21"/>
                  </a:lnTo>
                  <a:lnTo>
                    <a:pt x="176" y="25"/>
                  </a:lnTo>
                  <a:lnTo>
                    <a:pt x="181" y="27"/>
                  </a:lnTo>
                  <a:lnTo>
                    <a:pt x="187" y="33"/>
                  </a:lnTo>
                  <a:lnTo>
                    <a:pt x="187" y="40"/>
                  </a:lnTo>
                  <a:lnTo>
                    <a:pt x="181" y="46"/>
                  </a:lnTo>
                  <a:lnTo>
                    <a:pt x="174" y="52"/>
                  </a:lnTo>
                  <a:lnTo>
                    <a:pt x="166" y="56"/>
                  </a:lnTo>
                  <a:lnTo>
                    <a:pt x="148" y="58"/>
                  </a:lnTo>
                  <a:lnTo>
                    <a:pt x="121" y="68"/>
                  </a:lnTo>
                  <a:lnTo>
                    <a:pt x="93" y="73"/>
                  </a:lnTo>
                  <a:lnTo>
                    <a:pt x="59" y="76"/>
                  </a:lnTo>
                  <a:lnTo>
                    <a:pt x="28" y="76"/>
                  </a:lnTo>
                  <a:lnTo>
                    <a:pt x="12" y="73"/>
                  </a:lnTo>
                  <a:lnTo>
                    <a:pt x="5" y="72"/>
                  </a:lnTo>
                  <a:lnTo>
                    <a:pt x="0" y="68"/>
                  </a:lnTo>
                  <a:lnTo>
                    <a:pt x="0" y="56"/>
                  </a:lnTo>
                  <a:lnTo>
                    <a:pt x="2" y="50"/>
                  </a:lnTo>
                  <a:lnTo>
                    <a:pt x="7" y="44"/>
                  </a:lnTo>
                  <a:lnTo>
                    <a:pt x="12" y="40"/>
                  </a:lnTo>
                  <a:lnTo>
                    <a:pt x="20" y="39"/>
                  </a:lnTo>
                  <a:lnTo>
                    <a:pt x="36" y="33"/>
                  </a:lnTo>
                  <a:lnTo>
                    <a:pt x="49" y="21"/>
                  </a:lnTo>
                  <a:lnTo>
                    <a:pt x="65" y="9"/>
                  </a:lnTo>
                  <a:lnTo>
                    <a:pt x="80" y="2"/>
                  </a:lnTo>
                  <a:lnTo>
                    <a:pt x="90" y="0"/>
                  </a:lnTo>
                  <a:lnTo>
                    <a:pt x="101" y="0"/>
                  </a:lnTo>
                  <a:lnTo>
                    <a:pt x="140" y="15"/>
                  </a:lnTo>
                </a:path>
              </a:pathLst>
            </a:custGeom>
            <a:solidFill>
              <a:schemeClr val="tx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0" name="Freeform 121"/>
            <p:cNvSpPr>
              <a:spLocks/>
            </p:cNvSpPr>
            <p:nvPr/>
          </p:nvSpPr>
          <p:spPr bwMode="auto">
            <a:xfrm>
              <a:off x="2552" y="4237"/>
              <a:ext cx="492" cy="46"/>
            </a:xfrm>
            <a:custGeom>
              <a:avLst/>
              <a:gdLst>
                <a:gd name="T0" fmla="*/ 283 w 492"/>
                <a:gd name="T1" fmla="*/ 12 h 46"/>
                <a:gd name="T2" fmla="*/ 340 w 492"/>
                <a:gd name="T3" fmla="*/ 23 h 46"/>
                <a:gd name="T4" fmla="*/ 371 w 492"/>
                <a:gd name="T5" fmla="*/ 24 h 46"/>
                <a:gd name="T6" fmla="*/ 381 w 492"/>
                <a:gd name="T7" fmla="*/ 27 h 46"/>
                <a:gd name="T8" fmla="*/ 403 w 492"/>
                <a:gd name="T9" fmla="*/ 27 h 46"/>
                <a:gd name="T10" fmla="*/ 444 w 492"/>
                <a:gd name="T11" fmla="*/ 21 h 46"/>
                <a:gd name="T12" fmla="*/ 485 w 492"/>
                <a:gd name="T13" fmla="*/ 12 h 46"/>
                <a:gd name="T14" fmla="*/ 491 w 492"/>
                <a:gd name="T15" fmla="*/ 16 h 46"/>
                <a:gd name="T16" fmla="*/ 491 w 492"/>
                <a:gd name="T17" fmla="*/ 21 h 46"/>
                <a:gd name="T18" fmla="*/ 487 w 492"/>
                <a:gd name="T19" fmla="*/ 28 h 46"/>
                <a:gd name="T20" fmla="*/ 452 w 492"/>
                <a:gd name="T21" fmla="*/ 38 h 46"/>
                <a:gd name="T22" fmla="*/ 411 w 492"/>
                <a:gd name="T23" fmla="*/ 41 h 46"/>
                <a:gd name="T24" fmla="*/ 371 w 492"/>
                <a:gd name="T25" fmla="*/ 41 h 46"/>
                <a:gd name="T26" fmla="*/ 332 w 492"/>
                <a:gd name="T27" fmla="*/ 38 h 46"/>
                <a:gd name="T28" fmla="*/ 278 w 492"/>
                <a:gd name="T29" fmla="*/ 27 h 46"/>
                <a:gd name="T30" fmla="*/ 231 w 492"/>
                <a:gd name="T31" fmla="*/ 14 h 46"/>
                <a:gd name="T32" fmla="*/ 199 w 492"/>
                <a:gd name="T33" fmla="*/ 24 h 46"/>
                <a:gd name="T34" fmla="*/ 141 w 492"/>
                <a:gd name="T35" fmla="*/ 39 h 46"/>
                <a:gd name="T36" fmla="*/ 111 w 492"/>
                <a:gd name="T37" fmla="*/ 43 h 46"/>
                <a:gd name="T38" fmla="*/ 81 w 492"/>
                <a:gd name="T39" fmla="*/ 45 h 46"/>
                <a:gd name="T40" fmla="*/ 46 w 492"/>
                <a:gd name="T41" fmla="*/ 45 h 46"/>
                <a:gd name="T42" fmla="*/ 13 w 492"/>
                <a:gd name="T43" fmla="*/ 43 h 46"/>
                <a:gd name="T44" fmla="*/ 3 w 492"/>
                <a:gd name="T45" fmla="*/ 39 h 46"/>
                <a:gd name="T46" fmla="*/ 0 w 492"/>
                <a:gd name="T47" fmla="*/ 35 h 46"/>
                <a:gd name="T48" fmla="*/ 0 w 492"/>
                <a:gd name="T49" fmla="*/ 34 h 46"/>
                <a:gd name="T50" fmla="*/ 0 w 492"/>
                <a:gd name="T51" fmla="*/ 27 h 46"/>
                <a:gd name="T52" fmla="*/ 8 w 492"/>
                <a:gd name="T53" fmla="*/ 23 h 46"/>
                <a:gd name="T54" fmla="*/ 16 w 492"/>
                <a:gd name="T55" fmla="*/ 28 h 46"/>
                <a:gd name="T56" fmla="*/ 27 w 492"/>
                <a:gd name="T57" fmla="*/ 30 h 46"/>
                <a:gd name="T58" fmla="*/ 62 w 492"/>
                <a:gd name="T59" fmla="*/ 32 h 46"/>
                <a:gd name="T60" fmla="*/ 101 w 492"/>
                <a:gd name="T61" fmla="*/ 32 h 46"/>
                <a:gd name="T62" fmla="*/ 138 w 492"/>
                <a:gd name="T63" fmla="*/ 27 h 46"/>
                <a:gd name="T64" fmla="*/ 177 w 492"/>
                <a:gd name="T65" fmla="*/ 16 h 46"/>
                <a:gd name="T66" fmla="*/ 207 w 492"/>
                <a:gd name="T67" fmla="*/ 9 h 46"/>
                <a:gd name="T68" fmla="*/ 231 w 492"/>
                <a:gd name="T69" fmla="*/ 0 h 46"/>
                <a:gd name="T70" fmla="*/ 256 w 492"/>
                <a:gd name="T71" fmla="*/ 6 h 46"/>
                <a:gd name="T72" fmla="*/ 283 w 492"/>
                <a:gd name="T73" fmla="*/ 1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2" h="46">
                  <a:moveTo>
                    <a:pt x="283" y="12"/>
                  </a:moveTo>
                  <a:lnTo>
                    <a:pt x="340" y="23"/>
                  </a:lnTo>
                  <a:lnTo>
                    <a:pt x="371" y="24"/>
                  </a:lnTo>
                  <a:lnTo>
                    <a:pt x="381" y="27"/>
                  </a:lnTo>
                  <a:lnTo>
                    <a:pt x="403" y="27"/>
                  </a:lnTo>
                  <a:lnTo>
                    <a:pt x="444" y="21"/>
                  </a:lnTo>
                  <a:lnTo>
                    <a:pt x="485" y="12"/>
                  </a:lnTo>
                  <a:lnTo>
                    <a:pt x="491" y="16"/>
                  </a:lnTo>
                  <a:lnTo>
                    <a:pt x="491" y="21"/>
                  </a:lnTo>
                  <a:lnTo>
                    <a:pt x="487" y="28"/>
                  </a:lnTo>
                  <a:lnTo>
                    <a:pt x="452" y="38"/>
                  </a:lnTo>
                  <a:lnTo>
                    <a:pt x="411" y="41"/>
                  </a:lnTo>
                  <a:lnTo>
                    <a:pt x="371" y="41"/>
                  </a:lnTo>
                  <a:lnTo>
                    <a:pt x="332" y="38"/>
                  </a:lnTo>
                  <a:lnTo>
                    <a:pt x="278" y="27"/>
                  </a:lnTo>
                  <a:lnTo>
                    <a:pt x="231" y="14"/>
                  </a:lnTo>
                  <a:lnTo>
                    <a:pt x="199" y="24"/>
                  </a:lnTo>
                  <a:lnTo>
                    <a:pt x="141" y="39"/>
                  </a:lnTo>
                  <a:lnTo>
                    <a:pt x="111" y="43"/>
                  </a:lnTo>
                  <a:lnTo>
                    <a:pt x="81" y="45"/>
                  </a:lnTo>
                  <a:lnTo>
                    <a:pt x="46" y="45"/>
                  </a:lnTo>
                  <a:lnTo>
                    <a:pt x="13" y="43"/>
                  </a:lnTo>
                  <a:lnTo>
                    <a:pt x="3" y="39"/>
                  </a:lnTo>
                  <a:lnTo>
                    <a:pt x="0" y="35"/>
                  </a:lnTo>
                  <a:lnTo>
                    <a:pt x="0" y="34"/>
                  </a:lnTo>
                  <a:lnTo>
                    <a:pt x="0" y="27"/>
                  </a:lnTo>
                  <a:lnTo>
                    <a:pt x="8" y="23"/>
                  </a:lnTo>
                  <a:lnTo>
                    <a:pt x="16" y="28"/>
                  </a:lnTo>
                  <a:lnTo>
                    <a:pt x="27" y="30"/>
                  </a:lnTo>
                  <a:lnTo>
                    <a:pt x="62" y="32"/>
                  </a:lnTo>
                  <a:lnTo>
                    <a:pt x="101" y="32"/>
                  </a:lnTo>
                  <a:lnTo>
                    <a:pt x="138" y="27"/>
                  </a:lnTo>
                  <a:lnTo>
                    <a:pt x="177" y="16"/>
                  </a:lnTo>
                  <a:lnTo>
                    <a:pt x="207" y="9"/>
                  </a:lnTo>
                  <a:lnTo>
                    <a:pt x="231" y="0"/>
                  </a:lnTo>
                  <a:lnTo>
                    <a:pt x="256" y="6"/>
                  </a:lnTo>
                  <a:lnTo>
                    <a:pt x="283" y="12"/>
                  </a:lnTo>
                </a:path>
              </a:pathLst>
            </a:custGeom>
            <a:solidFill>
              <a:schemeClr val="tx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1" name="Freeform 122"/>
            <p:cNvSpPr>
              <a:spLocks/>
            </p:cNvSpPr>
            <p:nvPr/>
          </p:nvSpPr>
          <p:spPr bwMode="auto">
            <a:xfrm>
              <a:off x="3330" y="2765"/>
              <a:ext cx="273" cy="129"/>
            </a:xfrm>
            <a:custGeom>
              <a:avLst/>
              <a:gdLst>
                <a:gd name="T0" fmla="*/ 127 w 273"/>
                <a:gd name="T1" fmla="*/ 23 h 129"/>
                <a:gd name="T2" fmla="*/ 163 w 273"/>
                <a:gd name="T3" fmla="*/ 30 h 129"/>
                <a:gd name="T4" fmla="*/ 185 w 273"/>
                <a:gd name="T5" fmla="*/ 23 h 129"/>
                <a:gd name="T6" fmla="*/ 217 w 273"/>
                <a:gd name="T7" fmla="*/ 26 h 129"/>
                <a:gd name="T8" fmla="*/ 253 w 273"/>
                <a:gd name="T9" fmla="*/ 39 h 129"/>
                <a:gd name="T10" fmla="*/ 225 w 273"/>
                <a:gd name="T11" fmla="*/ 26 h 129"/>
                <a:gd name="T12" fmla="*/ 272 w 273"/>
                <a:gd name="T13" fmla="*/ 74 h 129"/>
                <a:gd name="T14" fmla="*/ 266 w 273"/>
                <a:gd name="T15" fmla="*/ 60 h 129"/>
                <a:gd name="T16" fmla="*/ 255 w 273"/>
                <a:gd name="T17" fmla="*/ 52 h 129"/>
                <a:gd name="T18" fmla="*/ 241 w 273"/>
                <a:gd name="T19" fmla="*/ 43 h 129"/>
                <a:gd name="T20" fmla="*/ 225 w 273"/>
                <a:gd name="T21" fmla="*/ 39 h 129"/>
                <a:gd name="T22" fmla="*/ 198 w 273"/>
                <a:gd name="T23" fmla="*/ 34 h 129"/>
                <a:gd name="T24" fmla="*/ 185 w 273"/>
                <a:gd name="T25" fmla="*/ 34 h 129"/>
                <a:gd name="T26" fmla="*/ 179 w 273"/>
                <a:gd name="T27" fmla="*/ 37 h 129"/>
                <a:gd name="T28" fmla="*/ 173 w 273"/>
                <a:gd name="T29" fmla="*/ 39 h 129"/>
                <a:gd name="T30" fmla="*/ 166 w 273"/>
                <a:gd name="T31" fmla="*/ 45 h 129"/>
                <a:gd name="T32" fmla="*/ 163 w 273"/>
                <a:gd name="T33" fmla="*/ 53 h 129"/>
                <a:gd name="T34" fmla="*/ 163 w 273"/>
                <a:gd name="T35" fmla="*/ 60 h 129"/>
                <a:gd name="T36" fmla="*/ 154 w 273"/>
                <a:gd name="T37" fmla="*/ 67 h 129"/>
                <a:gd name="T38" fmla="*/ 154 w 273"/>
                <a:gd name="T39" fmla="*/ 77 h 129"/>
                <a:gd name="T40" fmla="*/ 149 w 273"/>
                <a:gd name="T41" fmla="*/ 84 h 129"/>
                <a:gd name="T42" fmla="*/ 141 w 273"/>
                <a:gd name="T43" fmla="*/ 90 h 129"/>
                <a:gd name="T44" fmla="*/ 141 w 273"/>
                <a:gd name="T45" fmla="*/ 95 h 129"/>
                <a:gd name="T46" fmla="*/ 144 w 273"/>
                <a:gd name="T47" fmla="*/ 99 h 129"/>
                <a:gd name="T48" fmla="*/ 152 w 273"/>
                <a:gd name="T49" fmla="*/ 108 h 129"/>
                <a:gd name="T50" fmla="*/ 160 w 273"/>
                <a:gd name="T51" fmla="*/ 112 h 129"/>
                <a:gd name="T52" fmla="*/ 171 w 273"/>
                <a:gd name="T53" fmla="*/ 114 h 129"/>
                <a:gd name="T54" fmla="*/ 182 w 273"/>
                <a:gd name="T55" fmla="*/ 114 h 129"/>
                <a:gd name="T56" fmla="*/ 185 w 273"/>
                <a:gd name="T57" fmla="*/ 110 h 129"/>
                <a:gd name="T58" fmla="*/ 168 w 273"/>
                <a:gd name="T59" fmla="*/ 104 h 129"/>
                <a:gd name="T60" fmla="*/ 160 w 273"/>
                <a:gd name="T61" fmla="*/ 99 h 129"/>
                <a:gd name="T62" fmla="*/ 157 w 273"/>
                <a:gd name="T63" fmla="*/ 93 h 129"/>
                <a:gd name="T64" fmla="*/ 163 w 273"/>
                <a:gd name="T65" fmla="*/ 88 h 129"/>
                <a:gd name="T66" fmla="*/ 171 w 273"/>
                <a:gd name="T67" fmla="*/ 88 h 129"/>
                <a:gd name="T68" fmla="*/ 187 w 273"/>
                <a:gd name="T69" fmla="*/ 88 h 129"/>
                <a:gd name="T70" fmla="*/ 204 w 273"/>
                <a:gd name="T71" fmla="*/ 95 h 129"/>
                <a:gd name="T72" fmla="*/ 214 w 273"/>
                <a:gd name="T73" fmla="*/ 106 h 129"/>
                <a:gd name="T74" fmla="*/ 217 w 273"/>
                <a:gd name="T75" fmla="*/ 110 h 129"/>
                <a:gd name="T76" fmla="*/ 217 w 273"/>
                <a:gd name="T77" fmla="*/ 112 h 129"/>
                <a:gd name="T78" fmla="*/ 212 w 273"/>
                <a:gd name="T79" fmla="*/ 119 h 129"/>
                <a:gd name="T80" fmla="*/ 200 w 273"/>
                <a:gd name="T81" fmla="*/ 128 h 129"/>
                <a:gd name="T82" fmla="*/ 187 w 273"/>
                <a:gd name="T83" fmla="*/ 128 h 129"/>
                <a:gd name="T84" fmla="*/ 163 w 273"/>
                <a:gd name="T85" fmla="*/ 125 h 129"/>
                <a:gd name="T86" fmla="*/ 141 w 273"/>
                <a:gd name="T87" fmla="*/ 121 h 129"/>
                <a:gd name="T88" fmla="*/ 122 w 273"/>
                <a:gd name="T89" fmla="*/ 114 h 129"/>
                <a:gd name="T90" fmla="*/ 84 w 273"/>
                <a:gd name="T91" fmla="*/ 99 h 129"/>
                <a:gd name="T92" fmla="*/ 46 w 273"/>
                <a:gd name="T93" fmla="*/ 84 h 129"/>
                <a:gd name="T94" fmla="*/ 27 w 273"/>
                <a:gd name="T95" fmla="*/ 77 h 129"/>
                <a:gd name="T96" fmla="*/ 8 w 273"/>
                <a:gd name="T97" fmla="*/ 75 h 129"/>
                <a:gd name="T98" fmla="*/ 3 w 273"/>
                <a:gd name="T99" fmla="*/ 69 h 129"/>
                <a:gd name="T100" fmla="*/ 0 w 273"/>
                <a:gd name="T101" fmla="*/ 63 h 129"/>
                <a:gd name="T102" fmla="*/ 3 w 273"/>
                <a:gd name="T103" fmla="*/ 40 h 129"/>
                <a:gd name="T104" fmla="*/ 8 w 273"/>
                <a:gd name="T105" fmla="*/ 21 h 129"/>
                <a:gd name="T106" fmla="*/ 13 w 273"/>
                <a:gd name="T107" fmla="*/ 13 h 129"/>
                <a:gd name="T108" fmla="*/ 16 w 273"/>
                <a:gd name="T109" fmla="*/ 10 h 129"/>
                <a:gd name="T110" fmla="*/ 21 w 273"/>
                <a:gd name="T111" fmla="*/ 8 h 129"/>
                <a:gd name="T112" fmla="*/ 71 w 273"/>
                <a:gd name="T113" fmla="*/ 8 h 129"/>
                <a:gd name="T114" fmla="*/ 95 w 273"/>
                <a:gd name="T115" fmla="*/ 0 h 129"/>
                <a:gd name="T116" fmla="*/ 127 w 273"/>
                <a:gd name="T117" fmla="*/ 2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73" h="129">
                  <a:moveTo>
                    <a:pt x="127" y="23"/>
                  </a:moveTo>
                  <a:lnTo>
                    <a:pt x="163" y="30"/>
                  </a:lnTo>
                  <a:lnTo>
                    <a:pt x="185" y="23"/>
                  </a:lnTo>
                  <a:lnTo>
                    <a:pt x="217" y="26"/>
                  </a:lnTo>
                  <a:lnTo>
                    <a:pt x="253" y="39"/>
                  </a:lnTo>
                  <a:lnTo>
                    <a:pt x="225" y="26"/>
                  </a:lnTo>
                  <a:lnTo>
                    <a:pt x="272" y="74"/>
                  </a:lnTo>
                  <a:lnTo>
                    <a:pt x="266" y="60"/>
                  </a:lnTo>
                  <a:lnTo>
                    <a:pt x="255" y="52"/>
                  </a:lnTo>
                  <a:lnTo>
                    <a:pt x="241" y="43"/>
                  </a:lnTo>
                  <a:lnTo>
                    <a:pt x="225" y="39"/>
                  </a:lnTo>
                  <a:lnTo>
                    <a:pt x="198" y="34"/>
                  </a:lnTo>
                  <a:lnTo>
                    <a:pt x="185" y="34"/>
                  </a:lnTo>
                  <a:lnTo>
                    <a:pt x="179" y="37"/>
                  </a:lnTo>
                  <a:lnTo>
                    <a:pt x="173" y="39"/>
                  </a:lnTo>
                  <a:lnTo>
                    <a:pt x="166" y="45"/>
                  </a:lnTo>
                  <a:lnTo>
                    <a:pt x="163" y="53"/>
                  </a:lnTo>
                  <a:lnTo>
                    <a:pt x="163" y="60"/>
                  </a:lnTo>
                  <a:lnTo>
                    <a:pt x="154" y="67"/>
                  </a:lnTo>
                  <a:lnTo>
                    <a:pt x="154" y="77"/>
                  </a:lnTo>
                  <a:lnTo>
                    <a:pt x="149" y="84"/>
                  </a:lnTo>
                  <a:lnTo>
                    <a:pt x="141" y="90"/>
                  </a:lnTo>
                  <a:lnTo>
                    <a:pt x="141" y="95"/>
                  </a:lnTo>
                  <a:lnTo>
                    <a:pt x="144" y="99"/>
                  </a:lnTo>
                  <a:lnTo>
                    <a:pt x="152" y="108"/>
                  </a:lnTo>
                  <a:lnTo>
                    <a:pt x="160" y="112"/>
                  </a:lnTo>
                  <a:lnTo>
                    <a:pt x="171" y="114"/>
                  </a:lnTo>
                  <a:lnTo>
                    <a:pt x="182" y="114"/>
                  </a:lnTo>
                  <a:lnTo>
                    <a:pt x="185" y="110"/>
                  </a:lnTo>
                  <a:lnTo>
                    <a:pt x="168" y="104"/>
                  </a:lnTo>
                  <a:lnTo>
                    <a:pt x="160" y="99"/>
                  </a:lnTo>
                  <a:lnTo>
                    <a:pt x="157" y="93"/>
                  </a:lnTo>
                  <a:lnTo>
                    <a:pt x="163" y="88"/>
                  </a:lnTo>
                  <a:lnTo>
                    <a:pt x="171" y="88"/>
                  </a:lnTo>
                  <a:lnTo>
                    <a:pt x="187" y="88"/>
                  </a:lnTo>
                  <a:lnTo>
                    <a:pt x="204" y="95"/>
                  </a:lnTo>
                  <a:lnTo>
                    <a:pt x="214" y="106"/>
                  </a:lnTo>
                  <a:lnTo>
                    <a:pt x="217" y="110"/>
                  </a:lnTo>
                  <a:lnTo>
                    <a:pt x="217" y="112"/>
                  </a:lnTo>
                  <a:lnTo>
                    <a:pt x="212" y="119"/>
                  </a:lnTo>
                  <a:lnTo>
                    <a:pt x="200" y="128"/>
                  </a:lnTo>
                  <a:lnTo>
                    <a:pt x="187" y="128"/>
                  </a:lnTo>
                  <a:lnTo>
                    <a:pt x="163" y="125"/>
                  </a:lnTo>
                  <a:lnTo>
                    <a:pt x="141" y="121"/>
                  </a:lnTo>
                  <a:lnTo>
                    <a:pt x="122" y="114"/>
                  </a:lnTo>
                  <a:lnTo>
                    <a:pt x="84" y="99"/>
                  </a:lnTo>
                  <a:lnTo>
                    <a:pt x="46" y="84"/>
                  </a:lnTo>
                  <a:lnTo>
                    <a:pt x="27" y="77"/>
                  </a:lnTo>
                  <a:lnTo>
                    <a:pt x="8" y="75"/>
                  </a:lnTo>
                  <a:lnTo>
                    <a:pt x="3" y="69"/>
                  </a:lnTo>
                  <a:lnTo>
                    <a:pt x="0" y="63"/>
                  </a:lnTo>
                  <a:lnTo>
                    <a:pt x="3" y="40"/>
                  </a:lnTo>
                  <a:lnTo>
                    <a:pt x="8" y="21"/>
                  </a:lnTo>
                  <a:lnTo>
                    <a:pt x="13" y="13"/>
                  </a:lnTo>
                  <a:lnTo>
                    <a:pt x="16" y="10"/>
                  </a:lnTo>
                  <a:lnTo>
                    <a:pt x="21" y="8"/>
                  </a:lnTo>
                  <a:lnTo>
                    <a:pt x="71" y="8"/>
                  </a:lnTo>
                  <a:lnTo>
                    <a:pt x="95" y="0"/>
                  </a:lnTo>
                  <a:lnTo>
                    <a:pt x="127" y="23"/>
                  </a:lnTo>
                </a:path>
              </a:pathLst>
            </a:custGeom>
            <a:solidFill>
              <a:srgbClr val="FFCCB3"/>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2" name="Freeform 123"/>
            <p:cNvSpPr>
              <a:spLocks/>
            </p:cNvSpPr>
            <p:nvPr/>
          </p:nvSpPr>
          <p:spPr bwMode="auto">
            <a:xfrm>
              <a:off x="3446" y="2812"/>
              <a:ext cx="17" cy="24"/>
            </a:xfrm>
            <a:custGeom>
              <a:avLst/>
              <a:gdLst>
                <a:gd name="T0" fmla="*/ 14 w 17"/>
                <a:gd name="T1" fmla="*/ 8 h 24"/>
                <a:gd name="T2" fmla="*/ 14 w 17"/>
                <a:gd name="T3" fmla="*/ 13 h 24"/>
                <a:gd name="T4" fmla="*/ 16 w 17"/>
                <a:gd name="T5" fmla="*/ 17 h 24"/>
                <a:gd name="T6" fmla="*/ 16 w 17"/>
                <a:gd name="T7" fmla="*/ 21 h 24"/>
                <a:gd name="T8" fmla="*/ 11 w 17"/>
                <a:gd name="T9" fmla="*/ 23 h 24"/>
                <a:gd name="T10" fmla="*/ 7 w 17"/>
                <a:gd name="T11" fmla="*/ 18 h 24"/>
                <a:gd name="T12" fmla="*/ 4 w 17"/>
                <a:gd name="T13" fmla="*/ 13 h 24"/>
                <a:gd name="T14" fmla="*/ 0 w 17"/>
                <a:gd name="T15" fmla="*/ 3 h 24"/>
                <a:gd name="T16" fmla="*/ 1 w 17"/>
                <a:gd name="T17" fmla="*/ 1 h 24"/>
                <a:gd name="T18" fmla="*/ 2 w 17"/>
                <a:gd name="T19" fmla="*/ 0 h 24"/>
                <a:gd name="T20" fmla="*/ 5 w 17"/>
                <a:gd name="T21" fmla="*/ 1 h 24"/>
                <a:gd name="T22" fmla="*/ 14 w 17"/>
                <a:gd name="T23"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4">
                  <a:moveTo>
                    <a:pt x="14" y="8"/>
                  </a:moveTo>
                  <a:lnTo>
                    <a:pt x="14" y="13"/>
                  </a:lnTo>
                  <a:lnTo>
                    <a:pt x="16" y="17"/>
                  </a:lnTo>
                  <a:lnTo>
                    <a:pt x="16" y="21"/>
                  </a:lnTo>
                  <a:lnTo>
                    <a:pt x="11" y="23"/>
                  </a:lnTo>
                  <a:lnTo>
                    <a:pt x="7" y="18"/>
                  </a:lnTo>
                  <a:lnTo>
                    <a:pt x="4" y="13"/>
                  </a:lnTo>
                  <a:lnTo>
                    <a:pt x="0" y="3"/>
                  </a:lnTo>
                  <a:lnTo>
                    <a:pt x="1" y="1"/>
                  </a:lnTo>
                  <a:lnTo>
                    <a:pt x="2" y="0"/>
                  </a:lnTo>
                  <a:lnTo>
                    <a:pt x="5" y="1"/>
                  </a:lnTo>
                  <a:lnTo>
                    <a:pt x="14" y="8"/>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3" name="Freeform 124"/>
            <p:cNvSpPr>
              <a:spLocks/>
            </p:cNvSpPr>
            <p:nvPr/>
          </p:nvSpPr>
          <p:spPr bwMode="auto">
            <a:xfrm>
              <a:off x="3514" y="2818"/>
              <a:ext cx="72" cy="27"/>
            </a:xfrm>
            <a:custGeom>
              <a:avLst/>
              <a:gdLst>
                <a:gd name="T0" fmla="*/ 66 w 72"/>
                <a:gd name="T1" fmla="*/ 10 h 27"/>
                <a:gd name="T2" fmla="*/ 71 w 72"/>
                <a:gd name="T3" fmla="*/ 18 h 27"/>
                <a:gd name="T4" fmla="*/ 71 w 72"/>
                <a:gd name="T5" fmla="*/ 22 h 27"/>
                <a:gd name="T6" fmla="*/ 66 w 72"/>
                <a:gd name="T7" fmla="*/ 26 h 27"/>
                <a:gd name="T8" fmla="*/ 55 w 72"/>
                <a:gd name="T9" fmla="*/ 16 h 27"/>
                <a:gd name="T10" fmla="*/ 41 w 72"/>
                <a:gd name="T11" fmla="*/ 10 h 27"/>
                <a:gd name="T12" fmla="*/ 24 w 72"/>
                <a:gd name="T13" fmla="*/ 7 h 27"/>
                <a:gd name="T14" fmla="*/ 9 w 72"/>
                <a:gd name="T15" fmla="*/ 6 h 27"/>
                <a:gd name="T16" fmla="*/ 4 w 72"/>
                <a:gd name="T17" fmla="*/ 7 h 27"/>
                <a:gd name="T18" fmla="*/ 0 w 72"/>
                <a:gd name="T19" fmla="*/ 7 h 27"/>
                <a:gd name="T20" fmla="*/ 0 w 72"/>
                <a:gd name="T21" fmla="*/ 4 h 27"/>
                <a:gd name="T22" fmla="*/ 2 w 72"/>
                <a:gd name="T23" fmla="*/ 3 h 27"/>
                <a:gd name="T24" fmla="*/ 9 w 72"/>
                <a:gd name="T25" fmla="*/ 0 h 27"/>
                <a:gd name="T26" fmla="*/ 24 w 72"/>
                <a:gd name="T27" fmla="*/ 0 h 27"/>
                <a:gd name="T28" fmla="*/ 41 w 72"/>
                <a:gd name="T29" fmla="*/ 1 h 27"/>
                <a:gd name="T30" fmla="*/ 55 w 72"/>
                <a:gd name="T31" fmla="*/ 6 h 27"/>
                <a:gd name="T32" fmla="*/ 66 w 72"/>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 h="27">
                  <a:moveTo>
                    <a:pt x="66" y="10"/>
                  </a:moveTo>
                  <a:lnTo>
                    <a:pt x="71" y="18"/>
                  </a:lnTo>
                  <a:lnTo>
                    <a:pt x="71" y="22"/>
                  </a:lnTo>
                  <a:lnTo>
                    <a:pt x="66" y="26"/>
                  </a:lnTo>
                  <a:lnTo>
                    <a:pt x="55" y="16"/>
                  </a:lnTo>
                  <a:lnTo>
                    <a:pt x="41" y="10"/>
                  </a:lnTo>
                  <a:lnTo>
                    <a:pt x="24" y="7"/>
                  </a:lnTo>
                  <a:lnTo>
                    <a:pt x="9" y="6"/>
                  </a:lnTo>
                  <a:lnTo>
                    <a:pt x="4" y="7"/>
                  </a:lnTo>
                  <a:lnTo>
                    <a:pt x="0" y="7"/>
                  </a:lnTo>
                  <a:lnTo>
                    <a:pt x="0" y="4"/>
                  </a:lnTo>
                  <a:lnTo>
                    <a:pt x="2" y="3"/>
                  </a:lnTo>
                  <a:lnTo>
                    <a:pt x="9" y="0"/>
                  </a:lnTo>
                  <a:lnTo>
                    <a:pt x="24" y="0"/>
                  </a:lnTo>
                  <a:lnTo>
                    <a:pt x="41" y="1"/>
                  </a:lnTo>
                  <a:lnTo>
                    <a:pt x="55" y="6"/>
                  </a:lnTo>
                  <a:lnTo>
                    <a:pt x="66" y="10"/>
                  </a:lnTo>
                </a:path>
              </a:pathLst>
            </a:custGeom>
            <a:solidFill>
              <a:srgbClr val="FFCCB3"/>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4" name="Freeform 125"/>
            <p:cNvSpPr>
              <a:spLocks/>
            </p:cNvSpPr>
            <p:nvPr/>
          </p:nvSpPr>
          <p:spPr bwMode="auto">
            <a:xfrm>
              <a:off x="3506" y="2840"/>
              <a:ext cx="60" cy="28"/>
            </a:xfrm>
            <a:custGeom>
              <a:avLst/>
              <a:gdLst>
                <a:gd name="T0" fmla="*/ 54 w 60"/>
                <a:gd name="T1" fmla="*/ 12 h 28"/>
                <a:gd name="T2" fmla="*/ 59 w 60"/>
                <a:gd name="T3" fmla="*/ 16 h 28"/>
                <a:gd name="T4" fmla="*/ 56 w 60"/>
                <a:gd name="T5" fmla="*/ 21 h 28"/>
                <a:gd name="T6" fmla="*/ 52 w 60"/>
                <a:gd name="T7" fmla="*/ 27 h 28"/>
                <a:gd name="T8" fmla="*/ 43 w 60"/>
                <a:gd name="T9" fmla="*/ 18 h 28"/>
                <a:gd name="T10" fmla="*/ 30 w 60"/>
                <a:gd name="T11" fmla="*/ 13 h 28"/>
                <a:gd name="T12" fmla="*/ 15 w 60"/>
                <a:gd name="T13" fmla="*/ 10 h 28"/>
                <a:gd name="T14" fmla="*/ 0 w 60"/>
                <a:gd name="T15" fmla="*/ 9 h 28"/>
                <a:gd name="T16" fmla="*/ 0 w 60"/>
                <a:gd name="T17" fmla="*/ 6 h 28"/>
                <a:gd name="T18" fmla="*/ 6 w 60"/>
                <a:gd name="T19" fmla="*/ 3 h 28"/>
                <a:gd name="T20" fmla="*/ 15 w 60"/>
                <a:gd name="T21" fmla="*/ 0 h 28"/>
                <a:gd name="T22" fmla="*/ 30 w 60"/>
                <a:gd name="T23" fmla="*/ 0 h 28"/>
                <a:gd name="T24" fmla="*/ 46 w 60"/>
                <a:gd name="T25" fmla="*/ 3 h 28"/>
                <a:gd name="T26" fmla="*/ 54 w 60"/>
                <a:gd name="T27" fmla="*/ 1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28">
                  <a:moveTo>
                    <a:pt x="54" y="12"/>
                  </a:moveTo>
                  <a:lnTo>
                    <a:pt x="59" y="16"/>
                  </a:lnTo>
                  <a:lnTo>
                    <a:pt x="56" y="21"/>
                  </a:lnTo>
                  <a:lnTo>
                    <a:pt x="52" y="27"/>
                  </a:lnTo>
                  <a:lnTo>
                    <a:pt x="43" y="18"/>
                  </a:lnTo>
                  <a:lnTo>
                    <a:pt x="30" y="13"/>
                  </a:lnTo>
                  <a:lnTo>
                    <a:pt x="15" y="10"/>
                  </a:lnTo>
                  <a:lnTo>
                    <a:pt x="0" y="9"/>
                  </a:lnTo>
                  <a:lnTo>
                    <a:pt x="0" y="6"/>
                  </a:lnTo>
                  <a:lnTo>
                    <a:pt x="6" y="3"/>
                  </a:lnTo>
                  <a:lnTo>
                    <a:pt x="15" y="0"/>
                  </a:lnTo>
                  <a:lnTo>
                    <a:pt x="30" y="0"/>
                  </a:lnTo>
                  <a:lnTo>
                    <a:pt x="46" y="3"/>
                  </a:lnTo>
                  <a:lnTo>
                    <a:pt x="54" y="12"/>
                  </a:lnTo>
                </a:path>
              </a:pathLst>
            </a:custGeom>
            <a:solidFill>
              <a:srgbClr val="FFCCB3"/>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5" name="Freeform 126"/>
            <p:cNvSpPr>
              <a:spLocks/>
            </p:cNvSpPr>
            <p:nvPr/>
          </p:nvSpPr>
          <p:spPr bwMode="auto">
            <a:xfrm>
              <a:off x="3526" y="2772"/>
              <a:ext cx="939" cy="53"/>
            </a:xfrm>
            <a:custGeom>
              <a:avLst/>
              <a:gdLst>
                <a:gd name="T0" fmla="*/ 67 w 939"/>
                <a:gd name="T1" fmla="*/ 52 h 53"/>
                <a:gd name="T2" fmla="*/ 938 w 939"/>
                <a:gd name="T3" fmla="*/ 7 h 53"/>
                <a:gd name="T4" fmla="*/ 934 w 939"/>
                <a:gd name="T5" fmla="*/ 0 h 53"/>
                <a:gd name="T6" fmla="*/ 0 w 939"/>
                <a:gd name="T7" fmla="*/ 34 h 53"/>
                <a:gd name="T8" fmla="*/ 67 w 939"/>
                <a:gd name="T9" fmla="*/ 52 h 53"/>
              </a:gdLst>
              <a:ahLst/>
              <a:cxnLst>
                <a:cxn ang="0">
                  <a:pos x="T0" y="T1"/>
                </a:cxn>
                <a:cxn ang="0">
                  <a:pos x="T2" y="T3"/>
                </a:cxn>
                <a:cxn ang="0">
                  <a:pos x="T4" y="T5"/>
                </a:cxn>
                <a:cxn ang="0">
                  <a:pos x="T6" y="T7"/>
                </a:cxn>
                <a:cxn ang="0">
                  <a:pos x="T8" y="T9"/>
                </a:cxn>
              </a:cxnLst>
              <a:rect l="0" t="0" r="r" b="b"/>
              <a:pathLst>
                <a:path w="939" h="53">
                  <a:moveTo>
                    <a:pt x="67" y="52"/>
                  </a:moveTo>
                  <a:lnTo>
                    <a:pt x="938" y="7"/>
                  </a:lnTo>
                  <a:lnTo>
                    <a:pt x="934" y="0"/>
                  </a:lnTo>
                  <a:lnTo>
                    <a:pt x="0" y="34"/>
                  </a:lnTo>
                  <a:lnTo>
                    <a:pt x="67" y="52"/>
                  </a:lnTo>
                </a:path>
              </a:pathLst>
            </a:custGeom>
            <a:solidFill>
              <a:schemeClr val="hlink"/>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6" name="Freeform 127"/>
            <p:cNvSpPr>
              <a:spLocks/>
            </p:cNvSpPr>
            <p:nvPr/>
          </p:nvSpPr>
          <p:spPr bwMode="auto">
            <a:xfrm>
              <a:off x="3403" y="2804"/>
              <a:ext cx="101" cy="42"/>
            </a:xfrm>
            <a:custGeom>
              <a:avLst/>
              <a:gdLst>
                <a:gd name="T0" fmla="*/ 87 w 101"/>
                <a:gd name="T1" fmla="*/ 41 h 42"/>
                <a:gd name="T2" fmla="*/ 100 w 101"/>
                <a:gd name="T3" fmla="*/ 0 h 42"/>
                <a:gd name="T4" fmla="*/ 0 w 101"/>
                <a:gd name="T5" fmla="*/ 3 h 42"/>
                <a:gd name="T6" fmla="*/ 18 w 101"/>
                <a:gd name="T7" fmla="*/ 40 h 42"/>
                <a:gd name="T8" fmla="*/ 87 w 101"/>
                <a:gd name="T9" fmla="*/ 41 h 42"/>
              </a:gdLst>
              <a:ahLst/>
              <a:cxnLst>
                <a:cxn ang="0">
                  <a:pos x="T0" y="T1"/>
                </a:cxn>
                <a:cxn ang="0">
                  <a:pos x="T2" y="T3"/>
                </a:cxn>
                <a:cxn ang="0">
                  <a:pos x="T4" y="T5"/>
                </a:cxn>
                <a:cxn ang="0">
                  <a:pos x="T6" y="T7"/>
                </a:cxn>
                <a:cxn ang="0">
                  <a:pos x="T8" y="T9"/>
                </a:cxn>
              </a:cxnLst>
              <a:rect l="0" t="0" r="r" b="b"/>
              <a:pathLst>
                <a:path w="101" h="42">
                  <a:moveTo>
                    <a:pt x="87" y="41"/>
                  </a:moveTo>
                  <a:lnTo>
                    <a:pt x="100" y="0"/>
                  </a:lnTo>
                  <a:lnTo>
                    <a:pt x="0" y="3"/>
                  </a:lnTo>
                  <a:lnTo>
                    <a:pt x="18" y="40"/>
                  </a:lnTo>
                  <a:lnTo>
                    <a:pt x="87" y="41"/>
                  </a:lnTo>
                </a:path>
              </a:pathLst>
            </a:custGeom>
            <a:solidFill>
              <a:schemeClr val="hlink"/>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47" name="椭圆形标注 46"/>
          <p:cNvSpPr/>
          <p:nvPr/>
        </p:nvSpPr>
        <p:spPr>
          <a:xfrm>
            <a:off x="1624212" y="1764426"/>
            <a:ext cx="1815673" cy="815976"/>
          </a:xfrm>
          <a:prstGeom prst="wedgeEllipseCallout">
            <a:avLst>
              <a:gd name="adj1" fmla="val -50772"/>
              <a:gd name="adj2" fmla="val 47712"/>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tx1"/>
                </a:solidFill>
              </a:rPr>
              <a:t>“评比系数”</a:t>
            </a:r>
            <a:endParaRPr lang="en-US" altLang="zh-CN" dirty="0">
              <a:solidFill>
                <a:srgbClr val="FF0000"/>
              </a:solidFill>
            </a:endParaRPr>
          </a:p>
        </p:txBody>
      </p:sp>
    </p:spTree>
    <p:extLst>
      <p:ext uri="{BB962C8B-B14F-4D97-AF65-F5344CB8AC3E}">
        <p14:creationId xmlns:p14="http://schemas.microsoft.com/office/powerpoint/2010/main" val="18335403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a:extLst>
              <a:ext uri="{FF2B5EF4-FFF2-40B4-BE49-F238E27FC236}">
                <a16:creationId xmlns:a16="http://schemas.microsoft.com/office/drawing/2014/main" xmlns="" id="{4B379698-AB4C-493D-BF95-F5781FDF2AC5}"/>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23</a:t>
            </a:fld>
            <a:endParaRPr lang="zh-CN" altLang="en-US"/>
          </a:p>
        </p:txBody>
      </p:sp>
      <p:sp>
        <p:nvSpPr>
          <p:cNvPr id="10" name="标题 1">
            <a:extLst>
              <a:ext uri="{FF2B5EF4-FFF2-40B4-BE49-F238E27FC236}">
                <a16:creationId xmlns:a16="http://schemas.microsoft.com/office/drawing/2014/main" xmlns="" id="{19304E83-A4F0-49C5-BB01-F5773509A2B3}"/>
              </a:ext>
            </a:extLst>
          </p:cNvPr>
          <p:cNvSpPr txBox="1">
            <a:spLocks/>
          </p:cNvSpPr>
          <p:nvPr/>
        </p:nvSpPr>
        <p:spPr>
          <a:xfrm>
            <a:off x="0" y="249581"/>
            <a:ext cx="11340000" cy="432000"/>
          </a:xfrm>
          <a:prstGeom prst="rect">
            <a:avLst/>
          </a:prstGeom>
        </p:spPr>
        <p:txBody>
          <a:bodyPr rtlCol="0"/>
          <a:lstStyle>
            <a:lvl1pPr algn="l" defTabSz="914400" rtl="0" eaLnBrk="1" latinLnBrk="0" hangingPunct="1">
              <a:lnSpc>
                <a:spcPct val="90000"/>
              </a:lnSpc>
              <a:spcBef>
                <a:spcPct val="0"/>
              </a:spcBef>
              <a:buNone/>
              <a:defRPr sz="3200" b="1" kern="1200" spc="-150">
                <a:solidFill>
                  <a:schemeClr val="tx1">
                    <a:lumMod val="75000"/>
                    <a:lumOff val="25000"/>
                  </a:schemeClr>
                </a:solidFill>
                <a:latin typeface="Microsoft YaHei UI" panose="020B0503020204020204" pitchFamily="34" charset="-122"/>
                <a:ea typeface="Microsoft YaHei UI" panose="020B0503020204020204" pitchFamily="34" charset="-122"/>
                <a:cs typeface="+mj-cs"/>
              </a:defRPr>
            </a:lvl1pPr>
          </a:lstStyle>
          <a:p>
            <a:r>
              <a:rPr lang="zh-CN" altLang="en-US" dirty="0" smtClean="0"/>
              <a:t>标准工时</a:t>
            </a:r>
            <a:endParaRPr lang="zh-CN" altLang="en-US" dirty="0"/>
          </a:p>
        </p:txBody>
      </p:sp>
      <p:sp>
        <p:nvSpPr>
          <p:cNvPr id="3" name="矩形 2"/>
          <p:cNvSpPr/>
          <p:nvPr/>
        </p:nvSpPr>
        <p:spPr>
          <a:xfrm>
            <a:off x="152400" y="748526"/>
            <a:ext cx="6096000" cy="840230"/>
          </a:xfrm>
          <a:prstGeom prst="rect">
            <a:avLst/>
          </a:prstGeom>
          <a:solidFill>
            <a:schemeClr val="accent1"/>
          </a:solidFill>
        </p:spPr>
        <p:txBody>
          <a:bodyPr>
            <a:spAutoFit/>
          </a:bodyPr>
          <a:lstStyle/>
          <a:p>
            <a:pPr>
              <a:lnSpc>
                <a:spcPct val="90000"/>
              </a:lnSpc>
            </a:pPr>
            <a:r>
              <a:rPr lang="zh-TW" altLang="en-US" b="1" dirty="0"/>
              <a:t>正常</a:t>
            </a:r>
            <a:r>
              <a:rPr lang="zh-CN" altLang="en-US" b="1" dirty="0"/>
              <a:t>时间</a:t>
            </a:r>
            <a:r>
              <a:rPr lang="zh-TW" altLang="zh-CN" b="1" dirty="0"/>
              <a:t>：</a:t>
            </a:r>
            <a:r>
              <a:rPr lang="zh-TW" altLang="en-US" dirty="0">
                <a:latin typeface="DFKai-SB" panose="03000509000000000000" pitchFamily="65" charset="-120"/>
              </a:rPr>
              <a:t>是</a:t>
            </a:r>
            <a:r>
              <a:rPr lang="zh-CN" altLang="en-US" dirty="0">
                <a:latin typeface="DFKai-SB" panose="03000509000000000000" pitchFamily="65" charset="-120"/>
              </a:rPr>
              <a:t>标准时间</a:t>
            </a:r>
            <a:r>
              <a:rPr lang="zh-TW" altLang="en-US" dirty="0">
                <a:latin typeface="DFKai-SB" panose="03000509000000000000" pitchFamily="65" charset="-120"/>
              </a:rPr>
              <a:t>中的重要</a:t>
            </a:r>
            <a:r>
              <a:rPr lang="zh-CN" altLang="en-US" dirty="0">
                <a:latin typeface="DFKai-SB" panose="03000509000000000000" pitchFamily="65" charset="-120"/>
              </a:rPr>
              <a:t>组</a:t>
            </a:r>
            <a:r>
              <a:rPr lang="zh-TW" altLang="en-US" dirty="0">
                <a:latin typeface="DFKai-SB" panose="03000509000000000000" pitchFamily="65" charset="-120"/>
              </a:rPr>
              <a:t>成部份</a:t>
            </a:r>
            <a:r>
              <a:rPr lang="en-US" altLang="zh-TW" dirty="0">
                <a:latin typeface="DFKai-SB" panose="03000509000000000000" pitchFamily="65" charset="-120"/>
              </a:rPr>
              <a:t>,</a:t>
            </a:r>
            <a:r>
              <a:rPr lang="zh-TW" altLang="en-US" dirty="0">
                <a:latin typeface="DFKai-SB" panose="03000509000000000000" pitchFamily="65" charset="-120"/>
              </a:rPr>
              <a:t>要</a:t>
            </a:r>
            <a:r>
              <a:rPr lang="zh-CN" altLang="en-US" dirty="0">
                <a:latin typeface="DFKai-SB" panose="03000509000000000000" pitchFamily="65" charset="-120"/>
              </a:rPr>
              <a:t>设</a:t>
            </a:r>
            <a:r>
              <a:rPr lang="zh-TW" altLang="en-US" dirty="0">
                <a:latin typeface="DFKai-SB" panose="03000509000000000000" pitchFamily="65" charset="-120"/>
              </a:rPr>
              <a:t>定</a:t>
            </a:r>
            <a:r>
              <a:rPr lang="zh-CN" altLang="en-US" dirty="0">
                <a:latin typeface="DFKai-SB" panose="03000509000000000000" pitchFamily="65" charset="-120"/>
              </a:rPr>
              <a:t>标准时间</a:t>
            </a:r>
            <a:r>
              <a:rPr lang="zh-TW" altLang="en-US" dirty="0">
                <a:latin typeface="DFKai-SB" panose="03000509000000000000" pitchFamily="65" charset="-120"/>
              </a:rPr>
              <a:t>首先需要</a:t>
            </a:r>
            <a:r>
              <a:rPr lang="zh-CN" altLang="en-US" dirty="0">
                <a:latin typeface="DFKai-SB" panose="03000509000000000000" pitchFamily="65" charset="-120"/>
              </a:rPr>
              <a:t>设</a:t>
            </a:r>
            <a:r>
              <a:rPr lang="zh-TW" altLang="en-US" dirty="0">
                <a:latin typeface="DFKai-SB" panose="03000509000000000000" pitchFamily="65" charset="-120"/>
              </a:rPr>
              <a:t>定</a:t>
            </a:r>
            <a:r>
              <a:rPr lang="zh-CN" altLang="en-US" dirty="0">
                <a:latin typeface="DFKai-SB" panose="03000509000000000000" pitchFamily="65" charset="-120"/>
              </a:rPr>
              <a:t>标准作业</a:t>
            </a:r>
            <a:r>
              <a:rPr lang="zh-TW" altLang="en-US" dirty="0">
                <a:latin typeface="DFKai-SB" panose="03000509000000000000" pitchFamily="65" charset="-120"/>
              </a:rPr>
              <a:t>的正常</a:t>
            </a:r>
            <a:r>
              <a:rPr lang="zh-CN" altLang="en-US" dirty="0">
                <a:latin typeface="DFKai-SB" panose="03000509000000000000" pitchFamily="65" charset="-120"/>
              </a:rPr>
              <a:t>时间</a:t>
            </a:r>
            <a:r>
              <a:rPr lang="en-US" altLang="zh-TW" dirty="0">
                <a:latin typeface="DFKai-SB" panose="03000509000000000000" pitchFamily="65" charset="-120"/>
              </a:rPr>
              <a:t>;</a:t>
            </a:r>
          </a:p>
          <a:p>
            <a:pPr>
              <a:lnSpc>
                <a:spcPct val="90000"/>
              </a:lnSpc>
            </a:pPr>
            <a:r>
              <a:rPr lang="zh-TW" altLang="en-US" dirty="0">
                <a:latin typeface="DFKai-SB" panose="03000509000000000000" pitchFamily="65" charset="-120"/>
              </a:rPr>
              <a:t>設定方法</a:t>
            </a:r>
            <a:r>
              <a:rPr lang="en-US" altLang="zh-TW" dirty="0" smtClean="0">
                <a:latin typeface="DFKai-SB" panose="03000509000000000000" pitchFamily="65" charset="-120"/>
              </a:rPr>
              <a:t>:</a:t>
            </a:r>
          </a:p>
        </p:txBody>
      </p:sp>
      <p:sp>
        <p:nvSpPr>
          <p:cNvPr id="7" name="矩形 6"/>
          <p:cNvSpPr/>
          <p:nvPr/>
        </p:nvSpPr>
        <p:spPr>
          <a:xfrm>
            <a:off x="127000" y="1588756"/>
            <a:ext cx="6108600" cy="2585323"/>
          </a:xfrm>
          <a:prstGeom prst="rect">
            <a:avLst/>
          </a:prstGeom>
          <a:solidFill>
            <a:srgbClr val="FFFF00"/>
          </a:solidFill>
        </p:spPr>
        <p:txBody>
          <a:bodyPr wrap="square">
            <a:spAutoFit/>
          </a:bodyPr>
          <a:lstStyle/>
          <a:p>
            <a:r>
              <a:rPr lang="zh-TW" altLang="en-US" b="1" dirty="0">
                <a:latin typeface="DFKai-SB" panose="03000509000000000000" pitchFamily="65" charset="-120"/>
              </a:rPr>
              <a:t>私事寬放（生理寬放</a:t>
            </a:r>
            <a:r>
              <a:rPr lang="zh-TW" altLang="en-US" b="1" dirty="0" smtClean="0">
                <a:latin typeface="DFKai-SB" panose="03000509000000000000" pitchFamily="65" charset="-120"/>
              </a:rPr>
              <a:t>）</a:t>
            </a:r>
            <a:r>
              <a:rPr lang="zh-TW" altLang="en-US" dirty="0" smtClean="0">
                <a:latin typeface="DFKai-SB" panose="03000509000000000000" pitchFamily="65" charset="-120"/>
              </a:rPr>
              <a:t>    </a:t>
            </a:r>
            <a:r>
              <a:rPr lang="zh-TW" altLang="en-US" dirty="0">
                <a:latin typeface="DFKai-SB" panose="03000509000000000000" pitchFamily="65" charset="-120"/>
              </a:rPr>
              <a:t>它是</a:t>
            </a:r>
            <a:r>
              <a:rPr lang="zh-CN" altLang="en-US" dirty="0">
                <a:latin typeface="DFKai-SB" panose="03000509000000000000" pitchFamily="65" charset="-120"/>
              </a:rPr>
              <a:t>补偿</a:t>
            </a:r>
            <a:r>
              <a:rPr lang="zh-TW" altLang="en-US" dirty="0">
                <a:latin typeface="DFKai-SB" panose="03000509000000000000" pitchFamily="65" charset="-120"/>
              </a:rPr>
              <a:t>作</a:t>
            </a:r>
            <a:r>
              <a:rPr lang="zh-CN" altLang="en-US" dirty="0">
                <a:latin typeface="DFKai-SB" panose="03000509000000000000" pitchFamily="65" charset="-120"/>
              </a:rPr>
              <a:t>业</a:t>
            </a:r>
            <a:r>
              <a:rPr lang="zh-TW" altLang="en-US" dirty="0">
                <a:latin typeface="DFKai-SB" panose="03000509000000000000" pitchFamily="65" charset="-120"/>
              </a:rPr>
              <a:t>中</a:t>
            </a:r>
            <a:r>
              <a:rPr lang="zh-CN" altLang="en-US" dirty="0">
                <a:latin typeface="DFKai-SB" panose="03000509000000000000" pitchFamily="65" charset="-120"/>
              </a:rPr>
              <a:t>断</a:t>
            </a:r>
            <a:r>
              <a:rPr lang="zh-TW" altLang="en-US" dirty="0">
                <a:latin typeface="DFKai-SB" panose="03000509000000000000" pitchFamily="65" charset="-120"/>
              </a:rPr>
              <a:t>的</a:t>
            </a:r>
            <a:r>
              <a:rPr lang="zh-CN" altLang="en-US" dirty="0">
                <a:latin typeface="DFKai-SB" panose="03000509000000000000" pitchFamily="65" charset="-120"/>
              </a:rPr>
              <a:t>时间</a:t>
            </a:r>
            <a:r>
              <a:rPr lang="en-US" altLang="zh-TW" dirty="0">
                <a:latin typeface="DFKai-SB" panose="03000509000000000000" pitchFamily="65" charset="-120"/>
              </a:rPr>
              <a:t>,</a:t>
            </a:r>
            <a:r>
              <a:rPr lang="zh-TW" altLang="en-US" dirty="0">
                <a:latin typeface="DFKai-SB" panose="03000509000000000000" pitchFamily="65" charset="-120"/>
              </a:rPr>
              <a:t>包括解決私事</a:t>
            </a:r>
            <a:r>
              <a:rPr lang="en-US" altLang="zh-TW" dirty="0">
                <a:latin typeface="DFKai-SB" panose="03000509000000000000" pitchFamily="65" charset="-120"/>
              </a:rPr>
              <a:t>,</a:t>
            </a:r>
            <a:r>
              <a:rPr lang="zh-TW" altLang="en-US" dirty="0">
                <a:latin typeface="DFKai-SB" panose="03000509000000000000" pitchFamily="65" charset="-120"/>
              </a:rPr>
              <a:t>滿足喝水</a:t>
            </a:r>
            <a:r>
              <a:rPr lang="en-US" altLang="zh-TW" dirty="0">
                <a:latin typeface="DFKai-SB" panose="03000509000000000000" pitchFamily="65" charset="-120"/>
              </a:rPr>
              <a:t>/</a:t>
            </a:r>
            <a:r>
              <a:rPr lang="zh-TW" altLang="en-US" dirty="0">
                <a:latin typeface="DFKai-SB" panose="03000509000000000000" pitchFamily="65" charset="-120"/>
              </a:rPr>
              <a:t>上</a:t>
            </a:r>
            <a:r>
              <a:rPr lang="zh-CN" altLang="en-US" dirty="0">
                <a:latin typeface="DFKai-SB" panose="03000509000000000000" pitchFamily="65" charset="-120"/>
              </a:rPr>
              <a:t>厕所</a:t>
            </a:r>
            <a:r>
              <a:rPr lang="en-US" altLang="zh-TW" dirty="0">
                <a:latin typeface="DFKai-SB" panose="03000509000000000000" pitchFamily="65" charset="-120"/>
              </a:rPr>
              <a:t>/</a:t>
            </a:r>
            <a:r>
              <a:rPr lang="zh-TW" altLang="en-US" dirty="0">
                <a:latin typeface="DFKai-SB" panose="03000509000000000000" pitchFamily="65" charset="-120"/>
              </a:rPr>
              <a:t>擦汗</a:t>
            </a:r>
            <a:r>
              <a:rPr lang="en-US" altLang="zh-TW" dirty="0">
                <a:latin typeface="DFKai-SB" panose="03000509000000000000" pitchFamily="65" charset="-120"/>
              </a:rPr>
              <a:t>/</a:t>
            </a:r>
            <a:r>
              <a:rPr lang="zh-TW" altLang="en-US" dirty="0">
                <a:latin typeface="DFKai-SB" panose="03000509000000000000" pitchFamily="65" charset="-120"/>
              </a:rPr>
              <a:t>更衣等生理要求的</a:t>
            </a:r>
            <a:r>
              <a:rPr lang="zh-CN" altLang="en-US" dirty="0">
                <a:latin typeface="DFKai-SB" panose="03000509000000000000" pitchFamily="65" charset="-120"/>
              </a:rPr>
              <a:t>时间</a:t>
            </a:r>
            <a:r>
              <a:rPr lang="zh-TW" altLang="en-US" dirty="0">
                <a:latin typeface="DFKai-SB" panose="03000509000000000000" pitchFamily="65" charset="-120"/>
              </a:rPr>
              <a:t>等</a:t>
            </a:r>
            <a:r>
              <a:rPr lang="en-US" altLang="zh-TW" dirty="0">
                <a:latin typeface="DFKai-SB" panose="03000509000000000000" pitchFamily="65" charset="-120"/>
              </a:rPr>
              <a:t>;</a:t>
            </a:r>
            <a:r>
              <a:rPr lang="zh-TW" altLang="en-US" dirty="0">
                <a:latin typeface="DFKai-SB" panose="03000509000000000000" pitchFamily="65" charset="-120"/>
              </a:rPr>
              <a:t>若工</a:t>
            </a:r>
            <a:r>
              <a:rPr lang="zh-CN" altLang="en-US" dirty="0">
                <a:latin typeface="DFKai-SB" panose="03000509000000000000" pitchFamily="65" charset="-120"/>
              </a:rPr>
              <a:t>厂</a:t>
            </a:r>
            <a:r>
              <a:rPr lang="zh-TW" altLang="en-US" dirty="0">
                <a:latin typeface="DFKai-SB" panose="03000509000000000000" pitchFamily="65" charset="-120"/>
              </a:rPr>
              <a:t>的作</a:t>
            </a:r>
            <a:r>
              <a:rPr lang="zh-CN" altLang="en-US" dirty="0">
                <a:latin typeface="DFKai-SB" panose="03000509000000000000" pitchFamily="65" charset="-120"/>
              </a:rPr>
              <a:t>业环</a:t>
            </a:r>
            <a:r>
              <a:rPr lang="zh-TW" altLang="en-US" dirty="0">
                <a:latin typeface="DFKai-SB" panose="03000509000000000000" pitchFamily="65" charset="-120"/>
              </a:rPr>
              <a:t>境良好</a:t>
            </a:r>
            <a:r>
              <a:rPr lang="en-US" altLang="zh-TW" dirty="0">
                <a:latin typeface="DFKai-SB" panose="03000509000000000000" pitchFamily="65" charset="-120"/>
              </a:rPr>
              <a:t>,</a:t>
            </a:r>
            <a:r>
              <a:rPr lang="zh-TW" altLang="en-US" dirty="0">
                <a:latin typeface="DFKai-SB" panose="03000509000000000000" pitchFamily="65" charset="-120"/>
              </a:rPr>
              <a:t>人的生理需求基本一致</a:t>
            </a:r>
            <a:r>
              <a:rPr lang="en-US" altLang="zh-TW" dirty="0">
                <a:latin typeface="DFKai-SB" panose="03000509000000000000" pitchFamily="65" charset="-120"/>
              </a:rPr>
              <a:t>,</a:t>
            </a:r>
            <a:r>
              <a:rPr lang="zh-CN" altLang="en-US" dirty="0">
                <a:latin typeface="DFKai-SB" panose="03000509000000000000" pitchFamily="65" charset="-120"/>
              </a:rPr>
              <a:t>对个</a:t>
            </a:r>
            <a:r>
              <a:rPr lang="zh-TW" altLang="en-US" dirty="0">
                <a:latin typeface="DFKai-SB" panose="03000509000000000000" pitchFamily="65" charset="-120"/>
              </a:rPr>
              <a:t>人或作</a:t>
            </a:r>
            <a:r>
              <a:rPr lang="zh-CN" altLang="en-US" dirty="0">
                <a:latin typeface="DFKai-SB" panose="03000509000000000000" pitchFamily="65" charset="-120"/>
              </a:rPr>
              <a:t>业</a:t>
            </a:r>
            <a:r>
              <a:rPr lang="zh-TW" altLang="en-US" dirty="0">
                <a:latin typeface="DFKai-SB" panose="03000509000000000000" pitchFamily="65" charset="-120"/>
              </a:rPr>
              <a:t>不</a:t>
            </a:r>
            <a:r>
              <a:rPr lang="zh-CN" altLang="en-US" dirty="0">
                <a:latin typeface="DFKai-SB" panose="03000509000000000000" pitchFamily="65" charset="-120"/>
              </a:rPr>
              <a:t>单独设</a:t>
            </a:r>
            <a:r>
              <a:rPr lang="zh-TW" altLang="en-US" dirty="0">
                <a:latin typeface="DFKai-SB" panose="03000509000000000000" pitchFamily="65" charset="-120"/>
              </a:rPr>
              <a:t>定</a:t>
            </a:r>
            <a:r>
              <a:rPr lang="en-US" altLang="zh-TW" dirty="0">
                <a:latin typeface="DFKai-SB" panose="03000509000000000000" pitchFamily="65" charset="-120"/>
              </a:rPr>
              <a:t>,</a:t>
            </a:r>
            <a:r>
              <a:rPr lang="zh-TW" altLang="en-US" dirty="0">
                <a:latin typeface="DFKai-SB" panose="03000509000000000000" pitchFamily="65" charset="-120"/>
              </a:rPr>
              <a:t>全</a:t>
            </a:r>
            <a:r>
              <a:rPr lang="zh-CN" altLang="en-US" dirty="0">
                <a:latin typeface="DFKai-SB" panose="03000509000000000000" pitchFamily="65" charset="-120"/>
              </a:rPr>
              <a:t>厂统</a:t>
            </a:r>
            <a:r>
              <a:rPr lang="zh-TW" altLang="en-US" dirty="0">
                <a:latin typeface="DFKai-SB" panose="03000509000000000000" pitchFamily="65" charset="-120"/>
              </a:rPr>
              <a:t>一安排</a:t>
            </a:r>
            <a:r>
              <a:rPr lang="en-US" altLang="zh-TW" dirty="0">
                <a:latin typeface="DFKai-SB" panose="03000509000000000000" pitchFamily="65" charset="-120"/>
              </a:rPr>
              <a:t>;</a:t>
            </a:r>
            <a:r>
              <a:rPr lang="zh-TW" altLang="en-US" dirty="0">
                <a:latin typeface="DFKai-SB" panose="03000509000000000000" pitchFamily="65" charset="-120"/>
              </a:rPr>
              <a:t>若上下午工</a:t>
            </a:r>
            <a:r>
              <a:rPr lang="zh-CN" altLang="en-US" dirty="0">
                <a:latin typeface="DFKai-SB" panose="03000509000000000000" pitchFamily="65" charset="-120"/>
              </a:rPr>
              <a:t>厂</a:t>
            </a:r>
            <a:r>
              <a:rPr lang="zh-TW" altLang="en-US" dirty="0">
                <a:latin typeface="DFKai-SB" panose="03000509000000000000" pitchFamily="65" charset="-120"/>
              </a:rPr>
              <a:t>有</a:t>
            </a:r>
            <a:r>
              <a:rPr lang="zh-CN" altLang="en-US" dirty="0">
                <a:latin typeface="DFKai-SB" panose="03000509000000000000" pitchFamily="65" charset="-120"/>
              </a:rPr>
              <a:t>统</a:t>
            </a:r>
            <a:r>
              <a:rPr lang="zh-TW" altLang="en-US" dirty="0">
                <a:latin typeface="DFKai-SB" panose="03000509000000000000" pitchFamily="65" charset="-120"/>
              </a:rPr>
              <a:t>一</a:t>
            </a:r>
            <a:r>
              <a:rPr lang="zh-CN" altLang="en-US" dirty="0">
                <a:latin typeface="DFKai-SB" panose="03000509000000000000" pitchFamily="65" charset="-120"/>
              </a:rPr>
              <a:t>规</a:t>
            </a:r>
            <a:r>
              <a:rPr lang="zh-TW" altLang="en-US" dirty="0">
                <a:latin typeface="DFKai-SB" panose="03000509000000000000" pitchFamily="65" charset="-120"/>
              </a:rPr>
              <a:t>定的休息</a:t>
            </a:r>
            <a:r>
              <a:rPr lang="zh-CN" altLang="en-US" dirty="0">
                <a:latin typeface="DFKai-SB" panose="03000509000000000000" pitchFamily="65" charset="-120"/>
              </a:rPr>
              <a:t>时间</a:t>
            </a:r>
            <a:r>
              <a:rPr lang="en-US" altLang="zh-TW" dirty="0">
                <a:latin typeface="DFKai-SB" panose="03000509000000000000" pitchFamily="65" charset="-120"/>
              </a:rPr>
              <a:t>,</a:t>
            </a:r>
            <a:r>
              <a:rPr lang="zh-CN" altLang="en-US" dirty="0">
                <a:latin typeface="DFKai-SB" panose="03000509000000000000" pitchFamily="65" charset="-120"/>
              </a:rPr>
              <a:t>则标准时间</a:t>
            </a:r>
            <a:r>
              <a:rPr lang="zh-TW" altLang="en-US" dirty="0">
                <a:latin typeface="DFKai-SB" panose="03000509000000000000" pitchFamily="65" charset="-120"/>
              </a:rPr>
              <a:t>中不再考</a:t>
            </a:r>
            <a:r>
              <a:rPr lang="zh-CN" altLang="en-US" dirty="0">
                <a:latin typeface="DFKai-SB" panose="03000509000000000000" pitchFamily="65" charset="-120"/>
              </a:rPr>
              <a:t>虑</a:t>
            </a:r>
          </a:p>
          <a:p>
            <a:pPr marL="609600" indent="-609600"/>
            <a:r>
              <a:rPr lang="zh-CN" altLang="en-US" dirty="0">
                <a:latin typeface="DFKai-SB" panose="03000509000000000000" pitchFamily="65" charset="-120"/>
              </a:rPr>
              <a:t>当</a:t>
            </a:r>
            <a:r>
              <a:rPr lang="zh-TW" altLang="en-US" dirty="0">
                <a:latin typeface="DFKai-SB" panose="03000509000000000000" pitchFamily="65" charset="-120"/>
              </a:rPr>
              <a:t>每天工作</a:t>
            </a:r>
            <a:r>
              <a:rPr lang="en-US" altLang="zh-TW" dirty="0">
                <a:latin typeface="DFKai-SB" panose="03000509000000000000" pitchFamily="65" charset="-120"/>
              </a:rPr>
              <a:t>8</a:t>
            </a:r>
            <a:r>
              <a:rPr lang="zh-TW" altLang="en-US" dirty="0">
                <a:latin typeface="DFKai-SB" panose="03000509000000000000" pitchFamily="65" charset="-120"/>
              </a:rPr>
              <a:t>小</a:t>
            </a:r>
            <a:r>
              <a:rPr lang="zh-CN" altLang="en-US" dirty="0">
                <a:latin typeface="DFKai-SB" panose="03000509000000000000" pitchFamily="65" charset="-120"/>
              </a:rPr>
              <a:t>时</a:t>
            </a:r>
            <a:r>
              <a:rPr lang="en-US" altLang="zh-TW" dirty="0">
                <a:latin typeface="DFKai-SB" panose="03000509000000000000" pitchFamily="65" charset="-120"/>
              </a:rPr>
              <a:t>,</a:t>
            </a:r>
            <a:r>
              <a:rPr lang="zh-TW" altLang="en-US" dirty="0">
                <a:latin typeface="DFKai-SB" panose="03000509000000000000" pitchFamily="65" charset="-120"/>
              </a:rPr>
              <a:t>上下午</a:t>
            </a:r>
            <a:r>
              <a:rPr lang="zh-CN" altLang="en-US" dirty="0">
                <a:latin typeface="DFKai-SB" panose="03000509000000000000" pitchFamily="65" charset="-120"/>
              </a:rPr>
              <a:t>无</a:t>
            </a:r>
            <a:r>
              <a:rPr lang="zh-TW" altLang="en-US" dirty="0">
                <a:latin typeface="DFKai-SB" panose="03000509000000000000" pitchFamily="65" charset="-120"/>
              </a:rPr>
              <a:t>中間休息</a:t>
            </a:r>
            <a:r>
              <a:rPr lang="zh-CN" altLang="en-US" dirty="0">
                <a:latin typeface="DFKai-SB" panose="03000509000000000000" pitchFamily="65" charset="-120"/>
              </a:rPr>
              <a:t>时</a:t>
            </a:r>
            <a:r>
              <a:rPr lang="zh-TW" altLang="en-US" dirty="0">
                <a:latin typeface="DFKai-SB" panose="03000509000000000000" pitchFamily="65" charset="-120"/>
              </a:rPr>
              <a:t>的</a:t>
            </a:r>
            <a:r>
              <a:rPr lang="zh-CN" altLang="en-US" dirty="0">
                <a:latin typeface="DFKai-SB" panose="03000509000000000000" pitchFamily="65" charset="-120"/>
              </a:rPr>
              <a:t>标准为</a:t>
            </a:r>
            <a:r>
              <a:rPr lang="en-US" altLang="zh-TW" dirty="0">
                <a:latin typeface="DFKai-SB" panose="03000509000000000000" pitchFamily="65" charset="-120"/>
              </a:rPr>
              <a:t>﹕</a:t>
            </a:r>
          </a:p>
          <a:p>
            <a:pPr marL="609600" indent="-609600">
              <a:buFontTx/>
              <a:buNone/>
            </a:pPr>
            <a:r>
              <a:rPr lang="en-US" altLang="zh-TW" dirty="0">
                <a:latin typeface="DFKai-SB" panose="03000509000000000000" pitchFamily="65" charset="-120"/>
              </a:rPr>
              <a:t>       A.</a:t>
            </a:r>
            <a:r>
              <a:rPr lang="zh-CN" altLang="en-US" dirty="0">
                <a:latin typeface="DFKai-SB" panose="03000509000000000000" pitchFamily="65" charset="-120"/>
              </a:rPr>
              <a:t>对于轻松</a:t>
            </a:r>
            <a:r>
              <a:rPr lang="zh-TW" altLang="en-US" dirty="0">
                <a:latin typeface="DFKai-SB" panose="03000509000000000000" pitchFamily="65" charset="-120"/>
              </a:rPr>
              <a:t>工作</a:t>
            </a:r>
            <a:r>
              <a:rPr lang="en-US" altLang="zh-TW" dirty="0">
                <a:latin typeface="DFKai-SB" panose="03000509000000000000" pitchFamily="65" charset="-120"/>
              </a:rPr>
              <a:t>,</a:t>
            </a:r>
            <a:r>
              <a:rPr lang="zh-CN" altLang="en-US" dirty="0">
                <a:latin typeface="DFKai-SB" panose="03000509000000000000" pitchFamily="65" charset="-120"/>
              </a:rPr>
              <a:t>为</a:t>
            </a:r>
            <a:r>
              <a:rPr lang="zh-TW" altLang="en-US" dirty="0">
                <a:latin typeface="DFKai-SB" panose="03000509000000000000" pitchFamily="65" charset="-120"/>
              </a:rPr>
              <a:t>正常</a:t>
            </a:r>
            <a:r>
              <a:rPr lang="zh-CN" altLang="en-US" dirty="0">
                <a:latin typeface="DFKai-SB" panose="03000509000000000000" pitchFamily="65" charset="-120"/>
              </a:rPr>
              <a:t>时间</a:t>
            </a:r>
            <a:r>
              <a:rPr lang="zh-TW" altLang="en-US" dirty="0">
                <a:latin typeface="DFKai-SB" panose="03000509000000000000" pitchFamily="65" charset="-120"/>
              </a:rPr>
              <a:t>的</a:t>
            </a:r>
            <a:r>
              <a:rPr lang="en-US" altLang="zh-TW" dirty="0">
                <a:latin typeface="DFKai-SB" panose="03000509000000000000" pitchFamily="65" charset="-120"/>
              </a:rPr>
              <a:t>2%~5%;</a:t>
            </a:r>
          </a:p>
          <a:p>
            <a:pPr marL="609600" indent="-609600">
              <a:buFontTx/>
              <a:buNone/>
            </a:pPr>
            <a:r>
              <a:rPr lang="en-US" altLang="zh-TW" dirty="0">
                <a:latin typeface="DFKai-SB" panose="03000509000000000000" pitchFamily="65" charset="-120"/>
              </a:rPr>
              <a:t>       B.</a:t>
            </a:r>
            <a:r>
              <a:rPr lang="zh-CN" altLang="en-US" dirty="0">
                <a:latin typeface="DFKai-SB" panose="03000509000000000000" pitchFamily="65" charset="-120"/>
              </a:rPr>
              <a:t>对于较</a:t>
            </a:r>
            <a:r>
              <a:rPr lang="zh-TW" altLang="en-US" dirty="0">
                <a:latin typeface="DFKai-SB" panose="03000509000000000000" pitchFamily="65" charset="-120"/>
              </a:rPr>
              <a:t>重工作</a:t>
            </a:r>
            <a:r>
              <a:rPr lang="en-US" altLang="zh-TW" dirty="0">
                <a:latin typeface="DFKai-SB" panose="03000509000000000000" pitchFamily="65" charset="-120"/>
              </a:rPr>
              <a:t>(</a:t>
            </a:r>
            <a:r>
              <a:rPr lang="zh-TW" altLang="en-US" dirty="0">
                <a:latin typeface="DFKai-SB" panose="03000509000000000000" pitchFamily="65" charset="-120"/>
              </a:rPr>
              <a:t>或</a:t>
            </a:r>
            <a:r>
              <a:rPr lang="zh-CN" altLang="en-US" dirty="0">
                <a:latin typeface="DFKai-SB" panose="03000509000000000000" pitchFamily="65" charset="-120"/>
              </a:rPr>
              <a:t>环</a:t>
            </a:r>
            <a:r>
              <a:rPr lang="zh-TW" altLang="en-US" dirty="0">
                <a:latin typeface="DFKai-SB" panose="03000509000000000000" pitchFamily="65" charset="-120"/>
              </a:rPr>
              <a:t>境不良</a:t>
            </a:r>
            <a:r>
              <a:rPr lang="en-US" altLang="zh-TW" dirty="0">
                <a:latin typeface="DFKai-SB" panose="03000509000000000000" pitchFamily="65" charset="-120"/>
              </a:rPr>
              <a:t>)</a:t>
            </a:r>
            <a:r>
              <a:rPr lang="zh-CN" altLang="en-US" dirty="0">
                <a:latin typeface="DFKai-SB" panose="03000509000000000000" pitchFamily="65" charset="-120"/>
              </a:rPr>
              <a:t>为</a:t>
            </a:r>
            <a:r>
              <a:rPr lang="en-US" altLang="zh-TW" dirty="0">
                <a:latin typeface="DFKai-SB" panose="03000509000000000000" pitchFamily="65" charset="-120"/>
              </a:rPr>
              <a:t>5%~7%;</a:t>
            </a:r>
          </a:p>
          <a:p>
            <a:pPr marL="609600" indent="-609600">
              <a:buFontTx/>
              <a:buNone/>
            </a:pPr>
            <a:r>
              <a:rPr lang="en-US" altLang="zh-TW" dirty="0">
                <a:latin typeface="DFKai-SB" panose="03000509000000000000" pitchFamily="65" charset="-120"/>
              </a:rPr>
              <a:t>       C.</a:t>
            </a:r>
            <a:r>
              <a:rPr lang="zh-CN" altLang="en-US" dirty="0">
                <a:latin typeface="DFKai-SB" panose="03000509000000000000" pitchFamily="65" charset="-120"/>
              </a:rPr>
              <a:t>对于举</a:t>
            </a:r>
            <a:r>
              <a:rPr lang="zh-TW" altLang="en-US" dirty="0">
                <a:latin typeface="DFKai-SB" panose="03000509000000000000" pitchFamily="65" charset="-120"/>
              </a:rPr>
              <a:t>重</a:t>
            </a:r>
            <a:r>
              <a:rPr lang="en-US" altLang="zh-TW" dirty="0">
                <a:latin typeface="DFKai-SB" panose="03000509000000000000" pitchFamily="65" charset="-120"/>
              </a:rPr>
              <a:t>(</a:t>
            </a:r>
            <a:r>
              <a:rPr lang="zh-TW" altLang="en-US" dirty="0">
                <a:latin typeface="DFKai-SB" panose="03000509000000000000" pitchFamily="65" charset="-120"/>
              </a:rPr>
              <a:t>或天</a:t>
            </a:r>
            <a:r>
              <a:rPr lang="zh-CN" altLang="en-US" dirty="0">
                <a:latin typeface="DFKai-SB" panose="03000509000000000000" pitchFamily="65" charset="-120"/>
              </a:rPr>
              <a:t>气</a:t>
            </a:r>
            <a:r>
              <a:rPr lang="zh-TW" altLang="en-US" dirty="0">
                <a:latin typeface="DFKai-SB" panose="03000509000000000000" pitchFamily="65" charset="-120"/>
              </a:rPr>
              <a:t>炎</a:t>
            </a:r>
            <a:r>
              <a:rPr lang="zh-CN" altLang="en-US" dirty="0">
                <a:latin typeface="DFKai-SB" panose="03000509000000000000" pitchFamily="65" charset="-120"/>
              </a:rPr>
              <a:t>热无</a:t>
            </a:r>
            <a:r>
              <a:rPr lang="zh-TW" altLang="en-US" dirty="0">
                <a:latin typeface="DFKai-SB" panose="03000509000000000000" pitchFamily="65" charset="-120"/>
              </a:rPr>
              <a:t>空</a:t>
            </a:r>
            <a:r>
              <a:rPr lang="zh-CN" altLang="en-US" dirty="0">
                <a:latin typeface="DFKai-SB" panose="03000509000000000000" pitchFamily="65" charset="-120"/>
              </a:rPr>
              <a:t>调</a:t>
            </a:r>
            <a:r>
              <a:rPr lang="en-US" altLang="zh-TW" dirty="0">
                <a:latin typeface="DFKai-SB" panose="03000509000000000000" pitchFamily="65" charset="-120"/>
              </a:rPr>
              <a:t>)</a:t>
            </a:r>
            <a:r>
              <a:rPr lang="zh-CN" altLang="en-US" dirty="0">
                <a:latin typeface="DFKai-SB" panose="03000509000000000000" pitchFamily="65" charset="-120"/>
              </a:rPr>
              <a:t>为</a:t>
            </a:r>
            <a:r>
              <a:rPr lang="zh-TW" altLang="en-US" dirty="0">
                <a:latin typeface="DFKai-SB" panose="03000509000000000000" pitchFamily="65" charset="-120"/>
              </a:rPr>
              <a:t> </a:t>
            </a:r>
            <a:r>
              <a:rPr lang="en-US" altLang="zh-TW" dirty="0">
                <a:latin typeface="DFKai-SB" panose="03000509000000000000" pitchFamily="65" charset="-120"/>
              </a:rPr>
              <a:t>7</a:t>
            </a:r>
            <a:r>
              <a:rPr lang="en-US" altLang="zh-TW" dirty="0" smtClean="0">
                <a:latin typeface="DFKai-SB" panose="03000509000000000000" pitchFamily="65" charset="-120"/>
              </a:rPr>
              <a:t>%;</a:t>
            </a:r>
            <a:endParaRPr lang="en-US" altLang="zh-TW" dirty="0">
              <a:latin typeface="DFKai-SB" panose="03000509000000000000" pitchFamily="65" charset="-120"/>
            </a:endParaRPr>
          </a:p>
        </p:txBody>
      </p:sp>
      <p:sp>
        <p:nvSpPr>
          <p:cNvPr id="9" name="矩形 8"/>
          <p:cNvSpPr/>
          <p:nvPr/>
        </p:nvSpPr>
        <p:spPr>
          <a:xfrm>
            <a:off x="6311900" y="742990"/>
            <a:ext cx="5715000" cy="2339102"/>
          </a:xfrm>
          <a:prstGeom prst="rect">
            <a:avLst/>
          </a:prstGeom>
          <a:solidFill>
            <a:srgbClr val="FFFF00"/>
          </a:solidFill>
        </p:spPr>
        <p:txBody>
          <a:bodyPr wrap="square">
            <a:spAutoFit/>
          </a:bodyPr>
          <a:lstStyle/>
          <a:p>
            <a:pPr>
              <a:buFontTx/>
              <a:buNone/>
            </a:pPr>
            <a:r>
              <a:rPr lang="zh-CN" altLang="en-US" sz="2000" b="1" dirty="0"/>
              <a:t>疲劳宽</a:t>
            </a:r>
            <a:r>
              <a:rPr lang="zh-CN" altLang="en-US" sz="2000" b="1" dirty="0" smtClean="0"/>
              <a:t>放（</a:t>
            </a:r>
            <a:r>
              <a:rPr lang="zh-TW" altLang="en-US" sz="2000" b="1" u="sng" dirty="0" smtClean="0">
                <a:solidFill>
                  <a:srgbClr val="FF0000"/>
                </a:solidFill>
                <a:latin typeface="DFKai-SB" panose="03000509000000000000" pitchFamily="65" charset="-120"/>
              </a:rPr>
              <a:t>取</a:t>
            </a:r>
            <a:r>
              <a:rPr lang="zh-TW" altLang="en-US" sz="2000" b="1" u="sng" dirty="0">
                <a:solidFill>
                  <a:srgbClr val="FF0000"/>
                </a:solidFill>
                <a:latin typeface="DFKai-SB" panose="03000509000000000000" pitchFamily="65" charset="-120"/>
              </a:rPr>
              <a:t>疲勞寬放率為  男</a:t>
            </a:r>
            <a:r>
              <a:rPr lang="en-US" altLang="zh-TW" sz="2000" b="1" u="sng" dirty="0">
                <a:solidFill>
                  <a:srgbClr val="FF0000"/>
                </a:solidFill>
                <a:latin typeface="DFKai-SB" panose="03000509000000000000" pitchFamily="65" charset="-120"/>
              </a:rPr>
              <a:t>:4%  </a:t>
            </a:r>
            <a:r>
              <a:rPr lang="zh-TW" altLang="en-US" sz="2000" b="1" u="sng" dirty="0">
                <a:solidFill>
                  <a:srgbClr val="FF0000"/>
                </a:solidFill>
                <a:latin typeface="DFKai-SB" panose="03000509000000000000" pitchFamily="65" charset="-120"/>
              </a:rPr>
              <a:t>女</a:t>
            </a:r>
            <a:r>
              <a:rPr lang="en-US" altLang="zh-TW" sz="2000" b="1" u="sng" dirty="0">
                <a:solidFill>
                  <a:srgbClr val="FF0000"/>
                </a:solidFill>
                <a:latin typeface="DFKai-SB" panose="03000509000000000000" pitchFamily="65" charset="-120"/>
              </a:rPr>
              <a:t>:5% </a:t>
            </a:r>
            <a:r>
              <a:rPr lang="zh-CN" altLang="en-US" sz="2000" b="1" dirty="0" smtClean="0"/>
              <a:t>）</a:t>
            </a:r>
            <a:endParaRPr lang="zh-CN" altLang="en-US" sz="2000" b="1" dirty="0"/>
          </a:p>
          <a:p>
            <a:r>
              <a:rPr lang="zh-TW" altLang="en-US" dirty="0">
                <a:latin typeface="DFKai-SB" panose="03000509000000000000" pitchFamily="65" charset="-120"/>
              </a:rPr>
              <a:t>是由</a:t>
            </a:r>
            <a:r>
              <a:rPr lang="zh-CN" altLang="en-US" dirty="0">
                <a:latin typeface="DFKai-SB" panose="03000509000000000000" pitchFamily="65" charset="-120"/>
              </a:rPr>
              <a:t>于</a:t>
            </a:r>
            <a:r>
              <a:rPr lang="zh-TW" altLang="en-US" dirty="0">
                <a:latin typeface="DFKai-SB" panose="03000509000000000000" pitchFamily="65" charset="-120"/>
              </a:rPr>
              <a:t>作</a:t>
            </a:r>
            <a:r>
              <a:rPr lang="zh-CN" altLang="en-US" dirty="0">
                <a:latin typeface="DFKai-SB" panose="03000509000000000000" pitchFamily="65" charset="-120"/>
              </a:rPr>
              <a:t>业</a:t>
            </a:r>
            <a:r>
              <a:rPr lang="zh-TW" altLang="en-US" dirty="0">
                <a:latin typeface="DFKai-SB" panose="03000509000000000000" pitchFamily="65" charset="-120"/>
              </a:rPr>
              <a:t>造成的精神及</a:t>
            </a:r>
            <a:r>
              <a:rPr lang="zh-CN" altLang="en-US" dirty="0">
                <a:latin typeface="DFKai-SB" panose="03000509000000000000" pitchFamily="65" charset="-120"/>
              </a:rPr>
              <a:t>身体</a:t>
            </a:r>
            <a:r>
              <a:rPr lang="zh-TW" altLang="en-US" dirty="0">
                <a:latin typeface="DFKai-SB" panose="03000509000000000000" pitchFamily="65" charset="-120"/>
              </a:rPr>
              <a:t>上的負荷所帶來的</a:t>
            </a:r>
            <a:r>
              <a:rPr lang="zh-CN" altLang="en-US" dirty="0">
                <a:latin typeface="DFKai-SB" panose="03000509000000000000" pitchFamily="65" charset="-120"/>
              </a:rPr>
              <a:t>劳动机</a:t>
            </a:r>
            <a:r>
              <a:rPr lang="zh-TW" altLang="en-US" dirty="0">
                <a:latin typeface="DFKai-SB" panose="03000509000000000000" pitchFamily="65" charset="-120"/>
              </a:rPr>
              <a:t>能衰退及速度</a:t>
            </a:r>
            <a:r>
              <a:rPr lang="zh-CN" altLang="en-US" dirty="0">
                <a:latin typeface="DFKai-SB" panose="03000509000000000000" pitchFamily="65" charset="-120"/>
              </a:rPr>
              <a:t>减</a:t>
            </a:r>
            <a:r>
              <a:rPr lang="zh-TW" altLang="en-US" dirty="0">
                <a:latin typeface="DFKai-SB" panose="03000509000000000000" pitchFamily="65" charset="-120"/>
              </a:rPr>
              <a:t>慢</a:t>
            </a:r>
            <a:r>
              <a:rPr lang="zh-CN" altLang="en-US" dirty="0">
                <a:latin typeface="DFKai-SB" panose="03000509000000000000" pitchFamily="65" charset="-120"/>
              </a:rPr>
              <a:t>称</a:t>
            </a:r>
            <a:r>
              <a:rPr lang="zh-TW" altLang="en-US" dirty="0">
                <a:latin typeface="DFKai-SB" panose="03000509000000000000" pitchFamily="65" charset="-120"/>
              </a:rPr>
              <a:t>為疲</a:t>
            </a:r>
            <a:r>
              <a:rPr lang="zh-CN" altLang="en-US" dirty="0">
                <a:latin typeface="DFKai-SB" panose="03000509000000000000" pitchFamily="65" charset="-120"/>
              </a:rPr>
              <a:t>劳</a:t>
            </a:r>
          </a:p>
          <a:p>
            <a:r>
              <a:rPr lang="zh-TW" altLang="en-US" dirty="0">
                <a:latin typeface="DFKai-SB" panose="03000509000000000000" pitchFamily="65" charset="-120"/>
              </a:rPr>
              <a:t>疲勞是由作</a:t>
            </a:r>
            <a:r>
              <a:rPr lang="zh-CN" altLang="en-US" dirty="0">
                <a:latin typeface="DFKai-SB" panose="03000509000000000000" pitchFamily="65" charset="-120"/>
              </a:rPr>
              <a:t>业环</a:t>
            </a:r>
            <a:r>
              <a:rPr lang="zh-TW" altLang="en-US" dirty="0">
                <a:latin typeface="DFKai-SB" panose="03000509000000000000" pitchFamily="65" charset="-120"/>
              </a:rPr>
              <a:t>境</a:t>
            </a:r>
            <a:r>
              <a:rPr lang="en-US" altLang="zh-TW" dirty="0">
                <a:latin typeface="DFKai-SB" panose="03000509000000000000" pitchFamily="65" charset="-120"/>
              </a:rPr>
              <a:t>,</a:t>
            </a:r>
            <a:r>
              <a:rPr lang="zh-TW" altLang="en-US" dirty="0">
                <a:latin typeface="DFKai-SB" panose="03000509000000000000" pitchFamily="65" charset="-120"/>
              </a:rPr>
              <a:t>作</a:t>
            </a:r>
            <a:r>
              <a:rPr lang="zh-CN" altLang="en-US" dirty="0">
                <a:latin typeface="DFKai-SB" panose="03000509000000000000" pitchFamily="65" charset="-120"/>
              </a:rPr>
              <a:t>业条</a:t>
            </a:r>
            <a:r>
              <a:rPr lang="zh-TW" altLang="en-US" dirty="0">
                <a:latin typeface="DFKai-SB" panose="03000509000000000000" pitchFamily="65" charset="-120"/>
              </a:rPr>
              <a:t>件的不同而</a:t>
            </a:r>
            <a:r>
              <a:rPr lang="zh-CN" altLang="en-US" dirty="0">
                <a:latin typeface="DFKai-SB" panose="03000509000000000000" pitchFamily="65" charset="-120"/>
              </a:rPr>
              <a:t>产</a:t>
            </a:r>
            <a:r>
              <a:rPr lang="zh-TW" altLang="en-US" dirty="0">
                <a:latin typeface="DFKai-SB" panose="03000509000000000000" pitchFamily="65" charset="-120"/>
              </a:rPr>
              <a:t>生的</a:t>
            </a:r>
            <a:r>
              <a:rPr lang="zh-CN" altLang="en-US" dirty="0">
                <a:latin typeface="DFKai-SB" panose="03000509000000000000" pitchFamily="65" charset="-120"/>
              </a:rPr>
              <a:t>体</a:t>
            </a:r>
            <a:r>
              <a:rPr lang="zh-TW" altLang="en-US" dirty="0">
                <a:latin typeface="DFKai-SB" panose="03000509000000000000" pitchFamily="65" charset="-120"/>
              </a:rPr>
              <a:t>力上</a:t>
            </a:r>
            <a:r>
              <a:rPr lang="en-US" altLang="zh-TW" dirty="0">
                <a:latin typeface="DFKai-SB" panose="03000509000000000000" pitchFamily="65" charset="-120"/>
              </a:rPr>
              <a:t>,</a:t>
            </a:r>
            <a:r>
              <a:rPr lang="zh-TW" altLang="en-US" dirty="0">
                <a:latin typeface="DFKai-SB" panose="03000509000000000000" pitchFamily="65" charset="-120"/>
              </a:rPr>
              <a:t>精神上疲</a:t>
            </a:r>
            <a:r>
              <a:rPr lang="zh-CN" altLang="en-US" dirty="0">
                <a:latin typeface="DFKai-SB" panose="03000509000000000000" pitchFamily="65" charset="-120"/>
              </a:rPr>
              <a:t>劳</a:t>
            </a:r>
            <a:r>
              <a:rPr lang="zh-TW" altLang="en-US" dirty="0">
                <a:latin typeface="DFKai-SB" panose="03000509000000000000" pitchFamily="65" charset="-120"/>
              </a:rPr>
              <a:t>引起的</a:t>
            </a:r>
            <a:r>
              <a:rPr lang="en-US" altLang="zh-TW" dirty="0">
                <a:latin typeface="DFKai-SB" panose="03000509000000000000" pitchFamily="65" charset="-120"/>
              </a:rPr>
              <a:t>;</a:t>
            </a:r>
            <a:r>
              <a:rPr lang="zh-TW" altLang="en-US" dirty="0">
                <a:latin typeface="DFKai-SB" panose="03000509000000000000" pitchFamily="65" charset="-120"/>
              </a:rPr>
              <a:t>帶來疲</a:t>
            </a:r>
            <a:r>
              <a:rPr lang="zh-CN" altLang="en-US" dirty="0">
                <a:latin typeface="DFKai-SB" panose="03000509000000000000" pitchFamily="65" charset="-120"/>
              </a:rPr>
              <a:t>劳</a:t>
            </a:r>
            <a:r>
              <a:rPr lang="zh-TW" altLang="en-US" dirty="0">
                <a:latin typeface="DFKai-SB" panose="03000509000000000000" pitchFamily="65" charset="-120"/>
              </a:rPr>
              <a:t>的各</a:t>
            </a:r>
            <a:r>
              <a:rPr lang="zh-CN" altLang="en-US" dirty="0">
                <a:latin typeface="DFKai-SB" panose="03000509000000000000" pitchFamily="65" charset="-120"/>
              </a:rPr>
              <a:t>种</a:t>
            </a:r>
            <a:r>
              <a:rPr lang="zh-TW" altLang="en-US" dirty="0">
                <a:latin typeface="DFKai-SB" panose="03000509000000000000" pitchFamily="65" charset="-120"/>
              </a:rPr>
              <a:t>原因如下</a:t>
            </a:r>
            <a:r>
              <a:rPr lang="en-US" altLang="zh-TW" dirty="0">
                <a:latin typeface="DFKai-SB" panose="03000509000000000000" pitchFamily="65" charset="-120"/>
              </a:rPr>
              <a:t>:</a:t>
            </a:r>
            <a:br>
              <a:rPr lang="en-US" altLang="zh-TW" dirty="0">
                <a:latin typeface="DFKai-SB" panose="03000509000000000000" pitchFamily="65" charset="-120"/>
              </a:rPr>
            </a:br>
            <a:r>
              <a:rPr lang="en-US" altLang="zh-TW" dirty="0">
                <a:latin typeface="DFKai-SB" panose="03000509000000000000" pitchFamily="65" charset="-120"/>
              </a:rPr>
              <a:t>a</a:t>
            </a:r>
            <a:r>
              <a:rPr lang="zh-TW" altLang="en-US" dirty="0">
                <a:latin typeface="DFKai-SB" panose="03000509000000000000" pitchFamily="65" charset="-120"/>
              </a:rPr>
              <a:t>）作</a:t>
            </a:r>
            <a:r>
              <a:rPr lang="zh-CN" altLang="en-US" dirty="0">
                <a:latin typeface="DFKai-SB" panose="03000509000000000000" pitchFamily="65" charset="-120"/>
              </a:rPr>
              <a:t>业环</a:t>
            </a:r>
            <a:r>
              <a:rPr lang="zh-TW" altLang="en-US" dirty="0">
                <a:latin typeface="DFKai-SB" panose="03000509000000000000" pitchFamily="65" charset="-120"/>
              </a:rPr>
              <a:t>境</a:t>
            </a:r>
            <a:r>
              <a:rPr lang="en-US" altLang="zh-TW" dirty="0">
                <a:latin typeface="DFKai-SB" panose="03000509000000000000" pitchFamily="65" charset="-120"/>
              </a:rPr>
              <a:t>:</a:t>
            </a:r>
            <a:r>
              <a:rPr lang="zh-TW" altLang="en-US" dirty="0">
                <a:latin typeface="DFKai-SB" panose="03000509000000000000" pitchFamily="65" charset="-120"/>
              </a:rPr>
              <a:t>溫度</a:t>
            </a:r>
            <a:r>
              <a:rPr lang="en-US" altLang="zh-TW" dirty="0">
                <a:latin typeface="DFKai-SB" panose="03000509000000000000" pitchFamily="65" charset="-120"/>
              </a:rPr>
              <a:t>/</a:t>
            </a:r>
            <a:r>
              <a:rPr lang="zh-TW" altLang="en-US" dirty="0">
                <a:latin typeface="DFKai-SB" panose="03000509000000000000" pitchFamily="65" charset="-120"/>
              </a:rPr>
              <a:t>照明</a:t>
            </a:r>
            <a:r>
              <a:rPr lang="en-US" altLang="zh-CN" dirty="0">
                <a:latin typeface="DFKai-SB" panose="03000509000000000000" pitchFamily="65" charset="-120"/>
              </a:rPr>
              <a:t>/</a:t>
            </a:r>
            <a:r>
              <a:rPr lang="zh-CN" altLang="en-US" dirty="0">
                <a:latin typeface="DFKai-SB" panose="03000509000000000000" pitchFamily="65" charset="-120"/>
              </a:rPr>
              <a:t>废气</a:t>
            </a:r>
            <a:r>
              <a:rPr lang="en-US" altLang="zh-CN" dirty="0">
                <a:latin typeface="DFKai-SB" panose="03000509000000000000" pitchFamily="65" charset="-120"/>
              </a:rPr>
              <a:t>/</a:t>
            </a:r>
            <a:r>
              <a:rPr lang="zh-TW" altLang="en-US" dirty="0">
                <a:latin typeface="DFKai-SB" panose="03000509000000000000" pitchFamily="65" charset="-120"/>
              </a:rPr>
              <a:t>噪音</a:t>
            </a:r>
            <a:r>
              <a:rPr lang="en-US" altLang="zh-TW" dirty="0">
                <a:latin typeface="DFKai-SB" panose="03000509000000000000" pitchFamily="65" charset="-120"/>
              </a:rPr>
              <a:t>/</a:t>
            </a:r>
            <a:r>
              <a:rPr lang="zh-TW" altLang="en-US" dirty="0">
                <a:latin typeface="DFKai-SB" panose="03000509000000000000" pitchFamily="65" charset="-120"/>
              </a:rPr>
              <a:t>空</a:t>
            </a:r>
            <a:r>
              <a:rPr lang="zh-CN" altLang="en-US" dirty="0">
                <a:latin typeface="DFKai-SB" panose="03000509000000000000" pitchFamily="65" charset="-120"/>
              </a:rPr>
              <a:t>气</a:t>
            </a:r>
            <a:r>
              <a:rPr lang="en-US" altLang="zh-TW" dirty="0">
                <a:latin typeface="DFKai-SB" panose="03000509000000000000" pitchFamily="65" charset="-120"/>
              </a:rPr>
              <a:t>/</a:t>
            </a:r>
            <a:r>
              <a:rPr lang="zh-CN" altLang="en-US" dirty="0">
                <a:latin typeface="DFKai-SB" panose="03000509000000000000" pitchFamily="65" charset="-120"/>
              </a:rPr>
              <a:t>湿</a:t>
            </a:r>
            <a:r>
              <a:rPr lang="zh-TW" altLang="en-US" dirty="0">
                <a:latin typeface="DFKai-SB" panose="03000509000000000000" pitchFamily="65" charset="-120"/>
              </a:rPr>
              <a:t>度</a:t>
            </a:r>
            <a:r>
              <a:rPr lang="zh-TW" altLang="en-US" dirty="0" smtClean="0">
                <a:latin typeface="DFKai-SB" panose="03000509000000000000" pitchFamily="65" charset="-120"/>
              </a:rPr>
              <a:t>等</a:t>
            </a:r>
            <a:endParaRPr lang="en-US" altLang="zh-TW" dirty="0" smtClean="0">
              <a:latin typeface="DFKai-SB" panose="03000509000000000000" pitchFamily="65" charset="-120"/>
            </a:endParaRPr>
          </a:p>
          <a:p>
            <a:r>
              <a:rPr lang="en-US" altLang="zh-TW" dirty="0" smtClean="0">
                <a:latin typeface="DFKai-SB" panose="03000509000000000000" pitchFamily="65" charset="-120"/>
              </a:rPr>
              <a:t>b</a:t>
            </a:r>
            <a:r>
              <a:rPr lang="zh-TW" altLang="en-US" dirty="0">
                <a:latin typeface="DFKai-SB" panose="03000509000000000000" pitchFamily="65" charset="-120"/>
              </a:rPr>
              <a:t>）</a:t>
            </a:r>
            <a:r>
              <a:rPr lang="zh-CN" altLang="en-US" dirty="0">
                <a:latin typeface="DFKai-SB" panose="03000509000000000000" pitchFamily="65" charset="-120"/>
              </a:rPr>
              <a:t>作业条件</a:t>
            </a:r>
            <a:r>
              <a:rPr lang="en-US" altLang="zh-TW" dirty="0">
                <a:latin typeface="DFKai-SB" panose="03000509000000000000" pitchFamily="65" charset="-120"/>
              </a:rPr>
              <a:t>:</a:t>
            </a:r>
            <a:r>
              <a:rPr lang="zh-TW" altLang="en-US" dirty="0">
                <a:latin typeface="DFKai-SB" panose="03000509000000000000" pitchFamily="65" charset="-120"/>
              </a:rPr>
              <a:t>作</a:t>
            </a:r>
            <a:r>
              <a:rPr lang="zh-CN" altLang="en-US" dirty="0">
                <a:latin typeface="DFKai-SB" panose="03000509000000000000" pitchFamily="65" charset="-120"/>
              </a:rPr>
              <a:t>业</a:t>
            </a:r>
            <a:r>
              <a:rPr lang="zh-TW" altLang="en-US" dirty="0">
                <a:latin typeface="DFKai-SB" panose="03000509000000000000" pitchFamily="65" charset="-120"/>
              </a:rPr>
              <a:t>強度</a:t>
            </a:r>
            <a:r>
              <a:rPr lang="en-US" altLang="zh-TW" dirty="0">
                <a:latin typeface="DFKai-SB" panose="03000509000000000000" pitchFamily="65" charset="-120"/>
              </a:rPr>
              <a:t>/</a:t>
            </a:r>
            <a:r>
              <a:rPr lang="zh-TW" altLang="en-US" dirty="0">
                <a:latin typeface="DFKai-SB" panose="03000509000000000000" pitchFamily="65" charset="-120"/>
              </a:rPr>
              <a:t>作</a:t>
            </a:r>
            <a:r>
              <a:rPr lang="zh-CN" altLang="en-US" dirty="0">
                <a:latin typeface="DFKai-SB" panose="03000509000000000000" pitchFamily="65" charset="-120"/>
              </a:rPr>
              <a:t>业场</a:t>
            </a:r>
            <a:r>
              <a:rPr lang="zh-TW" altLang="en-US" dirty="0">
                <a:latin typeface="DFKai-SB" panose="03000509000000000000" pitchFamily="65" charset="-120"/>
              </a:rPr>
              <a:t>所</a:t>
            </a:r>
            <a:r>
              <a:rPr lang="en-US" altLang="zh-TW" dirty="0">
                <a:latin typeface="DFKai-SB" panose="03000509000000000000" pitchFamily="65" charset="-120"/>
              </a:rPr>
              <a:t>/</a:t>
            </a:r>
            <a:r>
              <a:rPr lang="zh-TW" altLang="en-US" dirty="0">
                <a:latin typeface="DFKai-SB" panose="03000509000000000000" pitchFamily="65" charset="-120"/>
              </a:rPr>
              <a:t>作</a:t>
            </a:r>
            <a:r>
              <a:rPr lang="zh-CN" altLang="en-US" dirty="0">
                <a:latin typeface="DFKai-SB" panose="03000509000000000000" pitchFamily="65" charset="-120"/>
              </a:rPr>
              <a:t>业</a:t>
            </a:r>
            <a:r>
              <a:rPr lang="zh-TW" altLang="en-US" dirty="0">
                <a:latin typeface="DFKai-SB" panose="03000509000000000000" pitchFamily="65" charset="-120"/>
              </a:rPr>
              <a:t>的</a:t>
            </a:r>
            <a:r>
              <a:rPr lang="zh-CN" altLang="en-US" dirty="0">
                <a:latin typeface="DFKai-SB" panose="03000509000000000000" pitchFamily="65" charset="-120"/>
              </a:rPr>
              <a:t>体</a:t>
            </a:r>
            <a:r>
              <a:rPr lang="zh-TW" altLang="en-US" dirty="0">
                <a:latin typeface="DFKai-SB" panose="03000509000000000000" pitchFamily="65" charset="-120"/>
              </a:rPr>
              <a:t>能要求</a:t>
            </a:r>
            <a:r>
              <a:rPr lang="en-US" altLang="zh-TW" dirty="0">
                <a:latin typeface="DFKai-SB" panose="03000509000000000000" pitchFamily="65" charset="-120"/>
              </a:rPr>
              <a:t>/</a:t>
            </a:r>
            <a:r>
              <a:rPr lang="zh-TW" altLang="en-US" dirty="0">
                <a:latin typeface="DFKai-SB" panose="03000509000000000000" pitchFamily="65" charset="-120"/>
              </a:rPr>
              <a:t>作</a:t>
            </a:r>
            <a:r>
              <a:rPr lang="zh-CN" altLang="en-US" dirty="0">
                <a:latin typeface="DFKai-SB" panose="03000509000000000000" pitchFamily="65" charset="-120"/>
              </a:rPr>
              <a:t>业</a:t>
            </a:r>
            <a:r>
              <a:rPr lang="zh-TW" altLang="en-US" dirty="0">
                <a:latin typeface="DFKai-SB" panose="03000509000000000000" pitchFamily="65" charset="-120"/>
              </a:rPr>
              <a:t>的精密度</a:t>
            </a:r>
            <a:endParaRPr lang="zh-TW" altLang="zh-CN" dirty="0">
              <a:latin typeface="DFKai-SB" panose="03000509000000000000" pitchFamily="65" charset="-120"/>
            </a:endParaRPr>
          </a:p>
        </p:txBody>
      </p:sp>
      <p:sp>
        <p:nvSpPr>
          <p:cNvPr id="11" name="矩形 10"/>
          <p:cNvSpPr/>
          <p:nvPr/>
        </p:nvSpPr>
        <p:spPr>
          <a:xfrm>
            <a:off x="6350050" y="3191906"/>
            <a:ext cx="5676850" cy="2862322"/>
          </a:xfrm>
          <a:prstGeom prst="rect">
            <a:avLst/>
          </a:prstGeom>
          <a:solidFill>
            <a:srgbClr val="00B0F0"/>
          </a:solidFill>
        </p:spPr>
        <p:txBody>
          <a:bodyPr wrap="square">
            <a:spAutoFit/>
          </a:bodyPr>
          <a:lstStyle/>
          <a:p>
            <a:pPr>
              <a:buFontTx/>
              <a:buNone/>
            </a:pPr>
            <a:r>
              <a:rPr lang="zh-TW" altLang="en-US" b="1" dirty="0" smtClean="0">
                <a:latin typeface="DFKai-SB" panose="03000509000000000000" pitchFamily="65" charset="-120"/>
              </a:rPr>
              <a:t>作</a:t>
            </a:r>
            <a:r>
              <a:rPr lang="zh-CN" altLang="en-US" b="1" dirty="0" smtClean="0">
                <a:latin typeface="DFKai-SB" panose="03000509000000000000" pitchFamily="65" charset="-120"/>
              </a:rPr>
              <a:t>业</a:t>
            </a:r>
            <a:r>
              <a:rPr lang="zh-TW" altLang="en-US" b="1" dirty="0">
                <a:latin typeface="DFKai-SB" panose="03000509000000000000" pitchFamily="65" charset="-120"/>
              </a:rPr>
              <a:t>寬</a:t>
            </a:r>
            <a:r>
              <a:rPr lang="zh-TW" altLang="en-US" b="1" dirty="0" smtClean="0">
                <a:latin typeface="DFKai-SB" panose="03000509000000000000" pitchFamily="65" charset="-120"/>
              </a:rPr>
              <a:t>放</a:t>
            </a:r>
            <a:endParaRPr lang="en-US" altLang="zh-TW" b="1" dirty="0" smtClean="0">
              <a:latin typeface="DFKai-SB" panose="03000509000000000000" pitchFamily="65" charset="-120"/>
            </a:endParaRPr>
          </a:p>
          <a:p>
            <a:pPr>
              <a:buFontTx/>
              <a:buNone/>
            </a:pPr>
            <a:r>
              <a:rPr lang="zh-TW" altLang="en-US" dirty="0" smtClean="0">
                <a:latin typeface="DFKai-SB" panose="03000509000000000000" pitchFamily="65" charset="-120"/>
              </a:rPr>
              <a:t>主要</a:t>
            </a:r>
            <a:r>
              <a:rPr lang="zh-TW" altLang="en-US" dirty="0">
                <a:latin typeface="DFKai-SB" panose="03000509000000000000" pitchFamily="65" charset="-120"/>
              </a:rPr>
              <a:t>是由</a:t>
            </a:r>
            <a:r>
              <a:rPr lang="zh-CN" altLang="en-US" dirty="0">
                <a:latin typeface="DFKai-SB" panose="03000509000000000000" pitchFamily="65" charset="-120"/>
              </a:rPr>
              <a:t>于</a:t>
            </a:r>
            <a:r>
              <a:rPr lang="zh-TW" altLang="en-US" dirty="0">
                <a:latin typeface="DFKai-SB" panose="03000509000000000000" pitchFamily="65" charset="-120"/>
              </a:rPr>
              <a:t>材料</a:t>
            </a:r>
            <a:r>
              <a:rPr lang="en-US" altLang="zh-TW" dirty="0">
                <a:latin typeface="DFKai-SB" panose="03000509000000000000" pitchFamily="65" charset="-120"/>
              </a:rPr>
              <a:t>/</a:t>
            </a:r>
            <a:r>
              <a:rPr lang="zh-TW" altLang="en-US" dirty="0">
                <a:latin typeface="DFKai-SB" panose="03000509000000000000" pitchFamily="65" charset="-120"/>
              </a:rPr>
              <a:t>零件</a:t>
            </a:r>
            <a:r>
              <a:rPr lang="en-US" altLang="zh-TW" dirty="0">
                <a:latin typeface="DFKai-SB" panose="03000509000000000000" pitchFamily="65" charset="-120"/>
              </a:rPr>
              <a:t>/</a:t>
            </a:r>
            <a:r>
              <a:rPr lang="zh-CN" altLang="en-US" dirty="0">
                <a:latin typeface="DFKai-SB" panose="03000509000000000000" pitchFamily="65" charset="-120"/>
              </a:rPr>
              <a:t>机械</a:t>
            </a:r>
            <a:r>
              <a:rPr lang="en-US" altLang="zh-TW" dirty="0">
                <a:latin typeface="DFKai-SB" panose="03000509000000000000" pitchFamily="65" charset="-120"/>
              </a:rPr>
              <a:t>/</a:t>
            </a:r>
            <a:r>
              <a:rPr lang="zh-TW" altLang="en-US" dirty="0">
                <a:latin typeface="DFKai-SB" panose="03000509000000000000" pitchFamily="65" charset="-120"/>
              </a:rPr>
              <a:t>工具等</a:t>
            </a:r>
            <a:r>
              <a:rPr lang="zh-CN" altLang="en-US" dirty="0">
                <a:latin typeface="DFKai-SB" panose="03000509000000000000" pitchFamily="65" charset="-120"/>
              </a:rPr>
              <a:t>生产相关</a:t>
            </a:r>
            <a:r>
              <a:rPr lang="zh-TW" altLang="en-US" dirty="0">
                <a:latin typeface="DFKai-SB" panose="03000509000000000000" pitchFamily="65" charset="-120"/>
              </a:rPr>
              <a:t>物品造成的非</a:t>
            </a:r>
            <a:r>
              <a:rPr lang="zh-CN" altLang="en-US" dirty="0">
                <a:latin typeface="DFKai-SB" panose="03000509000000000000" pitchFamily="65" charset="-120"/>
              </a:rPr>
              <a:t>周</a:t>
            </a:r>
            <a:r>
              <a:rPr lang="zh-TW" altLang="en-US" dirty="0">
                <a:latin typeface="DFKai-SB" panose="03000509000000000000" pitchFamily="65" charset="-120"/>
              </a:rPr>
              <a:t>期性</a:t>
            </a:r>
            <a:r>
              <a:rPr lang="en-US" altLang="zh-TW" dirty="0">
                <a:latin typeface="DFKai-SB" panose="03000509000000000000" pitchFamily="65" charset="-120"/>
              </a:rPr>
              <a:t>/</a:t>
            </a:r>
            <a:r>
              <a:rPr lang="zh-TW" altLang="en-US" dirty="0">
                <a:latin typeface="DFKai-SB" panose="03000509000000000000" pitchFamily="65" charset="-120"/>
              </a:rPr>
              <a:t>不規則的</a:t>
            </a:r>
            <a:r>
              <a:rPr lang="zh-CN" altLang="en-US" dirty="0">
                <a:latin typeface="DFKai-SB" panose="03000509000000000000" pitchFamily="65" charset="-120"/>
              </a:rPr>
              <a:t>准备</a:t>
            </a:r>
            <a:r>
              <a:rPr lang="zh-TW" altLang="en-US" dirty="0">
                <a:latin typeface="DFKai-SB" panose="03000509000000000000" pitchFamily="65" charset="-120"/>
              </a:rPr>
              <a:t>或是清</a:t>
            </a:r>
            <a:r>
              <a:rPr lang="zh-CN" altLang="en-US" dirty="0">
                <a:latin typeface="DFKai-SB" panose="03000509000000000000" pitchFamily="65" charset="-120"/>
              </a:rPr>
              <a:t>扫</a:t>
            </a:r>
            <a:r>
              <a:rPr lang="zh-TW" altLang="en-US" dirty="0">
                <a:latin typeface="DFKai-SB" panose="03000509000000000000" pitchFamily="65" charset="-120"/>
              </a:rPr>
              <a:t>等</a:t>
            </a:r>
            <a:r>
              <a:rPr lang="zh-CN" altLang="en-US" dirty="0">
                <a:latin typeface="DFKai-SB" panose="03000509000000000000" pitchFamily="65" charset="-120"/>
              </a:rPr>
              <a:t>类</a:t>
            </a:r>
            <a:r>
              <a:rPr lang="zh-TW" altLang="en-US" dirty="0">
                <a:latin typeface="DFKai-SB" panose="03000509000000000000" pitchFamily="65" charset="-120"/>
              </a:rPr>
              <a:t>似的作</a:t>
            </a:r>
            <a:r>
              <a:rPr lang="zh-CN" altLang="en-US" dirty="0">
                <a:latin typeface="DFKai-SB" panose="03000509000000000000" pitchFamily="65" charset="-120"/>
              </a:rPr>
              <a:t>业</a:t>
            </a:r>
            <a:endParaRPr lang="zh-TW" altLang="zh-CN" dirty="0">
              <a:latin typeface="DFKai-SB" panose="03000509000000000000" pitchFamily="65" charset="-120"/>
            </a:endParaRPr>
          </a:p>
          <a:p>
            <a:pPr>
              <a:buFontTx/>
              <a:buNone/>
            </a:pP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主要有以下</a:t>
            </a:r>
            <a:r>
              <a:rPr lang="zh-CN" altLang="en-US" dirty="0">
                <a:latin typeface="DFKai-SB" panose="03000509000000000000" pitchFamily="65" charset="-120"/>
              </a:rPr>
              <a:t>几种</a:t>
            </a:r>
            <a:r>
              <a:rPr lang="zh-TW" altLang="en-US" dirty="0">
                <a:latin typeface="DFKai-SB" panose="03000509000000000000" pitchFamily="65" charset="-120"/>
              </a:rPr>
              <a:t>情形</a:t>
            </a:r>
            <a:r>
              <a:rPr lang="en-US" altLang="zh-TW" dirty="0">
                <a:latin typeface="DFKai-SB" panose="03000509000000000000" pitchFamily="65" charset="-120"/>
              </a:rPr>
              <a:t>﹕</a:t>
            </a:r>
          </a:p>
          <a:p>
            <a:pPr>
              <a:buFontTx/>
              <a:buNone/>
            </a:pPr>
            <a:r>
              <a:rPr lang="en-US" altLang="zh-TW" dirty="0">
                <a:latin typeface="DFKai-SB" panose="03000509000000000000" pitchFamily="65" charset="-120"/>
              </a:rPr>
              <a:t>   A.</a:t>
            </a:r>
            <a:r>
              <a:rPr lang="zh-TW" altLang="en-US" dirty="0">
                <a:latin typeface="DFKai-SB" panose="03000509000000000000" pitchFamily="65" charset="-120"/>
              </a:rPr>
              <a:t>作</a:t>
            </a:r>
            <a:r>
              <a:rPr lang="zh-CN" altLang="en-US" dirty="0">
                <a:latin typeface="DFKai-SB" panose="03000509000000000000" pitchFamily="65" charset="-120"/>
              </a:rPr>
              <a:t>业</a:t>
            </a:r>
            <a:r>
              <a:rPr lang="zh-TW" altLang="en-US" dirty="0">
                <a:latin typeface="DFKai-SB" panose="03000509000000000000" pitchFamily="65" charset="-120"/>
              </a:rPr>
              <a:t>台及</a:t>
            </a:r>
            <a:r>
              <a:rPr lang="zh-CN" altLang="en-US" dirty="0">
                <a:latin typeface="DFKai-SB" panose="03000509000000000000" pitchFamily="65" charset="-120"/>
              </a:rPr>
              <a:t>场</a:t>
            </a:r>
            <a:r>
              <a:rPr lang="zh-TW" altLang="en-US" dirty="0">
                <a:latin typeface="DFKai-SB" panose="03000509000000000000" pitchFamily="65" charset="-120"/>
              </a:rPr>
              <a:t>地的</a:t>
            </a:r>
            <a:r>
              <a:rPr lang="zh-CN" altLang="en-US" dirty="0">
                <a:latin typeface="DFKai-SB" panose="03000509000000000000" pitchFamily="65" charset="-120"/>
              </a:rPr>
              <a:t>简单</a:t>
            </a:r>
            <a:r>
              <a:rPr lang="zh-TW" altLang="en-US" dirty="0">
                <a:latin typeface="DFKai-SB" panose="03000509000000000000" pitchFamily="65" charset="-120"/>
              </a:rPr>
              <a:t>清</a:t>
            </a:r>
            <a:r>
              <a:rPr lang="zh-CN" altLang="en-US" dirty="0">
                <a:latin typeface="DFKai-SB" panose="03000509000000000000" pitchFamily="65" charset="-120"/>
              </a:rPr>
              <a:t>洁与准备</a:t>
            </a:r>
            <a:r>
              <a:rPr lang="en-US" altLang="zh-TW" dirty="0">
                <a:latin typeface="DFKai-SB" panose="03000509000000000000" pitchFamily="65" charset="-120"/>
              </a:rPr>
              <a:t>,</a:t>
            </a:r>
            <a:r>
              <a:rPr lang="zh-TW" altLang="en-US" dirty="0">
                <a:latin typeface="DFKai-SB" panose="03000509000000000000" pitchFamily="65" charset="-120"/>
              </a:rPr>
              <a:t>包括</a:t>
            </a:r>
            <a:r>
              <a:rPr lang="zh-CN" altLang="en-US" dirty="0">
                <a:latin typeface="DFKai-SB" panose="03000509000000000000" pitchFamily="65" charset="-120"/>
              </a:rPr>
              <a:t>转</a:t>
            </a:r>
            <a:r>
              <a:rPr lang="zh-TW" altLang="en-US" dirty="0">
                <a:latin typeface="DFKai-SB" panose="03000509000000000000" pitchFamily="65" charset="-120"/>
              </a:rPr>
              <a:t>換</a:t>
            </a:r>
            <a:r>
              <a:rPr lang="zh-TW" altLang="zh-CN" dirty="0">
                <a:latin typeface="DFKai-SB" panose="03000509000000000000" pitchFamily="65" charset="-120"/>
              </a:rPr>
              <a:t> </a:t>
            </a:r>
            <a:r>
              <a:rPr lang="zh-TW" altLang="en-US" dirty="0">
                <a:latin typeface="DFKai-SB" panose="03000509000000000000" pitchFamily="65" charset="-120"/>
              </a:rPr>
              <a:t> </a:t>
            </a:r>
            <a:r>
              <a:rPr lang="zh-CN" altLang="en-US" dirty="0">
                <a:latin typeface="DFKai-SB" panose="03000509000000000000" pitchFamily="65" charset="-120"/>
              </a:rPr>
              <a:t>产</a:t>
            </a:r>
            <a:r>
              <a:rPr lang="zh-TW" altLang="en-US" dirty="0">
                <a:latin typeface="DFKai-SB" panose="03000509000000000000" pitchFamily="65" charset="-120"/>
              </a:rPr>
              <a:t>品品</a:t>
            </a:r>
            <a:r>
              <a:rPr lang="zh-CN" altLang="en-US" dirty="0">
                <a:latin typeface="DFKai-SB" panose="03000509000000000000" pitchFamily="65" charset="-120"/>
              </a:rPr>
              <a:t>种时</a:t>
            </a:r>
            <a:r>
              <a:rPr lang="zh-TW" altLang="en-US" dirty="0">
                <a:latin typeface="DFKai-SB" panose="03000509000000000000" pitchFamily="65" charset="-120"/>
              </a:rPr>
              <a:t>的時間消耗</a:t>
            </a:r>
            <a:endParaRPr lang="en-US" altLang="zh-TW" dirty="0">
              <a:latin typeface="DFKai-SB" panose="03000509000000000000" pitchFamily="65" charset="-120"/>
            </a:endParaRPr>
          </a:p>
          <a:p>
            <a:pPr>
              <a:buFontTx/>
              <a:buNone/>
            </a:pPr>
            <a:r>
              <a:rPr lang="en-US" altLang="zh-TW" dirty="0">
                <a:latin typeface="DFKai-SB" panose="03000509000000000000" pitchFamily="65" charset="-120"/>
              </a:rPr>
              <a:t>   B.</a:t>
            </a:r>
            <a:r>
              <a:rPr lang="zh-TW" altLang="en-US" dirty="0">
                <a:latin typeface="DFKai-SB" panose="03000509000000000000" pitchFamily="65" charset="-120"/>
              </a:rPr>
              <a:t>由</a:t>
            </a:r>
            <a:r>
              <a:rPr lang="zh-CN" altLang="en-US" dirty="0">
                <a:latin typeface="DFKai-SB" panose="03000509000000000000" pitchFamily="65" charset="-120"/>
              </a:rPr>
              <a:t>于</a:t>
            </a:r>
            <a:r>
              <a:rPr lang="zh-TW" altLang="en-US" dirty="0">
                <a:latin typeface="DFKai-SB" panose="03000509000000000000" pitchFamily="65" charset="-120"/>
              </a:rPr>
              <a:t>來料及零件不良造成的停頓</a:t>
            </a:r>
            <a:endParaRPr lang="en-US" altLang="zh-TW" dirty="0">
              <a:latin typeface="DFKai-SB" panose="03000509000000000000" pitchFamily="65" charset="-120"/>
            </a:endParaRPr>
          </a:p>
          <a:p>
            <a:pPr>
              <a:buFontTx/>
              <a:buNone/>
            </a:pPr>
            <a:r>
              <a:rPr lang="en-US" altLang="zh-TW" dirty="0">
                <a:latin typeface="DFKai-SB" panose="03000509000000000000" pitchFamily="65" charset="-120"/>
              </a:rPr>
              <a:t>   C.</a:t>
            </a:r>
            <a:r>
              <a:rPr lang="zh-TW" altLang="en-US" dirty="0">
                <a:latin typeface="DFKai-SB" panose="03000509000000000000" pitchFamily="65" charset="-120"/>
              </a:rPr>
              <a:t>現</a:t>
            </a:r>
            <a:r>
              <a:rPr lang="zh-CN" altLang="en-US" dirty="0">
                <a:latin typeface="DFKai-SB" panose="03000509000000000000" pitchFamily="65" charset="-120"/>
              </a:rPr>
              <a:t>场监</a:t>
            </a:r>
            <a:r>
              <a:rPr lang="zh-TW" altLang="en-US" dirty="0">
                <a:latin typeface="DFKai-SB" panose="03000509000000000000" pitchFamily="65" charset="-120"/>
              </a:rPr>
              <a:t>督者</a:t>
            </a:r>
            <a:r>
              <a:rPr lang="zh-CN" altLang="en-US" dirty="0">
                <a:latin typeface="DFKai-SB" panose="03000509000000000000" pitchFamily="65" charset="-120"/>
              </a:rPr>
              <a:t>与检</a:t>
            </a:r>
            <a:r>
              <a:rPr lang="zh-TW" altLang="en-US" dirty="0">
                <a:latin typeface="DFKai-SB" panose="03000509000000000000" pitchFamily="65" charset="-120"/>
              </a:rPr>
              <a:t>查員</a:t>
            </a:r>
            <a:r>
              <a:rPr lang="zh-CN" altLang="en-US" dirty="0">
                <a:latin typeface="DFKai-SB" panose="03000509000000000000" pitchFamily="65" charset="-120"/>
              </a:rPr>
              <a:t>临时</a:t>
            </a:r>
            <a:r>
              <a:rPr lang="zh-TW" altLang="en-US" dirty="0">
                <a:latin typeface="DFKai-SB" panose="03000509000000000000" pitchFamily="65" charset="-120"/>
              </a:rPr>
              <a:t>抽</a:t>
            </a:r>
            <a:r>
              <a:rPr lang="zh-CN" altLang="en-US" dirty="0">
                <a:latin typeface="DFKai-SB" panose="03000509000000000000" pitchFamily="65" charset="-120"/>
              </a:rPr>
              <a:t>检</a:t>
            </a:r>
            <a:r>
              <a:rPr lang="zh-TW" altLang="en-US" dirty="0">
                <a:latin typeface="DFKai-SB" panose="03000509000000000000" pitchFamily="65" charset="-120"/>
              </a:rPr>
              <a:t>及口</a:t>
            </a:r>
            <a:r>
              <a:rPr lang="zh-CN" altLang="en-US" dirty="0">
                <a:latin typeface="DFKai-SB" panose="03000509000000000000" pitchFamily="65" charset="-120"/>
              </a:rPr>
              <a:t>头</a:t>
            </a:r>
            <a:r>
              <a:rPr lang="zh-TW" altLang="en-US" dirty="0">
                <a:latin typeface="DFKai-SB" panose="03000509000000000000" pitchFamily="65" charset="-120"/>
              </a:rPr>
              <a:t>指示造成的偶</a:t>
            </a:r>
            <a:r>
              <a:rPr lang="zh-CN" altLang="en-US" dirty="0">
                <a:latin typeface="DFKai-SB" panose="03000509000000000000" pitchFamily="65" charset="-120"/>
              </a:rPr>
              <a:t>发</a:t>
            </a:r>
            <a:r>
              <a:rPr lang="zh-TW" altLang="en-US" dirty="0">
                <a:latin typeface="DFKai-SB" panose="03000509000000000000" pitchFamily="65" charset="-120"/>
              </a:rPr>
              <a:t>停頓</a:t>
            </a:r>
            <a:endParaRPr lang="en-US" altLang="zh-TW" dirty="0">
              <a:latin typeface="DFKai-SB" panose="03000509000000000000" pitchFamily="65" charset="-120"/>
            </a:endParaRPr>
          </a:p>
          <a:p>
            <a:pPr>
              <a:buFontTx/>
              <a:buNone/>
            </a:pPr>
            <a:r>
              <a:rPr lang="en-US" altLang="zh-TW" dirty="0">
                <a:latin typeface="DFKai-SB" panose="03000509000000000000" pitchFamily="65" charset="-120"/>
              </a:rPr>
              <a:t>   D.</a:t>
            </a:r>
            <a:r>
              <a:rPr lang="zh-TW" altLang="en-US" dirty="0">
                <a:latin typeface="DFKai-SB" panose="03000509000000000000" pitchFamily="65" charset="-120"/>
              </a:rPr>
              <a:t>上下工位的</a:t>
            </a:r>
            <a:r>
              <a:rPr lang="zh-CN" altLang="en-US" dirty="0">
                <a:latin typeface="DFKai-SB" panose="03000509000000000000" pitchFamily="65" charset="-120"/>
              </a:rPr>
              <a:t>传</a:t>
            </a:r>
            <a:r>
              <a:rPr lang="zh-TW" altLang="en-US" dirty="0">
                <a:latin typeface="DFKai-SB" panose="03000509000000000000" pitchFamily="65" charset="-120"/>
              </a:rPr>
              <a:t>送中偶</a:t>
            </a:r>
            <a:r>
              <a:rPr lang="zh-CN" altLang="en-US" dirty="0">
                <a:latin typeface="DFKai-SB" panose="03000509000000000000" pitchFamily="65" charset="-120"/>
              </a:rPr>
              <a:t>发</a:t>
            </a:r>
            <a:r>
              <a:rPr lang="zh-TW" altLang="en-US" dirty="0">
                <a:latin typeface="DFKai-SB" panose="03000509000000000000" pitchFamily="65" charset="-120"/>
              </a:rPr>
              <a:t>問</a:t>
            </a:r>
            <a:r>
              <a:rPr lang="zh-TW" altLang="en-US" dirty="0" smtClean="0">
                <a:latin typeface="DFKai-SB" panose="03000509000000000000" pitchFamily="65" charset="-120"/>
              </a:rPr>
              <a:t>題</a:t>
            </a:r>
            <a:endParaRPr lang="en-US" altLang="zh-TW" dirty="0" smtClean="0">
              <a:latin typeface="DFKai-SB" panose="03000509000000000000" pitchFamily="65" charset="-120"/>
            </a:endParaRPr>
          </a:p>
        </p:txBody>
      </p:sp>
      <p:sp>
        <p:nvSpPr>
          <p:cNvPr id="12" name="矩形 11"/>
          <p:cNvSpPr/>
          <p:nvPr/>
        </p:nvSpPr>
        <p:spPr>
          <a:xfrm>
            <a:off x="152400" y="4269900"/>
            <a:ext cx="3149600" cy="1754326"/>
          </a:xfrm>
          <a:prstGeom prst="rect">
            <a:avLst/>
          </a:prstGeom>
          <a:solidFill>
            <a:srgbClr val="00B0F0"/>
          </a:solidFill>
        </p:spPr>
        <p:txBody>
          <a:bodyPr wrap="square">
            <a:spAutoFit/>
          </a:bodyPr>
          <a:lstStyle/>
          <a:p>
            <a:pPr>
              <a:buFontTx/>
              <a:buNone/>
            </a:pPr>
            <a:r>
              <a:rPr lang="zh-TW" altLang="en-US" b="1" dirty="0">
                <a:latin typeface="DFKai-SB" panose="03000509000000000000" pitchFamily="65" charset="-120"/>
              </a:rPr>
              <a:t>管理寬放</a:t>
            </a:r>
            <a:endParaRPr lang="en-US" altLang="zh-TW" dirty="0" smtClean="0">
              <a:latin typeface="DFKai-SB" panose="03000509000000000000" pitchFamily="65" charset="-120"/>
            </a:endParaRPr>
          </a:p>
          <a:p>
            <a:pPr>
              <a:buFontTx/>
              <a:buNone/>
            </a:pPr>
            <a:r>
              <a:rPr lang="zh-TW" altLang="en-US" dirty="0" smtClean="0">
                <a:latin typeface="DFKai-SB" panose="03000509000000000000" pitchFamily="65" charset="-120"/>
              </a:rPr>
              <a:t>由</a:t>
            </a:r>
            <a:r>
              <a:rPr lang="zh-CN" altLang="en-US" dirty="0" smtClean="0">
                <a:latin typeface="DFKai-SB" panose="03000509000000000000" pitchFamily="65" charset="-120"/>
              </a:rPr>
              <a:t>于</a:t>
            </a:r>
            <a:r>
              <a:rPr lang="zh-TW" altLang="en-US" dirty="0">
                <a:latin typeface="DFKai-SB" panose="03000509000000000000" pitchFamily="65" charset="-120"/>
              </a:rPr>
              <a:t>企</a:t>
            </a:r>
            <a:r>
              <a:rPr lang="zh-CN" altLang="en-US" dirty="0">
                <a:latin typeface="DFKai-SB" panose="03000509000000000000" pitchFamily="65" charset="-120"/>
              </a:rPr>
              <a:t>业</a:t>
            </a:r>
            <a:r>
              <a:rPr lang="zh-TW" altLang="en-US" dirty="0">
                <a:latin typeface="DFKai-SB" panose="03000509000000000000" pitchFamily="65" charset="-120"/>
              </a:rPr>
              <a:t>的管理制度所造成的管理所造成的管理時間的</a:t>
            </a:r>
            <a:r>
              <a:rPr lang="zh-CN" altLang="en-US" dirty="0">
                <a:latin typeface="DFKai-SB" panose="03000509000000000000" pitchFamily="65" charset="-120"/>
              </a:rPr>
              <a:t>占</a:t>
            </a:r>
            <a:r>
              <a:rPr lang="zh-TW" altLang="en-US" dirty="0">
                <a:latin typeface="DFKai-SB" panose="03000509000000000000" pitchFamily="65" charset="-120"/>
              </a:rPr>
              <a:t>用</a:t>
            </a:r>
            <a:endParaRPr lang="en-US" altLang="zh-TW" dirty="0">
              <a:latin typeface="DFKai-SB" panose="03000509000000000000" pitchFamily="65" charset="-120"/>
            </a:endParaRPr>
          </a:p>
          <a:p>
            <a:r>
              <a:rPr lang="zh-TW" altLang="en-US" dirty="0">
                <a:latin typeface="DFKai-SB" panose="03000509000000000000" pitchFamily="65" charset="-120"/>
              </a:rPr>
              <a:t>例如班前</a:t>
            </a:r>
            <a:r>
              <a:rPr lang="zh-CN" altLang="en-US" dirty="0">
                <a:latin typeface="DFKai-SB" panose="03000509000000000000" pitchFamily="65" charset="-120"/>
              </a:rPr>
              <a:t>会</a:t>
            </a:r>
            <a:r>
              <a:rPr lang="zh-TW" altLang="en-US" dirty="0">
                <a:latin typeface="DFKai-SB" panose="03000509000000000000" pitchFamily="65" charset="-120"/>
              </a:rPr>
              <a:t>及交接班</a:t>
            </a:r>
            <a:r>
              <a:rPr lang="zh-CN" altLang="en-US" dirty="0">
                <a:latin typeface="DFKai-SB" panose="03000509000000000000" pitchFamily="65" charset="-120"/>
              </a:rPr>
              <a:t>会</a:t>
            </a:r>
            <a:r>
              <a:rPr lang="zh-TW" altLang="en-US" dirty="0">
                <a:latin typeface="DFKai-SB" panose="03000509000000000000" pitchFamily="65" charset="-120"/>
              </a:rPr>
              <a:t>及</a:t>
            </a:r>
            <a:r>
              <a:rPr lang="zh-CN" altLang="en-US" dirty="0">
                <a:latin typeface="DFKai-SB" panose="03000509000000000000" pitchFamily="65" charset="-120"/>
              </a:rPr>
              <a:t>体</a:t>
            </a:r>
            <a:r>
              <a:rPr lang="zh-TW" altLang="en-US" dirty="0">
                <a:latin typeface="DFKai-SB" panose="03000509000000000000" pitchFamily="65" charset="-120"/>
              </a:rPr>
              <a:t>操時間等</a:t>
            </a:r>
            <a:endParaRPr lang="zh-CN" altLang="en-US" dirty="0">
              <a:latin typeface="DFKai-SB" panose="03000509000000000000" pitchFamily="65" charset="-120"/>
            </a:endParaRPr>
          </a:p>
        </p:txBody>
      </p:sp>
      <p:sp>
        <p:nvSpPr>
          <p:cNvPr id="14" name="矩形 13"/>
          <p:cNvSpPr/>
          <p:nvPr/>
        </p:nvSpPr>
        <p:spPr>
          <a:xfrm>
            <a:off x="3124250" y="4269900"/>
            <a:ext cx="3149500" cy="1754326"/>
          </a:xfrm>
          <a:prstGeom prst="rect">
            <a:avLst/>
          </a:prstGeom>
          <a:solidFill>
            <a:schemeClr val="accent1">
              <a:lumMod val="60000"/>
              <a:lumOff val="40000"/>
            </a:schemeClr>
          </a:solidFill>
          <a:ln>
            <a:solidFill>
              <a:srgbClr val="FF0000"/>
            </a:solidFill>
          </a:ln>
        </p:spPr>
        <p:txBody>
          <a:bodyPr wrap="square">
            <a:spAutoFit/>
          </a:bodyPr>
          <a:lstStyle/>
          <a:p>
            <a:r>
              <a:rPr lang="zh-CN" altLang="en-US" b="1" dirty="0">
                <a:latin typeface="DFKai-SB" panose="03000509000000000000" pitchFamily="65" charset="-120"/>
              </a:rPr>
              <a:t>特殊</a:t>
            </a:r>
            <a:r>
              <a:rPr lang="zh-TW" altLang="en-US" b="1" dirty="0">
                <a:latin typeface="DFKai-SB" panose="03000509000000000000" pitchFamily="65" charset="-120"/>
              </a:rPr>
              <a:t>寬</a:t>
            </a:r>
            <a:r>
              <a:rPr lang="zh-TW" altLang="en-US" b="1" dirty="0" smtClean="0">
                <a:latin typeface="DFKai-SB" panose="03000509000000000000" pitchFamily="65" charset="-120"/>
              </a:rPr>
              <a:t>放</a:t>
            </a:r>
            <a:endParaRPr lang="en-US" altLang="zh-TW" b="1" dirty="0" smtClean="0">
              <a:latin typeface="DFKai-SB" panose="03000509000000000000" pitchFamily="65" charset="-120"/>
            </a:endParaRPr>
          </a:p>
          <a:p>
            <a:r>
              <a:rPr lang="zh-TW" altLang="zh-CN" dirty="0">
                <a:latin typeface="DFKai-SB" panose="03000509000000000000" pitchFamily="65" charset="-120"/>
              </a:rPr>
              <a:t> </a:t>
            </a:r>
            <a:r>
              <a:rPr lang="zh-TW" altLang="en-US" dirty="0">
                <a:latin typeface="DFKai-SB" panose="03000509000000000000" pitchFamily="65" charset="-120"/>
              </a:rPr>
              <a:t>根</a:t>
            </a:r>
            <a:r>
              <a:rPr lang="zh-CN" altLang="en-US" dirty="0">
                <a:latin typeface="DFKai-SB" panose="03000509000000000000" pitchFamily="65" charset="-120"/>
              </a:rPr>
              <a:t>据产</a:t>
            </a:r>
            <a:r>
              <a:rPr lang="zh-TW" altLang="en-US" dirty="0">
                <a:latin typeface="DFKai-SB" panose="03000509000000000000" pitchFamily="65" charset="-120"/>
              </a:rPr>
              <a:t>品的工</a:t>
            </a:r>
            <a:r>
              <a:rPr lang="zh-CN" altLang="en-US" dirty="0">
                <a:latin typeface="DFKai-SB" panose="03000509000000000000" pitchFamily="65" charset="-120"/>
              </a:rPr>
              <a:t>艺</a:t>
            </a:r>
            <a:r>
              <a:rPr lang="zh-TW" altLang="en-US" dirty="0">
                <a:latin typeface="DFKai-SB" panose="03000509000000000000" pitchFamily="65" charset="-120"/>
              </a:rPr>
              <a:t>特</a:t>
            </a:r>
            <a:r>
              <a:rPr lang="zh-CN" altLang="en-US" dirty="0">
                <a:latin typeface="DFKai-SB" panose="03000509000000000000" pitchFamily="65" charset="-120"/>
              </a:rPr>
              <a:t>点</a:t>
            </a:r>
            <a:r>
              <a:rPr lang="zh-TW" altLang="en-US" dirty="0">
                <a:latin typeface="DFKai-SB" panose="03000509000000000000" pitchFamily="65" charset="-120"/>
              </a:rPr>
              <a:t>或生</a:t>
            </a:r>
            <a:r>
              <a:rPr lang="zh-CN" altLang="en-US" dirty="0">
                <a:latin typeface="DFKai-SB" panose="03000509000000000000" pitchFamily="65" charset="-120"/>
              </a:rPr>
              <a:t>产计划周</a:t>
            </a:r>
            <a:r>
              <a:rPr lang="zh-TW" altLang="en-US" dirty="0">
                <a:latin typeface="DFKai-SB" panose="03000509000000000000" pitchFamily="65" charset="-120"/>
              </a:rPr>
              <a:t>期的</a:t>
            </a:r>
            <a:r>
              <a:rPr lang="zh-CN" altLang="en-US" dirty="0">
                <a:latin typeface="DFKai-SB" panose="03000509000000000000" pitchFamily="65" charset="-120"/>
              </a:rPr>
              <a:t>长</a:t>
            </a:r>
            <a:r>
              <a:rPr lang="zh-TW" altLang="en-US" dirty="0">
                <a:latin typeface="DFKai-SB" panose="03000509000000000000" pitchFamily="65" charset="-120"/>
              </a:rPr>
              <a:t>短</a:t>
            </a:r>
            <a:r>
              <a:rPr lang="en-US" altLang="zh-TW" dirty="0">
                <a:latin typeface="DFKai-SB" panose="03000509000000000000" pitchFamily="65" charset="-120"/>
              </a:rPr>
              <a:t>,</a:t>
            </a:r>
            <a:r>
              <a:rPr lang="zh-TW" altLang="en-US" dirty="0">
                <a:latin typeface="DFKai-SB" panose="03000509000000000000" pitchFamily="65" charset="-120"/>
              </a:rPr>
              <a:t>不同的</a:t>
            </a:r>
            <a:r>
              <a:rPr lang="zh-CN" altLang="en-US" dirty="0">
                <a:latin typeface="DFKai-SB" panose="03000509000000000000" pitchFamily="65" charset="-120"/>
              </a:rPr>
              <a:t>产</a:t>
            </a:r>
            <a:r>
              <a:rPr lang="zh-TW" altLang="en-US" dirty="0">
                <a:latin typeface="DFKai-SB" panose="03000509000000000000" pitchFamily="65" charset="-120"/>
              </a:rPr>
              <a:t>品</a:t>
            </a:r>
            <a:r>
              <a:rPr lang="en-US" altLang="zh-TW" dirty="0">
                <a:latin typeface="DFKai-SB" panose="03000509000000000000" pitchFamily="65" charset="-120"/>
              </a:rPr>
              <a:t>,</a:t>
            </a:r>
            <a:r>
              <a:rPr lang="zh-TW" altLang="en-US" dirty="0">
                <a:latin typeface="DFKai-SB" panose="03000509000000000000" pitchFamily="65" charset="-120"/>
              </a:rPr>
              <a:t>不同的</a:t>
            </a:r>
            <a:r>
              <a:rPr lang="zh-CN" altLang="en-US" dirty="0">
                <a:latin typeface="DFKai-SB" panose="03000509000000000000" pitchFamily="65" charset="-120"/>
              </a:rPr>
              <a:t>生产线根据</a:t>
            </a:r>
            <a:r>
              <a:rPr lang="zh-TW" altLang="en-US" dirty="0">
                <a:latin typeface="DFKai-SB" panose="03000509000000000000" pitchFamily="65" charset="-120"/>
              </a:rPr>
              <a:t>具</a:t>
            </a:r>
            <a:r>
              <a:rPr lang="zh-CN" altLang="en-US" dirty="0">
                <a:latin typeface="DFKai-SB" panose="03000509000000000000" pitchFamily="65" charset="-120"/>
              </a:rPr>
              <a:t>据</a:t>
            </a:r>
            <a:r>
              <a:rPr lang="zh-TW" altLang="en-US" dirty="0">
                <a:latin typeface="DFKai-SB" panose="03000509000000000000" pitchFamily="65" charset="-120"/>
              </a:rPr>
              <a:t>情況可以</a:t>
            </a:r>
            <a:r>
              <a:rPr lang="zh-CN" altLang="en-US" dirty="0">
                <a:latin typeface="DFKai-SB" panose="03000509000000000000" pitchFamily="65" charset="-120"/>
              </a:rPr>
              <a:t>设</a:t>
            </a:r>
            <a:r>
              <a:rPr lang="zh-TW" altLang="en-US" dirty="0">
                <a:latin typeface="DFKai-SB" panose="03000509000000000000" pitchFamily="65" charset="-120"/>
              </a:rPr>
              <a:t>定特殊寬放</a:t>
            </a:r>
            <a:r>
              <a:rPr lang="en-US" altLang="zh-TW" dirty="0">
                <a:latin typeface="DFKai-SB" panose="03000509000000000000" pitchFamily="65" charset="-120"/>
              </a:rPr>
              <a:t>,</a:t>
            </a:r>
            <a:r>
              <a:rPr lang="zh-TW" altLang="en-US" dirty="0">
                <a:latin typeface="DFKai-SB" panose="03000509000000000000" pitchFamily="65" charset="-120"/>
              </a:rPr>
              <a:t>無特別原因不可以</a:t>
            </a:r>
            <a:r>
              <a:rPr lang="zh-CN" altLang="en-US" dirty="0">
                <a:latin typeface="DFKai-SB" panose="03000509000000000000" pitchFamily="65" charset="-120"/>
              </a:rPr>
              <a:t>乱</a:t>
            </a:r>
            <a:r>
              <a:rPr lang="zh-TW" altLang="en-US" dirty="0">
                <a:latin typeface="DFKai-SB" panose="03000509000000000000" pitchFamily="65" charset="-120"/>
              </a:rPr>
              <a:t>加特殊寬放</a:t>
            </a:r>
            <a:endParaRPr lang="zh-CN" altLang="en-US" b="1" dirty="0">
              <a:latin typeface="DFKai-SB" panose="03000509000000000000" pitchFamily="65" charset="-120"/>
            </a:endParaRPr>
          </a:p>
        </p:txBody>
      </p:sp>
      <p:sp>
        <p:nvSpPr>
          <p:cNvPr id="15" name="矩形 14"/>
          <p:cNvSpPr/>
          <p:nvPr/>
        </p:nvSpPr>
        <p:spPr>
          <a:xfrm>
            <a:off x="-431800" y="1492935"/>
            <a:ext cx="6096000" cy="646331"/>
          </a:xfrm>
          <a:prstGeom prst="rect">
            <a:avLst/>
          </a:prstGeom>
        </p:spPr>
        <p:txBody>
          <a:bodyPr>
            <a:spAutoFit/>
          </a:bodyPr>
          <a:lstStyle/>
          <a:p>
            <a:r>
              <a:rPr lang="zh-TW" altLang="en-US" b="1" dirty="0">
                <a:latin typeface="DFKai-SB" panose="03000509000000000000" pitchFamily="65" charset="-120"/>
              </a:rPr>
              <a:t/>
            </a:r>
            <a:br>
              <a:rPr lang="zh-TW" altLang="en-US" b="1" dirty="0">
                <a:latin typeface="DFKai-SB" panose="03000509000000000000" pitchFamily="65" charset="-120"/>
              </a:rPr>
            </a:br>
            <a:endParaRPr lang="zh-CN" altLang="en-US" dirty="0"/>
          </a:p>
        </p:txBody>
      </p:sp>
      <p:pic>
        <p:nvPicPr>
          <p:cNvPr id="15362" name="Picture 2" descr="https://ss1.bdstatic.com/70cFuXSh_Q1YnxGkpoWK1HF6hhy/it/u=2679281872,2443112399&amp;fm=26&amp;gp=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8500" y="5592417"/>
            <a:ext cx="1168400" cy="778934"/>
          </a:xfrm>
          <a:prstGeom prst="rect">
            <a:avLst/>
          </a:prstGeom>
          <a:noFill/>
          <a:extLst>
            <a:ext uri="{909E8E84-426E-40DD-AFC4-6F175D3DCCD1}">
              <a14:hiddenFill xmlns:a14="http://schemas.microsoft.com/office/drawing/2010/main">
                <a:solidFill>
                  <a:srgbClr val="FFFFFF"/>
                </a:solidFill>
              </a14:hiddenFill>
            </a:ext>
          </a:extLst>
        </p:spPr>
      </p:pic>
      <p:sp>
        <p:nvSpPr>
          <p:cNvPr id="16" name="矩形 15"/>
          <p:cNvSpPr/>
          <p:nvPr/>
        </p:nvSpPr>
        <p:spPr>
          <a:xfrm>
            <a:off x="127000" y="6024226"/>
            <a:ext cx="9182100" cy="369332"/>
          </a:xfrm>
          <a:prstGeom prst="rect">
            <a:avLst/>
          </a:prstGeom>
        </p:spPr>
        <p:txBody>
          <a:bodyPr wrap="square">
            <a:spAutoFit/>
          </a:bodyPr>
          <a:lstStyle/>
          <a:p>
            <a:r>
              <a:rPr lang="zh-CN" altLang="en-US" b="1" dirty="0">
                <a:solidFill>
                  <a:srgbClr val="FF0000"/>
                </a:solidFill>
                <a:latin typeface="DFKai-SB" panose="03000509000000000000" pitchFamily="65" charset="-120"/>
              </a:rPr>
              <a:t>综</a:t>
            </a:r>
            <a:r>
              <a:rPr lang="zh-TW" altLang="en-US" b="1" dirty="0">
                <a:solidFill>
                  <a:srgbClr val="FF0000"/>
                </a:solidFill>
                <a:latin typeface="DFKai-SB" panose="03000509000000000000" pitchFamily="65" charset="-120"/>
              </a:rPr>
              <a:t>合起</a:t>
            </a:r>
            <a:r>
              <a:rPr lang="zh-CN" altLang="en-US" b="1" dirty="0">
                <a:solidFill>
                  <a:srgbClr val="FF0000"/>
                </a:solidFill>
                <a:latin typeface="DFKai-SB" panose="03000509000000000000" pitchFamily="65" charset="-120"/>
              </a:rPr>
              <a:t>来</a:t>
            </a:r>
            <a:r>
              <a:rPr lang="zh-TW" altLang="en-US" b="1" dirty="0">
                <a:solidFill>
                  <a:srgbClr val="FF0000"/>
                </a:solidFill>
                <a:latin typeface="DFKai-SB" panose="03000509000000000000" pitchFamily="65" charset="-120"/>
              </a:rPr>
              <a:t>取正常時間的一定百分率作</a:t>
            </a:r>
            <a:r>
              <a:rPr lang="zh-CN" altLang="en-US" b="1" dirty="0">
                <a:solidFill>
                  <a:srgbClr val="FF0000"/>
                </a:solidFill>
                <a:latin typeface="DFKai-SB" panose="03000509000000000000" pitchFamily="65" charset="-120"/>
              </a:rPr>
              <a:t>为</a:t>
            </a:r>
            <a:r>
              <a:rPr lang="zh-TW" altLang="en-US" b="1" dirty="0">
                <a:solidFill>
                  <a:srgbClr val="FF0000"/>
                </a:solidFill>
                <a:latin typeface="DFKai-SB" panose="03000509000000000000" pitchFamily="65" charset="-120"/>
              </a:rPr>
              <a:t>寬放率</a:t>
            </a:r>
            <a:r>
              <a:rPr lang="en-US" altLang="zh-TW" b="1" dirty="0">
                <a:solidFill>
                  <a:srgbClr val="FF0000"/>
                </a:solidFill>
                <a:latin typeface="DFKai-SB" panose="03000509000000000000" pitchFamily="65" charset="-120"/>
              </a:rPr>
              <a:t>,</a:t>
            </a:r>
            <a:r>
              <a:rPr lang="zh-TW" altLang="en-US" b="1" dirty="0">
                <a:solidFill>
                  <a:srgbClr val="FF0000"/>
                </a:solidFill>
                <a:latin typeface="DFKai-SB" panose="03000509000000000000" pitchFamily="65" charset="-120"/>
              </a:rPr>
              <a:t>一般寬放率可以取</a:t>
            </a:r>
            <a:r>
              <a:rPr lang="en-US" altLang="zh-TW" b="1" dirty="0">
                <a:solidFill>
                  <a:srgbClr val="FF0000"/>
                </a:solidFill>
                <a:latin typeface="DFKai-SB" panose="03000509000000000000" pitchFamily="65" charset="-120"/>
              </a:rPr>
              <a:t>10%--20%;</a:t>
            </a:r>
            <a:endParaRPr lang="en-US" altLang="zh-CN" b="1" dirty="0">
              <a:solidFill>
                <a:srgbClr val="FF0000"/>
              </a:solidFill>
              <a:latin typeface="DFKai-SB" panose="03000509000000000000" pitchFamily="65" charset="-120"/>
            </a:endParaRPr>
          </a:p>
        </p:txBody>
      </p:sp>
    </p:spTree>
    <p:extLst>
      <p:ext uri="{BB962C8B-B14F-4D97-AF65-F5344CB8AC3E}">
        <p14:creationId xmlns:p14="http://schemas.microsoft.com/office/powerpoint/2010/main" val="39869277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p:nvPr/>
        </p:nvPicPr>
        <p:blipFill>
          <a:blip r:embed="rId3" cstate="print"/>
          <a:srcRect/>
          <a:stretch>
            <a:fillRect/>
          </a:stretch>
        </p:blipFill>
        <p:spPr bwMode="auto">
          <a:xfrm>
            <a:off x="6303643" y="1125662"/>
            <a:ext cx="5647055" cy="5082822"/>
          </a:xfrm>
          <a:prstGeom prst="rect">
            <a:avLst/>
          </a:prstGeom>
          <a:noFill/>
          <a:ln w="9525">
            <a:noFill/>
            <a:miter lim="800000"/>
            <a:headEnd/>
            <a:tailEnd/>
          </a:ln>
        </p:spPr>
      </p:pic>
      <p:sp>
        <p:nvSpPr>
          <p:cNvPr id="6" name="灯片编号占位符 5">
            <a:extLst>
              <a:ext uri="{FF2B5EF4-FFF2-40B4-BE49-F238E27FC236}">
                <a16:creationId xmlns:a16="http://schemas.microsoft.com/office/drawing/2014/main" xmlns="" id="{4B379698-AB4C-493D-BF95-F5781FDF2AC5}"/>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24</a:t>
            </a:fld>
            <a:endParaRPr lang="zh-CN" altLang="en-US"/>
          </a:p>
        </p:txBody>
      </p:sp>
      <p:sp>
        <p:nvSpPr>
          <p:cNvPr id="10" name="标题 1">
            <a:extLst>
              <a:ext uri="{FF2B5EF4-FFF2-40B4-BE49-F238E27FC236}">
                <a16:creationId xmlns:a16="http://schemas.microsoft.com/office/drawing/2014/main" xmlns="" id="{19304E83-A4F0-49C5-BB01-F5773509A2B3}"/>
              </a:ext>
            </a:extLst>
          </p:cNvPr>
          <p:cNvSpPr txBox="1">
            <a:spLocks/>
          </p:cNvSpPr>
          <p:nvPr/>
        </p:nvSpPr>
        <p:spPr>
          <a:xfrm>
            <a:off x="0" y="249581"/>
            <a:ext cx="11340000" cy="432000"/>
          </a:xfrm>
          <a:prstGeom prst="rect">
            <a:avLst/>
          </a:prstGeom>
        </p:spPr>
        <p:txBody>
          <a:bodyPr rtlCol="0"/>
          <a:lstStyle>
            <a:lvl1pPr algn="l" defTabSz="914400" rtl="0" eaLnBrk="1" latinLnBrk="0" hangingPunct="1">
              <a:lnSpc>
                <a:spcPct val="90000"/>
              </a:lnSpc>
              <a:spcBef>
                <a:spcPct val="0"/>
              </a:spcBef>
              <a:buNone/>
              <a:defRPr sz="3200" b="1" kern="1200" spc="-150">
                <a:solidFill>
                  <a:schemeClr val="tx1">
                    <a:lumMod val="75000"/>
                    <a:lumOff val="25000"/>
                  </a:schemeClr>
                </a:solidFill>
                <a:latin typeface="Microsoft YaHei UI" panose="020B0503020204020204" pitchFamily="34" charset="-122"/>
                <a:ea typeface="Microsoft YaHei UI" panose="020B0503020204020204" pitchFamily="34" charset="-122"/>
                <a:cs typeface="+mj-cs"/>
              </a:defRPr>
            </a:lvl1pPr>
          </a:lstStyle>
          <a:p>
            <a:r>
              <a:rPr lang="zh-CN" altLang="en-US" dirty="0" smtClean="0"/>
              <a:t>标准工时</a:t>
            </a:r>
            <a:endParaRPr lang="zh-CN" altLang="en-US" dirty="0"/>
          </a:p>
        </p:txBody>
      </p:sp>
      <p:sp>
        <p:nvSpPr>
          <p:cNvPr id="4" name="矩形 3"/>
          <p:cNvSpPr/>
          <p:nvPr/>
        </p:nvSpPr>
        <p:spPr>
          <a:xfrm>
            <a:off x="203200" y="1130172"/>
            <a:ext cx="2971800" cy="1837426"/>
          </a:xfrm>
          <a:prstGeom prst="rect">
            <a:avLst/>
          </a:prstGeom>
          <a:solidFill>
            <a:srgbClr val="FFFF00"/>
          </a:solidFill>
        </p:spPr>
        <p:txBody>
          <a:bodyPr wrap="square">
            <a:spAutoFit/>
          </a:bodyPr>
          <a:lstStyle/>
          <a:p>
            <a:pPr>
              <a:lnSpc>
                <a:spcPct val="90000"/>
              </a:lnSpc>
            </a:pPr>
            <a:r>
              <a:rPr lang="en-US" altLang="zh-TW" dirty="0" smtClean="0">
                <a:latin typeface="DFKai-SB" panose="03000509000000000000" pitchFamily="65" charset="-120"/>
              </a:rPr>
              <a:t>1</a:t>
            </a:r>
            <a:r>
              <a:rPr lang="en-US" altLang="zh-TW" dirty="0">
                <a:latin typeface="DFKai-SB" panose="03000509000000000000" pitchFamily="65" charset="-120"/>
              </a:rPr>
              <a:t>.</a:t>
            </a:r>
            <a:r>
              <a:rPr lang="zh-TW" altLang="en-US" b="1" dirty="0">
                <a:latin typeface="DFKai-SB" panose="03000509000000000000" pitchFamily="65" charset="-120"/>
              </a:rPr>
              <a:t>直接</a:t>
            </a:r>
            <a:r>
              <a:rPr lang="zh-CN" altLang="en-US" b="1" dirty="0">
                <a:latin typeface="DFKai-SB" panose="03000509000000000000" pitchFamily="65" charset="-120"/>
              </a:rPr>
              <a:t>观测</a:t>
            </a:r>
            <a:r>
              <a:rPr lang="zh-TW" altLang="en-US" b="1" dirty="0" smtClean="0">
                <a:latin typeface="DFKai-SB" panose="03000509000000000000" pitchFamily="65" charset="-120"/>
              </a:rPr>
              <a:t>法</a:t>
            </a:r>
            <a:r>
              <a:rPr lang="zh-CN" altLang="en-US" b="1" dirty="0" smtClean="0">
                <a:latin typeface="DFKai-SB" panose="03000509000000000000" pitchFamily="65" charset="-120"/>
              </a:rPr>
              <a:t>：</a:t>
            </a:r>
            <a:endParaRPr lang="zh-CN" altLang="en-US" dirty="0">
              <a:latin typeface="DFKai-SB" panose="03000509000000000000" pitchFamily="65" charset="-120"/>
            </a:endParaRPr>
          </a:p>
          <a:p>
            <a:pPr>
              <a:lnSpc>
                <a:spcPct val="90000"/>
              </a:lnSpc>
              <a:buFontTx/>
              <a:buNone/>
            </a:pP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CN" altLang="en-US" dirty="0">
                <a:latin typeface="DFKai-SB" panose="03000509000000000000" pitchFamily="65" charset="-120"/>
              </a:rPr>
              <a:t>秒表观测</a:t>
            </a:r>
            <a:r>
              <a:rPr lang="zh-TW" altLang="en-US" dirty="0">
                <a:latin typeface="DFKai-SB" panose="03000509000000000000" pitchFamily="65" charset="-120"/>
              </a:rPr>
              <a:t>法</a:t>
            </a:r>
            <a:r>
              <a:rPr lang="en-US" altLang="zh-TW" dirty="0">
                <a:latin typeface="DFKai-SB" panose="03000509000000000000" pitchFamily="65" charset="-120"/>
              </a:rPr>
              <a:t>,</a:t>
            </a:r>
            <a:r>
              <a:rPr lang="zh-CN" altLang="en-US" dirty="0">
                <a:latin typeface="DFKai-SB" panose="03000509000000000000" pitchFamily="65" charset="-120"/>
              </a:rPr>
              <a:t>摄影</a:t>
            </a:r>
            <a:r>
              <a:rPr lang="zh-TW" altLang="en-US" dirty="0">
                <a:latin typeface="DFKai-SB" panose="03000509000000000000" pitchFamily="65" charset="-120"/>
              </a:rPr>
              <a:t>分析法</a:t>
            </a:r>
            <a:r>
              <a:rPr lang="en-US" altLang="zh-TW" dirty="0">
                <a:latin typeface="DFKai-SB" panose="03000509000000000000" pitchFamily="65" charset="-120"/>
              </a:rPr>
              <a:t/>
            </a:r>
            <a:br>
              <a:rPr lang="en-US" altLang="zh-TW" dirty="0">
                <a:latin typeface="DFKai-SB" panose="03000509000000000000" pitchFamily="65" charset="-120"/>
              </a:rPr>
            </a:br>
            <a:r>
              <a:rPr lang="zh-CN" altLang="en-US" dirty="0">
                <a:latin typeface="DFKai-SB" panose="03000509000000000000" pitchFamily="65" charset="-120"/>
              </a:rPr>
              <a:t>   优点</a:t>
            </a:r>
            <a:r>
              <a:rPr lang="en-US" altLang="zh-TW" dirty="0">
                <a:latin typeface="DFKai-SB" panose="03000509000000000000" pitchFamily="65" charset="-120"/>
              </a:rPr>
              <a:t>:</a:t>
            </a:r>
            <a:r>
              <a:rPr lang="zh-TW" altLang="en-US" dirty="0">
                <a:latin typeface="DFKai-SB" panose="03000509000000000000" pitchFamily="65" charset="-120"/>
              </a:rPr>
              <a:t>比</a:t>
            </a:r>
            <a:r>
              <a:rPr lang="zh-CN" altLang="en-US" dirty="0">
                <a:latin typeface="DFKai-SB" panose="03000509000000000000" pitchFamily="65" charset="-120"/>
              </a:rPr>
              <a:t>较简单</a:t>
            </a:r>
            <a:r>
              <a:rPr lang="en-US" altLang="zh-TW" dirty="0">
                <a:latin typeface="DFKai-SB" panose="03000509000000000000" pitchFamily="65" charset="-120"/>
              </a:rPr>
              <a:t>,</a:t>
            </a:r>
            <a:r>
              <a:rPr lang="zh-TW" altLang="en-US" dirty="0">
                <a:latin typeface="DFKai-SB" panose="03000509000000000000" pitchFamily="65" charset="-120"/>
              </a:rPr>
              <a:t>任何人都可做</a:t>
            </a:r>
            <a:br>
              <a:rPr lang="zh-TW" altLang="en-US" dirty="0">
                <a:latin typeface="DFKai-SB" panose="03000509000000000000" pitchFamily="65" charset="-120"/>
              </a:rPr>
            </a:b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CN" altLang="en-US" dirty="0">
                <a:latin typeface="DFKai-SB" panose="03000509000000000000" pitchFamily="65" charset="-120"/>
              </a:rPr>
              <a:t>缺点</a:t>
            </a:r>
            <a:r>
              <a:rPr lang="en-US" altLang="zh-TW" dirty="0">
                <a:latin typeface="DFKai-SB" panose="03000509000000000000" pitchFamily="65" charset="-120"/>
              </a:rPr>
              <a:t>:</a:t>
            </a:r>
            <a:r>
              <a:rPr lang="zh-CN" altLang="en-US" dirty="0">
                <a:latin typeface="DFKai-SB" panose="03000509000000000000" pitchFamily="65" charset="-120"/>
              </a:rPr>
              <a:t>难于跟标准</a:t>
            </a:r>
            <a:r>
              <a:rPr lang="zh-TW" altLang="en-US" dirty="0">
                <a:latin typeface="DFKai-SB" panose="03000509000000000000" pitchFamily="65" charset="-120"/>
              </a:rPr>
              <a:t>速度相比</a:t>
            </a:r>
            <a:r>
              <a:rPr lang="zh-CN" altLang="en-US" dirty="0">
                <a:latin typeface="DFKai-SB" panose="03000509000000000000" pitchFamily="65" charset="-120"/>
              </a:rPr>
              <a:t>较</a:t>
            </a:r>
            <a:r>
              <a:rPr lang="en-US" altLang="zh-TW" dirty="0">
                <a:latin typeface="DFKai-SB" panose="03000509000000000000" pitchFamily="65" charset="-120"/>
              </a:rPr>
              <a:t>;</a:t>
            </a:r>
            <a:r>
              <a:rPr lang="zh-TW" altLang="en-US" dirty="0">
                <a:latin typeface="DFKai-SB" panose="03000509000000000000" pitchFamily="65" charset="-120"/>
              </a:rPr>
              <a:t>生</a:t>
            </a:r>
            <a:r>
              <a:rPr lang="zh-CN" altLang="en-US" dirty="0">
                <a:latin typeface="DFKai-SB" panose="03000509000000000000" pitchFamily="65" charset="-120"/>
              </a:rPr>
              <a:t>产</a:t>
            </a:r>
            <a:r>
              <a:rPr lang="zh-TW" altLang="en-US" dirty="0">
                <a:latin typeface="DFKai-SB" panose="03000509000000000000" pitchFamily="65" charset="-120"/>
              </a:rPr>
              <a:t>之前不能</a:t>
            </a:r>
            <a:r>
              <a:rPr lang="zh-CN" altLang="en-US" dirty="0">
                <a:latin typeface="DFKai-SB" panose="03000509000000000000" pitchFamily="65" charset="-120"/>
              </a:rPr>
              <a:t>设</a:t>
            </a:r>
            <a:r>
              <a:rPr lang="zh-TW" altLang="en-US" dirty="0">
                <a:latin typeface="DFKai-SB" panose="03000509000000000000" pitchFamily="65" charset="-120"/>
              </a:rPr>
              <a:t>定</a:t>
            </a:r>
            <a:r>
              <a:rPr lang="en-US" altLang="zh-TW" dirty="0" smtClean="0">
                <a:latin typeface="DFKai-SB" panose="03000509000000000000" pitchFamily="65" charset="-120"/>
              </a:rPr>
              <a:t>;</a:t>
            </a:r>
            <a:endParaRPr lang="en-US" altLang="zh-TW" dirty="0">
              <a:latin typeface="DFKai-SB" panose="03000509000000000000" pitchFamily="65" charset="-120"/>
            </a:endParaRPr>
          </a:p>
        </p:txBody>
      </p:sp>
      <p:sp>
        <p:nvSpPr>
          <p:cNvPr id="5" name="矩形 4"/>
          <p:cNvSpPr/>
          <p:nvPr/>
        </p:nvSpPr>
        <p:spPr>
          <a:xfrm>
            <a:off x="203200" y="3063631"/>
            <a:ext cx="2971800" cy="3083921"/>
          </a:xfrm>
          <a:prstGeom prst="rect">
            <a:avLst/>
          </a:prstGeom>
          <a:solidFill>
            <a:schemeClr val="accent1"/>
          </a:solidFill>
        </p:spPr>
        <p:txBody>
          <a:bodyPr wrap="square">
            <a:spAutoFit/>
          </a:bodyPr>
          <a:lstStyle/>
          <a:p>
            <a:pPr>
              <a:lnSpc>
                <a:spcPct val="90000"/>
              </a:lnSpc>
              <a:buFontTx/>
              <a:buNone/>
            </a:pPr>
            <a:r>
              <a:rPr lang="en-US" altLang="zh-TW" dirty="0">
                <a:latin typeface="DFKai-SB" panose="03000509000000000000" pitchFamily="65" charset="-120"/>
              </a:rPr>
              <a:t>2.</a:t>
            </a:r>
            <a:r>
              <a:rPr lang="zh-TW" altLang="en-US" b="1" dirty="0">
                <a:latin typeface="DFKai-SB" panose="03000509000000000000" pitchFamily="65" charset="-120"/>
              </a:rPr>
              <a:t>合成法</a:t>
            </a:r>
            <a:r>
              <a:rPr lang="zh-CN" altLang="en-US" b="1" dirty="0">
                <a:latin typeface="DFKai-SB" panose="03000509000000000000" pitchFamily="65" charset="-120"/>
              </a:rPr>
              <a:t>（预定时间标准法）</a:t>
            </a:r>
            <a:r>
              <a:rPr lang="en-US" altLang="zh-TW" dirty="0">
                <a:latin typeface="DFKai-SB" panose="03000509000000000000" pitchFamily="65" charset="-120"/>
              </a:rPr>
              <a:t>:</a:t>
            </a:r>
            <a:endParaRPr lang="en-US" altLang="zh-CN" dirty="0">
              <a:latin typeface="DFKai-SB" panose="03000509000000000000" pitchFamily="65" charset="-120"/>
            </a:endParaRPr>
          </a:p>
          <a:p>
            <a:pPr>
              <a:lnSpc>
                <a:spcPct val="90000"/>
              </a:lnSpc>
              <a:buFontTx/>
              <a:buNone/>
            </a:pPr>
            <a:r>
              <a:rPr lang="en-US" altLang="zh-CN" dirty="0">
                <a:latin typeface="DFKai-SB" panose="03000509000000000000" pitchFamily="65" charset="-120"/>
              </a:rPr>
              <a:t>     </a:t>
            </a:r>
            <a:r>
              <a:rPr lang="en-US" altLang="zh-TW" dirty="0">
                <a:latin typeface="DFKai-SB" panose="03000509000000000000" pitchFamily="65" charset="-120"/>
              </a:rPr>
              <a:t>PTS</a:t>
            </a:r>
            <a:r>
              <a:rPr lang="zh-TW" altLang="en-US" dirty="0">
                <a:latin typeface="DFKai-SB" panose="03000509000000000000" pitchFamily="65" charset="-120"/>
              </a:rPr>
              <a:t>法</a:t>
            </a:r>
            <a:r>
              <a:rPr lang="en-US" altLang="zh-TW" dirty="0">
                <a:latin typeface="DFKai-SB" panose="03000509000000000000" pitchFamily="65" charset="-120"/>
              </a:rPr>
              <a:t>(WF/MOD/MTM</a:t>
            </a:r>
            <a:r>
              <a:rPr lang="zh-TW" altLang="en-US" dirty="0">
                <a:latin typeface="DFKai-SB" panose="03000509000000000000" pitchFamily="65" charset="-120"/>
              </a:rPr>
              <a:t>等</a:t>
            </a:r>
            <a:r>
              <a:rPr lang="en-US" altLang="zh-TW" dirty="0">
                <a:latin typeface="DFKai-SB" panose="03000509000000000000" pitchFamily="65" charset="-120"/>
              </a:rPr>
              <a:t>)/STD</a:t>
            </a:r>
            <a:r>
              <a:rPr lang="zh-TW" altLang="en-US" dirty="0">
                <a:latin typeface="DFKai-SB" panose="03000509000000000000" pitchFamily="65" charset="-120"/>
              </a:rPr>
              <a:t>法</a:t>
            </a:r>
            <a:r>
              <a:rPr lang="en-US" altLang="zh-CN" dirty="0">
                <a:latin typeface="DFKai-SB" panose="03000509000000000000" pitchFamily="65" charset="-120"/>
              </a:rPr>
              <a:t>(</a:t>
            </a:r>
            <a:r>
              <a:rPr lang="zh-CN" altLang="en-US" dirty="0">
                <a:latin typeface="DFKai-SB" panose="03000509000000000000" pitchFamily="65" charset="-120"/>
              </a:rPr>
              <a:t>标准时间资料法</a:t>
            </a:r>
            <a:r>
              <a:rPr lang="en-US" altLang="zh-CN" dirty="0">
                <a:latin typeface="DFKai-SB" panose="03000509000000000000" pitchFamily="65" charset="-120"/>
              </a:rPr>
              <a:t>)</a:t>
            </a:r>
          </a:p>
          <a:p>
            <a:pPr>
              <a:lnSpc>
                <a:spcPct val="90000"/>
              </a:lnSpc>
              <a:buFontTx/>
              <a:buNone/>
            </a:pP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 </a:t>
            </a:r>
            <a:r>
              <a:rPr lang="zh-CN" altLang="en-US" dirty="0">
                <a:latin typeface="DFKai-SB" panose="03000509000000000000" pitchFamily="65" charset="-120"/>
              </a:rPr>
              <a:t>优点</a:t>
            </a:r>
            <a:r>
              <a:rPr lang="en-US" altLang="zh-TW" dirty="0">
                <a:latin typeface="DFKai-SB" panose="03000509000000000000" pitchFamily="65" charset="-120"/>
              </a:rPr>
              <a:t>:</a:t>
            </a:r>
            <a:r>
              <a:rPr lang="zh-TW" altLang="en-US" dirty="0">
                <a:latin typeface="DFKai-SB" panose="03000509000000000000" pitchFamily="65" charset="-120"/>
              </a:rPr>
              <a:t>信賴程度和一貫性高</a:t>
            </a:r>
            <a:r>
              <a:rPr lang="en-US" altLang="zh-TW" dirty="0">
                <a:latin typeface="DFKai-SB" panose="03000509000000000000" pitchFamily="65" charset="-120"/>
              </a:rPr>
              <a:t>,</a:t>
            </a:r>
            <a:r>
              <a:rPr lang="zh-TW" altLang="en-US" dirty="0">
                <a:latin typeface="DFKai-SB" panose="03000509000000000000" pitchFamily="65" charset="-120"/>
              </a:rPr>
              <a:t>客</a:t>
            </a:r>
            <a:r>
              <a:rPr lang="zh-CN" altLang="en-US" dirty="0">
                <a:latin typeface="DFKai-SB" panose="03000509000000000000" pitchFamily="65" charset="-120"/>
              </a:rPr>
              <a:t>观</a:t>
            </a:r>
            <a:r>
              <a:rPr lang="zh-TW" altLang="en-US" dirty="0">
                <a:latin typeface="DFKai-SB" panose="03000509000000000000" pitchFamily="65" charset="-120"/>
              </a:rPr>
              <a:t>性和普遍性高</a:t>
            </a:r>
            <a:r>
              <a:rPr lang="en-US" altLang="zh-TW" dirty="0">
                <a:latin typeface="DFKai-SB" panose="03000509000000000000" pitchFamily="65" charset="-120"/>
              </a:rPr>
              <a:t>,</a:t>
            </a:r>
            <a:r>
              <a:rPr lang="zh-TW" altLang="en-US" dirty="0">
                <a:latin typeface="DFKai-SB" panose="03000509000000000000" pitchFamily="65" charset="-120"/>
              </a:rPr>
              <a:t>不需</a:t>
            </a: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 </a:t>
            </a:r>
            <a:r>
              <a:rPr lang="zh-TW" altLang="zh-CN" dirty="0">
                <a:latin typeface="DFKai-SB" panose="03000509000000000000" pitchFamily="65" charset="-120"/>
              </a:rPr>
              <a:t> </a:t>
            </a:r>
            <a:r>
              <a:rPr lang="zh-TW" altLang="en-US" dirty="0">
                <a:latin typeface="DFKai-SB" panose="03000509000000000000" pitchFamily="65" charset="-120"/>
              </a:rPr>
              <a:t>要</a:t>
            </a:r>
            <a:r>
              <a:rPr lang="zh-CN" altLang="en-US" dirty="0">
                <a:latin typeface="DFKai-SB" panose="03000509000000000000" pitchFamily="65" charset="-120"/>
              </a:rPr>
              <a:t>评价标准</a:t>
            </a:r>
            <a:r>
              <a:rPr lang="zh-TW" altLang="en-US" dirty="0">
                <a:latin typeface="DFKai-SB" panose="03000509000000000000" pitchFamily="65" charset="-120"/>
              </a:rPr>
              <a:t>速度</a:t>
            </a:r>
            <a:r>
              <a:rPr lang="en-US" altLang="zh-TW" dirty="0">
                <a:latin typeface="DFKai-SB" panose="03000509000000000000" pitchFamily="65" charset="-120"/>
              </a:rPr>
              <a:t>,</a:t>
            </a:r>
            <a:r>
              <a:rPr lang="zh-TW" altLang="en-US" dirty="0">
                <a:latin typeface="DFKai-SB" panose="03000509000000000000" pitchFamily="65" charset="-120"/>
              </a:rPr>
              <a:t>可在生</a:t>
            </a:r>
            <a:r>
              <a:rPr lang="zh-CN" altLang="en-US" dirty="0">
                <a:latin typeface="DFKai-SB" panose="03000509000000000000" pitchFamily="65" charset="-120"/>
              </a:rPr>
              <a:t>产</a:t>
            </a:r>
            <a:r>
              <a:rPr lang="zh-TW" altLang="en-US" dirty="0">
                <a:latin typeface="DFKai-SB" panose="03000509000000000000" pitchFamily="65" charset="-120"/>
              </a:rPr>
              <a:t>之前</a:t>
            </a:r>
            <a:r>
              <a:rPr lang="zh-CN" altLang="en-US" dirty="0">
                <a:latin typeface="DFKai-SB" panose="03000509000000000000" pitchFamily="65" charset="-120"/>
              </a:rPr>
              <a:t>设</a:t>
            </a:r>
            <a:r>
              <a:rPr lang="zh-TW" altLang="en-US" dirty="0">
                <a:latin typeface="DFKai-SB" panose="03000509000000000000" pitchFamily="65" charset="-120"/>
              </a:rPr>
              <a:t>定</a:t>
            </a:r>
            <a:r>
              <a:rPr lang="en-US" altLang="zh-TW" dirty="0">
                <a:latin typeface="DFKai-SB" panose="03000509000000000000" pitchFamily="65" charset="-120"/>
              </a:rPr>
              <a:t>,</a:t>
            </a:r>
            <a:r>
              <a:rPr lang="zh-TW" altLang="en-US" dirty="0">
                <a:latin typeface="DFKai-SB" panose="03000509000000000000" pitchFamily="65" charset="-120"/>
              </a:rPr>
              <a:t>容易消除不必要</a:t>
            </a:r>
            <a:r>
              <a:rPr lang="zh-CN" altLang="en-US" dirty="0">
                <a:latin typeface="DFKai-SB" panose="03000509000000000000" pitchFamily="65" charset="-120"/>
              </a:rPr>
              <a:t>动</a:t>
            </a:r>
            <a:r>
              <a:rPr lang="zh-TW" altLang="en-US" dirty="0">
                <a:latin typeface="DFKai-SB" panose="03000509000000000000" pitchFamily="65" charset="-120"/>
              </a:rPr>
              <a:t>作</a:t>
            </a:r>
            <a:r>
              <a:rPr lang="en-US" altLang="zh-TW" dirty="0">
                <a:latin typeface="DFKai-SB" panose="03000509000000000000" pitchFamily="65" charset="-120"/>
              </a:rPr>
              <a:t/>
            </a:r>
            <a:br>
              <a:rPr lang="en-US" altLang="zh-TW" dirty="0">
                <a:latin typeface="DFKai-SB" panose="03000509000000000000" pitchFamily="65" charset="-120"/>
              </a:rPr>
            </a:br>
            <a:r>
              <a:rPr lang="zh-TW" altLang="en-US" dirty="0">
                <a:latin typeface="DFKai-SB" panose="03000509000000000000" pitchFamily="65" charset="-120"/>
              </a:rPr>
              <a:t>缺</a:t>
            </a:r>
            <a:r>
              <a:rPr lang="zh-CN" altLang="en-US" dirty="0">
                <a:latin typeface="DFKai-SB" panose="03000509000000000000" pitchFamily="65" charset="-120"/>
              </a:rPr>
              <a:t>点</a:t>
            </a:r>
            <a:r>
              <a:rPr lang="en-US" altLang="zh-TW" dirty="0">
                <a:latin typeface="DFKai-SB" panose="03000509000000000000" pitchFamily="65" charset="-120"/>
              </a:rPr>
              <a:t>:</a:t>
            </a:r>
            <a:r>
              <a:rPr lang="zh-CN" altLang="en-US" dirty="0">
                <a:latin typeface="DFKai-SB" panose="03000509000000000000" pitchFamily="65" charset="-120"/>
              </a:rPr>
              <a:t>要求较高</a:t>
            </a:r>
            <a:r>
              <a:rPr lang="en-US" altLang="zh-CN" dirty="0">
                <a:latin typeface="DFKai-SB" panose="03000509000000000000" pitchFamily="65" charset="-120"/>
              </a:rPr>
              <a:t>,</a:t>
            </a:r>
            <a:r>
              <a:rPr lang="zh-TW" altLang="en-US" dirty="0">
                <a:latin typeface="DFKai-SB" panose="03000509000000000000" pitchFamily="65" charset="-120"/>
              </a:rPr>
              <a:t>需要教育和</a:t>
            </a:r>
            <a:r>
              <a:rPr lang="zh-CN" altLang="en-US" dirty="0">
                <a:latin typeface="DFKai-SB" panose="03000509000000000000" pitchFamily="65" charset="-120"/>
              </a:rPr>
              <a:t>训练</a:t>
            </a:r>
            <a:endParaRPr lang="zh-CN" altLang="en-US" dirty="0"/>
          </a:p>
        </p:txBody>
      </p:sp>
      <p:pic>
        <p:nvPicPr>
          <p:cNvPr id="15362" name="Picture 2" descr="https://ss1.bdstatic.com/70cFuXSh_Q1YnxGkpoWK1HF6hhy/it/u=2679281872,2443112399&amp;fm=26&amp;gp=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5352" y="7111"/>
            <a:ext cx="1515347" cy="1010232"/>
          </a:xfrm>
          <a:prstGeom prst="rect">
            <a:avLst/>
          </a:prstGeom>
          <a:noFill/>
          <a:extLst>
            <a:ext uri="{909E8E84-426E-40DD-AFC4-6F175D3DCCD1}">
              <a14:hiddenFill xmlns:a14="http://schemas.microsoft.com/office/drawing/2010/main">
                <a:solidFill>
                  <a:srgbClr val="FFFFFF"/>
                </a:solidFill>
              </a14:hiddenFill>
            </a:ext>
          </a:extLst>
        </p:spPr>
      </p:pic>
      <p:sp>
        <p:nvSpPr>
          <p:cNvPr id="9" name="矩形 8"/>
          <p:cNvSpPr/>
          <p:nvPr/>
        </p:nvSpPr>
        <p:spPr>
          <a:xfrm>
            <a:off x="3285090" y="1130172"/>
            <a:ext cx="2768600" cy="5078313"/>
          </a:xfrm>
          <a:prstGeom prst="rect">
            <a:avLst/>
          </a:prstGeom>
          <a:solidFill>
            <a:srgbClr val="FFFF00"/>
          </a:solidFill>
        </p:spPr>
        <p:txBody>
          <a:bodyPr wrap="square">
            <a:spAutoFit/>
          </a:bodyPr>
          <a:lstStyle/>
          <a:p>
            <a:pPr>
              <a:lnSpc>
                <a:spcPct val="90000"/>
              </a:lnSpc>
            </a:pPr>
            <a:r>
              <a:rPr lang="en-US" altLang="zh-TW" dirty="0" smtClean="0">
                <a:latin typeface="DFKai-SB" panose="03000509000000000000" pitchFamily="65" charset="-120"/>
              </a:rPr>
              <a:t>PTS-MOD</a:t>
            </a:r>
            <a:r>
              <a:rPr lang="zh-CN" altLang="en-US" dirty="0" smtClean="0">
                <a:latin typeface="DFKai-SB" panose="03000509000000000000" pitchFamily="65" charset="-120"/>
              </a:rPr>
              <a:t>法</a:t>
            </a:r>
            <a:endParaRPr lang="en-US" altLang="zh-CN" dirty="0" smtClean="0">
              <a:latin typeface="DFKai-SB" panose="03000509000000000000" pitchFamily="65" charset="-120"/>
            </a:endParaRPr>
          </a:p>
          <a:p>
            <a:pPr>
              <a:lnSpc>
                <a:spcPct val="90000"/>
              </a:lnSpc>
            </a:pPr>
            <a:endParaRPr lang="en-US" altLang="zh-CN" dirty="0" smtClean="0">
              <a:latin typeface="DFKai-SB" panose="03000509000000000000" pitchFamily="65" charset="-120"/>
            </a:endParaRPr>
          </a:p>
          <a:p>
            <a:pPr indent="457200">
              <a:lnSpc>
                <a:spcPct val="90000"/>
              </a:lnSpc>
            </a:pPr>
            <a:r>
              <a:rPr lang="en-US" altLang="zh-CN" dirty="0"/>
              <a:t>MOD</a:t>
            </a:r>
            <a:r>
              <a:rPr lang="zh-CN" altLang="zh-CN" dirty="0"/>
              <a:t>法将动作归纳为</a:t>
            </a:r>
            <a:r>
              <a:rPr lang="en-US" altLang="zh-CN" dirty="0"/>
              <a:t>21</a:t>
            </a:r>
            <a:r>
              <a:rPr lang="zh-CN" altLang="zh-CN" dirty="0" smtClean="0"/>
              <a:t>种</a:t>
            </a:r>
            <a:r>
              <a:rPr lang="zh-CN" altLang="en-US" dirty="0" smtClean="0"/>
              <a:t>。</a:t>
            </a:r>
            <a:endParaRPr lang="en-US" altLang="zh-CN" dirty="0" smtClean="0"/>
          </a:p>
          <a:p>
            <a:pPr indent="457200">
              <a:lnSpc>
                <a:spcPct val="90000"/>
              </a:lnSpc>
            </a:pPr>
            <a:r>
              <a:rPr lang="en-US" altLang="zh-CN" dirty="0" smtClean="0"/>
              <a:t>MOD</a:t>
            </a:r>
            <a:r>
              <a:rPr lang="zh-CN" altLang="zh-CN" dirty="0"/>
              <a:t>法把动作符号与时间值</a:t>
            </a:r>
            <a:r>
              <a:rPr lang="zh-CN" altLang="zh-CN" dirty="0" smtClean="0"/>
              <a:t>融为一体</a:t>
            </a:r>
            <a:r>
              <a:rPr lang="zh-CN" altLang="en-US" dirty="0" smtClean="0"/>
              <a:t>，</a:t>
            </a:r>
            <a:r>
              <a:rPr lang="zh-CN" altLang="zh-CN" dirty="0"/>
              <a:t>（如</a:t>
            </a:r>
            <a:r>
              <a:rPr lang="en-US" altLang="zh-CN" dirty="0"/>
              <a:t>G3</a:t>
            </a:r>
            <a:r>
              <a:rPr lang="zh-CN" altLang="zh-CN" dirty="0"/>
              <a:t>表示复杂的抓取动作，同时表示</a:t>
            </a:r>
            <a:r>
              <a:rPr lang="en-US" altLang="zh-CN" dirty="0"/>
              <a:t>3MOD=3*0.129s=0.387s</a:t>
            </a:r>
            <a:r>
              <a:rPr lang="zh-CN" altLang="zh-CN" dirty="0"/>
              <a:t>；又如：</a:t>
            </a:r>
            <a:r>
              <a:rPr lang="en-US" altLang="zh-CN" dirty="0"/>
              <a:t>M3G3=6MOD</a:t>
            </a:r>
            <a:r>
              <a:rPr lang="zh-CN" altLang="zh-CN" dirty="0"/>
              <a:t>）</a:t>
            </a:r>
            <a:r>
              <a:rPr lang="en-US" altLang="zh-CN" dirty="0"/>
              <a:t>,</a:t>
            </a:r>
            <a:r>
              <a:rPr lang="zh-CN" altLang="zh-CN" dirty="0"/>
              <a:t>因此只要知道动作符号，也就知道了时间，所以“一看就会”</a:t>
            </a:r>
            <a:r>
              <a:rPr lang="zh-CN" altLang="zh-CN" dirty="0" smtClean="0"/>
              <a:t>；</a:t>
            </a:r>
            <a:endParaRPr lang="en-US" altLang="zh-CN" dirty="0" smtClean="0"/>
          </a:p>
          <a:p>
            <a:pPr indent="457200">
              <a:lnSpc>
                <a:spcPct val="90000"/>
              </a:lnSpc>
            </a:pPr>
            <a:r>
              <a:rPr lang="zh-CN" altLang="zh-CN" dirty="0"/>
              <a:t>在</a:t>
            </a:r>
            <a:r>
              <a:rPr lang="en-US" altLang="zh-CN" dirty="0"/>
              <a:t>MOD</a:t>
            </a:r>
            <a:r>
              <a:rPr lang="zh-CN" altLang="zh-CN" dirty="0"/>
              <a:t>法的</a:t>
            </a:r>
            <a:r>
              <a:rPr lang="en-US" altLang="zh-CN" dirty="0"/>
              <a:t>21</a:t>
            </a:r>
            <a:r>
              <a:rPr lang="zh-CN" altLang="zh-CN" dirty="0"/>
              <a:t>种动作中，只有“</a:t>
            </a:r>
            <a:r>
              <a:rPr lang="en-US" altLang="zh-CN" dirty="0"/>
              <a:t>0,1,2,3,4,5,27,30</a:t>
            </a:r>
            <a:r>
              <a:rPr lang="zh-CN" altLang="zh-CN" dirty="0"/>
              <a:t>”这</a:t>
            </a:r>
            <a:r>
              <a:rPr lang="en-US" altLang="zh-CN" dirty="0"/>
              <a:t>8</a:t>
            </a:r>
            <a:r>
              <a:rPr lang="zh-CN" altLang="zh-CN" dirty="0"/>
              <a:t>个不相同的时间值，这样只要有了动作表达式就能很快心算出动作时间值；同时可以调整</a:t>
            </a:r>
            <a:r>
              <a:rPr lang="en-US" altLang="zh-CN" dirty="0"/>
              <a:t>MOD</a:t>
            </a:r>
            <a:r>
              <a:rPr lang="zh-CN" altLang="zh-CN" dirty="0"/>
              <a:t>值</a:t>
            </a:r>
            <a:r>
              <a:rPr lang="zh-CN" altLang="zh-CN" dirty="0" smtClean="0"/>
              <a:t>。</a:t>
            </a:r>
            <a:endParaRPr lang="en-US" altLang="zh-CN" dirty="0" smtClean="0"/>
          </a:p>
          <a:p>
            <a:pPr indent="457200">
              <a:lnSpc>
                <a:spcPct val="90000"/>
              </a:lnSpc>
            </a:pPr>
            <a:endParaRPr lang="en-US" altLang="zh-CN" dirty="0" smtClean="0"/>
          </a:p>
        </p:txBody>
      </p:sp>
      <p:pic>
        <p:nvPicPr>
          <p:cNvPr id="12" name="图片 11"/>
          <p:cNvPicPr/>
          <p:nvPr/>
        </p:nvPicPr>
        <p:blipFill>
          <a:blip r:embed="rId5" cstate="print"/>
          <a:srcRect/>
          <a:stretch>
            <a:fillRect/>
          </a:stretch>
        </p:blipFill>
        <p:spPr bwMode="auto">
          <a:xfrm>
            <a:off x="6303644" y="1130171"/>
            <a:ext cx="5647055" cy="5078313"/>
          </a:xfrm>
          <a:prstGeom prst="rect">
            <a:avLst/>
          </a:prstGeom>
          <a:noFill/>
          <a:ln w="9525">
            <a:noFill/>
            <a:miter lim="800000"/>
            <a:headEnd/>
            <a:tailEnd/>
          </a:ln>
        </p:spPr>
      </p:pic>
    </p:spTree>
    <p:extLst>
      <p:ext uri="{BB962C8B-B14F-4D97-AF65-F5344CB8AC3E}">
        <p14:creationId xmlns:p14="http://schemas.microsoft.com/office/powerpoint/2010/main" val="37129355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a:extLst>
              <a:ext uri="{FF2B5EF4-FFF2-40B4-BE49-F238E27FC236}">
                <a16:creationId xmlns:a16="http://schemas.microsoft.com/office/drawing/2014/main" xmlns="" id="{4B379698-AB4C-493D-BF95-F5781FDF2AC5}"/>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25</a:t>
            </a:fld>
            <a:endParaRPr lang="zh-CN" altLang="en-US"/>
          </a:p>
        </p:txBody>
      </p:sp>
      <p:sp>
        <p:nvSpPr>
          <p:cNvPr id="10" name="标题 1">
            <a:extLst>
              <a:ext uri="{FF2B5EF4-FFF2-40B4-BE49-F238E27FC236}">
                <a16:creationId xmlns:a16="http://schemas.microsoft.com/office/drawing/2014/main" xmlns="" id="{19304E83-A4F0-49C5-BB01-F5773509A2B3}"/>
              </a:ext>
            </a:extLst>
          </p:cNvPr>
          <p:cNvSpPr txBox="1">
            <a:spLocks/>
          </p:cNvSpPr>
          <p:nvPr/>
        </p:nvSpPr>
        <p:spPr>
          <a:xfrm>
            <a:off x="0" y="249581"/>
            <a:ext cx="11340000" cy="432000"/>
          </a:xfrm>
          <a:prstGeom prst="rect">
            <a:avLst/>
          </a:prstGeom>
        </p:spPr>
        <p:txBody>
          <a:bodyPr rtlCol="0"/>
          <a:lstStyle>
            <a:lvl1pPr algn="l" defTabSz="914400" rtl="0" eaLnBrk="1" latinLnBrk="0" hangingPunct="1">
              <a:lnSpc>
                <a:spcPct val="90000"/>
              </a:lnSpc>
              <a:spcBef>
                <a:spcPct val="0"/>
              </a:spcBef>
              <a:buNone/>
              <a:defRPr sz="3200" b="1" kern="1200" spc="-150">
                <a:solidFill>
                  <a:schemeClr val="tx1">
                    <a:lumMod val="75000"/>
                    <a:lumOff val="25000"/>
                  </a:schemeClr>
                </a:solidFill>
                <a:latin typeface="Microsoft YaHei UI" panose="020B0503020204020204" pitchFamily="34" charset="-122"/>
                <a:ea typeface="Microsoft YaHei UI" panose="020B0503020204020204" pitchFamily="34" charset="-122"/>
                <a:cs typeface="+mj-cs"/>
              </a:defRPr>
            </a:lvl1pPr>
          </a:lstStyle>
          <a:p>
            <a:r>
              <a:rPr lang="zh-CN" altLang="en-US" dirty="0" smtClean="0"/>
              <a:t>标准工时</a:t>
            </a:r>
            <a:endParaRPr lang="zh-CN" altLang="en-US" dirty="0"/>
          </a:p>
        </p:txBody>
      </p:sp>
      <p:pic>
        <p:nvPicPr>
          <p:cNvPr id="15362" name="Picture 2" descr="https://ss1.bdstatic.com/70cFuXSh_Q1YnxGkpoWK1HF6hhy/it/u=2679281872,2443112399&amp;fm=26&amp;gp=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5352" y="7111"/>
            <a:ext cx="1515347" cy="1010232"/>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116115" y="1053316"/>
            <a:ext cx="6096000" cy="646331"/>
          </a:xfrm>
          <a:prstGeom prst="rect">
            <a:avLst/>
          </a:prstGeom>
          <a:solidFill>
            <a:srgbClr val="00B0F0"/>
          </a:solidFill>
        </p:spPr>
        <p:txBody>
          <a:bodyPr>
            <a:spAutoFit/>
          </a:bodyPr>
          <a:lstStyle/>
          <a:p>
            <a:r>
              <a:rPr lang="zh-TW" altLang="en-US" b="1" dirty="0">
                <a:ea typeface="PMingLiU" panose="02020500000000000000" pitchFamily="18" charset="-120"/>
              </a:rPr>
              <a:t>平衡率的定義</a:t>
            </a:r>
            <a:r>
              <a:rPr lang="en-US" altLang="zh-TW" b="1" dirty="0">
                <a:ea typeface="PMingLiU" panose="02020500000000000000" pitchFamily="18" charset="-120"/>
              </a:rPr>
              <a:t>:</a:t>
            </a:r>
            <a:r>
              <a:rPr kumimoji="1" lang="zh-TW" altLang="en-US" b="1" dirty="0">
                <a:ea typeface="PMingLiU" panose="02020500000000000000" pitchFamily="18" charset="-120"/>
              </a:rPr>
              <a:t>用</a:t>
            </a:r>
            <a:r>
              <a:rPr kumimoji="1" lang="zh-CN" altLang="en-US" b="1" dirty="0">
                <a:ea typeface="PMingLiU" panose="02020500000000000000" pitchFamily="18" charset="-120"/>
              </a:rPr>
              <a:t>于</a:t>
            </a:r>
            <a:r>
              <a:rPr kumimoji="1" lang="zh-TW" altLang="en-US" b="1" dirty="0">
                <a:ea typeface="PMingLiU" panose="02020500000000000000" pitchFamily="18" charset="-120"/>
              </a:rPr>
              <a:t>衡量流程中各工站</a:t>
            </a:r>
            <a:r>
              <a:rPr kumimoji="1" lang="zh-CN" altLang="en-US" b="1" dirty="0">
                <a:ea typeface="PMingLiU" panose="02020500000000000000" pitchFamily="18" charset="-120"/>
              </a:rPr>
              <a:t>节</a:t>
            </a:r>
            <a:r>
              <a:rPr kumimoji="1" lang="zh-TW" altLang="en-US" b="1" dirty="0">
                <a:ea typeface="PMingLiU" panose="02020500000000000000" pitchFamily="18" charset="-120"/>
              </a:rPr>
              <a:t>拍符合度的一個</a:t>
            </a:r>
            <a:r>
              <a:rPr kumimoji="1" lang="zh-CN" altLang="en-US" b="1" dirty="0">
                <a:ea typeface="PMingLiU" panose="02020500000000000000" pitchFamily="18" charset="-120"/>
              </a:rPr>
              <a:t>综</a:t>
            </a:r>
            <a:r>
              <a:rPr kumimoji="1" lang="zh-TW" altLang="en-US" b="1" dirty="0">
                <a:ea typeface="PMingLiU" panose="02020500000000000000" pitchFamily="18" charset="-120"/>
              </a:rPr>
              <a:t>合比值</a:t>
            </a:r>
            <a:endParaRPr lang="zh-TW" altLang="en-US" b="1" dirty="0">
              <a:latin typeface="華康POP1體" pitchFamily="49" charset="-120"/>
              <a:ea typeface="華康POP1體" pitchFamily="49" charset="-120"/>
            </a:endParaRPr>
          </a:p>
        </p:txBody>
      </p:sp>
      <mc:AlternateContent xmlns:mc="http://schemas.openxmlformats.org/markup-compatibility/2006" xmlns:a14="http://schemas.microsoft.com/office/drawing/2010/main">
        <mc:Choice Requires="a14">
          <p:sp>
            <p:nvSpPr>
              <p:cNvPr id="3" name="文本框 2"/>
              <p:cNvSpPr txBox="1"/>
              <p:nvPr/>
            </p:nvSpPr>
            <p:spPr>
              <a:xfrm>
                <a:off x="116115" y="2112722"/>
                <a:ext cx="4470400" cy="625171"/>
              </a:xfrm>
              <a:prstGeom prst="rect">
                <a:avLst/>
              </a:prstGeom>
              <a:solidFill>
                <a:srgbClr val="FFFF00"/>
              </a:solidFill>
            </p:spPr>
            <p:txBody>
              <a:bodyPr wrap="square" rtlCol="0">
                <a:spAutoFit/>
              </a:bodyPr>
              <a:lstStyle/>
              <a:p>
                <a:r>
                  <a:rPr lang="zh-CN" altLang="en-US" dirty="0" smtClean="0"/>
                  <a:t>生产线平衡率</a:t>
                </a:r>
                <a:r>
                  <a:rPr lang="en-US" altLang="zh-CN" dirty="0" smtClean="0"/>
                  <a:t>=</a:t>
                </a:r>
                <a14:m>
                  <m:oMath xmlns:m="http://schemas.openxmlformats.org/officeDocument/2006/math">
                    <m:f>
                      <m:fPr>
                        <m:ctrlPr>
                          <a:rPr lang="en-US" altLang="zh-CN" i="1" smtClean="0">
                            <a:latin typeface="Cambria Math" panose="02040503050406030204" pitchFamily="18" charset="0"/>
                          </a:rPr>
                        </m:ctrlPr>
                      </m:fPr>
                      <m:num>
                        <m:r>
                          <m:rPr>
                            <m:nor/>
                          </m:rPr>
                          <a:rPr lang="zh-CN" altLang="en-US" dirty="0"/>
                          <m:t>各工序时间和</m:t>
                        </m:r>
                      </m:num>
                      <m:den>
                        <m:r>
                          <a:rPr lang="zh-CN" altLang="en-US" i="1">
                            <a:latin typeface="Cambria Math" panose="02040503050406030204" pitchFamily="18" charset="0"/>
                          </a:rPr>
                          <m:t>产</m:t>
                        </m:r>
                        <m:r>
                          <a:rPr lang="zh-CN" altLang="en-US" i="1" smtClean="0">
                            <a:latin typeface="Cambria Math" panose="02040503050406030204" pitchFamily="18" charset="0"/>
                          </a:rPr>
                          <m:t>距</m:t>
                        </m:r>
                        <m:r>
                          <a:rPr lang="zh-CN" altLang="en-US" i="1">
                            <a:latin typeface="Cambria Math" panose="02040503050406030204" pitchFamily="18" charset="0"/>
                          </a:rPr>
                          <m:t>时间</m:t>
                        </m:r>
                        <m:r>
                          <a:rPr lang="en-US" altLang="zh-CN" b="0" i="1" smtClean="0">
                            <a:latin typeface="Cambria Math" panose="02040503050406030204" pitchFamily="18" charset="0"/>
                          </a:rPr>
                          <m:t>∗</m:t>
                        </m:r>
                        <m:r>
                          <a:rPr lang="zh-CN" altLang="en-US" i="1">
                            <a:latin typeface="Cambria Math" panose="02040503050406030204" pitchFamily="18" charset="0"/>
                          </a:rPr>
                          <m:t>工站</m:t>
                        </m:r>
                      </m:den>
                    </m:f>
                  </m:oMath>
                </a14:m>
                <a:endParaRPr lang="zh-CN" altLang="en-US" dirty="0"/>
              </a:p>
            </p:txBody>
          </p:sp>
        </mc:Choice>
        <mc:Fallback xmlns="">
          <p:sp>
            <p:nvSpPr>
              <p:cNvPr id="3" name="文本框 2"/>
              <p:cNvSpPr txBox="1">
                <a:spLocks noRot="1" noChangeAspect="1" noMove="1" noResize="1" noEditPoints="1" noAdjustHandles="1" noChangeArrowheads="1" noChangeShapeType="1" noTextEdit="1"/>
              </p:cNvSpPr>
              <p:nvPr/>
            </p:nvSpPr>
            <p:spPr>
              <a:xfrm>
                <a:off x="116115" y="2112722"/>
                <a:ext cx="4470400" cy="625171"/>
              </a:xfrm>
              <a:prstGeom prst="rect">
                <a:avLst/>
              </a:prstGeom>
              <a:blipFill rotWithShape="0">
                <a:blip r:embed="rId4"/>
                <a:stretch>
                  <a:fillRect l="-1091"/>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4" name="文本框 13"/>
              <p:cNvSpPr txBox="1"/>
              <p:nvPr/>
            </p:nvSpPr>
            <p:spPr>
              <a:xfrm>
                <a:off x="116115" y="3280956"/>
                <a:ext cx="4470400" cy="646331"/>
              </a:xfrm>
              <a:prstGeom prst="rect">
                <a:avLst/>
              </a:prstGeom>
              <a:solidFill>
                <a:srgbClr val="00B0F0"/>
              </a:solidFill>
            </p:spPr>
            <p:txBody>
              <a:bodyPr wrap="square" rtlCol="0">
                <a:spAutoFit/>
              </a:bodyPr>
              <a:lstStyle/>
              <a:p>
                <a:r>
                  <a:rPr lang="zh-CN" altLang="en-US" dirty="0"/>
                  <a:t>不</a:t>
                </a:r>
                <a:r>
                  <a:rPr lang="zh-CN" altLang="en-US" dirty="0" smtClean="0"/>
                  <a:t>平衡率</a:t>
                </a:r>
                <a:r>
                  <a:rPr lang="en-US" altLang="zh-CN" dirty="0" smtClean="0"/>
                  <a:t>=</a:t>
                </a:r>
                <a:r>
                  <a:rPr lang="en-US" altLang="zh-CN" sz="2800" dirty="0" smtClean="0"/>
                  <a:t>1-</a:t>
                </a:r>
                <a14:m>
                  <m:oMath xmlns:m="http://schemas.openxmlformats.org/officeDocument/2006/math">
                    <m:f>
                      <m:fPr>
                        <m:ctrlPr>
                          <a:rPr lang="en-US" altLang="zh-CN" i="1" smtClean="0">
                            <a:latin typeface="Cambria Math" panose="02040503050406030204" pitchFamily="18" charset="0"/>
                          </a:rPr>
                        </m:ctrlPr>
                      </m:fPr>
                      <m:num>
                        <m:r>
                          <m:rPr>
                            <m:nor/>
                          </m:rPr>
                          <a:rPr lang="zh-CN" altLang="en-US" dirty="0"/>
                          <m:t>各工序时间和</m:t>
                        </m:r>
                      </m:num>
                      <m:den>
                        <m:r>
                          <a:rPr lang="zh-CN" altLang="en-US" i="1">
                            <a:latin typeface="Cambria Math" panose="02040503050406030204" pitchFamily="18" charset="0"/>
                          </a:rPr>
                          <m:t>生产</m:t>
                        </m:r>
                        <m:r>
                          <a:rPr lang="zh-CN" altLang="en-US" i="1" smtClean="0">
                            <a:latin typeface="Cambria Math" panose="02040503050406030204" pitchFamily="18" charset="0"/>
                          </a:rPr>
                          <m:t>节拍</m:t>
                        </m:r>
                        <m:r>
                          <a:rPr lang="en-US" altLang="zh-CN" b="0" i="1" smtClean="0">
                            <a:latin typeface="Cambria Math" panose="02040503050406030204" pitchFamily="18" charset="0"/>
                          </a:rPr>
                          <m:t>∗</m:t>
                        </m:r>
                        <m:r>
                          <a:rPr lang="zh-CN" altLang="en-US" i="1">
                            <a:latin typeface="Cambria Math" panose="02040503050406030204" pitchFamily="18" charset="0"/>
                          </a:rPr>
                          <m:t>工站</m:t>
                        </m:r>
                      </m:den>
                    </m:f>
                  </m:oMath>
                </a14:m>
                <a:endParaRPr lang="zh-CN" altLang="en-US" dirty="0"/>
              </a:p>
            </p:txBody>
          </p:sp>
        </mc:Choice>
        <mc:Fallback xmlns="">
          <p:sp>
            <p:nvSpPr>
              <p:cNvPr id="14" name="文本框 13"/>
              <p:cNvSpPr txBox="1">
                <a:spLocks noRot="1" noChangeAspect="1" noMove="1" noResize="1" noEditPoints="1" noAdjustHandles="1" noChangeArrowheads="1" noChangeShapeType="1" noTextEdit="1"/>
              </p:cNvSpPr>
              <p:nvPr/>
            </p:nvSpPr>
            <p:spPr>
              <a:xfrm>
                <a:off x="116115" y="3280956"/>
                <a:ext cx="4470400" cy="646331"/>
              </a:xfrm>
              <a:prstGeom prst="rect">
                <a:avLst/>
              </a:prstGeom>
              <a:blipFill rotWithShape="0">
                <a:blip r:embed="rId5"/>
                <a:stretch>
                  <a:fillRect l="-1091" t="-4717" b="-11321"/>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5" name="文本框 14"/>
              <p:cNvSpPr txBox="1"/>
              <p:nvPr/>
            </p:nvSpPr>
            <p:spPr>
              <a:xfrm>
                <a:off x="116115" y="4470350"/>
                <a:ext cx="6255656" cy="621004"/>
              </a:xfrm>
              <a:prstGeom prst="rect">
                <a:avLst/>
              </a:prstGeom>
              <a:solidFill>
                <a:srgbClr val="FFFF00"/>
              </a:solidFill>
            </p:spPr>
            <p:txBody>
              <a:bodyPr wrap="square" rtlCol="0">
                <a:spAutoFit/>
              </a:bodyPr>
              <a:lstStyle/>
              <a:p>
                <a:r>
                  <a:rPr lang="zh-CN" altLang="en-US" dirty="0" smtClean="0"/>
                  <a:t>客户需求节拍（</a:t>
                </a:r>
                <a:r>
                  <a:rPr lang="en-US" altLang="zh-CN" dirty="0" smtClean="0"/>
                  <a:t>take time</a:t>
                </a:r>
                <a:r>
                  <a:rPr lang="zh-CN" altLang="en-US" dirty="0"/>
                  <a:t>）</a:t>
                </a:r>
                <a:r>
                  <a:rPr lang="en-US" altLang="zh-CN" dirty="0" smtClean="0"/>
                  <a:t>=</a:t>
                </a:r>
                <a14:m>
                  <m:oMath xmlns:m="http://schemas.openxmlformats.org/officeDocument/2006/math">
                    <m:f>
                      <m:fPr>
                        <m:ctrlPr>
                          <a:rPr lang="en-US" altLang="zh-CN" i="1" smtClean="0">
                            <a:latin typeface="Cambria Math" panose="02040503050406030204" pitchFamily="18" charset="0"/>
                          </a:rPr>
                        </m:ctrlPr>
                      </m:fPr>
                      <m:num>
                        <m:r>
                          <a:rPr lang="zh-CN" altLang="en-US" i="1">
                            <a:latin typeface="Cambria Math" panose="02040503050406030204" pitchFamily="18" charset="0"/>
                          </a:rPr>
                          <m:t>日历工作</m:t>
                        </m:r>
                        <m:r>
                          <a:rPr lang="zh-CN" altLang="en-US" i="1" smtClean="0">
                            <a:latin typeface="Cambria Math" panose="02040503050406030204" pitchFamily="18" charset="0"/>
                          </a:rPr>
                          <m:t>时间</m:t>
                        </m:r>
                        <m:r>
                          <a:rPr lang="en-US" altLang="zh-CN" b="0" i="1" smtClean="0">
                            <a:latin typeface="Cambria Math" panose="02040503050406030204" pitchFamily="18" charset="0"/>
                          </a:rPr>
                          <m:t>−</m:t>
                        </m:r>
                        <m:r>
                          <a:rPr lang="zh-CN" altLang="en-US" i="1">
                            <a:latin typeface="Cambria Math" panose="02040503050406030204" pitchFamily="18" charset="0"/>
                          </a:rPr>
                          <m:t>计划</m:t>
                        </m:r>
                        <m:r>
                          <a:rPr lang="zh-CN" altLang="en-US" i="1" smtClean="0">
                            <a:latin typeface="Cambria Math" panose="02040503050406030204" pitchFamily="18" charset="0"/>
                          </a:rPr>
                          <m:t>停产</m:t>
                        </m:r>
                        <m:r>
                          <a:rPr lang="zh-CN" altLang="en-US" i="1">
                            <a:latin typeface="Cambria Math" panose="02040503050406030204" pitchFamily="18" charset="0"/>
                          </a:rPr>
                          <m:t>时间</m:t>
                        </m:r>
                      </m:num>
                      <m:den>
                        <m:r>
                          <a:rPr lang="zh-CN" altLang="en-US" i="1">
                            <a:latin typeface="Cambria Math" panose="02040503050406030204" pitchFamily="18" charset="0"/>
                          </a:rPr>
                          <m:t>订单</m:t>
                        </m:r>
                        <m:r>
                          <a:rPr lang="zh-CN" altLang="en-US" i="1" smtClean="0">
                            <a:latin typeface="Cambria Math" panose="02040503050406030204" pitchFamily="18" charset="0"/>
                          </a:rPr>
                          <m:t>量</m:t>
                        </m:r>
                      </m:den>
                    </m:f>
                  </m:oMath>
                </a14:m>
                <a:endParaRPr lang="en-US" altLang="zh-CN" dirty="0" smtClean="0"/>
              </a:p>
            </p:txBody>
          </p:sp>
        </mc:Choice>
        <mc:Fallback xmlns="">
          <p:sp>
            <p:nvSpPr>
              <p:cNvPr id="15" name="文本框 14"/>
              <p:cNvSpPr txBox="1">
                <a:spLocks noRot="1" noChangeAspect="1" noMove="1" noResize="1" noEditPoints="1" noAdjustHandles="1" noChangeArrowheads="1" noChangeShapeType="1" noTextEdit="1"/>
              </p:cNvSpPr>
              <p:nvPr/>
            </p:nvSpPr>
            <p:spPr>
              <a:xfrm>
                <a:off x="116115" y="4470350"/>
                <a:ext cx="6255656" cy="621004"/>
              </a:xfrm>
              <a:prstGeom prst="rect">
                <a:avLst/>
              </a:prstGeom>
              <a:blipFill rotWithShape="0">
                <a:blip r:embed="rId6"/>
                <a:stretch>
                  <a:fillRect l="-780"/>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6438777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pic>
        <p:nvPicPr>
          <p:cNvPr id="8" name="图片占位符 10" descr="放有计算机、手机、图书等的办公桌。">
            <a:extLst>
              <a:ext uri="{FF2B5EF4-FFF2-40B4-BE49-F238E27FC236}">
                <a16:creationId xmlns:a16="http://schemas.microsoft.com/office/drawing/2014/main" xmlns="" id="{2E7ADBC3-DECA-9F4C-9289-9E43C727592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700" y="-52183"/>
            <a:ext cx="12192000" cy="6423534"/>
          </a:xfrm>
          <a:prstGeom prst="rect">
            <a:avLst/>
          </a:prstGeom>
        </p:spPr>
      </p:pic>
      <p:sp>
        <p:nvSpPr>
          <p:cNvPr id="3" name="标题 2">
            <a:extLst>
              <a:ext uri="{FF2B5EF4-FFF2-40B4-BE49-F238E27FC236}">
                <a16:creationId xmlns:a16="http://schemas.microsoft.com/office/drawing/2014/main" xmlns="" id="{200B3D2B-613A-41BE-987D-E6A1324B456D}"/>
              </a:ext>
            </a:extLst>
          </p:cNvPr>
          <p:cNvSpPr>
            <a:spLocks noGrp="1"/>
          </p:cNvSpPr>
          <p:nvPr>
            <p:ph type="title"/>
          </p:nvPr>
        </p:nvSpPr>
        <p:spPr>
          <a:xfrm>
            <a:off x="-1700" y="2156226"/>
            <a:ext cx="7016454" cy="1954534"/>
          </a:xfrm>
        </p:spPr>
        <p:txBody>
          <a:bodyPr rtlCol="0"/>
          <a:lstStyle/>
          <a:p>
            <a:pPr rtl="0"/>
            <a:r>
              <a:rPr lang="zh-CN" altLang="en-US" dirty="0" smtClean="0"/>
              <a:t>小米“饥饿营销”背后的隐情。</a:t>
            </a:r>
            <a:endParaRPr lang="zh-CN" altLang="en-US" dirty="0"/>
          </a:p>
        </p:txBody>
      </p:sp>
      <p:sp>
        <p:nvSpPr>
          <p:cNvPr id="5" name="灯片编号占位符 4">
            <a:extLst>
              <a:ext uri="{FF2B5EF4-FFF2-40B4-BE49-F238E27FC236}">
                <a16:creationId xmlns:a16="http://schemas.microsoft.com/office/drawing/2014/main" xmlns="" id="{F6964141-6F81-4947-A236-746D94ED3F6F}"/>
              </a:ext>
            </a:extLst>
          </p:cNvPr>
          <p:cNvSpPr>
            <a:spLocks noGrp="1"/>
          </p:cNvSpPr>
          <p:nvPr>
            <p:ph type="sldNum" sz="quarter" idx="12"/>
          </p:nvPr>
        </p:nvSpPr>
        <p:spPr/>
        <p:txBody>
          <a:bodyPr rtlCol="0"/>
          <a:lstStyle/>
          <a:p>
            <a:pPr rtl="0"/>
            <a:fld id="{19B51A1E-902D-48AF-9020-955120F399B6}" type="slidenum">
              <a:rPr lang="en-US" altLang="zh-CN" smtClean="0"/>
              <a:pPr rtl="0"/>
              <a:t>26</a:t>
            </a:fld>
            <a:endParaRPr lang="zh-CN" altLang="en-US"/>
          </a:p>
        </p:txBody>
      </p:sp>
    </p:spTree>
    <p:extLst>
      <p:ext uri="{BB962C8B-B14F-4D97-AF65-F5344CB8AC3E}">
        <p14:creationId xmlns:p14="http://schemas.microsoft.com/office/powerpoint/2010/main" val="211769541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占位符 31" descr="鼓掌">
            <a:extLst>
              <a:ext uri="{FF2B5EF4-FFF2-40B4-BE49-F238E27FC236}">
                <a16:creationId xmlns:a16="http://schemas.microsoft.com/office/drawing/2014/main" xmlns="" id="{AAB6EE12-FEF8-FB41-A909-0DA61D7725C7}"/>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标题 13">
            <a:extLst>
              <a:ext uri="{FF2B5EF4-FFF2-40B4-BE49-F238E27FC236}">
                <a16:creationId xmlns:a16="http://schemas.microsoft.com/office/drawing/2014/main" xmlns="" id="{6C38D7A9-9299-4108-BB08-026F4B9CAE7B}"/>
              </a:ext>
            </a:extLst>
          </p:cNvPr>
          <p:cNvSpPr>
            <a:spLocks noGrp="1"/>
          </p:cNvSpPr>
          <p:nvPr>
            <p:ph type="ctrTitle"/>
          </p:nvPr>
        </p:nvSpPr>
        <p:spPr/>
        <p:txBody>
          <a:bodyPr rtlCol="0"/>
          <a:lstStyle/>
          <a:p>
            <a:pPr rtl="0"/>
            <a:r>
              <a:rPr lang="zh-CN" altLang="en-US" dirty="0"/>
              <a:t>谢谢</a:t>
            </a:r>
          </a:p>
        </p:txBody>
      </p:sp>
      <p:sp>
        <p:nvSpPr>
          <p:cNvPr id="12" name="灯片编号占位符 11">
            <a:extLst>
              <a:ext uri="{FF2B5EF4-FFF2-40B4-BE49-F238E27FC236}">
                <a16:creationId xmlns:a16="http://schemas.microsoft.com/office/drawing/2014/main" xmlns="" id="{91814EC9-246A-4C6E-941E-5774FE72F08E}"/>
              </a:ext>
            </a:extLst>
          </p:cNvPr>
          <p:cNvSpPr>
            <a:spLocks noGrp="1"/>
          </p:cNvSpPr>
          <p:nvPr>
            <p:ph type="sldNum" sz="quarter" idx="20"/>
          </p:nvPr>
        </p:nvSpPr>
        <p:spPr/>
        <p:txBody>
          <a:bodyPr rtlCol="0"/>
          <a:lstStyle/>
          <a:p>
            <a:pPr rtl="0"/>
            <a:fld id="{19B51A1E-902D-48AF-9020-955120F399B6}" type="slidenum">
              <a:rPr lang="en-US" altLang="zh-CN" smtClean="0"/>
              <a:pPr rtl="0"/>
              <a:t>27</a:t>
            </a:fld>
            <a:endParaRPr lang="zh-CN" altLang="en-US"/>
          </a:p>
        </p:txBody>
      </p:sp>
    </p:spTree>
    <p:extLst>
      <p:ext uri="{BB962C8B-B14F-4D97-AF65-F5344CB8AC3E}">
        <p14:creationId xmlns:p14="http://schemas.microsoft.com/office/powerpoint/2010/main" val="415367830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Custom 129">
      <a:dk1>
        <a:sysClr val="windowText" lastClr="000000"/>
      </a:dk1>
      <a:lt1>
        <a:srgbClr val="FFFFFF"/>
      </a:lt1>
      <a:dk2>
        <a:srgbClr val="3F3F3F"/>
      </a:dk2>
      <a:lt2>
        <a:srgbClr val="F2F2F2"/>
      </a:lt2>
      <a:accent1>
        <a:srgbClr val="25C6E3"/>
      </a:accent1>
      <a:accent2>
        <a:srgbClr val="E80554"/>
      </a:accent2>
      <a:accent3>
        <a:srgbClr val="A9E26F"/>
      </a:accent3>
      <a:accent4>
        <a:srgbClr val="EAD000"/>
      </a:accent4>
      <a:accent5>
        <a:srgbClr val="1A0F49"/>
      </a:accent5>
      <a:accent6>
        <a:srgbClr val="FF4A01"/>
      </a:accent6>
      <a:hlink>
        <a:srgbClr val="25C6E3"/>
      </a:hlink>
      <a:folHlink>
        <a:srgbClr val="25C6E3"/>
      </a:folHlink>
    </a:clrScheme>
    <a:fontScheme name="Custom 149">
      <a:majorFont>
        <a:latin typeface="Corbel"/>
        <a:ea typeface=""/>
        <a:cs typeface=""/>
      </a:majorFont>
      <a:minorFont>
        <a:latin typeface="Candar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19715454_TF16411250.potx" id="{A1EFB34F-40A1-46E5-9B3D-E247A7231401}" vid="{FE778338-2D5C-4790-A3C2-2632159FF454}"/>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9" ma:contentTypeDescription="Create a new document." ma:contentTypeScope="" ma:versionID="76e25e1730b4532ab1d5e5b131a96a5a">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d1e9281a84c4949647088091c718de3"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2218FC-8412-44B9-9E82-D51F1F531141}">
  <ds:schemaRefs>
    <ds:schemaRef ds:uri="http://purl.org/dc/dcmitype/"/>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fb0879af-3eba-417a-a55a-ffe6dcd6ca77"/>
    <ds:schemaRef ds:uri="http://schemas.microsoft.com/office/2006/documentManagement/types"/>
    <ds:schemaRef ds:uri="http://purl.org/dc/terms/"/>
    <ds:schemaRef ds:uri="6dc4bcd6-49db-4c07-9060-8acfc67cef9f"/>
    <ds:schemaRef ds:uri="http://schemas.microsoft.com/sharepoint/v3"/>
    <ds:schemaRef ds:uri="http://www.w3.org/XML/1998/namespace"/>
  </ds:schemaRefs>
</ds:datastoreItem>
</file>

<file path=customXml/itemProps2.xml><?xml version="1.0" encoding="utf-8"?>
<ds:datastoreItem xmlns:ds="http://schemas.openxmlformats.org/officeDocument/2006/customXml" ds:itemID="{B64A4C9D-F801-4923-BC6D-E0006F5123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色彩明亮的业务演示文稿</Template>
  <TotalTime>0</TotalTime>
  <Words>3456</Words>
  <Application>Microsoft Office PowerPoint</Application>
  <PresentationFormat>宽屏</PresentationFormat>
  <Paragraphs>443</Paragraphs>
  <Slides>27</Slides>
  <Notes>20</Notes>
  <HiddenSlides>5</HiddenSlides>
  <MMClips>0</MMClips>
  <ScaleCrop>false</ScaleCrop>
  <HeadingPairs>
    <vt:vector size="8" baseType="variant">
      <vt:variant>
        <vt:lpstr>已用的字体</vt:lpstr>
      </vt:variant>
      <vt:variant>
        <vt:i4>16</vt:i4>
      </vt:variant>
      <vt:variant>
        <vt:lpstr>主题</vt:lpstr>
      </vt:variant>
      <vt:variant>
        <vt:i4>1</vt:i4>
      </vt:variant>
      <vt:variant>
        <vt:lpstr>嵌入 OLE 服务器</vt:lpstr>
      </vt:variant>
      <vt:variant>
        <vt:i4>1</vt:i4>
      </vt:variant>
      <vt:variant>
        <vt:lpstr>幻灯片标题</vt:lpstr>
      </vt:variant>
      <vt:variant>
        <vt:i4>27</vt:i4>
      </vt:variant>
    </vt:vector>
  </HeadingPairs>
  <TitlesOfParts>
    <vt:vector size="45" baseType="lpstr">
      <vt:lpstr>DFKai-SB</vt:lpstr>
      <vt:lpstr>Microsoft YaHei UI</vt:lpstr>
      <vt:lpstr>PingFang SC</vt:lpstr>
      <vt:lpstr>新細明體</vt:lpstr>
      <vt:lpstr>华文行楷</vt:lpstr>
      <vt:lpstr>華康POP1體</vt:lpstr>
      <vt:lpstr>楷体</vt:lpstr>
      <vt:lpstr>楷体_GB2312</vt:lpstr>
      <vt:lpstr>宋体</vt:lpstr>
      <vt:lpstr>微软雅黑</vt:lpstr>
      <vt:lpstr>Arial</vt:lpstr>
      <vt:lpstr>Cambria Math</vt:lpstr>
      <vt:lpstr>Candara</vt:lpstr>
      <vt:lpstr>Tahoma</vt:lpstr>
      <vt:lpstr>Times New Roman</vt:lpstr>
      <vt:lpstr>Wingdings</vt:lpstr>
      <vt:lpstr>Office 主题</vt:lpstr>
      <vt:lpstr>工作表</vt:lpstr>
      <vt:lpstr>精益生产概述</vt:lpstr>
      <vt:lpstr>精益生产</vt:lpstr>
      <vt:lpstr>百度百科-精益生产</vt:lpstr>
      <vt:lpstr>精益生产</vt:lpstr>
      <vt:lpstr>PowerPoint 演示文稿</vt:lpstr>
      <vt:lpstr>PowerPoint 演示文稿</vt:lpstr>
      <vt:lpstr>PowerPoint 演示文稿</vt:lpstr>
      <vt:lpstr>PowerPoint 演示文稿</vt:lpstr>
      <vt:lpstr>PowerPoint 演示文稿</vt:lpstr>
      <vt:lpstr>PowerPoint 演示文稿</vt:lpstr>
      <vt:lpstr>精益生产追求的七“零”目标</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标工制定方法</vt:lpstr>
      <vt:lpstr>PowerPoint 演示文稿</vt:lpstr>
      <vt:lpstr>PowerPoint 演示文稿</vt:lpstr>
      <vt:lpstr>PowerPoint 演示文稿</vt:lpstr>
      <vt:lpstr>PowerPoint 演示文稿</vt:lpstr>
      <vt:lpstr>PowerPoint 演示文稿</vt:lpstr>
      <vt:lpstr>PowerPoint 演示文稿</vt:lpstr>
      <vt:lpstr>小米“饥饿营销”背后的隐情。</vt:lpstr>
      <vt:lpstr>谢谢</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2019-03-21T01:10:15Z</dcterms:created>
  <dcterms:modified xsi:type="dcterms:W3CDTF">2019-03-22T07:25:27Z</dcterms:modified>
</cp:coreProperties>
</file>