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75" r:id="rId2"/>
    <p:sldId id="281" r:id="rId3"/>
    <p:sldId id="282" r:id="rId4"/>
    <p:sldId id="283" r:id="rId5"/>
    <p:sldId id="294" r:id="rId6"/>
    <p:sldId id="284" r:id="rId7"/>
    <p:sldId id="295" r:id="rId8"/>
    <p:sldId id="300" r:id="rId9"/>
    <p:sldId id="296" r:id="rId10"/>
    <p:sldId id="299" r:id="rId11"/>
    <p:sldId id="297" r:id="rId12"/>
    <p:sldId id="298" r:id="rId13"/>
    <p:sldId id="292" r:id="rId14"/>
    <p:sldId id="293" r:id="rId15"/>
    <p:sldId id="290" r:id="rId16"/>
    <p:sldId id="291" r:id="rId17"/>
    <p:sldId id="276" r:id="rId18"/>
    <p:sldId id="277" r:id="rId19"/>
    <p:sldId id="278" r:id="rId20"/>
    <p:sldId id="279" r:id="rId21"/>
    <p:sldId id="273" r:id="rId2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28" autoAdjust="0"/>
    <p:restoredTop sz="94660"/>
  </p:normalViewPr>
  <p:slideViewPr>
    <p:cSldViewPr>
      <p:cViewPr>
        <p:scale>
          <a:sx n="100" d="100"/>
          <a:sy n="100" d="100"/>
        </p:scale>
        <p:origin x="-312" y="10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2034BC9-DC84-4058-B61F-4072D57E8AC9}" type="datetimeFigureOut">
              <a:rPr lang="zh-CN" altLang="en-US"/>
              <a:pPr>
                <a:defRPr/>
              </a:pPr>
              <a:t>2012-5-16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E2F269CA-CB13-4CAE-B58C-18F6D86AB7C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C2BD0E5-C119-4139-8279-C603DD3956FB}" type="slidenum">
              <a:rPr lang="en-US" altLang="zh-CN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altLang="zh-CN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FFE6F-FAB4-4E92-A0AC-0084A3D0085F}" type="datetimeFigureOut">
              <a:rPr lang="zh-CN" altLang="en-US"/>
              <a:pPr>
                <a:defRPr/>
              </a:pPr>
              <a:t>2012-5-16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7E87B-741F-48B8-A9FD-B19D21C9FFE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ECC29-DD01-4C99-9E62-743E8DC6995A}" type="datetimeFigureOut">
              <a:rPr lang="zh-CN" altLang="en-US"/>
              <a:pPr>
                <a:defRPr/>
              </a:pPr>
              <a:t>2012-5-16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70A910-ADA4-4A15-B81B-45F67DBE650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3C4C8-C291-482A-BD26-0327EC319FC5}" type="datetimeFigureOut">
              <a:rPr lang="zh-CN" altLang="en-US"/>
              <a:pPr>
                <a:defRPr/>
              </a:pPr>
              <a:t>2012-5-16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518FF-2A71-431F-A40D-3754F13D4D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C2261-5EF9-4B8A-B339-DD50EFBF0014}" type="datetimeFigureOut">
              <a:rPr lang="zh-CN" altLang="en-US"/>
              <a:pPr>
                <a:defRPr/>
              </a:pPr>
              <a:t>2012-5-16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C0668F-067A-46B7-A53F-E2BE0B72A72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DDCB4-9054-461B-8692-ED2956B561B8}" type="datetimeFigureOut">
              <a:rPr lang="zh-CN" altLang="en-US"/>
              <a:pPr>
                <a:defRPr/>
              </a:pPr>
              <a:t>2012-5-16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AB0F8C-F712-4E3A-A393-83DFE24E3FB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2310E4-4B83-45BF-A70A-49A946F5D03F}" type="datetimeFigureOut">
              <a:rPr lang="zh-CN" altLang="en-US"/>
              <a:pPr>
                <a:defRPr/>
              </a:pPr>
              <a:t>2012-5-16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B8C4F-9DCD-475B-AEE5-370EDE5F503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E9DDF-33C5-4B73-B3BC-6D48F8936978}" type="datetimeFigureOut">
              <a:rPr lang="zh-CN" altLang="en-US"/>
              <a:pPr>
                <a:defRPr/>
              </a:pPr>
              <a:t>2012-5-16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15E12-49A0-4542-813C-3B78FD08D8D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3F4E1-9175-4EEE-AFB9-03D56F3AC1E4}" type="datetimeFigureOut">
              <a:rPr lang="zh-CN" altLang="en-US"/>
              <a:pPr>
                <a:defRPr/>
              </a:pPr>
              <a:t>2012-5-16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E6EE0A-1B98-4646-81FD-526250571B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671AC-6B0E-4F5A-95E5-9EE3177EADFE}" type="datetimeFigureOut">
              <a:rPr lang="zh-CN" altLang="en-US"/>
              <a:pPr>
                <a:defRPr/>
              </a:pPr>
              <a:t>2012-5-16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38F21-1C1A-4A8D-B488-4BBF1420EAF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853331-B557-4317-B9E1-02A85A04A48C}" type="datetimeFigureOut">
              <a:rPr lang="zh-CN" altLang="en-US"/>
              <a:pPr>
                <a:defRPr/>
              </a:pPr>
              <a:t>2012-5-16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66A6D5-4A34-476D-BEFF-45E6F52C226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21C5C-7966-43E0-B580-AFBA00B9979A}" type="datetimeFigureOut">
              <a:rPr lang="zh-CN" altLang="en-US"/>
              <a:pPr>
                <a:defRPr/>
              </a:pPr>
              <a:t>2012-5-16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3E2C8-3373-452F-9FCA-91E35C41B4D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E67387F-D9C8-40F9-AD20-B27DC6DB7B16}" type="datetimeFigureOut">
              <a:rPr lang="zh-CN" altLang="en-US"/>
              <a:pPr>
                <a:defRPr/>
              </a:pPr>
              <a:t>2012-5-16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4ED0FFD-F324-477D-984D-741741D12A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AF8BAB-5E46-4A68-8043-FC103EEE548E}" type="slidenum">
              <a:rPr lang="en-US" altLang="zh-CN"/>
              <a:pPr>
                <a:defRPr/>
              </a:pPr>
              <a:t>1</a:t>
            </a:fld>
            <a:endParaRPr lang="en-US" altLang="zh-CN"/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2910" y="714356"/>
            <a:ext cx="7772400" cy="1000132"/>
          </a:xfrm>
        </p:spPr>
        <p:txBody>
          <a:bodyPr/>
          <a:lstStyle/>
          <a:p>
            <a:pPr eaLnBrk="1" hangingPunct="1"/>
            <a:r>
              <a:rPr lang="en-US" altLang="ja-JP" sz="4600" b="1" dirty="0" smtClean="0">
                <a:latin typeface="ＭＳ Ｐゴシック" pitchFamily="34" charset="-128"/>
              </a:rPr>
              <a:t>201</a:t>
            </a:r>
            <a:r>
              <a:rPr lang="en-US" altLang="zh-CN" sz="4600" b="1" dirty="0" smtClean="0">
                <a:latin typeface="ＭＳ Ｐゴシック" pitchFamily="34" charset="-128"/>
                <a:ea typeface="ＭＳ Ｐゴシック" pitchFamily="34" charset="-128"/>
              </a:rPr>
              <a:t>2</a:t>
            </a:r>
            <a:r>
              <a:rPr lang="zh-CN" altLang="en-US" sz="4600" b="1" dirty="0" smtClean="0">
                <a:latin typeface="ＭＳ Ｐゴシック" pitchFamily="34" charset="-128"/>
                <a:ea typeface="ＭＳ Ｐゴシック" pitchFamily="34" charset="-128"/>
              </a:rPr>
              <a:t>年</a:t>
            </a:r>
            <a:r>
              <a:rPr lang="en-US" altLang="zh-CN" sz="4600" b="1" dirty="0" smtClean="0">
                <a:latin typeface="ＭＳ Ｐゴシック" pitchFamily="34" charset="-128"/>
                <a:ea typeface="ＭＳ Ｐゴシック" pitchFamily="34" charset="-128"/>
              </a:rPr>
              <a:t>05</a:t>
            </a:r>
            <a:r>
              <a:rPr lang="zh-CN" altLang="en-US" sz="4600" b="1" dirty="0" smtClean="0">
                <a:latin typeface="ＭＳ Ｐゴシック" pitchFamily="34" charset="-128"/>
                <a:ea typeface="ＭＳ Ｐゴシック" pitchFamily="34" charset="-128"/>
              </a:rPr>
              <a:t>月工数</a:t>
            </a:r>
            <a:r>
              <a:rPr lang="ja-JP" altLang="en-US" sz="4600" b="1" dirty="0" smtClean="0">
                <a:latin typeface="ＭＳ Ｐゴシック" pitchFamily="34" charset="-128"/>
              </a:rPr>
              <a:t>報告</a:t>
            </a:r>
            <a:r>
              <a:rPr lang="zh-CN" altLang="en-US" sz="4600" b="1" dirty="0" smtClean="0">
                <a:latin typeface="ＭＳ Ｐゴシック" pitchFamily="34" charset="-128"/>
                <a:ea typeface="ＭＳ Ｐゴシック" pitchFamily="34" charset="-128"/>
              </a:rPr>
              <a:t>会</a:t>
            </a:r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900113" y="0"/>
            <a:ext cx="7772400" cy="714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ja-JP" altLang="en-US" sz="3500" b="1" dirty="0">
                <a:latin typeface="ＭＳ Ｐゴシック" pitchFamily="34" charset="-128"/>
                <a:ea typeface="ＭＳ Ｐゴシック" pitchFamily="34" charset="-128"/>
              </a:rPr>
              <a:t>愛信精機</a:t>
            </a:r>
            <a:r>
              <a:rPr lang="en-US" altLang="ja-JP" sz="3500" b="1" dirty="0">
                <a:latin typeface="ＭＳ Ｐゴシック" pitchFamily="34" charset="-128"/>
                <a:ea typeface="ＭＳ Ｐゴシック" pitchFamily="34" charset="-128"/>
              </a:rPr>
              <a:t>(</a:t>
            </a:r>
            <a:r>
              <a:rPr lang="ja-JP" altLang="en-US" sz="3500" b="1" dirty="0">
                <a:latin typeface="ＭＳ Ｐゴシック" pitchFamily="34" charset="-128"/>
                <a:ea typeface="ＭＳ Ｐゴシック" pitchFamily="34" charset="-128"/>
              </a:rPr>
              <a:t>佛山</a:t>
            </a:r>
            <a:r>
              <a:rPr lang="en-US" altLang="ja-JP" sz="3500" b="1" dirty="0">
                <a:latin typeface="ＭＳ Ｐゴシック" pitchFamily="34" charset="-128"/>
                <a:ea typeface="ＭＳ Ｐゴシック" pitchFamily="34" charset="-128"/>
              </a:rPr>
              <a:t>)</a:t>
            </a:r>
            <a:r>
              <a:rPr lang="ja-JP" altLang="en-US" sz="3500" b="1" dirty="0">
                <a:latin typeface="ＭＳ Ｐゴシック" pitchFamily="34" charset="-128"/>
                <a:ea typeface="ＭＳ Ｐゴシック" pitchFamily="34" charset="-128"/>
              </a:rPr>
              <a:t>汽車部品</a:t>
            </a:r>
            <a:r>
              <a:rPr lang="zh-CN" altLang="en-US" sz="3500" b="1" dirty="0">
                <a:latin typeface="ＭＳ Ｐゴシック" pitchFamily="34" charset="-128"/>
              </a:rPr>
              <a:t>有限公司</a:t>
            </a:r>
          </a:p>
        </p:txBody>
      </p:sp>
      <p:pic>
        <p:nvPicPr>
          <p:cNvPr id="6" name="图片 5" descr="2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1571612"/>
            <a:ext cx="8211356" cy="4714908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p1.bmp"/>
          <p:cNvPicPr>
            <a:picLocks noChangeAspect="1"/>
          </p:cNvPicPr>
          <p:nvPr/>
        </p:nvPicPr>
        <p:blipFill>
          <a:blip r:embed="rId2"/>
          <a:srcRect l="1562" r="1562"/>
          <a:stretch>
            <a:fillRect/>
          </a:stretch>
        </p:blipFill>
        <p:spPr>
          <a:xfrm>
            <a:off x="0" y="214290"/>
            <a:ext cx="9144000" cy="62865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p2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945"/>
            <a:ext cx="9144000" cy="61881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.bmp"/>
          <p:cNvPicPr>
            <a:picLocks noChangeAspect="1"/>
          </p:cNvPicPr>
          <p:nvPr/>
        </p:nvPicPr>
        <p:blipFill>
          <a:blip r:embed="rId2"/>
          <a:srcRect l="700" t="2083" r="4878" b="2083"/>
          <a:stretch>
            <a:fillRect/>
          </a:stretch>
        </p:blipFill>
        <p:spPr>
          <a:xfrm>
            <a:off x="285720" y="428604"/>
            <a:ext cx="8143932" cy="6429396"/>
          </a:xfrm>
          <a:prstGeom prst="rect">
            <a:avLst/>
          </a:prstGeom>
        </p:spPr>
      </p:pic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2928926" y="71414"/>
          <a:ext cx="3071835" cy="350520"/>
        </p:xfrm>
        <a:graphic>
          <a:graphicData uri="http://schemas.openxmlformats.org/drawingml/2006/table">
            <a:tbl>
              <a:tblPr/>
              <a:tblGrid>
                <a:gridCol w="3071835"/>
              </a:tblGrid>
              <a:tr h="323850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300" b="0" i="0" u="sng" strike="noStrike" dirty="0" smtClean="0">
                          <a:solidFill>
                            <a:srgbClr val="000000"/>
                          </a:solidFill>
                          <a:latin typeface="MS Gothic" pitchFamily="49" charset="-128"/>
                          <a:ea typeface="MS Gothic" pitchFamily="49" charset="-128"/>
                        </a:rPr>
                        <a:t>产品工数推移图 </a:t>
                      </a:r>
                      <a:r>
                        <a:rPr lang="en-US" altLang="zh-CN" sz="2300" b="0" i="0" u="sng" strike="noStrike" dirty="0" smtClean="0">
                          <a:solidFill>
                            <a:srgbClr val="000000"/>
                          </a:solidFill>
                          <a:latin typeface="MS Gothic" pitchFamily="49" charset="-128"/>
                          <a:ea typeface="MS Gothic" pitchFamily="49" charset="-128"/>
                        </a:rPr>
                        <a:t>1</a:t>
                      </a:r>
                      <a:endParaRPr lang="ja-JP" altLang="en-US" sz="2300" b="0" i="0" u="sng" strike="noStrike" dirty="0">
                        <a:solidFill>
                          <a:srgbClr val="000000"/>
                        </a:solidFill>
                        <a:latin typeface="MS Gothic" pitchFamily="49" charset="-128"/>
                        <a:ea typeface="MS Gothic" pitchFamily="49" charset="-128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8" name="矩形 7"/>
          <p:cNvSpPr/>
          <p:nvPr/>
        </p:nvSpPr>
        <p:spPr>
          <a:xfrm>
            <a:off x="3428992" y="1214422"/>
            <a:ext cx="1071570" cy="928694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zh-CN" altLang="en-US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问题点：</a:t>
            </a:r>
            <a:endParaRPr kumimoji="1" lang="en-US" altLang="zh-CN" sz="9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r>
              <a:rPr kumimoji="1" lang="en-US" altLang="ja-JP" sz="9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DC</a:t>
            </a:r>
            <a:r>
              <a:rPr kumimoji="1" lang="ja-JP" altLang="en-US" sz="9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工程：</a:t>
            </a:r>
            <a:r>
              <a:rPr kumimoji="1" lang="en-US" altLang="ja-JP" sz="9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AZ-CC</a:t>
            </a:r>
            <a:r>
              <a:rPr kumimoji="1" lang="ja-JP" altLang="en-US" sz="9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　バリ厚いと、バリ取り作業困難になるし、</a:t>
            </a:r>
            <a:r>
              <a:rPr kumimoji="1" lang="en-US" altLang="ja-JP" sz="9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CT</a:t>
            </a:r>
            <a:r>
              <a:rPr kumimoji="1" lang="ja-JP" altLang="en-US" sz="9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時間も増える</a:t>
            </a:r>
            <a:endParaRPr kumimoji="1" lang="en-US" altLang="zh-CN" sz="900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  <a:p>
            <a:pPr rtl="1">
              <a:defRPr/>
            </a:pPr>
            <a:endParaRPr lang="zh-CN" altLang="en-US" sz="900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143768" y="2500306"/>
            <a:ext cx="1357322" cy="928694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zh-CN" altLang="en-US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问题点：</a:t>
            </a:r>
            <a:endParaRPr kumimoji="1" lang="en-US" altLang="zh-CN" sz="9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pPr rtl="1">
              <a:defRPr/>
            </a:pPr>
            <a:r>
              <a:rPr lang="en-US" altLang="zh-CN" sz="900" dirty="0" smtClean="0">
                <a:solidFill>
                  <a:schemeClr val="tx1"/>
                </a:solidFill>
                <a:ea typeface="ＭＳ Ｐゴシック" pitchFamily="34" charset="-128"/>
              </a:rPr>
              <a:t>AZ-CHC  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检查人员          </a:t>
            </a: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增加工序</a:t>
            </a:r>
            <a:r>
              <a:rPr lang="en-US" altLang="zh-CN" sz="900" b="1" dirty="0" smtClean="0">
                <a:solidFill>
                  <a:schemeClr val="tx1"/>
                </a:solidFill>
                <a:ea typeface="ＭＳ Ｐゴシック" pitchFamily="34" charset="-128"/>
              </a:rPr>
              <a:t>1</a:t>
            </a: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： 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 </a:t>
            </a:r>
            <a:endParaRPr lang="en-US" altLang="zh-CN" sz="9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“防呆装置”   </a:t>
            </a:r>
            <a:r>
              <a:rPr lang="en-US" altLang="zh-CN" sz="900" b="1" dirty="0" smtClean="0">
                <a:solidFill>
                  <a:schemeClr val="tx1"/>
                </a:solidFill>
                <a:ea typeface="ＭＳ Ｐゴシック" pitchFamily="34" charset="-128"/>
              </a:rPr>
              <a:t>3~5s</a:t>
            </a: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          增加工序</a:t>
            </a:r>
            <a:r>
              <a:rPr lang="en-US" altLang="zh-CN" sz="900" b="1" dirty="0" smtClean="0">
                <a:solidFill>
                  <a:schemeClr val="tx1"/>
                </a:solidFill>
                <a:ea typeface="ＭＳ Ｐゴシック" pitchFamily="34" charset="-128"/>
              </a:rPr>
              <a:t>2</a:t>
            </a: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：       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“密封圈的挫刀确认”  </a:t>
            </a:r>
            <a:r>
              <a:rPr lang="en-US" altLang="zh-CN" sz="900" dirty="0" smtClean="0">
                <a:solidFill>
                  <a:schemeClr val="tx1"/>
                </a:solidFill>
                <a:ea typeface="ＭＳ Ｐゴシック" pitchFamily="34" charset="-128"/>
              </a:rPr>
              <a:t>4~5 s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 </a:t>
            </a:r>
            <a:endParaRPr lang="zh-CN" altLang="en-US" sz="900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215206" y="4714884"/>
            <a:ext cx="1071570" cy="285752"/>
          </a:xfrm>
          <a:prstGeom prst="rect">
            <a:avLst/>
          </a:prstGeom>
          <a:solidFill>
            <a:srgbClr val="FFFF00"/>
          </a:solidFill>
          <a:ln w="15875">
            <a:solidFill>
              <a:schemeClr val="tx1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ja-JP" altLang="en-US" sz="9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今回の調査項目</a:t>
            </a:r>
            <a:r>
              <a:rPr kumimoji="1" lang="en-US" altLang="zh-CN" sz="12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1</a:t>
            </a:r>
            <a:r>
              <a:rPr kumimoji="1" lang="en-US" altLang="zh-CN" sz="9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 </a:t>
            </a:r>
            <a:endParaRPr kumimoji="1" lang="en-US" altLang="zh-CN" sz="900" b="1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  <a:p>
            <a:pPr rtl="1">
              <a:defRPr/>
            </a:pPr>
            <a:endParaRPr lang="zh-CN" altLang="en-US" sz="900" b="1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143768" y="3429000"/>
            <a:ext cx="1357322" cy="1071570"/>
          </a:xfrm>
          <a:prstGeom prst="rect">
            <a:avLst/>
          </a:prstGeom>
          <a:solidFill>
            <a:schemeClr val="bg1"/>
          </a:solidFill>
          <a:ln w="15875">
            <a:solidFill>
              <a:srgbClr val="FF0000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ja-JP" altLang="en-US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問題</a:t>
            </a:r>
            <a:r>
              <a:rPr kumimoji="1" lang="zh-CN" altLang="en-US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点：</a:t>
            </a:r>
            <a:endParaRPr kumimoji="1" lang="en-US" altLang="zh-CN" sz="9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pPr rtl="1">
              <a:defRPr/>
            </a:pPr>
            <a:r>
              <a:rPr lang="en-US" altLang="zh-CN" sz="900" dirty="0" smtClean="0">
                <a:solidFill>
                  <a:schemeClr val="tx1"/>
                </a:solidFill>
                <a:ea typeface="ＭＳ Ｐゴシック" pitchFamily="34" charset="-128"/>
              </a:rPr>
              <a:t>AZ-CHC  </a:t>
            </a:r>
            <a:r>
              <a:rPr lang="ja-JP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検査人員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           </a:t>
            </a: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增加</a:t>
            </a:r>
            <a:r>
              <a:rPr lang="ja-JP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の工程</a:t>
            </a:r>
            <a:r>
              <a:rPr lang="en-US" altLang="zh-CN" sz="900" b="1" dirty="0" smtClean="0">
                <a:solidFill>
                  <a:schemeClr val="tx1"/>
                </a:solidFill>
                <a:ea typeface="ＭＳ Ｐゴシック" pitchFamily="34" charset="-128"/>
              </a:rPr>
              <a:t>1</a:t>
            </a: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： 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 </a:t>
            </a:r>
            <a:endParaRPr lang="en-US" altLang="zh-CN" sz="9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“</a:t>
            </a:r>
            <a:r>
              <a:rPr lang="ja-JP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ポカヨケ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装置”  </a:t>
            </a:r>
            <a:r>
              <a:rPr lang="en-US" altLang="zh-CN" sz="900" b="1" dirty="0" smtClean="0">
                <a:solidFill>
                  <a:schemeClr val="tx1"/>
                </a:solidFill>
                <a:ea typeface="ＭＳ Ｐゴシック" pitchFamily="34" charset="-128"/>
              </a:rPr>
              <a:t>3~5s</a:t>
            </a: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 </a:t>
            </a:r>
            <a:endParaRPr lang="en-US" altLang="zh-CN" sz="900" b="1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 增加</a:t>
            </a:r>
            <a:r>
              <a:rPr lang="ja-JP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の工程</a:t>
            </a:r>
            <a:r>
              <a:rPr lang="en-US" altLang="zh-CN" sz="900" b="1" dirty="0" smtClean="0">
                <a:solidFill>
                  <a:schemeClr val="tx1"/>
                </a:solidFill>
                <a:ea typeface="ＭＳ Ｐゴシック" pitchFamily="34" charset="-128"/>
              </a:rPr>
              <a:t>2</a:t>
            </a: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：       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“</a:t>
            </a:r>
            <a:r>
              <a:rPr lang="ja-JP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ガスケット経路の指差し確認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”  </a:t>
            </a:r>
            <a:r>
              <a:rPr lang="en-US" altLang="zh-CN" sz="900" dirty="0" smtClean="0">
                <a:solidFill>
                  <a:schemeClr val="tx1"/>
                </a:solidFill>
                <a:ea typeface="ＭＳ Ｐゴシック" pitchFamily="34" charset="-128"/>
              </a:rPr>
              <a:t>4~5 s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 </a:t>
            </a:r>
            <a:endParaRPr lang="zh-CN" altLang="en-US" sz="900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285720" y="214290"/>
            <a:ext cx="1714480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500" b="1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AS0001 (AZ-CHC)</a:t>
            </a:r>
            <a:endParaRPr lang="zh-CN" altLang="en-US" sz="1500" b="1" dirty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000100" y="3571876"/>
            <a:ext cx="642942" cy="28575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日本语</a:t>
            </a:r>
            <a:endParaRPr lang="zh-CN" altLang="en-US" sz="1200" dirty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0" y="0"/>
            <a:ext cx="9144000" cy="3500438"/>
            <a:chOff x="0" y="0"/>
            <a:chExt cx="9144000" cy="3500438"/>
          </a:xfrm>
        </p:grpSpPr>
        <p:pic>
          <p:nvPicPr>
            <p:cNvPr id="12" name="图片 11" descr="2.bmp"/>
            <p:cNvPicPr>
              <a:picLocks noChangeAspect="1"/>
            </p:cNvPicPr>
            <p:nvPr/>
          </p:nvPicPr>
          <p:blipFill>
            <a:blip r:embed="rId2"/>
            <a:srcRect b="2734"/>
            <a:stretch>
              <a:fillRect/>
            </a:stretch>
          </p:blipFill>
          <p:spPr>
            <a:xfrm>
              <a:off x="0" y="0"/>
              <a:ext cx="9144000" cy="3500438"/>
            </a:xfrm>
            <a:prstGeom prst="rect">
              <a:avLst/>
            </a:prstGeom>
          </p:spPr>
        </p:pic>
        <p:sp>
          <p:nvSpPr>
            <p:cNvPr id="7" name="矩形 6"/>
            <p:cNvSpPr/>
            <p:nvPr/>
          </p:nvSpPr>
          <p:spPr>
            <a:xfrm>
              <a:off x="6143636" y="2285992"/>
              <a:ext cx="2000264" cy="57150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00" dirty="0" smtClean="0">
                  <a:solidFill>
                    <a:schemeClr val="tx1"/>
                  </a:solidFill>
                </a:rPr>
                <a:t>技室与制造、生技，后续工作：共同检讨改善</a:t>
              </a:r>
              <a:endParaRPr lang="zh-CN" altLang="en-US" sz="1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714480" y="3571876"/>
            <a:ext cx="7286644" cy="2786082"/>
            <a:chOff x="1714480" y="3571876"/>
            <a:chExt cx="7286644" cy="2786082"/>
          </a:xfrm>
        </p:grpSpPr>
        <p:pic>
          <p:nvPicPr>
            <p:cNvPr id="11" name="图片 10" descr="1.bmp"/>
            <p:cNvPicPr>
              <a:picLocks noChangeAspect="1"/>
            </p:cNvPicPr>
            <p:nvPr/>
          </p:nvPicPr>
          <p:blipFill>
            <a:blip r:embed="rId3"/>
            <a:srcRect b="30469"/>
            <a:stretch>
              <a:fillRect/>
            </a:stretch>
          </p:blipFill>
          <p:spPr>
            <a:xfrm>
              <a:off x="1714480" y="3571876"/>
              <a:ext cx="7286644" cy="2786082"/>
            </a:xfrm>
            <a:prstGeom prst="rect">
              <a:avLst/>
            </a:prstGeom>
            <a:ln w="19050">
              <a:solidFill>
                <a:srgbClr val="FF0000"/>
              </a:solidFill>
            </a:ln>
          </p:spPr>
        </p:pic>
        <p:sp>
          <p:nvSpPr>
            <p:cNvPr id="6" name="矩形 5"/>
            <p:cNvSpPr/>
            <p:nvPr/>
          </p:nvSpPr>
          <p:spPr>
            <a:xfrm>
              <a:off x="6000760" y="5786454"/>
              <a:ext cx="2071702" cy="5000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000" dirty="0" smtClean="0">
                  <a:solidFill>
                    <a:schemeClr val="tx1"/>
                  </a:solidFill>
                </a:rPr>
                <a:t>技室与制造、生技，后续工作：共同检讨改善</a:t>
              </a:r>
              <a:endParaRPr lang="zh-CN" altLang="en-US" sz="1000" dirty="0">
                <a:solidFill>
                  <a:schemeClr val="tx1"/>
                </a:solidFill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5929322" y="3786190"/>
              <a:ext cx="2143140" cy="35719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000" dirty="0" smtClean="0">
                  <a:solidFill>
                    <a:schemeClr val="tx1"/>
                  </a:solidFill>
                </a:rPr>
                <a:t>《</a:t>
              </a:r>
              <a:r>
                <a:rPr lang="zh-CN" altLang="en-US" sz="1000" dirty="0" smtClean="0">
                  <a:solidFill>
                    <a:schemeClr val="tx1"/>
                  </a:solidFill>
                </a:rPr>
                <a:t>工程设计总括表</a:t>
              </a:r>
              <a:r>
                <a:rPr lang="en-US" altLang="zh-CN" sz="1000" dirty="0" smtClean="0">
                  <a:solidFill>
                    <a:schemeClr val="tx1"/>
                  </a:solidFill>
                </a:rPr>
                <a:t>》《</a:t>
              </a:r>
              <a:r>
                <a:rPr lang="zh-CN" altLang="en-US" sz="1000" dirty="0" smtClean="0">
                  <a:solidFill>
                    <a:schemeClr val="tx1"/>
                  </a:solidFill>
                </a:rPr>
                <a:t>作业要领书</a:t>
              </a:r>
              <a:r>
                <a:rPr lang="en-US" altLang="zh-CN" sz="1000" dirty="0" smtClean="0">
                  <a:solidFill>
                    <a:schemeClr val="tx1"/>
                  </a:solidFill>
                </a:rPr>
                <a:t>》</a:t>
              </a:r>
              <a:r>
                <a:rPr lang="zh-CN" altLang="en-US" sz="1000" dirty="0" smtClean="0">
                  <a:solidFill>
                    <a:schemeClr val="tx1"/>
                  </a:solidFill>
                </a:rPr>
                <a:t>重新检讨</a:t>
              </a:r>
              <a:endParaRPr lang="zh-CN" altLang="en-US" sz="1000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3.bmp"/>
          <p:cNvPicPr>
            <a:picLocks noChangeAspect="1"/>
          </p:cNvPicPr>
          <p:nvPr/>
        </p:nvPicPr>
        <p:blipFill>
          <a:blip r:embed="rId2"/>
          <a:srcRect l="1562" t="2305" b="2304"/>
          <a:stretch>
            <a:fillRect/>
          </a:stretch>
        </p:blipFill>
        <p:spPr>
          <a:xfrm>
            <a:off x="0" y="500042"/>
            <a:ext cx="9144000" cy="5805735"/>
          </a:xfrm>
          <a:prstGeom prst="rect">
            <a:avLst/>
          </a:prstGeom>
        </p:spPr>
      </p:pic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2928926" y="142852"/>
          <a:ext cx="3071835" cy="350520"/>
        </p:xfrm>
        <a:graphic>
          <a:graphicData uri="http://schemas.openxmlformats.org/drawingml/2006/table">
            <a:tbl>
              <a:tblPr/>
              <a:tblGrid>
                <a:gridCol w="3071835"/>
              </a:tblGrid>
              <a:tr h="323850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300" b="0" i="0" u="sng" strike="noStrike" dirty="0" smtClean="0">
                          <a:solidFill>
                            <a:srgbClr val="000000"/>
                          </a:solidFill>
                          <a:latin typeface="MS Gothic" pitchFamily="49" charset="-128"/>
                          <a:ea typeface="MS Gothic" pitchFamily="49" charset="-128"/>
                        </a:rPr>
                        <a:t>产品工数推移图 </a:t>
                      </a:r>
                      <a:r>
                        <a:rPr lang="en-US" altLang="zh-CN" sz="2300" b="0" i="0" u="sng" strike="noStrike" dirty="0" smtClean="0">
                          <a:solidFill>
                            <a:srgbClr val="000000"/>
                          </a:solidFill>
                          <a:latin typeface="MS Gothic" pitchFamily="49" charset="-128"/>
                          <a:ea typeface="MS Gothic" pitchFamily="49" charset="-128"/>
                        </a:rPr>
                        <a:t>2</a:t>
                      </a:r>
                      <a:endParaRPr lang="ja-JP" altLang="en-US" sz="2300" b="0" i="0" u="sng" strike="noStrike" dirty="0">
                        <a:solidFill>
                          <a:srgbClr val="000000"/>
                        </a:solidFill>
                        <a:latin typeface="MS Gothic" pitchFamily="49" charset="-128"/>
                        <a:ea typeface="MS Gothic" pitchFamily="49" charset="-128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2" name="矩形 11"/>
          <p:cNvSpPr/>
          <p:nvPr/>
        </p:nvSpPr>
        <p:spPr>
          <a:xfrm>
            <a:off x="7929586" y="1857364"/>
            <a:ext cx="1071570" cy="928694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rtl="1">
              <a:defRPr/>
            </a:pP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计划：               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MA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异常调查</a:t>
            </a:r>
            <a:endParaRPr lang="en-US" altLang="zh-CN" sz="10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担当：鄢 、王</a:t>
            </a:r>
            <a:endParaRPr lang="en-US" altLang="zh-CN" sz="10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时间：                    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5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月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17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日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-18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日</a:t>
            </a:r>
            <a:endParaRPr lang="zh-CN" altLang="en-US" sz="1000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286380" y="2500306"/>
            <a:ext cx="1071570" cy="928694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rtl="1">
              <a:defRPr/>
            </a:pP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计划：                  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FI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异常调查</a:t>
            </a:r>
            <a:endParaRPr lang="en-US" altLang="zh-CN" sz="10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担当：鄢 、王</a:t>
            </a:r>
            <a:endParaRPr lang="en-US" altLang="zh-CN" sz="10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时间：                    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5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月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21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日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-23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日</a:t>
            </a:r>
            <a:endParaRPr lang="zh-CN" altLang="en-US" sz="1000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286380" y="3357562"/>
            <a:ext cx="1071570" cy="928694"/>
          </a:xfrm>
          <a:prstGeom prst="rect">
            <a:avLst/>
          </a:prstGeom>
          <a:solidFill>
            <a:schemeClr val="bg1"/>
          </a:solidFill>
          <a:ln w="15875">
            <a:solidFill>
              <a:srgbClr val="FF0000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rtl="1">
              <a:defRPr/>
            </a:pPr>
            <a:r>
              <a:rPr lang="ja-JP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計画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：                  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FI</a:t>
            </a:r>
            <a:r>
              <a:rPr lang="ja-JP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異常に調査</a:t>
            </a:r>
            <a:endParaRPr lang="en-US" altLang="zh-CN" sz="10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担当：鄢 、王</a:t>
            </a:r>
            <a:endParaRPr lang="en-US" altLang="zh-CN" sz="10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ja-JP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時間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：                    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5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月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21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日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-23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日</a:t>
            </a:r>
            <a:endParaRPr lang="zh-CN" altLang="en-US" sz="1000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929586" y="2786058"/>
            <a:ext cx="1071570" cy="928694"/>
          </a:xfrm>
          <a:prstGeom prst="rect">
            <a:avLst/>
          </a:prstGeom>
          <a:solidFill>
            <a:schemeClr val="bg1"/>
          </a:solidFill>
          <a:ln w="15875">
            <a:solidFill>
              <a:srgbClr val="FF0000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rtl="1">
              <a:defRPr/>
            </a:pPr>
            <a:r>
              <a:rPr lang="ja-JP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計画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：                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MA</a:t>
            </a:r>
            <a:r>
              <a:rPr lang="ja-JP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異常調査</a:t>
            </a:r>
            <a:endParaRPr lang="en-US" altLang="zh-CN" sz="10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担当：鄢 、王</a:t>
            </a:r>
            <a:endParaRPr lang="en-US" altLang="zh-CN" sz="10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ja-JP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時間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：                    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5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月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17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日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-18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日</a:t>
            </a:r>
            <a:endParaRPr lang="zh-CN" altLang="en-US" sz="1000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286380" y="4357694"/>
            <a:ext cx="1071570" cy="285752"/>
          </a:xfrm>
          <a:prstGeom prst="rect">
            <a:avLst/>
          </a:prstGeom>
          <a:solidFill>
            <a:srgbClr val="FFFF00"/>
          </a:solidFill>
          <a:ln w="15875">
            <a:solidFill>
              <a:schemeClr val="tx1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ja-JP" altLang="en-US" sz="9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今回の調査項目</a:t>
            </a:r>
            <a:r>
              <a:rPr kumimoji="1" lang="en-US" altLang="zh-CN" sz="12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2</a:t>
            </a:r>
            <a:r>
              <a:rPr kumimoji="1" lang="en-US" altLang="zh-CN" sz="9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 </a:t>
            </a:r>
            <a:endParaRPr kumimoji="1" lang="en-US" altLang="zh-CN" sz="900" b="1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  <a:p>
            <a:pPr rtl="1">
              <a:defRPr/>
            </a:pPr>
            <a:endParaRPr lang="zh-CN" altLang="en-US" sz="900" b="1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88.bmp"/>
          <p:cNvPicPr>
            <a:picLocks noChangeAspect="1"/>
          </p:cNvPicPr>
          <p:nvPr/>
        </p:nvPicPr>
        <p:blipFill>
          <a:blip r:embed="rId2"/>
          <a:srcRect b="21992"/>
          <a:stretch>
            <a:fillRect/>
          </a:stretch>
        </p:blipFill>
        <p:spPr>
          <a:xfrm>
            <a:off x="0" y="214290"/>
            <a:ext cx="9144000" cy="2714644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85720" y="71414"/>
            <a:ext cx="2071702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FI0003 (AR-CSH)</a:t>
            </a:r>
            <a:endParaRPr lang="zh-CN" altLang="en-US" dirty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</p:txBody>
      </p:sp>
      <p:pic>
        <p:nvPicPr>
          <p:cNvPr id="5" name="图片 4" descr="无标题.png"/>
          <p:cNvPicPr>
            <a:picLocks noChangeAspect="1"/>
          </p:cNvPicPr>
          <p:nvPr/>
        </p:nvPicPr>
        <p:blipFill>
          <a:blip r:embed="rId3"/>
          <a:srcRect r="38283" b="42189"/>
          <a:stretch>
            <a:fillRect/>
          </a:stretch>
        </p:blipFill>
        <p:spPr>
          <a:xfrm>
            <a:off x="2143108" y="3000372"/>
            <a:ext cx="4515367" cy="2643509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sp>
        <p:nvSpPr>
          <p:cNvPr id="6" name="矩形 5"/>
          <p:cNvSpPr/>
          <p:nvPr/>
        </p:nvSpPr>
        <p:spPr>
          <a:xfrm>
            <a:off x="1428728" y="3000372"/>
            <a:ext cx="642942" cy="28575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日本语</a:t>
            </a:r>
            <a:endParaRPr lang="zh-CN" altLang="en-US" sz="1200" dirty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2928926" y="142852"/>
          <a:ext cx="3071835" cy="350520"/>
        </p:xfrm>
        <a:graphic>
          <a:graphicData uri="http://schemas.openxmlformats.org/drawingml/2006/table">
            <a:tbl>
              <a:tblPr/>
              <a:tblGrid>
                <a:gridCol w="3071835"/>
              </a:tblGrid>
              <a:tr h="323850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300" b="0" i="0" u="sng" strike="noStrike" dirty="0" smtClean="0">
                          <a:solidFill>
                            <a:srgbClr val="000000"/>
                          </a:solidFill>
                          <a:latin typeface="MS Gothic" pitchFamily="49" charset="-128"/>
                          <a:ea typeface="MS Gothic" pitchFamily="49" charset="-128"/>
                        </a:rPr>
                        <a:t>产品工数推移图 </a:t>
                      </a:r>
                      <a:r>
                        <a:rPr lang="en-US" altLang="zh-CN" sz="2300" b="0" i="0" u="sng" strike="noStrike" dirty="0" smtClean="0">
                          <a:solidFill>
                            <a:srgbClr val="000000"/>
                          </a:solidFill>
                          <a:latin typeface="MS Gothic" pitchFamily="49" charset="-128"/>
                          <a:ea typeface="MS Gothic" pitchFamily="49" charset="-128"/>
                        </a:rPr>
                        <a:t>3</a:t>
                      </a:r>
                      <a:endParaRPr lang="ja-JP" altLang="en-US" sz="2300" b="0" i="0" u="sng" strike="noStrike" dirty="0">
                        <a:solidFill>
                          <a:srgbClr val="000000"/>
                        </a:solidFill>
                        <a:latin typeface="MS Gothic" pitchFamily="49" charset="-128"/>
                        <a:ea typeface="MS Gothic" pitchFamily="49" charset="-128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6" name="图片 5" descr="4.bmp"/>
          <p:cNvPicPr>
            <a:picLocks noChangeAspect="1"/>
          </p:cNvPicPr>
          <p:nvPr/>
        </p:nvPicPr>
        <p:blipFill>
          <a:blip r:embed="rId2"/>
          <a:srcRect l="3124"/>
          <a:stretch>
            <a:fillRect/>
          </a:stretch>
        </p:blipFill>
        <p:spPr>
          <a:xfrm>
            <a:off x="71406" y="571480"/>
            <a:ext cx="9072594" cy="607223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571736" y="3357562"/>
            <a:ext cx="1071570" cy="1071570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ja-JP" altLang="en-US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問題</a:t>
            </a:r>
            <a:r>
              <a:rPr kumimoji="1" lang="zh-CN" altLang="en-US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点：</a:t>
            </a:r>
            <a:r>
              <a:rPr kumimoji="1" lang="en-US" altLang="zh-CN" sz="900" b="1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DC</a:t>
            </a:r>
            <a:r>
              <a:rPr kumimoji="1" lang="zh-CN" altLang="en-US" sz="900" b="1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工程</a:t>
            </a:r>
            <a:r>
              <a:rPr kumimoji="1" lang="en-US" altLang="ja-JP" sz="900" b="1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-AR-CHC</a:t>
            </a:r>
            <a:r>
              <a:rPr kumimoji="1" lang="ja-JP" altLang="en-US" sz="900" b="1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　コンベア製品重なる</a:t>
            </a:r>
            <a:endParaRPr kumimoji="1" lang="en-US" altLang="ja-JP" sz="900" b="1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  <a:p>
            <a:r>
              <a:rPr kumimoji="1" lang="ja-JP" altLang="en-US" sz="9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暫定：二番材のと箱交換はリリーフマンで応援対応</a:t>
            </a:r>
            <a:endParaRPr kumimoji="1" lang="en-US" altLang="zh-CN" sz="900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857884" y="4572008"/>
            <a:ext cx="1071570" cy="285752"/>
          </a:xfrm>
          <a:prstGeom prst="rect">
            <a:avLst/>
          </a:prstGeom>
          <a:solidFill>
            <a:srgbClr val="FFFF00"/>
          </a:solidFill>
          <a:ln w="15875">
            <a:solidFill>
              <a:schemeClr val="tx1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ja-JP" altLang="en-US" sz="9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今回の調査項目</a:t>
            </a:r>
            <a:r>
              <a:rPr kumimoji="1" lang="en-US" altLang="zh-CN" sz="9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3</a:t>
            </a:r>
            <a:endParaRPr kumimoji="1" lang="en-US" altLang="zh-CN" sz="900" b="1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  <a:p>
            <a:pPr rtl="1">
              <a:defRPr/>
            </a:pPr>
            <a:endParaRPr lang="zh-CN" altLang="en-US" sz="900" b="1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11" name="线形标注 2 10"/>
          <p:cNvSpPr/>
          <p:nvPr/>
        </p:nvSpPr>
        <p:spPr>
          <a:xfrm>
            <a:off x="7215206" y="3786190"/>
            <a:ext cx="1785918" cy="928694"/>
          </a:xfrm>
          <a:prstGeom prst="borderCallout2">
            <a:avLst>
              <a:gd name="adj1" fmla="val 25587"/>
              <a:gd name="adj2" fmla="val -4600"/>
              <a:gd name="adj3" fmla="val 42813"/>
              <a:gd name="adj4" fmla="val -66454"/>
              <a:gd name="adj5" fmla="val 8979"/>
              <a:gd name="adj6" fmla="val -132736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CN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本月异常：</a:t>
            </a:r>
            <a:endParaRPr kumimoji="1" lang="en-US" altLang="zh-CN" sz="11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pPr rtl="1">
              <a:defRPr/>
            </a:pPr>
            <a:r>
              <a:rPr lang="zh-CN" altLang="en-US" sz="1100" dirty="0" smtClean="0">
                <a:solidFill>
                  <a:schemeClr val="tx1"/>
                </a:solidFill>
                <a:ea typeface="ＭＳ Ｐゴシック" pitchFamily="34" charset="-128"/>
              </a:rPr>
              <a:t>新人上岗培训 ，协助生产，但作业时间未记入直接时间</a:t>
            </a:r>
            <a:r>
              <a:rPr lang="en-US" altLang="zh-CN" sz="1100" dirty="0" smtClean="0">
                <a:solidFill>
                  <a:schemeClr val="tx1"/>
                </a:solidFill>
                <a:ea typeface="ＭＳ Ｐゴシック" pitchFamily="34" charset="-128"/>
              </a:rPr>
              <a:t>-》</a:t>
            </a:r>
            <a:r>
              <a:rPr lang="zh-CN" altLang="en-US" sz="1100" dirty="0" smtClean="0">
                <a:solidFill>
                  <a:schemeClr val="tx1"/>
                </a:solidFill>
                <a:ea typeface="ＭＳ Ｐゴシック" pitchFamily="34" charset="-128"/>
              </a:rPr>
              <a:t>工数下降</a:t>
            </a:r>
            <a:endParaRPr lang="zh-CN" altLang="en-US" sz="1100" dirty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215206" y="4714884"/>
            <a:ext cx="1785950" cy="928694"/>
          </a:xfrm>
          <a:prstGeom prst="rect">
            <a:avLst/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ja-JP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今月の異常</a:t>
            </a:r>
            <a:r>
              <a:rPr kumimoji="1" lang="zh-CN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：</a:t>
            </a:r>
            <a:endParaRPr kumimoji="1" lang="en-US" altLang="zh-CN" sz="11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pPr rtl="1">
              <a:defRPr/>
            </a:pPr>
            <a:r>
              <a:rPr lang="zh-CN" altLang="en-US" sz="1100" dirty="0" smtClean="0">
                <a:solidFill>
                  <a:schemeClr val="tx1"/>
                </a:solidFill>
                <a:ea typeface="ＭＳ Ｐゴシック" pitchFamily="34" charset="-128"/>
              </a:rPr>
              <a:t>新人</a:t>
            </a:r>
            <a:r>
              <a:rPr lang="ja-JP" altLang="en-US" sz="1100" dirty="0" smtClean="0">
                <a:solidFill>
                  <a:schemeClr val="tx1"/>
                </a:solidFill>
                <a:ea typeface="ＭＳ Ｐゴシック" pitchFamily="34" charset="-128"/>
              </a:rPr>
              <a:t>の教育時間と生産時間も直接時間に記入しない→</a:t>
            </a:r>
            <a:r>
              <a:rPr lang="zh-CN" altLang="en-US" sz="1100" dirty="0" smtClean="0">
                <a:solidFill>
                  <a:schemeClr val="tx1"/>
                </a:solidFill>
                <a:ea typeface="ＭＳ Ｐゴシック" pitchFamily="34" charset="-128"/>
              </a:rPr>
              <a:t>工数</a:t>
            </a:r>
            <a:r>
              <a:rPr lang="ja-JP" altLang="en-US" sz="1100" dirty="0" smtClean="0">
                <a:solidFill>
                  <a:schemeClr val="tx1"/>
                </a:solidFill>
                <a:ea typeface="ＭＳ Ｐゴシック" pitchFamily="34" charset="-128"/>
              </a:rPr>
              <a:t>減少</a:t>
            </a:r>
            <a:endParaRPr lang="zh-CN" altLang="en-US" sz="11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pPr algn="ctr"/>
            <a:endParaRPr lang="zh-CN" altLang="en-US" sz="1100" dirty="0"/>
          </a:p>
        </p:txBody>
      </p:sp>
      <p:sp>
        <p:nvSpPr>
          <p:cNvPr id="15" name="矩形 14"/>
          <p:cNvSpPr/>
          <p:nvPr/>
        </p:nvSpPr>
        <p:spPr>
          <a:xfrm>
            <a:off x="5857884" y="2714620"/>
            <a:ext cx="1071570" cy="1285884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zh-CN" altLang="en-US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问题点：</a:t>
            </a:r>
            <a:endParaRPr kumimoji="1" lang="en-US" altLang="zh-CN" sz="9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pPr rtl="1">
              <a:defRPr/>
            </a:pPr>
            <a:r>
              <a:rPr lang="en-US" altLang="zh-CN" sz="900" dirty="0" smtClean="0">
                <a:solidFill>
                  <a:schemeClr val="tx1"/>
                </a:solidFill>
                <a:ea typeface="ＭＳ Ｐゴシック" pitchFamily="34" charset="-128"/>
              </a:rPr>
              <a:t>AR-CHC  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检查人员 </a:t>
            </a: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增加工序</a:t>
            </a:r>
            <a:r>
              <a:rPr lang="en-US" altLang="zh-CN" sz="900" b="1" dirty="0" smtClean="0">
                <a:solidFill>
                  <a:schemeClr val="tx1"/>
                </a:solidFill>
                <a:ea typeface="ＭＳ Ｐゴシック" pitchFamily="34" charset="-128"/>
              </a:rPr>
              <a:t>1</a:t>
            </a: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： 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 </a:t>
            </a:r>
            <a:endParaRPr lang="en-US" altLang="zh-CN" sz="9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“防呆装置”   </a:t>
            </a:r>
            <a:r>
              <a:rPr lang="en-US" altLang="zh-CN" sz="900" b="1" dirty="0" smtClean="0">
                <a:solidFill>
                  <a:schemeClr val="tx1"/>
                </a:solidFill>
                <a:ea typeface="ＭＳ Ｐゴシック" pitchFamily="34" charset="-128"/>
              </a:rPr>
              <a:t>3~5s</a:t>
            </a: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  增加工序</a:t>
            </a:r>
            <a:r>
              <a:rPr lang="en-US" altLang="zh-CN" sz="900" b="1" dirty="0" smtClean="0">
                <a:solidFill>
                  <a:schemeClr val="tx1"/>
                </a:solidFill>
                <a:ea typeface="ＭＳ Ｐゴシック" pitchFamily="34" charset="-128"/>
              </a:rPr>
              <a:t>2</a:t>
            </a: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：       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“密封圈的挫刀确认”  </a:t>
            </a:r>
            <a:r>
              <a:rPr lang="en-US" altLang="zh-CN" sz="900" dirty="0" smtClean="0">
                <a:solidFill>
                  <a:schemeClr val="tx1"/>
                </a:solidFill>
                <a:ea typeface="ＭＳ Ｐゴシック" pitchFamily="34" charset="-128"/>
              </a:rPr>
              <a:t>4~5 s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 </a:t>
            </a:r>
            <a:endParaRPr lang="zh-CN" altLang="en-US" sz="900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000628" y="642918"/>
            <a:ext cx="1214446" cy="1214446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zh-CN" altLang="en-US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问题点：</a:t>
            </a:r>
            <a:endParaRPr kumimoji="1" lang="en-US" altLang="zh-CN" sz="9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r>
              <a:rPr lang="en-US" altLang="zh-CN" sz="900" dirty="0" smtClean="0">
                <a:solidFill>
                  <a:schemeClr val="tx1"/>
                </a:solidFill>
                <a:ea typeface="ＭＳ Ｐゴシック" pitchFamily="34" charset="-128"/>
              </a:rPr>
              <a:t>AR-CC  《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工程设计总括表</a:t>
            </a:r>
            <a:r>
              <a:rPr lang="en-US" altLang="zh-CN" sz="900" dirty="0" smtClean="0">
                <a:solidFill>
                  <a:schemeClr val="tx1"/>
                </a:solidFill>
                <a:ea typeface="ＭＳ Ｐゴシック" pitchFamily="34" charset="-128"/>
              </a:rPr>
              <a:t>》 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内容未更新  ，基准工数需再检讨</a:t>
            </a:r>
            <a:endParaRPr lang="en-US" altLang="zh-CN" sz="9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对策： 号口后文件更新 </a:t>
            </a:r>
            <a:endParaRPr lang="en-US" altLang="zh-CN" sz="9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担当： 赵辉</a:t>
            </a:r>
            <a:endParaRPr lang="en-US" altLang="zh-CN" sz="9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时间：</a:t>
            </a:r>
            <a:r>
              <a:rPr lang="en-US" altLang="zh-CN" sz="900" dirty="0" smtClean="0">
                <a:solidFill>
                  <a:schemeClr val="tx1"/>
                </a:solidFill>
                <a:ea typeface="ＭＳ Ｐゴシック" pitchFamily="34" charset="-128"/>
              </a:rPr>
              <a:t>5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月底  </a:t>
            </a:r>
            <a:endParaRPr lang="zh-CN" altLang="en-US" sz="900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215370" y="785794"/>
            <a:ext cx="928662" cy="714380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zh-CN" altLang="en-US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问题点：</a:t>
            </a:r>
            <a:endParaRPr kumimoji="1" lang="en-US" altLang="zh-CN" sz="9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pPr rtl="1">
              <a:defRPr/>
            </a:pPr>
            <a:r>
              <a:rPr lang="en-US" altLang="zh-CN" sz="900" dirty="0" smtClean="0">
                <a:solidFill>
                  <a:schemeClr val="tx1"/>
                </a:solidFill>
                <a:ea typeface="ＭＳ Ｐゴシック" pitchFamily="34" charset="-128"/>
              </a:rPr>
              <a:t>AR-CC  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粗材等待多，作业有拖沓 </a:t>
            </a:r>
            <a:endParaRPr lang="zh-CN" altLang="en-US" sz="900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5000628" y="1500174"/>
            <a:ext cx="1214446" cy="1214446"/>
          </a:xfrm>
          <a:prstGeom prst="rect">
            <a:avLst/>
          </a:prstGeom>
          <a:solidFill>
            <a:schemeClr val="bg1"/>
          </a:solidFill>
          <a:ln w="15875">
            <a:solidFill>
              <a:srgbClr val="FF0000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ja-JP" altLang="en-US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問題</a:t>
            </a:r>
            <a:r>
              <a:rPr kumimoji="1" lang="zh-CN" altLang="en-US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点：</a:t>
            </a:r>
            <a:endParaRPr kumimoji="1" lang="en-US" altLang="zh-CN" sz="9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r>
              <a:rPr lang="en-US" altLang="zh-CN" sz="900" dirty="0" smtClean="0">
                <a:solidFill>
                  <a:schemeClr val="tx1"/>
                </a:solidFill>
                <a:ea typeface="ＭＳ Ｐゴシック" pitchFamily="34" charset="-128"/>
              </a:rPr>
              <a:t>AR-CC  《</a:t>
            </a:r>
            <a:r>
              <a:rPr lang="ja-JP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工程設計総括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表</a:t>
            </a:r>
            <a:r>
              <a:rPr lang="en-US" altLang="zh-CN" sz="900" dirty="0" smtClean="0">
                <a:solidFill>
                  <a:schemeClr val="tx1"/>
                </a:solidFill>
                <a:ea typeface="ＭＳ Ｐゴシック" pitchFamily="34" charset="-128"/>
              </a:rPr>
              <a:t>》 </a:t>
            </a:r>
            <a:r>
              <a:rPr lang="ja-JP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はまだ更新しないので、基準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工数</a:t>
            </a:r>
            <a:r>
              <a:rPr lang="ja-JP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が再検討を要る</a:t>
            </a:r>
            <a:endParaRPr lang="en-US" altLang="zh-CN" sz="9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r>
              <a:rPr lang="ja-JP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対策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： 号口</a:t>
            </a:r>
            <a:r>
              <a:rPr lang="ja-JP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後更新</a:t>
            </a:r>
            <a:endParaRPr lang="en-US" altLang="zh-CN" sz="9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担当： 赵辉</a:t>
            </a:r>
            <a:endParaRPr lang="en-US" altLang="zh-CN" sz="9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r>
              <a:rPr lang="ja-JP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時間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：</a:t>
            </a:r>
            <a:r>
              <a:rPr lang="en-US" altLang="zh-CN" sz="900" dirty="0" smtClean="0">
                <a:solidFill>
                  <a:schemeClr val="tx1"/>
                </a:solidFill>
                <a:ea typeface="ＭＳ Ｐゴシック" pitchFamily="34" charset="-128"/>
              </a:rPr>
              <a:t>5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月底  </a:t>
            </a:r>
            <a:endParaRPr lang="zh-CN" altLang="en-US" sz="900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215338" y="1500174"/>
            <a:ext cx="928662" cy="785818"/>
          </a:xfrm>
          <a:prstGeom prst="rect">
            <a:avLst/>
          </a:prstGeom>
          <a:solidFill>
            <a:schemeClr val="bg1"/>
          </a:solidFill>
          <a:ln w="15875">
            <a:solidFill>
              <a:srgbClr val="FF0000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ja-JP" altLang="en-US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問題</a:t>
            </a:r>
            <a:r>
              <a:rPr kumimoji="1" lang="zh-CN" altLang="en-US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点：</a:t>
            </a:r>
            <a:endParaRPr kumimoji="1" lang="en-US" altLang="zh-CN" sz="9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pPr rtl="1">
              <a:defRPr/>
            </a:pPr>
            <a:r>
              <a:rPr lang="en-US" altLang="zh-CN" sz="900" dirty="0" smtClean="0">
                <a:solidFill>
                  <a:schemeClr val="tx1"/>
                </a:solidFill>
                <a:ea typeface="ＭＳ Ｐゴシック" pitchFamily="34" charset="-128"/>
              </a:rPr>
              <a:t>AR-CC  </a:t>
            </a:r>
            <a:r>
              <a:rPr lang="ja-JP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素材待ちは頻繁的に多発していて、作業緩慢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 </a:t>
            </a:r>
            <a:endParaRPr lang="zh-CN" altLang="en-US" sz="900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929454" y="2714620"/>
            <a:ext cx="1785950" cy="928694"/>
          </a:xfrm>
          <a:prstGeom prst="rect">
            <a:avLst/>
          </a:prstGeom>
          <a:solidFill>
            <a:schemeClr val="bg1"/>
          </a:solidFill>
          <a:ln w="15875">
            <a:solidFill>
              <a:srgbClr val="FF0000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ja-JP" altLang="en-US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問題</a:t>
            </a:r>
            <a:r>
              <a:rPr kumimoji="1" lang="zh-CN" altLang="en-US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点：</a:t>
            </a:r>
            <a:endParaRPr kumimoji="1" lang="en-US" altLang="zh-CN" sz="9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pPr rtl="1">
              <a:defRPr/>
            </a:pPr>
            <a:r>
              <a:rPr lang="en-US" altLang="zh-CN" sz="900" dirty="0" smtClean="0">
                <a:solidFill>
                  <a:schemeClr val="tx1"/>
                </a:solidFill>
                <a:ea typeface="ＭＳ Ｐゴシック" pitchFamily="34" charset="-128"/>
              </a:rPr>
              <a:t>AR-CHC  </a:t>
            </a:r>
            <a:r>
              <a:rPr lang="ja-JP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検査人員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 </a:t>
            </a:r>
            <a:endParaRPr lang="en-US" altLang="zh-CN" sz="9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增加</a:t>
            </a:r>
            <a:r>
              <a:rPr lang="ja-JP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の工程</a:t>
            </a:r>
            <a:r>
              <a:rPr lang="en-US" altLang="zh-CN" sz="900" b="1" dirty="0" smtClean="0">
                <a:solidFill>
                  <a:schemeClr val="tx1"/>
                </a:solidFill>
                <a:ea typeface="ＭＳ Ｐゴシック" pitchFamily="34" charset="-128"/>
              </a:rPr>
              <a:t>1</a:t>
            </a: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： 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 </a:t>
            </a:r>
            <a:endParaRPr lang="en-US" altLang="zh-CN" sz="9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“</a:t>
            </a:r>
            <a:r>
              <a:rPr lang="ja-JP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ポカヨケ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装置”   </a:t>
            </a:r>
            <a:r>
              <a:rPr lang="en-US" altLang="zh-CN" sz="900" b="1" dirty="0" smtClean="0">
                <a:solidFill>
                  <a:schemeClr val="tx1"/>
                </a:solidFill>
                <a:ea typeface="ＭＳ Ｐゴシック" pitchFamily="34" charset="-128"/>
              </a:rPr>
              <a:t>3~5s</a:t>
            </a: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  </a:t>
            </a:r>
            <a:endParaRPr lang="en-US" altLang="zh-CN" sz="900" b="1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增加</a:t>
            </a:r>
            <a:r>
              <a:rPr lang="ja-JP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の工程</a:t>
            </a:r>
            <a:r>
              <a:rPr lang="en-US" altLang="zh-CN" sz="900" b="1" dirty="0" smtClean="0">
                <a:solidFill>
                  <a:schemeClr val="tx1"/>
                </a:solidFill>
                <a:ea typeface="ＭＳ Ｐゴシック" pitchFamily="34" charset="-128"/>
              </a:rPr>
              <a:t>2</a:t>
            </a:r>
            <a:r>
              <a:rPr lang="zh-CN" altLang="en-US" sz="900" b="1" dirty="0" smtClean="0">
                <a:solidFill>
                  <a:schemeClr val="tx1"/>
                </a:solidFill>
                <a:ea typeface="ＭＳ Ｐゴシック" pitchFamily="34" charset="-128"/>
              </a:rPr>
              <a:t>：       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“</a:t>
            </a:r>
            <a:r>
              <a:rPr lang="ja-JP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ガスケット経路の指差し確認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”  </a:t>
            </a:r>
            <a:r>
              <a:rPr lang="en-US" altLang="zh-CN" sz="900" dirty="0" smtClean="0">
                <a:solidFill>
                  <a:schemeClr val="tx1"/>
                </a:solidFill>
                <a:ea typeface="ＭＳ Ｐゴシック" pitchFamily="34" charset="-128"/>
              </a:rPr>
              <a:t>4~5 s</a:t>
            </a:r>
            <a:r>
              <a:rPr lang="zh-CN" altLang="en-US" sz="900" dirty="0" smtClean="0">
                <a:solidFill>
                  <a:schemeClr val="tx1"/>
                </a:solidFill>
                <a:ea typeface="ＭＳ Ｐゴシック" pitchFamily="34" charset="-128"/>
              </a:rPr>
              <a:t> </a:t>
            </a:r>
            <a:endParaRPr lang="zh-CN" altLang="en-US" sz="900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6.bmp"/>
          <p:cNvPicPr>
            <a:picLocks noChangeAspect="1"/>
          </p:cNvPicPr>
          <p:nvPr/>
        </p:nvPicPr>
        <p:blipFill>
          <a:blip r:embed="rId2"/>
          <a:srcRect b="9661"/>
          <a:stretch>
            <a:fillRect/>
          </a:stretch>
        </p:blipFill>
        <p:spPr>
          <a:xfrm>
            <a:off x="0" y="71414"/>
            <a:ext cx="9144000" cy="29289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28596" y="285728"/>
            <a:ext cx="2928958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AS0005  (AR-CHC)2</a:t>
            </a:r>
            <a:r>
              <a:rPr lang="zh-CN" altLang="en-US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人作业</a:t>
            </a:r>
            <a:endParaRPr lang="zh-CN" altLang="en-US" dirty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</p:txBody>
      </p:sp>
      <p:pic>
        <p:nvPicPr>
          <p:cNvPr id="7" name="图片 6" descr="6-1.bmp"/>
          <p:cNvPicPr>
            <a:picLocks noChangeAspect="1"/>
          </p:cNvPicPr>
          <p:nvPr/>
        </p:nvPicPr>
        <p:blipFill>
          <a:blip r:embed="rId3"/>
          <a:srcRect l="3055" t="3597" r="3055" b="22656"/>
          <a:stretch>
            <a:fillRect/>
          </a:stretch>
        </p:blipFill>
        <p:spPr>
          <a:xfrm>
            <a:off x="142844" y="3071810"/>
            <a:ext cx="4929222" cy="2841545"/>
          </a:xfrm>
          <a:prstGeom prst="rect">
            <a:avLst/>
          </a:prstGeom>
        </p:spPr>
      </p:pic>
      <p:cxnSp>
        <p:nvCxnSpPr>
          <p:cNvPr id="9" name="直接箭头连接符 8"/>
          <p:cNvCxnSpPr/>
          <p:nvPr/>
        </p:nvCxnSpPr>
        <p:spPr>
          <a:xfrm rot="10800000" flipV="1">
            <a:off x="1928794" y="1928802"/>
            <a:ext cx="4714908" cy="1285884"/>
          </a:xfrm>
          <a:prstGeom prst="straightConnector1">
            <a:avLst/>
          </a:prstGeom>
          <a:ln w="19050">
            <a:solidFill>
              <a:srgbClr val="FF0000"/>
            </a:solidFill>
            <a:headEnd type="oval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4429124" y="857232"/>
            <a:ext cx="2714644" cy="500066"/>
          </a:xfrm>
          <a:prstGeom prst="rect">
            <a:avLst/>
          </a:prstGeom>
          <a:solidFill>
            <a:schemeClr val="bg1"/>
          </a:solidFill>
          <a:ln w="15875">
            <a:solidFill>
              <a:srgbClr val="FF0000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en-US" altLang="ja-JP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1</a:t>
            </a:r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）作業者</a:t>
            </a:r>
            <a:r>
              <a:rPr kumimoji="1" lang="en-US" altLang="ja-JP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1</a:t>
            </a:r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カシメ機で</a:t>
            </a:r>
            <a:r>
              <a:rPr kumimoji="1" lang="en-US" altLang="ja-JP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7-9S</a:t>
            </a:r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待ち時間がある</a:t>
            </a:r>
            <a:endParaRPr kumimoji="1" lang="en-US" altLang="ja-JP" sz="1000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  <a:p>
            <a:r>
              <a:rPr kumimoji="1" lang="en-US" altLang="ja-JP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2</a:t>
            </a:r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）作業者</a:t>
            </a:r>
            <a:r>
              <a:rPr kumimoji="1" lang="en-US" altLang="ja-JP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2</a:t>
            </a:r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耐圧機で</a:t>
            </a:r>
            <a:r>
              <a:rPr kumimoji="1" lang="en-US" altLang="ja-JP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14-17S</a:t>
            </a:r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待ち時間がある               </a:t>
            </a:r>
            <a:endParaRPr kumimoji="1" lang="en-US" altLang="ja-JP" sz="1000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  <a:p>
            <a:endParaRPr kumimoji="1" lang="en-US" altLang="zh-CN" sz="1000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643702" y="1500174"/>
            <a:ext cx="1285884" cy="4286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357158" y="3214686"/>
            <a:ext cx="1571636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1</a:t>
            </a:r>
            <a:r>
              <a:rPr lang="zh-CN" altLang="en-US" dirty="0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人作业</a:t>
            </a:r>
            <a:endParaRPr lang="zh-CN" altLang="en-US" dirty="0">
              <a:solidFill>
                <a:srgbClr val="FF0000"/>
              </a:solidFill>
              <a:latin typeface="MS Gothic" pitchFamily="49" charset="-128"/>
              <a:ea typeface="MS Gothic" pitchFamily="49" charset="-128"/>
            </a:endParaRPr>
          </a:p>
        </p:txBody>
      </p:sp>
      <p:sp>
        <p:nvSpPr>
          <p:cNvPr id="11" name="线形标注 2 10"/>
          <p:cNvSpPr/>
          <p:nvPr/>
        </p:nvSpPr>
        <p:spPr>
          <a:xfrm>
            <a:off x="5929322" y="3286124"/>
            <a:ext cx="2643206" cy="1071570"/>
          </a:xfrm>
          <a:prstGeom prst="borderCallout2">
            <a:avLst>
              <a:gd name="adj1" fmla="val 18750"/>
              <a:gd name="adj2" fmla="val -8333"/>
              <a:gd name="adj3" fmla="val 9445"/>
              <a:gd name="adj4" fmla="val -23731"/>
              <a:gd name="adj5" fmla="val 31748"/>
              <a:gd name="adj6" fmla="val -43293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根据内示计划和</a:t>
            </a:r>
            <a:r>
              <a:rPr lang="en-US" altLang="zh-CN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3</a:t>
            </a:r>
            <a:r>
              <a:rPr lang="zh-CN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个月的要员算定，技室、制造检讨  </a:t>
            </a:r>
            <a:r>
              <a:rPr lang="en-US" altLang="zh-CN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2</a:t>
            </a:r>
            <a:r>
              <a:rPr lang="zh-CN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人作业</a:t>
            </a:r>
            <a:r>
              <a:rPr lang="en-US" altLang="zh-CN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-&gt;1</a:t>
            </a:r>
            <a:r>
              <a:rPr lang="zh-CN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人作业         </a:t>
            </a:r>
            <a:r>
              <a:rPr lang="zh-CN" altLang="en-US" sz="11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课题</a:t>
            </a:r>
            <a:r>
              <a:rPr lang="zh-CN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：</a:t>
            </a:r>
            <a:r>
              <a:rPr lang="en-US" altLang="zh-CN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C.T</a:t>
            </a:r>
            <a:r>
              <a:rPr lang="zh-CN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的降低， 避免加班超</a:t>
            </a:r>
            <a:r>
              <a:rPr lang="en-US" altLang="zh-CN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36H</a:t>
            </a:r>
          </a:p>
          <a:p>
            <a:r>
              <a:rPr lang="zh-CN" altLang="en-US" sz="11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担当：</a:t>
            </a:r>
            <a:r>
              <a:rPr lang="zh-CN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鄢威  张吉超 </a:t>
            </a:r>
            <a:endParaRPr lang="en-US" altLang="zh-CN" sz="11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r>
              <a:rPr lang="zh-CN" altLang="en-US" sz="11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时间：</a:t>
            </a:r>
            <a:r>
              <a:rPr lang="en-US" altLang="zh-CN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5</a:t>
            </a:r>
            <a:r>
              <a:rPr lang="zh-CN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月中旬</a:t>
            </a:r>
            <a:endParaRPr lang="zh-CN" altLang="en-US" sz="1100" dirty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929322" y="4357694"/>
            <a:ext cx="2643206" cy="1357322"/>
          </a:xfrm>
          <a:prstGeom prst="rect">
            <a:avLst/>
          </a:prstGeom>
          <a:solidFill>
            <a:schemeClr val="bg1"/>
          </a:solidFill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内示</a:t>
            </a:r>
            <a:r>
              <a:rPr lang="ja-JP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計画と三ヶ月の要員算定に基づいて、技室と製造の検討内容は：</a:t>
            </a:r>
            <a:r>
              <a:rPr lang="zh-CN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  </a:t>
            </a:r>
            <a:r>
              <a:rPr lang="en-US" altLang="zh-CN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2</a:t>
            </a:r>
            <a:r>
              <a:rPr lang="zh-CN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人作业</a:t>
            </a:r>
            <a:r>
              <a:rPr lang="en-US" altLang="zh-CN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-&gt;1</a:t>
            </a:r>
            <a:r>
              <a:rPr lang="zh-CN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人作业         </a:t>
            </a:r>
            <a:r>
              <a:rPr lang="ja-JP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　　　　　　　　　　課題</a:t>
            </a:r>
            <a:r>
              <a:rPr lang="zh-CN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：</a:t>
            </a:r>
            <a:r>
              <a:rPr lang="ja-JP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残業時間は</a:t>
            </a:r>
            <a:r>
              <a:rPr lang="en-US" altLang="ja-JP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36</a:t>
            </a:r>
            <a:r>
              <a:rPr lang="ja-JP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時間をオーバーしないように、</a:t>
            </a:r>
            <a:r>
              <a:rPr lang="en-US" altLang="ja-JP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C.T</a:t>
            </a:r>
            <a:r>
              <a:rPr lang="ja-JP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を減らす</a:t>
            </a:r>
            <a:endParaRPr lang="en-US" altLang="zh-CN" sz="11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r>
              <a:rPr lang="zh-CN" altLang="en-US" sz="11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担当：</a:t>
            </a:r>
            <a:r>
              <a:rPr lang="zh-CN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鄢威  张吉超 </a:t>
            </a:r>
            <a:endParaRPr lang="en-US" altLang="zh-CN" sz="11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r>
              <a:rPr lang="ja-JP" altLang="en-US" sz="11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時間</a:t>
            </a:r>
            <a:r>
              <a:rPr lang="zh-CN" altLang="en-US" sz="11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：</a:t>
            </a:r>
            <a:r>
              <a:rPr lang="en-US" altLang="zh-CN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5</a:t>
            </a:r>
            <a:r>
              <a:rPr lang="zh-CN" altLang="en-US" sz="11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月中旬</a:t>
            </a:r>
          </a:p>
          <a:p>
            <a:pPr algn="ctr"/>
            <a:endParaRPr lang="zh-CN" alt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2928926" y="142852"/>
          <a:ext cx="3071835" cy="350520"/>
        </p:xfrm>
        <a:graphic>
          <a:graphicData uri="http://schemas.openxmlformats.org/drawingml/2006/table">
            <a:tbl>
              <a:tblPr/>
              <a:tblGrid>
                <a:gridCol w="3071835"/>
              </a:tblGrid>
              <a:tr h="323850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300" b="0" i="0" u="sng" strike="noStrike" dirty="0" smtClean="0">
                          <a:solidFill>
                            <a:srgbClr val="000000"/>
                          </a:solidFill>
                          <a:latin typeface="MS Gothic" pitchFamily="49" charset="-128"/>
                          <a:ea typeface="MS Gothic" pitchFamily="49" charset="-128"/>
                        </a:rPr>
                        <a:t>产品工数推移图 </a:t>
                      </a:r>
                      <a:r>
                        <a:rPr lang="en-US" altLang="zh-CN" sz="2300" b="0" i="0" u="sng" strike="noStrike" dirty="0" smtClean="0">
                          <a:solidFill>
                            <a:srgbClr val="000000"/>
                          </a:solidFill>
                          <a:latin typeface="MS Gothic" pitchFamily="49" charset="-128"/>
                          <a:ea typeface="MS Gothic" pitchFamily="49" charset="-128"/>
                        </a:rPr>
                        <a:t>4</a:t>
                      </a:r>
                      <a:endParaRPr lang="ja-JP" altLang="en-US" sz="2300" b="0" i="0" u="sng" strike="noStrike" dirty="0">
                        <a:solidFill>
                          <a:srgbClr val="000000"/>
                        </a:solidFill>
                        <a:latin typeface="MS Gothic" pitchFamily="49" charset="-128"/>
                        <a:ea typeface="MS Gothic" pitchFamily="49" charset="-128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7" name="图片 6" descr="esm,efm.bmp"/>
          <p:cNvPicPr>
            <a:picLocks noChangeAspect="1"/>
          </p:cNvPicPr>
          <p:nvPr/>
        </p:nvPicPr>
        <p:blipFill>
          <a:blip r:embed="rId2"/>
          <a:srcRect l="1693" t="2083" r="6006" b="2083"/>
          <a:stretch>
            <a:fillRect/>
          </a:stretch>
        </p:blipFill>
        <p:spPr>
          <a:xfrm>
            <a:off x="214282" y="142852"/>
            <a:ext cx="8072494" cy="6572296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857488" y="214290"/>
            <a:ext cx="1071570" cy="857256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zh-CN" altLang="en-US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问题点：</a:t>
            </a:r>
            <a:endParaRPr kumimoji="1" lang="en-US" altLang="zh-CN" sz="9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r>
              <a:rPr kumimoji="1" lang="en-US" altLang="zh-CN" sz="9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DC</a:t>
            </a:r>
            <a:r>
              <a:rPr kumimoji="1" lang="zh-CN" altLang="en-US" sz="9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工程</a:t>
            </a:r>
            <a:r>
              <a:rPr kumimoji="1" lang="en-US" altLang="zh-CN" sz="9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- </a:t>
            </a:r>
            <a:r>
              <a:rPr kumimoji="1" lang="en-US" altLang="zh-CN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ESM</a:t>
            </a:r>
            <a:r>
              <a:rPr kumimoji="1" lang="ja-JP" altLang="en-US" sz="9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作業者手待ち有る</a:t>
            </a:r>
            <a:endParaRPr kumimoji="1" lang="en-US" altLang="zh-CN" sz="9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r>
              <a:rPr kumimoji="1" lang="en-US" altLang="zh-CN" sz="900" b="1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DC</a:t>
            </a:r>
            <a:r>
              <a:rPr kumimoji="1" lang="zh-CN" altLang="en-US" sz="900" b="1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工程</a:t>
            </a:r>
            <a:r>
              <a:rPr kumimoji="1" lang="en-US" altLang="ja-JP" sz="900" b="1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-</a:t>
            </a:r>
            <a:r>
              <a:rPr kumimoji="1" lang="ja-JP" altLang="en-US" sz="900" b="1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 </a:t>
            </a:r>
            <a:r>
              <a:rPr kumimoji="1" lang="en-US" altLang="ja-JP" sz="900" b="1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ESM</a:t>
            </a:r>
            <a:r>
              <a:rPr kumimoji="1" lang="ja-JP" altLang="en-US" sz="900" b="1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作業者手待ちがある</a:t>
            </a:r>
            <a:endParaRPr kumimoji="1" lang="en-US" altLang="zh-CN" sz="900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  <a:p>
            <a:pPr rtl="1">
              <a:defRPr/>
            </a:pPr>
            <a:endParaRPr lang="zh-CN" altLang="en-US" sz="900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143768" y="1928802"/>
            <a:ext cx="1071570" cy="285752"/>
          </a:xfrm>
          <a:prstGeom prst="rect">
            <a:avLst/>
          </a:prstGeom>
          <a:solidFill>
            <a:srgbClr val="FFFF00"/>
          </a:solidFill>
          <a:ln w="15875">
            <a:solidFill>
              <a:schemeClr val="tx1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ja-JP" altLang="en-US" sz="9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今回の調査項目</a:t>
            </a:r>
            <a:r>
              <a:rPr kumimoji="1" lang="en-US" altLang="zh-CN" sz="9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4</a:t>
            </a:r>
            <a:endParaRPr kumimoji="1" lang="en-US" altLang="zh-CN" sz="900" b="1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  <a:p>
            <a:pPr rtl="1">
              <a:defRPr/>
            </a:pPr>
            <a:endParaRPr lang="zh-CN" altLang="en-US" sz="900" b="1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143768" y="285728"/>
            <a:ext cx="1071570" cy="928694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rtl="1">
              <a:defRPr/>
            </a:pPr>
            <a:r>
              <a:rPr lang="ja-JP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計画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：                  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FI</a:t>
            </a:r>
            <a:r>
              <a:rPr lang="ja-JP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の異常調査</a:t>
            </a:r>
            <a:endParaRPr lang="en-US" altLang="zh-CN" sz="10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担当：鄢 、王</a:t>
            </a:r>
            <a:endParaRPr lang="en-US" altLang="zh-CN" sz="10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ja-JP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時間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：                    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5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月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21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日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-23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日</a:t>
            </a:r>
            <a:endParaRPr lang="zh-CN" altLang="en-US" sz="1000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143768" y="3500438"/>
            <a:ext cx="1071570" cy="928694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rtl="1">
              <a:defRPr/>
            </a:pPr>
            <a:r>
              <a:rPr lang="ja-JP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計画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：                  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FI</a:t>
            </a:r>
            <a:r>
              <a:rPr lang="ja-JP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の異常調査</a:t>
            </a:r>
            <a:endParaRPr lang="en-US" altLang="zh-CN" sz="10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担当：鄢 、王</a:t>
            </a:r>
            <a:endParaRPr lang="en-US" altLang="zh-CN" sz="10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ja-JP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時間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： </a:t>
            </a:r>
            <a:endParaRPr lang="en-US" altLang="zh-CN" sz="1000" dirty="0" smtClean="0">
              <a:solidFill>
                <a:schemeClr val="tx1"/>
              </a:solidFill>
              <a:ea typeface="ＭＳ Ｐゴシック" pitchFamily="34" charset="-128"/>
            </a:endParaRPr>
          </a:p>
          <a:p>
            <a:pPr rtl="1">
              <a:defRPr/>
            </a:pP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5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月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21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日</a:t>
            </a:r>
            <a:r>
              <a:rPr lang="en-US" altLang="zh-CN" sz="1000" dirty="0" smtClean="0">
                <a:solidFill>
                  <a:schemeClr val="tx1"/>
                </a:solidFill>
                <a:ea typeface="ＭＳ Ｐゴシック" pitchFamily="34" charset="-128"/>
              </a:rPr>
              <a:t>-23</a:t>
            </a:r>
            <a:r>
              <a:rPr lang="zh-CN" altLang="en-US" sz="1000" dirty="0" smtClean="0">
                <a:solidFill>
                  <a:schemeClr val="tx1"/>
                </a:solidFill>
                <a:ea typeface="ＭＳ Ｐゴシック" pitchFamily="34" charset="-128"/>
              </a:rPr>
              <a:t>日</a:t>
            </a:r>
            <a:endParaRPr lang="zh-CN" altLang="en-US" sz="1000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7.bmp"/>
          <p:cNvPicPr>
            <a:picLocks noChangeAspect="1"/>
          </p:cNvPicPr>
          <p:nvPr/>
        </p:nvPicPr>
        <p:blipFill>
          <a:blip r:embed="rId2"/>
          <a:srcRect l="1562" t="1997" b="2171"/>
          <a:stretch>
            <a:fillRect/>
          </a:stretch>
        </p:blipFill>
        <p:spPr>
          <a:xfrm>
            <a:off x="0" y="-71462"/>
            <a:ext cx="9144000" cy="3428976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85720" y="-24"/>
            <a:ext cx="2286016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500" b="1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加工</a:t>
            </a:r>
            <a:r>
              <a:rPr lang="en-US" altLang="zh-CN" sz="1500" b="1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AS0007 (ESM)</a:t>
            </a:r>
            <a:endParaRPr lang="zh-CN" altLang="en-US" sz="1500" b="1" dirty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</p:txBody>
      </p:sp>
      <p:pic>
        <p:nvPicPr>
          <p:cNvPr id="7" name="图片 6" descr="3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3357562"/>
            <a:ext cx="7215238" cy="3500438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sp>
        <p:nvSpPr>
          <p:cNvPr id="8" name="矩形 7"/>
          <p:cNvSpPr/>
          <p:nvPr/>
        </p:nvSpPr>
        <p:spPr>
          <a:xfrm>
            <a:off x="1142976" y="3357562"/>
            <a:ext cx="642942" cy="28575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日本语</a:t>
            </a:r>
            <a:endParaRPr lang="zh-CN" altLang="en-US" sz="1200" dirty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テキスト ボックス 40"/>
          <p:cNvSpPr txBox="1"/>
          <p:nvPr/>
        </p:nvSpPr>
        <p:spPr>
          <a:xfrm>
            <a:off x="3428992" y="4500570"/>
            <a:ext cx="5643602" cy="2000264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000" dirty="0" smtClean="0">
                <a:latin typeface="MS Gothic" pitchFamily="49" charset="-128"/>
                <a:ea typeface="MS Gothic" pitchFamily="49" charset="-128"/>
              </a:rPr>
              <a:t>问题点：   </a:t>
            </a:r>
            <a:endParaRPr kumimoji="1" lang="en-US" altLang="zh-CN" sz="1000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>
              <a:buAutoNum type="arabicPeriod"/>
            </a:pPr>
            <a:r>
              <a:rPr kumimoji="1" lang="zh-CN" altLang="en-US" sz="1000" dirty="0" smtClean="0">
                <a:latin typeface="MS Gothic" pitchFamily="49" charset="-128"/>
                <a:ea typeface="MS Gothic" pitchFamily="49" charset="-128"/>
              </a:rPr>
              <a:t>成型机 </a:t>
            </a:r>
            <a:r>
              <a:rPr kumimoji="1" lang="en-US" altLang="zh-CN" sz="1000" dirty="0" smtClean="0">
                <a:latin typeface="MS Gothic" pitchFamily="49" charset="-128"/>
                <a:ea typeface="MS Gothic" pitchFamily="49" charset="-128"/>
              </a:rPr>
              <a:t>1#-3#</a:t>
            </a:r>
            <a:r>
              <a:rPr kumimoji="1" lang="zh-CN" altLang="en-US" sz="1000" dirty="0" smtClean="0">
                <a:latin typeface="MS Gothic" pitchFamily="49" charset="-128"/>
                <a:ea typeface="MS Gothic" pitchFamily="49" charset="-128"/>
              </a:rPr>
              <a:t>机  </a:t>
            </a:r>
            <a:r>
              <a:rPr kumimoji="1" lang="en-US" altLang="zh-CN" sz="1000" dirty="0" smtClean="0">
                <a:latin typeface="MS Gothic" pitchFamily="49" charset="-128"/>
                <a:ea typeface="MS Gothic" pitchFamily="49" charset="-128"/>
              </a:rPr>
              <a:t>M.T&gt;C.T   </a:t>
            </a:r>
            <a:r>
              <a:rPr kumimoji="1" lang="zh-CN" altLang="en-US" sz="1000" dirty="0" smtClean="0">
                <a:latin typeface="MS Gothic" pitchFamily="49" charset="-128"/>
                <a:ea typeface="MS Gothic" pitchFamily="49" charset="-128"/>
              </a:rPr>
              <a:t>空手等待时间多。</a:t>
            </a:r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成形機</a:t>
            </a:r>
            <a:r>
              <a:rPr kumimoji="1" lang="en-US" altLang="ja-JP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1</a:t>
            </a:r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＃</a:t>
            </a:r>
            <a:r>
              <a:rPr kumimoji="1" lang="en-US" altLang="ja-JP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-3</a:t>
            </a:r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＃機　</a:t>
            </a:r>
            <a:r>
              <a:rPr kumimoji="1" lang="en-US" altLang="ja-JP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M.T&gt;C.T</a:t>
            </a:r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　手待ち時間長い</a:t>
            </a:r>
            <a:endParaRPr kumimoji="1" lang="en-US" altLang="zh-CN" sz="1000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endParaRPr kumimoji="1" lang="en-US" altLang="zh-CN" sz="1000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zh-CN" sz="1000" dirty="0" smtClean="0">
                <a:latin typeface="MS Gothic" pitchFamily="49" charset="-128"/>
                <a:ea typeface="MS Gothic" pitchFamily="49" charset="-128"/>
              </a:rPr>
              <a:t>2. </a:t>
            </a:r>
            <a:r>
              <a:rPr kumimoji="1" lang="zh-CN" altLang="en-US" sz="1000" dirty="0" smtClean="0">
                <a:latin typeface="MS Gothic" pitchFamily="49" charset="-128"/>
                <a:ea typeface="MS Gothic" pitchFamily="49" charset="-128"/>
              </a:rPr>
              <a:t>成型机作业员检查产品时间波动大。</a:t>
            </a:r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成形機作業者の検査作業時間バラツキが大きい</a:t>
            </a:r>
            <a:endParaRPr kumimoji="1" lang="en-US" altLang="zh-CN" sz="1000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zh-CN" sz="1000" dirty="0" smtClean="0">
                <a:latin typeface="MS Gothic" pitchFamily="49" charset="-128"/>
                <a:ea typeface="MS Gothic" pitchFamily="49" charset="-128"/>
              </a:rPr>
              <a:t>  </a:t>
            </a:r>
            <a:r>
              <a:rPr kumimoji="1" lang="zh-CN" altLang="en-US" sz="1000" dirty="0" smtClean="0">
                <a:latin typeface="MS Gothic" pitchFamily="49" charset="-128"/>
                <a:ea typeface="MS Gothic" pitchFamily="49" charset="-128"/>
              </a:rPr>
              <a:t>①检测工具摆放不顺手②成品滑道与传送带距离远，产生步行③检查标准作业不规范</a:t>
            </a:r>
            <a:endParaRPr kumimoji="1" lang="en-US" altLang="zh-CN" sz="1000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①検査用道具の置き方は不便だ②成品シュートとコンベア間の距離遠いので歩行発生③検査の標準作業を守らない</a:t>
            </a:r>
            <a:endParaRPr kumimoji="1" lang="en-US" altLang="zh-CN" sz="1000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zh-CN" sz="1000" dirty="0" smtClean="0">
                <a:latin typeface="MS Gothic" pitchFamily="49" charset="-128"/>
                <a:ea typeface="MS Gothic" pitchFamily="49" charset="-128"/>
              </a:rPr>
              <a:t>3.</a:t>
            </a:r>
            <a:r>
              <a:rPr kumimoji="1" lang="zh-CN" altLang="en-US" sz="1000" dirty="0" smtClean="0">
                <a:latin typeface="MS Gothic" pitchFamily="49" charset="-128"/>
                <a:ea typeface="MS Gothic" pitchFamily="49" charset="-128"/>
              </a:rPr>
              <a:t>成型机传送带速度慢，作业员步行伸手取件。</a:t>
            </a:r>
            <a:endParaRPr kumimoji="1" lang="en-US" altLang="zh-CN" sz="1000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成形機コンベアの速度は遅いので、作業者が歩行で製品を取る</a:t>
            </a:r>
            <a:endParaRPr kumimoji="1" lang="en-US" altLang="zh-CN" sz="1000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zh-CN" sz="1000" dirty="0" smtClean="0">
                <a:latin typeface="MS Gothic" pitchFamily="49" charset="-128"/>
                <a:ea typeface="MS Gothic" pitchFamily="49" charset="-128"/>
              </a:rPr>
              <a:t>4.</a:t>
            </a:r>
            <a:r>
              <a:rPr kumimoji="1" lang="zh-CN" altLang="en-US" sz="1000" dirty="0" smtClean="0">
                <a:latin typeface="MS Gothic" pitchFamily="49" charset="-128"/>
                <a:ea typeface="MS Gothic" pitchFamily="49" charset="-128"/>
              </a:rPr>
              <a:t>附带作业： ①空箱滑道不够宽，空箱交换经常卡住。</a:t>
            </a:r>
            <a:endParaRPr kumimoji="1" lang="en-US" altLang="zh-CN" sz="1000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ja-JP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             </a:t>
            </a:r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空箱シュートの幅足りないので、空箱交換の場合が引っかきやすい</a:t>
            </a:r>
            <a:endParaRPr kumimoji="1" lang="en-US" altLang="zh-CN" sz="1000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zh-CN" altLang="en-US" sz="1000" dirty="0" smtClean="0">
                <a:latin typeface="MS Gothic" pitchFamily="49" charset="-128"/>
                <a:ea typeface="MS Gothic" pitchFamily="49" charset="-128"/>
              </a:rPr>
              <a:t>             ②不良品箱，放置位置远，产生步行。</a:t>
            </a:r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不良品箱の置き場所遠いので歩行を要る</a:t>
            </a:r>
            <a:endParaRPr kumimoji="1" lang="en-US" altLang="zh-CN" sz="1000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endParaRPr kumimoji="1" lang="en-US" altLang="zh-CN" sz="1000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zh-CN" sz="1000" dirty="0" smtClean="0">
                <a:latin typeface="MS Gothic" pitchFamily="49" charset="-128"/>
                <a:ea typeface="MS Gothic" pitchFamily="49" charset="-128"/>
              </a:rPr>
              <a:t>             </a:t>
            </a:r>
          </a:p>
          <a:p>
            <a:pPr marL="228600" indent="-228600"/>
            <a:r>
              <a:rPr kumimoji="1" lang="zh-CN" altLang="en-US" sz="1000" dirty="0" smtClean="0">
                <a:latin typeface="MS Gothic" pitchFamily="49" charset="-128"/>
                <a:ea typeface="MS Gothic" pitchFamily="49" charset="-128"/>
              </a:rPr>
              <a:t>   </a:t>
            </a:r>
            <a:endParaRPr kumimoji="1" lang="en-US" altLang="zh-CN" sz="1000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ja-JP" sz="1000" dirty="0" smtClean="0">
                <a:latin typeface="MS Gothic" pitchFamily="49" charset="-128"/>
                <a:ea typeface="MS Gothic" pitchFamily="49" charset="-128"/>
              </a:rPr>
              <a:t>        </a:t>
            </a:r>
            <a:r>
              <a:rPr kumimoji="1" lang="ja-JP" altLang="en-US" sz="1000" dirty="0">
                <a:latin typeface="MS Gothic" pitchFamily="49" charset="-128"/>
                <a:ea typeface="MS Gothic" pitchFamily="49" charset="-128"/>
              </a:rPr>
              <a:t>　</a:t>
            </a:r>
            <a:endParaRPr kumimoji="1" lang="en-US" altLang="ja-JP" sz="1000" dirty="0">
              <a:latin typeface="MS Gothic" pitchFamily="49" charset="-128"/>
              <a:ea typeface="MS Gothic" pitchFamily="49" charset="-128"/>
            </a:endParaRPr>
          </a:p>
          <a:p>
            <a:endParaRPr kumimoji="1" lang="en-US" altLang="ja-JP" sz="1000" dirty="0">
              <a:latin typeface="MS Gothic" pitchFamily="49" charset="-128"/>
              <a:ea typeface="MS Gothic" pitchFamily="49" charset="-128"/>
            </a:endParaRPr>
          </a:p>
          <a:p>
            <a:endParaRPr kumimoji="1" lang="en-US" altLang="ja-JP" sz="1000" dirty="0">
              <a:latin typeface="MS Gothic" pitchFamily="49" charset="-128"/>
              <a:ea typeface="MS Gothic" pitchFamily="49" charset="-128"/>
            </a:endParaRPr>
          </a:p>
          <a:p>
            <a:r>
              <a:rPr kumimoji="1" lang="ja-JP" altLang="en-US" sz="1000" dirty="0">
                <a:latin typeface="MS Gothic" pitchFamily="49" charset="-128"/>
                <a:ea typeface="MS Gothic" pitchFamily="49" charset="-128"/>
              </a:rPr>
              <a:t>　　　　　</a:t>
            </a:r>
            <a:endParaRPr kumimoji="1" lang="en-US" altLang="ja-JP" sz="1000" dirty="0">
              <a:latin typeface="MS Gothic" pitchFamily="49" charset="-128"/>
              <a:ea typeface="MS Gothic" pitchFamily="49" charset="-128"/>
            </a:endParaRPr>
          </a:p>
          <a:p>
            <a:endParaRPr kumimoji="1" lang="ja-JP" altLang="en-US" sz="1000" dirty="0">
              <a:latin typeface="MS Gothic" pitchFamily="49" charset="-128"/>
              <a:ea typeface="MS Gothic" pitchFamily="49" charset="-128"/>
            </a:endParaRPr>
          </a:p>
        </p:txBody>
      </p:sp>
      <p:pic>
        <p:nvPicPr>
          <p:cNvPr id="6" name="图片 5" descr="PC.bmp"/>
          <p:cNvPicPr>
            <a:picLocks noChangeAspect="1"/>
          </p:cNvPicPr>
          <p:nvPr/>
        </p:nvPicPr>
        <p:blipFill>
          <a:blip r:embed="rId2"/>
          <a:srcRect l="1562"/>
          <a:stretch>
            <a:fillRect/>
          </a:stretch>
        </p:blipFill>
        <p:spPr>
          <a:xfrm>
            <a:off x="0" y="357166"/>
            <a:ext cx="9144000" cy="6340786"/>
          </a:xfrm>
          <a:prstGeom prst="rect">
            <a:avLst/>
          </a:prstGeom>
        </p:spPr>
      </p:pic>
      <p:sp>
        <p:nvSpPr>
          <p:cNvPr id="7" name="线形标注 2 6"/>
          <p:cNvSpPr/>
          <p:nvPr/>
        </p:nvSpPr>
        <p:spPr>
          <a:xfrm>
            <a:off x="4071934" y="4643446"/>
            <a:ext cx="1785950" cy="1285884"/>
          </a:xfrm>
          <a:prstGeom prst="borderCallout2">
            <a:avLst>
              <a:gd name="adj1" fmla="val 18750"/>
              <a:gd name="adj2" fmla="val -8333"/>
              <a:gd name="adj3" fmla="val -44840"/>
              <a:gd name="adj4" fmla="val -9734"/>
              <a:gd name="adj5" fmla="val -104250"/>
              <a:gd name="adj6" fmla="val 9867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4</a:t>
            </a:r>
            <a:r>
              <a:rPr lang="zh-CN" altLang="en-US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月为满足</a:t>
            </a:r>
            <a:r>
              <a:rPr lang="en-US" altLang="zh-CN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T.T </a:t>
            </a:r>
            <a:r>
              <a:rPr lang="zh-CN" altLang="en-US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，部分时间   </a:t>
            </a:r>
            <a:r>
              <a:rPr lang="en-US" altLang="zh-CN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1</a:t>
            </a:r>
            <a:r>
              <a:rPr lang="zh-CN" altLang="en-US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人作业</a:t>
            </a:r>
            <a:r>
              <a:rPr lang="en-US" altLang="zh-CN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-&gt;2</a:t>
            </a:r>
            <a:r>
              <a:rPr lang="zh-CN" altLang="en-US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人作业</a:t>
            </a:r>
            <a:endParaRPr lang="en-US" altLang="zh-CN" sz="12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pPr algn="ctr"/>
            <a:r>
              <a:rPr lang="en-US" altLang="ja-JP" sz="1200" dirty="0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4</a:t>
            </a:r>
            <a:r>
              <a:rPr lang="ja-JP" altLang="en-US" sz="1200" dirty="0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月は</a:t>
            </a:r>
            <a:r>
              <a:rPr lang="en-US" altLang="ja-JP" sz="1200" dirty="0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T.T</a:t>
            </a:r>
            <a:r>
              <a:rPr lang="ja-JP" altLang="en-US" sz="1200" dirty="0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に従うから、ある時が</a:t>
            </a:r>
            <a:endParaRPr lang="en-US" altLang="ja-JP" sz="1200" dirty="0" smtClean="0">
              <a:solidFill>
                <a:srgbClr val="FF0000"/>
              </a:solidFill>
              <a:latin typeface="MS Gothic" pitchFamily="49" charset="-128"/>
              <a:ea typeface="MS Gothic" pitchFamily="49" charset="-128"/>
            </a:endParaRPr>
          </a:p>
          <a:p>
            <a:pPr algn="ctr"/>
            <a:r>
              <a:rPr lang="ja-JP" altLang="en-US" sz="1200" dirty="0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一人作業→二人作業</a:t>
            </a:r>
            <a:endParaRPr lang="zh-CN" altLang="en-US" sz="1200" dirty="0">
              <a:solidFill>
                <a:srgbClr val="FF0000"/>
              </a:solidFill>
              <a:latin typeface="MS Gothic" pitchFamily="49" charset="-128"/>
              <a:ea typeface="MS Gothic" pitchFamily="49" charset="-128"/>
            </a:endParaRPr>
          </a:p>
        </p:txBody>
      </p:sp>
      <p:sp>
        <p:nvSpPr>
          <p:cNvPr id="8" name="线形标注 2 7"/>
          <p:cNvSpPr/>
          <p:nvPr/>
        </p:nvSpPr>
        <p:spPr>
          <a:xfrm>
            <a:off x="6929454" y="4643446"/>
            <a:ext cx="1785950" cy="1285884"/>
          </a:xfrm>
          <a:prstGeom prst="borderCallout2">
            <a:avLst>
              <a:gd name="adj1" fmla="val 18750"/>
              <a:gd name="adj2" fmla="val -8333"/>
              <a:gd name="adj3" fmla="val -44840"/>
              <a:gd name="adj4" fmla="val -9734"/>
              <a:gd name="adj5" fmla="val -104250"/>
              <a:gd name="adj6" fmla="val 13601"/>
            </a:avLst>
          </a:prstGeom>
          <a:solidFill>
            <a:schemeClr val="bg1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4</a:t>
            </a:r>
            <a:r>
              <a:rPr lang="zh-CN" altLang="en-US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月为满足</a:t>
            </a:r>
            <a:r>
              <a:rPr lang="en-US" altLang="zh-CN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T.T </a:t>
            </a:r>
            <a:r>
              <a:rPr lang="zh-CN" altLang="en-US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，部分时间   </a:t>
            </a:r>
            <a:r>
              <a:rPr lang="en-US" altLang="zh-CN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4</a:t>
            </a:r>
            <a:r>
              <a:rPr lang="zh-CN" altLang="en-US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人作业</a:t>
            </a:r>
            <a:r>
              <a:rPr lang="en-US" altLang="zh-CN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-&gt;5</a:t>
            </a:r>
            <a:r>
              <a:rPr lang="zh-CN" altLang="en-US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人作业</a:t>
            </a:r>
            <a:endParaRPr lang="en-US" altLang="zh-CN" sz="1200" dirty="0" smtClean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  <a:p>
            <a:pPr algn="ctr"/>
            <a:r>
              <a:rPr lang="en-US" altLang="ja-JP" sz="1200" dirty="0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4</a:t>
            </a:r>
            <a:r>
              <a:rPr lang="ja-JP" altLang="en-US" sz="1200" dirty="0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月は</a:t>
            </a:r>
            <a:r>
              <a:rPr lang="en-US" altLang="ja-JP" sz="1200" dirty="0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T.T</a:t>
            </a:r>
            <a:r>
              <a:rPr lang="ja-JP" altLang="en-US" sz="1200" dirty="0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に従うから、ある時が</a:t>
            </a:r>
            <a:endParaRPr lang="en-US" altLang="ja-JP" sz="1200" dirty="0" smtClean="0">
              <a:solidFill>
                <a:srgbClr val="FF0000"/>
              </a:solidFill>
              <a:latin typeface="MS Gothic" pitchFamily="49" charset="-128"/>
              <a:ea typeface="MS Gothic" pitchFamily="49" charset="-128"/>
            </a:endParaRPr>
          </a:p>
          <a:p>
            <a:pPr algn="ctr"/>
            <a:r>
              <a:rPr lang="ja-JP" altLang="en-US" sz="1200" dirty="0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四人作業→五人作業</a:t>
            </a:r>
            <a:endParaRPr lang="zh-CN" altLang="en-US" sz="1200" dirty="0" smtClean="0">
              <a:solidFill>
                <a:srgbClr val="FF0000"/>
              </a:solidFill>
              <a:latin typeface="MS Gothic" pitchFamily="49" charset="-128"/>
              <a:ea typeface="MS Gothic" pitchFamily="49" charset="-128"/>
            </a:endParaRPr>
          </a:p>
          <a:p>
            <a:pPr algn="ctr"/>
            <a:endParaRPr lang="zh-CN" altLang="en-US" sz="1200" dirty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2928926" y="142852"/>
          <a:ext cx="3071835" cy="350520"/>
        </p:xfrm>
        <a:graphic>
          <a:graphicData uri="http://schemas.openxmlformats.org/drawingml/2006/table">
            <a:tbl>
              <a:tblPr/>
              <a:tblGrid>
                <a:gridCol w="3071835"/>
              </a:tblGrid>
              <a:tr h="323850">
                <a:tc>
                  <a:txBody>
                    <a:bodyPr/>
                    <a:lstStyle/>
                    <a:p>
                      <a:pPr algn="l" fontAlgn="ctr"/>
                      <a:r>
                        <a:rPr lang="zh-CN" altLang="en-US" sz="2300" b="0" i="0" u="sng" strike="noStrike" dirty="0" smtClean="0">
                          <a:solidFill>
                            <a:srgbClr val="000000"/>
                          </a:solidFill>
                          <a:latin typeface="MS Gothic" pitchFamily="49" charset="-128"/>
                          <a:ea typeface="MS Gothic" pitchFamily="49" charset="-128"/>
                        </a:rPr>
                        <a:t>产品工数推移图 </a:t>
                      </a:r>
                      <a:r>
                        <a:rPr lang="en-US" altLang="zh-CN" sz="2300" b="0" i="0" u="sng" strike="noStrike" dirty="0" smtClean="0">
                          <a:solidFill>
                            <a:srgbClr val="000000"/>
                          </a:solidFill>
                          <a:latin typeface="MS Gothic" pitchFamily="49" charset="-128"/>
                          <a:ea typeface="MS Gothic" pitchFamily="49" charset="-128"/>
                        </a:rPr>
                        <a:t>5</a:t>
                      </a:r>
                      <a:endParaRPr lang="ja-JP" altLang="en-US" sz="2300" b="0" i="0" u="sng" strike="noStrike" dirty="0">
                        <a:solidFill>
                          <a:srgbClr val="000000"/>
                        </a:solidFill>
                        <a:latin typeface="MS Gothic" pitchFamily="49" charset="-128"/>
                        <a:ea typeface="MS Gothic" pitchFamily="49" charset="-128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" name="矩形 8"/>
          <p:cNvSpPr/>
          <p:nvPr/>
        </p:nvSpPr>
        <p:spPr>
          <a:xfrm>
            <a:off x="5072066" y="2786058"/>
            <a:ext cx="1071570" cy="285752"/>
          </a:xfrm>
          <a:prstGeom prst="rect">
            <a:avLst/>
          </a:prstGeom>
          <a:solidFill>
            <a:srgbClr val="FFFF00"/>
          </a:solidFill>
          <a:ln w="15875">
            <a:solidFill>
              <a:schemeClr val="tx1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ja-JP" altLang="en-US" sz="9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今回の現場調査</a:t>
            </a:r>
            <a:r>
              <a:rPr kumimoji="1" lang="en-US" altLang="zh-CN" sz="9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5</a:t>
            </a:r>
            <a:endParaRPr kumimoji="1" lang="en-US" altLang="zh-CN" sz="900" b="1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  <a:p>
            <a:pPr rtl="1">
              <a:defRPr/>
            </a:pPr>
            <a:endParaRPr lang="zh-CN" altLang="en-US" sz="900" b="1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929586" y="2786058"/>
            <a:ext cx="1071570" cy="285752"/>
          </a:xfrm>
          <a:prstGeom prst="rect">
            <a:avLst/>
          </a:prstGeom>
          <a:solidFill>
            <a:srgbClr val="FFFF00"/>
          </a:solidFill>
          <a:ln w="15875">
            <a:solidFill>
              <a:schemeClr val="tx1"/>
            </a:solidFill>
          </a:ln>
          <a:effectLst>
            <a:outerShdw blurRad="25400" dist="38100" dir="2400000" algn="ctr" rotWithShape="0">
              <a:schemeClr val="tx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kumimoji="1" lang="ja-JP" altLang="en-US" sz="9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今回の現場調査</a:t>
            </a:r>
            <a:r>
              <a:rPr kumimoji="1" lang="en-US" altLang="zh-CN" sz="1200" b="1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6</a:t>
            </a:r>
            <a:endParaRPr kumimoji="1" lang="en-US" altLang="zh-CN" sz="1200" b="1" dirty="0" smtClean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  <a:p>
            <a:pPr rtl="1">
              <a:defRPr/>
            </a:pPr>
            <a:endParaRPr lang="zh-CN" altLang="en-US" sz="900" b="1" dirty="0">
              <a:solidFill>
                <a:schemeClr val="tx1"/>
              </a:solidFill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PC2.bmp"/>
          <p:cNvPicPr>
            <a:picLocks noChangeAspect="1"/>
          </p:cNvPicPr>
          <p:nvPr/>
        </p:nvPicPr>
        <p:blipFill>
          <a:blip r:embed="rId2"/>
          <a:srcRect l="1562" t="2146" b="3413"/>
          <a:stretch>
            <a:fillRect/>
          </a:stretch>
        </p:blipFill>
        <p:spPr>
          <a:xfrm>
            <a:off x="0" y="0"/>
            <a:ext cx="9144000" cy="3357562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42844" y="71414"/>
            <a:ext cx="2643206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树脂</a:t>
            </a:r>
            <a:r>
              <a:rPr lang="en-US" altLang="zh-CN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AS0003  (2AR)</a:t>
            </a:r>
            <a:endParaRPr lang="zh-CN" altLang="en-US" dirty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</p:txBody>
      </p:sp>
      <p:pic>
        <p:nvPicPr>
          <p:cNvPr id="8" name="图片 7" descr="4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3429000"/>
            <a:ext cx="7530023" cy="3429000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sp>
        <p:nvSpPr>
          <p:cNvPr id="9" name="矩形 8"/>
          <p:cNvSpPr/>
          <p:nvPr/>
        </p:nvSpPr>
        <p:spPr>
          <a:xfrm>
            <a:off x="857224" y="3429000"/>
            <a:ext cx="642942" cy="28575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日本语</a:t>
            </a:r>
            <a:endParaRPr lang="zh-CN" altLang="en-US" sz="1200" dirty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PC3.bmp"/>
          <p:cNvPicPr>
            <a:picLocks noChangeAspect="1"/>
          </p:cNvPicPr>
          <p:nvPr/>
        </p:nvPicPr>
        <p:blipFill>
          <a:blip r:embed="rId2"/>
          <a:srcRect l="2343" t="2533" r="760" b="8813"/>
          <a:stretch>
            <a:fillRect/>
          </a:stretch>
        </p:blipFill>
        <p:spPr>
          <a:xfrm>
            <a:off x="30617" y="0"/>
            <a:ext cx="9113383" cy="3214686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42844" y="142852"/>
            <a:ext cx="2714644" cy="2857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树脂</a:t>
            </a:r>
            <a:r>
              <a:rPr lang="en-US" altLang="zh-CN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AS0004 (AR-IM-RV)</a:t>
            </a:r>
            <a:endParaRPr lang="zh-CN" altLang="en-US" dirty="0">
              <a:solidFill>
                <a:srgbClr val="0000FF"/>
              </a:solidFill>
              <a:latin typeface="MS Gothic" pitchFamily="49" charset="-128"/>
              <a:ea typeface="MS Gothic" pitchFamily="49" charset="-128"/>
            </a:endParaRPr>
          </a:p>
        </p:txBody>
      </p:sp>
      <p:pic>
        <p:nvPicPr>
          <p:cNvPr id="7" name="图片 6" descr="5.bmp"/>
          <p:cNvPicPr>
            <a:picLocks noChangeAspect="1"/>
          </p:cNvPicPr>
          <p:nvPr/>
        </p:nvPicPr>
        <p:blipFill>
          <a:blip r:embed="rId3"/>
          <a:srcRect b="16797"/>
          <a:stretch>
            <a:fillRect/>
          </a:stretch>
        </p:blipFill>
        <p:spPr>
          <a:xfrm>
            <a:off x="1392272" y="3286124"/>
            <a:ext cx="7751728" cy="3000396"/>
          </a:xfrm>
          <a:prstGeom prst="rect">
            <a:avLst/>
          </a:prstGeom>
          <a:ln w="15875">
            <a:solidFill>
              <a:srgbClr val="FF0000"/>
            </a:solidFill>
          </a:ln>
        </p:spPr>
      </p:pic>
      <p:sp>
        <p:nvSpPr>
          <p:cNvPr id="8" name="矩形 7"/>
          <p:cNvSpPr/>
          <p:nvPr/>
        </p:nvSpPr>
        <p:spPr>
          <a:xfrm>
            <a:off x="642910" y="3286124"/>
            <a:ext cx="642942" cy="28575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200" dirty="0" smtClean="0">
                <a:solidFill>
                  <a:schemeClr val="tx1"/>
                </a:solidFill>
                <a:latin typeface="MS Gothic" pitchFamily="49" charset="-128"/>
                <a:ea typeface="MS Gothic" pitchFamily="49" charset="-128"/>
              </a:rPr>
              <a:t>日本语</a:t>
            </a:r>
            <a:endParaRPr lang="zh-CN" altLang="en-US" sz="1200" dirty="0">
              <a:solidFill>
                <a:schemeClr val="tx1"/>
              </a:solidFill>
              <a:latin typeface="MS Gothic" pitchFamily="49" charset="-128"/>
              <a:ea typeface="MS Gothic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テキスト ボックス 40"/>
          <p:cNvSpPr txBox="1"/>
          <p:nvPr/>
        </p:nvSpPr>
        <p:spPr>
          <a:xfrm>
            <a:off x="71406" y="4714884"/>
            <a:ext cx="9001188" cy="1785926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en-US" altLang="zh-CN" sz="1000" b="1" dirty="0" smtClean="0">
                <a:latin typeface="MS Gothic" pitchFamily="49" charset="-128"/>
                <a:ea typeface="MS Gothic" pitchFamily="49" charset="-128"/>
              </a:rPr>
              <a:t>MA</a:t>
            </a:r>
            <a:r>
              <a:rPr kumimoji="1" lang="zh-CN" altLang="en-US" sz="1000" b="1" dirty="0" smtClean="0">
                <a:latin typeface="MS Gothic" pitchFamily="49" charset="-128"/>
                <a:ea typeface="MS Gothic" pitchFamily="49" charset="-128"/>
              </a:rPr>
              <a:t>工程</a:t>
            </a:r>
            <a:endParaRPr kumimoji="1" lang="en-US" altLang="zh-CN" sz="1000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>
              <a:buAutoNum type="arabicPeriod"/>
            </a:pPr>
            <a:r>
              <a:rPr kumimoji="1" lang="en-US" altLang="zh-CN" sz="1000" dirty="0" smtClean="0">
                <a:latin typeface="MS Gothic" pitchFamily="49" charset="-128"/>
                <a:ea typeface="MS Gothic" pitchFamily="49" charset="-128"/>
              </a:rPr>
              <a:t>AR-CC   [</a:t>
            </a:r>
            <a:r>
              <a:rPr kumimoji="1" lang="zh-CN" altLang="en-US" sz="1000" dirty="0" smtClean="0">
                <a:latin typeface="MS Gothic" pitchFamily="49" charset="-128"/>
                <a:ea typeface="MS Gothic" pitchFamily="49" charset="-128"/>
              </a:rPr>
              <a:t>清洗机异常</a:t>
            </a:r>
            <a:r>
              <a:rPr kumimoji="1" lang="en-US" altLang="zh-CN" sz="1000" dirty="0" smtClean="0">
                <a:latin typeface="MS Gothic" pitchFamily="49" charset="-128"/>
                <a:ea typeface="MS Gothic" pitchFamily="49" charset="-128"/>
              </a:rPr>
              <a:t>]   </a:t>
            </a:r>
            <a:r>
              <a:rPr kumimoji="1" lang="zh-CN" altLang="en-US" sz="1000" dirty="0" smtClean="0">
                <a:latin typeface="MS Gothic" pitchFamily="49" charset="-128"/>
                <a:ea typeface="MS Gothic" pitchFamily="49" charset="-128"/>
              </a:rPr>
              <a:t>①</a:t>
            </a:r>
            <a:r>
              <a:rPr lang="zh-CN" altLang="en-US" sz="1000" dirty="0" smtClean="0"/>
              <a:t>光栅异常→</a:t>
            </a:r>
            <a:r>
              <a:rPr lang="zh-CN" altLang="zh-CN" sz="1000" dirty="0" smtClean="0">
                <a:solidFill>
                  <a:schemeClr val="tx1"/>
                </a:solidFill>
              </a:rPr>
              <a:t>考虑改用单式光栅</a:t>
            </a:r>
            <a:r>
              <a:rPr lang="en-US" altLang="zh-CN" sz="1000" dirty="0" smtClean="0">
                <a:solidFill>
                  <a:schemeClr val="tx1"/>
                </a:solidFill>
              </a:rPr>
              <a:t> </a:t>
            </a:r>
            <a:r>
              <a:rPr lang="zh-CN" altLang="en-US" sz="1000" dirty="0" smtClean="0">
                <a:solidFill>
                  <a:schemeClr val="tx1"/>
                </a:solidFill>
              </a:rPr>
              <a:t>②</a:t>
            </a:r>
            <a:r>
              <a:rPr lang="zh-CN" altLang="en-US" sz="1000" dirty="0" smtClean="0"/>
              <a:t>抓取异常</a:t>
            </a:r>
            <a:r>
              <a:rPr lang="en-US" altLang="zh-CN" sz="1000" dirty="0" smtClean="0"/>
              <a:t>98</a:t>
            </a:r>
            <a:r>
              <a:rPr lang="zh-CN" altLang="en-US" sz="1000" dirty="0" smtClean="0"/>
              <a:t>分钟→</a:t>
            </a:r>
            <a:r>
              <a:rPr lang="zh-CN" altLang="zh-CN" sz="1000" dirty="0" smtClean="0">
                <a:solidFill>
                  <a:schemeClr val="tx1"/>
                </a:solidFill>
              </a:rPr>
              <a:t>导向销材质变（由树脂材料→铁质，导向销</a:t>
            </a:r>
            <a:r>
              <a:rPr lang="en-US" altLang="zh-CN" sz="1000" dirty="0" smtClean="0">
                <a:solidFill>
                  <a:schemeClr val="tx1"/>
                </a:solidFill>
              </a:rPr>
              <a:t>ɸ4</a:t>
            </a:r>
            <a:r>
              <a:rPr lang="zh-CN" altLang="zh-CN" sz="1000" dirty="0" smtClean="0">
                <a:solidFill>
                  <a:schemeClr val="tx1"/>
                </a:solidFill>
              </a:rPr>
              <a:t>→ɸ</a:t>
            </a:r>
            <a:r>
              <a:rPr lang="en-US" altLang="zh-CN" sz="1000" dirty="0" smtClean="0">
                <a:solidFill>
                  <a:schemeClr val="tx1"/>
                </a:solidFill>
              </a:rPr>
              <a:t>8</a:t>
            </a:r>
            <a:r>
              <a:rPr lang="zh-CN" altLang="en-US" sz="1000" dirty="0" smtClean="0">
                <a:solidFill>
                  <a:schemeClr val="tx1"/>
                </a:solidFill>
              </a:rPr>
              <a:t>）</a:t>
            </a:r>
            <a:endParaRPr lang="en-US" altLang="zh-CN" sz="1000" dirty="0" smtClean="0">
              <a:solidFill>
                <a:schemeClr val="tx1"/>
              </a:solidFill>
            </a:endParaRPr>
          </a:p>
          <a:p>
            <a:pPr marL="228600" indent="-228600"/>
            <a:r>
              <a:rPr lang="en-US" altLang="zh-CN" sz="1000" dirty="0" smtClean="0">
                <a:solidFill>
                  <a:srgbClr val="0000FF"/>
                </a:solidFill>
              </a:rPr>
              <a:t>                          [</a:t>
            </a:r>
            <a:r>
              <a:rPr lang="zh-CN" altLang="en-US" sz="1000" dirty="0" smtClean="0">
                <a:solidFill>
                  <a:srgbClr val="0000FF"/>
                </a:solidFill>
              </a:rPr>
              <a:t>洗浄機異常</a:t>
            </a:r>
            <a:r>
              <a:rPr lang="en-US" altLang="zh-CN" sz="1000" dirty="0" smtClean="0">
                <a:solidFill>
                  <a:srgbClr val="0000FF"/>
                </a:solidFill>
              </a:rPr>
              <a:t>]       </a:t>
            </a:r>
            <a:r>
              <a:rPr kumimoji="1" lang="zh-CN" altLang="en-US" sz="1000" b="1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①</a:t>
            </a:r>
            <a:r>
              <a:rPr lang="ja-JP" altLang="en-US" sz="1000" dirty="0" smtClean="0">
                <a:solidFill>
                  <a:srgbClr val="0000FF"/>
                </a:solidFill>
              </a:rPr>
              <a:t>エリアセンサー異常　→新型エリアセンサー対応  </a:t>
            </a:r>
            <a:r>
              <a:rPr lang="zh-CN" altLang="en-US" sz="1000" dirty="0" smtClean="0">
                <a:solidFill>
                  <a:srgbClr val="0000FF"/>
                </a:solidFill>
              </a:rPr>
              <a:t>②</a:t>
            </a:r>
            <a:r>
              <a:rPr lang="ja-JP" altLang="en-US" sz="1000" dirty="0" smtClean="0">
                <a:solidFill>
                  <a:srgbClr val="0000FF"/>
                </a:solidFill>
              </a:rPr>
              <a:t>製品挟み異常→ガイドピン材質変わり（樹脂から鉄まで、直径が</a:t>
            </a:r>
            <a:r>
              <a:rPr lang="en-US" sz="1000" dirty="0" smtClean="0">
                <a:solidFill>
                  <a:srgbClr val="0000FF"/>
                </a:solidFill>
              </a:rPr>
              <a:t>ɸ4</a:t>
            </a:r>
            <a:r>
              <a:rPr lang="zh-CN" altLang="en-US" sz="1000" dirty="0" smtClean="0">
                <a:solidFill>
                  <a:srgbClr val="0000FF"/>
                </a:solidFill>
              </a:rPr>
              <a:t>→</a:t>
            </a:r>
            <a:r>
              <a:rPr lang="en-US" altLang="zh-CN" sz="1000" dirty="0" smtClean="0">
                <a:solidFill>
                  <a:srgbClr val="0000FF"/>
                </a:solidFill>
              </a:rPr>
              <a:t>ɸ</a:t>
            </a:r>
            <a:r>
              <a:rPr lang="en-US" sz="1000" dirty="0" smtClean="0">
                <a:solidFill>
                  <a:srgbClr val="0000FF"/>
                </a:solidFill>
              </a:rPr>
              <a:t>8</a:t>
            </a:r>
            <a:r>
              <a:rPr lang="ja-JP" altLang="en-US" sz="1000" dirty="0" smtClean="0">
                <a:solidFill>
                  <a:srgbClr val="0000FF"/>
                </a:solidFill>
              </a:rPr>
              <a:t>）</a:t>
            </a:r>
            <a:endParaRPr lang="en-US" altLang="ja-JP" sz="1000" dirty="0" smtClean="0">
              <a:solidFill>
                <a:srgbClr val="0000FF"/>
              </a:solidFill>
            </a:endParaRPr>
          </a:p>
          <a:p>
            <a:pPr marL="228600" indent="-228600"/>
            <a:r>
              <a:rPr lang="zh-CN" altLang="en-US" sz="1000" b="1" dirty="0" smtClean="0">
                <a:solidFill>
                  <a:schemeClr val="tx1"/>
                </a:solidFill>
              </a:rPr>
              <a:t> </a:t>
            </a:r>
            <a:r>
              <a:rPr lang="en-US" altLang="ja-JP" sz="1000" dirty="0" smtClean="0">
                <a:solidFill>
                  <a:schemeClr val="tx1"/>
                </a:solidFill>
              </a:rPr>
              <a:t>2.   AR- CHC     [</a:t>
            </a:r>
            <a:r>
              <a:rPr lang="zh-CN" altLang="en-US" sz="1000" dirty="0" smtClean="0">
                <a:solidFill>
                  <a:schemeClr val="tx1"/>
                </a:solidFill>
              </a:rPr>
              <a:t>着座异常</a:t>
            </a:r>
            <a:r>
              <a:rPr lang="en-US" altLang="zh-CN" sz="1000" dirty="0" smtClean="0">
                <a:solidFill>
                  <a:schemeClr val="tx1"/>
                </a:solidFill>
              </a:rPr>
              <a:t>]   \  [</a:t>
            </a:r>
            <a:r>
              <a:rPr lang="zh-CN" altLang="en-US" sz="1000" dirty="0" smtClean="0">
                <a:solidFill>
                  <a:schemeClr val="tx1"/>
                </a:solidFill>
              </a:rPr>
              <a:t>清洗机异常→传送带动作异常</a:t>
            </a:r>
            <a:r>
              <a:rPr lang="en-US" altLang="zh-CN" sz="1000" dirty="0" smtClean="0">
                <a:solidFill>
                  <a:schemeClr val="tx1"/>
                </a:solidFill>
              </a:rPr>
              <a:t>]  \   [</a:t>
            </a:r>
            <a:r>
              <a:rPr lang="zh-CN" altLang="en-US" sz="1000" dirty="0" smtClean="0">
                <a:solidFill>
                  <a:schemeClr val="tx1"/>
                </a:solidFill>
              </a:rPr>
              <a:t>治具密封密磨损</a:t>
            </a:r>
            <a:r>
              <a:rPr lang="en-US" altLang="zh-CN" sz="1000" dirty="0" smtClean="0">
                <a:solidFill>
                  <a:schemeClr val="tx1"/>
                </a:solidFill>
              </a:rPr>
              <a:t>]</a:t>
            </a:r>
          </a:p>
          <a:p>
            <a:pPr marL="228600" indent="-228600"/>
            <a:r>
              <a:rPr lang="en-US" altLang="ja-JP" sz="1000" dirty="0" smtClean="0">
                <a:solidFill>
                  <a:schemeClr val="tx1"/>
                </a:solidFill>
              </a:rPr>
              <a:t>                            </a:t>
            </a:r>
            <a:r>
              <a:rPr lang="en-US" altLang="ja-JP" sz="1000" dirty="0" smtClean="0">
                <a:solidFill>
                  <a:srgbClr val="0000FF"/>
                </a:solidFill>
              </a:rPr>
              <a:t>[</a:t>
            </a:r>
            <a:r>
              <a:rPr lang="zh-CN" altLang="en-US" sz="1000" dirty="0" smtClean="0">
                <a:solidFill>
                  <a:srgbClr val="0000FF"/>
                </a:solidFill>
              </a:rPr>
              <a:t>着座異常</a:t>
            </a:r>
            <a:r>
              <a:rPr lang="en-US" altLang="zh-CN" sz="1000" dirty="0" smtClean="0">
                <a:solidFill>
                  <a:srgbClr val="0000FF"/>
                </a:solidFill>
              </a:rPr>
              <a:t>]   \  [</a:t>
            </a:r>
            <a:r>
              <a:rPr lang="zh-CN" altLang="en-US" sz="1000" dirty="0" smtClean="0">
                <a:solidFill>
                  <a:srgbClr val="0000FF"/>
                </a:solidFill>
              </a:rPr>
              <a:t>洗浄機異常→</a:t>
            </a:r>
            <a:r>
              <a:rPr lang="ja-JP" altLang="en-US" sz="1000" dirty="0" smtClean="0">
                <a:solidFill>
                  <a:srgbClr val="0000FF"/>
                </a:solidFill>
              </a:rPr>
              <a:t>コンベア異常</a:t>
            </a:r>
            <a:r>
              <a:rPr lang="en-US" altLang="zh-CN" sz="1000" dirty="0" smtClean="0">
                <a:solidFill>
                  <a:srgbClr val="0000FF"/>
                </a:solidFill>
              </a:rPr>
              <a:t>]  \   [</a:t>
            </a:r>
            <a:r>
              <a:rPr lang="ja-JP" altLang="en-US" sz="1000" dirty="0" smtClean="0">
                <a:solidFill>
                  <a:srgbClr val="0000FF"/>
                </a:solidFill>
              </a:rPr>
              <a:t>ガスケットは冶具と磨耗した</a:t>
            </a:r>
            <a:r>
              <a:rPr lang="en-US" altLang="zh-CN" sz="1000" dirty="0" smtClean="0">
                <a:solidFill>
                  <a:srgbClr val="0000FF"/>
                </a:solidFill>
              </a:rPr>
              <a:t>]</a:t>
            </a:r>
          </a:p>
          <a:p>
            <a:pPr marL="228600" indent="-228600">
              <a:buAutoNum type="arabicPeriod" startAt="3"/>
            </a:pPr>
            <a:r>
              <a:rPr lang="en-US" altLang="zh-CN" sz="1000" dirty="0" smtClean="0">
                <a:solidFill>
                  <a:schemeClr val="tx1"/>
                </a:solidFill>
              </a:rPr>
              <a:t>EFM            [</a:t>
            </a:r>
            <a:r>
              <a:rPr lang="zh-CN" altLang="en-US" sz="1000" dirty="0" smtClean="0">
                <a:solidFill>
                  <a:schemeClr val="tx1"/>
                </a:solidFill>
              </a:rPr>
              <a:t>清洗机异常</a:t>
            </a:r>
            <a:r>
              <a:rPr lang="en-US" altLang="zh-CN" sz="1000" dirty="0" smtClean="0">
                <a:solidFill>
                  <a:schemeClr val="tx1"/>
                </a:solidFill>
              </a:rPr>
              <a:t>] \  [</a:t>
            </a:r>
            <a:r>
              <a:rPr lang="zh-CN" altLang="en-US" sz="1000" dirty="0" smtClean="0">
                <a:solidFill>
                  <a:schemeClr val="tx1"/>
                </a:solidFill>
              </a:rPr>
              <a:t>一般面异常</a:t>
            </a:r>
            <a:r>
              <a:rPr lang="en-US" altLang="zh-CN" sz="1000" dirty="0" smtClean="0">
                <a:solidFill>
                  <a:schemeClr val="tx1"/>
                </a:solidFill>
              </a:rPr>
              <a:t>] \ [</a:t>
            </a:r>
            <a:r>
              <a:rPr lang="zh-CN" altLang="en-US" sz="1000" dirty="0" smtClean="0">
                <a:solidFill>
                  <a:schemeClr val="tx1"/>
                </a:solidFill>
              </a:rPr>
              <a:t>附加轴异常</a:t>
            </a:r>
            <a:r>
              <a:rPr lang="en-US" altLang="zh-CN" sz="1000" dirty="0" smtClean="0">
                <a:solidFill>
                  <a:schemeClr val="tx1"/>
                </a:solidFill>
              </a:rPr>
              <a:t>] \ [</a:t>
            </a:r>
            <a:r>
              <a:rPr lang="zh-CN" altLang="en-US" sz="1000" dirty="0" smtClean="0">
                <a:solidFill>
                  <a:schemeClr val="tx1"/>
                </a:solidFill>
              </a:rPr>
              <a:t>自动门异常</a:t>
            </a:r>
            <a:r>
              <a:rPr lang="en-US" altLang="zh-CN" sz="1000" dirty="0" smtClean="0">
                <a:solidFill>
                  <a:schemeClr val="tx1"/>
                </a:solidFill>
              </a:rPr>
              <a:t>]</a:t>
            </a:r>
            <a:r>
              <a:rPr lang="en-US" altLang="zh-CN" sz="1000" dirty="0" smtClean="0">
                <a:solidFill>
                  <a:srgbClr val="0000FF"/>
                </a:solidFill>
              </a:rPr>
              <a:t>                   [</a:t>
            </a:r>
            <a:r>
              <a:rPr lang="zh-CN" altLang="en-US" sz="1000" dirty="0" smtClean="0">
                <a:solidFill>
                  <a:srgbClr val="0000FF"/>
                </a:solidFill>
              </a:rPr>
              <a:t>洗浄機異常</a:t>
            </a:r>
            <a:r>
              <a:rPr lang="en-US" altLang="zh-CN" sz="1000" dirty="0" smtClean="0">
                <a:solidFill>
                  <a:srgbClr val="0000FF"/>
                </a:solidFill>
              </a:rPr>
              <a:t>] \ [</a:t>
            </a:r>
            <a:r>
              <a:rPr lang="zh-CN" altLang="en-US" sz="1000" dirty="0" smtClean="0">
                <a:solidFill>
                  <a:srgbClr val="0000FF"/>
                </a:solidFill>
              </a:rPr>
              <a:t>一般面異常</a:t>
            </a:r>
            <a:r>
              <a:rPr lang="en-US" altLang="zh-CN" sz="1000" dirty="0" smtClean="0">
                <a:solidFill>
                  <a:srgbClr val="0000FF"/>
                </a:solidFill>
              </a:rPr>
              <a:t>] \ [A</a:t>
            </a:r>
            <a:r>
              <a:rPr lang="zh-CN" altLang="en-US" sz="1000" dirty="0" smtClean="0">
                <a:solidFill>
                  <a:srgbClr val="0000FF"/>
                </a:solidFill>
              </a:rPr>
              <a:t>軸異常</a:t>
            </a:r>
            <a:r>
              <a:rPr lang="en-US" altLang="zh-CN" sz="1000" dirty="0" smtClean="0">
                <a:solidFill>
                  <a:srgbClr val="0000FF"/>
                </a:solidFill>
              </a:rPr>
              <a:t>] \ [</a:t>
            </a:r>
            <a:r>
              <a:rPr lang="zh-CN" altLang="en-US" sz="1000" dirty="0" smtClean="0">
                <a:solidFill>
                  <a:srgbClr val="0000FF"/>
                </a:solidFill>
              </a:rPr>
              <a:t>自動扉異常</a:t>
            </a:r>
            <a:r>
              <a:rPr lang="en-US" altLang="zh-CN" sz="1000" dirty="0" smtClean="0">
                <a:solidFill>
                  <a:srgbClr val="0000FF"/>
                </a:solidFill>
              </a:rPr>
              <a:t>]</a:t>
            </a:r>
          </a:p>
          <a:p>
            <a:pPr marL="228600" indent="-228600">
              <a:buAutoNum type="arabicPeriod" startAt="4"/>
            </a:pPr>
            <a:r>
              <a:rPr lang="en-US" altLang="zh-CN" sz="1000" dirty="0" smtClean="0">
                <a:solidFill>
                  <a:schemeClr val="tx1"/>
                </a:solidFill>
              </a:rPr>
              <a:t>ESM           </a:t>
            </a:r>
            <a:r>
              <a:rPr lang="en-US" altLang="ja-JP" sz="1000" dirty="0" smtClean="0">
                <a:solidFill>
                  <a:schemeClr val="tx1"/>
                </a:solidFill>
              </a:rPr>
              <a:t> [</a:t>
            </a:r>
            <a:r>
              <a:rPr lang="zh-CN" altLang="en-US" sz="1000" dirty="0" smtClean="0">
                <a:solidFill>
                  <a:schemeClr val="tx1"/>
                </a:solidFill>
              </a:rPr>
              <a:t>着座异常</a:t>
            </a:r>
            <a:r>
              <a:rPr lang="en-US" altLang="zh-CN" sz="1000" dirty="0" smtClean="0">
                <a:solidFill>
                  <a:schemeClr val="tx1"/>
                </a:solidFill>
              </a:rPr>
              <a:t>]     \  [</a:t>
            </a:r>
            <a:r>
              <a:rPr lang="zh-CN" altLang="en-US" sz="1000" dirty="0" smtClean="0">
                <a:solidFill>
                  <a:schemeClr val="tx1"/>
                </a:solidFill>
              </a:rPr>
              <a:t>清洗机异常→抓取异常</a:t>
            </a:r>
            <a:r>
              <a:rPr lang="en-US" altLang="zh-CN" sz="1000" dirty="0" smtClean="0">
                <a:solidFill>
                  <a:schemeClr val="tx1"/>
                </a:solidFill>
              </a:rPr>
              <a:t>]                                                       </a:t>
            </a:r>
            <a:r>
              <a:rPr lang="en-US" altLang="ja-JP" sz="1000" dirty="0" smtClean="0">
                <a:solidFill>
                  <a:srgbClr val="0000FF"/>
                </a:solidFill>
              </a:rPr>
              <a:t>[</a:t>
            </a:r>
            <a:r>
              <a:rPr lang="zh-CN" altLang="en-US" sz="1000" dirty="0" smtClean="0">
                <a:solidFill>
                  <a:srgbClr val="0000FF"/>
                </a:solidFill>
              </a:rPr>
              <a:t>着座異常</a:t>
            </a:r>
            <a:r>
              <a:rPr lang="en-US" altLang="zh-CN" sz="1000" dirty="0" smtClean="0">
                <a:solidFill>
                  <a:srgbClr val="0000FF"/>
                </a:solidFill>
              </a:rPr>
              <a:t>]   \  [</a:t>
            </a:r>
            <a:r>
              <a:rPr lang="zh-CN" altLang="en-US" sz="1000" dirty="0" smtClean="0">
                <a:solidFill>
                  <a:srgbClr val="0000FF"/>
                </a:solidFill>
              </a:rPr>
              <a:t>洗浄機異常→</a:t>
            </a:r>
            <a:r>
              <a:rPr lang="ja-JP" altLang="en-US" sz="1000" dirty="0" smtClean="0">
                <a:solidFill>
                  <a:srgbClr val="0000FF"/>
                </a:solidFill>
              </a:rPr>
              <a:t>製品挟み爪異常</a:t>
            </a:r>
            <a:r>
              <a:rPr lang="en-US" altLang="zh-CN" sz="1000" dirty="0" smtClean="0">
                <a:solidFill>
                  <a:srgbClr val="0000FF"/>
                </a:solidFill>
              </a:rPr>
              <a:t>] </a:t>
            </a:r>
          </a:p>
          <a:p>
            <a:pPr marL="228600" indent="-228600"/>
            <a:r>
              <a:rPr kumimoji="1" lang="en-US" altLang="zh-CN" sz="1000" b="1" dirty="0" smtClean="0">
                <a:latin typeface="MS Gothic" pitchFamily="49" charset="-128"/>
                <a:ea typeface="MS Gothic" pitchFamily="49" charset="-128"/>
              </a:rPr>
              <a:t>DC</a:t>
            </a:r>
            <a:r>
              <a:rPr kumimoji="1" lang="zh-CN" altLang="en-US" sz="1000" b="1" dirty="0" smtClean="0">
                <a:latin typeface="MS Gothic" pitchFamily="49" charset="-128"/>
                <a:ea typeface="MS Gothic" pitchFamily="49" charset="-128"/>
              </a:rPr>
              <a:t>工程 </a:t>
            </a:r>
            <a:endParaRPr kumimoji="1" lang="en-US" altLang="zh-CN" sz="1000" b="1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>
              <a:buAutoNum type="arabicPeriod"/>
            </a:pPr>
            <a:r>
              <a:rPr kumimoji="1" lang="en-US" altLang="zh-CN" sz="1000" dirty="0" smtClean="0">
                <a:latin typeface="MS Gothic" pitchFamily="49" charset="-128"/>
                <a:ea typeface="MS Gothic" pitchFamily="49" charset="-128"/>
              </a:rPr>
              <a:t>2000T    [</a:t>
            </a:r>
            <a:r>
              <a:rPr kumimoji="1" lang="zh-CN" altLang="en-US" sz="1000" dirty="0" smtClean="0">
                <a:latin typeface="MS Gothic" pitchFamily="49" charset="-128"/>
                <a:ea typeface="MS Gothic" pitchFamily="49" charset="-128"/>
              </a:rPr>
              <a:t>抛光时间递减</a:t>
            </a:r>
            <a:r>
              <a:rPr kumimoji="1" lang="en-US" altLang="zh-CN" sz="1000" dirty="0" smtClean="0">
                <a:latin typeface="MS Gothic" pitchFamily="49" charset="-128"/>
                <a:ea typeface="MS Gothic" pitchFamily="49" charset="-128"/>
              </a:rPr>
              <a:t>]   [</a:t>
            </a:r>
            <a:r>
              <a:rPr kumimoji="1" lang="zh-CN" altLang="en-US" sz="1000" dirty="0" smtClean="0">
                <a:latin typeface="MS Gothic" pitchFamily="49" charset="-128"/>
                <a:ea typeface="MS Gothic" pitchFamily="49" charset="-128"/>
              </a:rPr>
              <a:t>异常换模 时间递减</a:t>
            </a:r>
            <a:r>
              <a:rPr kumimoji="1" lang="en-US" altLang="zh-CN" sz="1000" dirty="0" smtClean="0">
                <a:latin typeface="MS Gothic" pitchFamily="49" charset="-128"/>
                <a:ea typeface="MS Gothic" pitchFamily="49" charset="-128"/>
              </a:rPr>
              <a:t>]  [</a:t>
            </a:r>
            <a:r>
              <a:rPr kumimoji="1" lang="zh-CN" altLang="en-US" sz="1000" dirty="0" smtClean="0">
                <a:latin typeface="MS Gothic" pitchFamily="49" charset="-128"/>
                <a:ea typeface="MS Gothic" pitchFamily="49" charset="-128"/>
              </a:rPr>
              <a:t>无计划时间长</a:t>
            </a:r>
            <a:r>
              <a:rPr kumimoji="1" lang="en-US" altLang="zh-CN" sz="1000" dirty="0" smtClean="0">
                <a:latin typeface="MS Gothic" pitchFamily="49" charset="-128"/>
                <a:ea typeface="MS Gothic" pitchFamily="49" charset="-128"/>
              </a:rPr>
              <a:t>】     </a:t>
            </a:r>
            <a:r>
              <a:rPr kumimoji="1" lang="en-US" altLang="zh-CN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[</a:t>
            </a:r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型磨き時間逓減</a:t>
            </a:r>
            <a:r>
              <a:rPr kumimoji="1" lang="en-US" altLang="zh-CN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]    [</a:t>
            </a:r>
            <a:r>
              <a:rPr kumimoji="1" lang="zh-CN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段取</a:t>
            </a:r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き時間逓減</a:t>
            </a:r>
            <a:r>
              <a:rPr kumimoji="1" lang="en-US" altLang="zh-CN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]    [</a:t>
            </a:r>
            <a:r>
              <a:rPr kumimoji="1" lang="zh-CN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无计画</a:t>
            </a:r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時間逓減</a:t>
            </a:r>
            <a:r>
              <a:rPr kumimoji="1" lang="en-US" altLang="zh-CN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]</a:t>
            </a:r>
          </a:p>
          <a:p>
            <a:pPr marL="228600" indent="-228600">
              <a:buAutoNum type="arabicPeriod" startAt="2"/>
            </a:pPr>
            <a:r>
              <a:rPr lang="en-US" altLang="ja-JP" sz="1000" dirty="0" smtClean="0">
                <a:solidFill>
                  <a:schemeClr val="tx1"/>
                </a:solidFill>
              </a:rPr>
              <a:t>800T           </a:t>
            </a:r>
            <a:r>
              <a:rPr kumimoji="1" lang="en-US" altLang="zh-CN" sz="1000" dirty="0" smtClean="0">
                <a:latin typeface="MS Gothic" pitchFamily="49" charset="-128"/>
                <a:ea typeface="MS Gothic" pitchFamily="49" charset="-128"/>
              </a:rPr>
              <a:t>[</a:t>
            </a:r>
            <a:r>
              <a:rPr kumimoji="1" lang="zh-CN" altLang="en-US" sz="1000" dirty="0" smtClean="0">
                <a:latin typeface="MS Gothic" pitchFamily="49" charset="-128"/>
                <a:ea typeface="MS Gothic" pitchFamily="49" charset="-128"/>
              </a:rPr>
              <a:t>抛光时间递减</a:t>
            </a:r>
            <a:r>
              <a:rPr kumimoji="1" lang="en-US" altLang="zh-CN" sz="1000" dirty="0" smtClean="0">
                <a:latin typeface="MS Gothic" pitchFamily="49" charset="-128"/>
                <a:ea typeface="MS Gothic" pitchFamily="49" charset="-128"/>
              </a:rPr>
              <a:t>]                                            </a:t>
            </a:r>
            <a:r>
              <a:rPr kumimoji="1" lang="en-US" altLang="zh-CN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[</a:t>
            </a:r>
            <a:r>
              <a:rPr kumimoji="1" lang="ja-JP" altLang="en-US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型磨き時間逓減</a:t>
            </a:r>
            <a:r>
              <a:rPr kumimoji="1" lang="en-US" altLang="zh-CN" sz="1000" dirty="0" smtClean="0">
                <a:solidFill>
                  <a:srgbClr val="0000FF"/>
                </a:solidFill>
                <a:latin typeface="MS Gothic" pitchFamily="49" charset="-128"/>
                <a:ea typeface="MS Gothic" pitchFamily="49" charset="-128"/>
              </a:rPr>
              <a:t>]</a:t>
            </a:r>
            <a:endParaRPr kumimoji="1" lang="en-US" altLang="zh-CN" sz="1000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zh-CN" sz="1000" b="1" dirty="0" smtClean="0">
                <a:latin typeface="MS Gothic" pitchFamily="49" charset="-128"/>
                <a:ea typeface="MS Gothic" pitchFamily="49" charset="-128"/>
              </a:rPr>
              <a:t>FI</a:t>
            </a:r>
            <a:r>
              <a:rPr kumimoji="1" lang="zh-CN" altLang="en-US" sz="1000" b="1" dirty="0" smtClean="0">
                <a:latin typeface="MS Gothic" pitchFamily="49" charset="-128"/>
                <a:ea typeface="MS Gothic" pitchFamily="49" charset="-128"/>
              </a:rPr>
              <a:t>工程</a:t>
            </a:r>
            <a:r>
              <a:rPr kumimoji="1" lang="en-US" altLang="zh-CN" sz="1000" b="1" dirty="0" smtClean="0">
                <a:latin typeface="MS Gothic" pitchFamily="49" charset="-128"/>
                <a:ea typeface="MS Gothic" pitchFamily="49" charset="-128"/>
              </a:rPr>
              <a:t>-  PC</a:t>
            </a:r>
            <a:r>
              <a:rPr kumimoji="1" lang="zh-CN" altLang="en-US" sz="1000" b="1" dirty="0" smtClean="0">
                <a:latin typeface="MS Gothic" pitchFamily="49" charset="-128"/>
                <a:ea typeface="MS Gothic" pitchFamily="49" charset="-128"/>
              </a:rPr>
              <a:t>工程</a:t>
            </a:r>
            <a:r>
              <a:rPr kumimoji="1" lang="en-US" altLang="zh-CN" sz="1000" b="1" dirty="0" smtClean="0">
                <a:latin typeface="MS Gothic" pitchFamily="49" charset="-128"/>
                <a:ea typeface="MS Gothic" pitchFamily="49" charset="-128"/>
              </a:rPr>
              <a:t>-   </a:t>
            </a:r>
            <a:endParaRPr lang="en-US" altLang="ja-JP" sz="1000" b="1" dirty="0" smtClean="0">
              <a:solidFill>
                <a:schemeClr val="tx1"/>
              </a:solidFill>
            </a:endParaRPr>
          </a:p>
          <a:p>
            <a:pPr marL="228600" indent="-228600"/>
            <a:r>
              <a:rPr lang="en-US" altLang="zh-CN" sz="1000" dirty="0" smtClean="0">
                <a:solidFill>
                  <a:srgbClr val="0000FF"/>
                </a:solidFill>
              </a:rPr>
              <a:t>                                                          </a:t>
            </a:r>
            <a:endParaRPr lang="zh-CN" altLang="zh-CN" sz="1000" dirty="0" smtClean="0">
              <a:solidFill>
                <a:srgbClr val="0000FF"/>
              </a:solidFill>
            </a:endParaRPr>
          </a:p>
          <a:p>
            <a:pPr marL="228600" indent="-228600"/>
            <a:endParaRPr lang="en-US" altLang="zh-CN" sz="1000" dirty="0" smtClean="0">
              <a:solidFill>
                <a:srgbClr val="0000FF"/>
              </a:solidFill>
            </a:endParaRPr>
          </a:p>
          <a:p>
            <a:endParaRPr kumimoji="1" lang="en-US" altLang="zh-CN" sz="1000" b="1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endParaRPr kumimoji="1" lang="en-US" altLang="zh-CN" sz="1000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zh-CN" sz="1000" dirty="0" smtClean="0">
                <a:latin typeface="MS Gothic" pitchFamily="49" charset="-128"/>
                <a:ea typeface="MS Gothic" pitchFamily="49" charset="-128"/>
              </a:rPr>
              <a:t>             </a:t>
            </a:r>
          </a:p>
          <a:p>
            <a:pPr marL="228600" indent="-228600"/>
            <a:r>
              <a:rPr kumimoji="1" lang="zh-CN" altLang="en-US" sz="1000" dirty="0" smtClean="0">
                <a:latin typeface="MS Gothic" pitchFamily="49" charset="-128"/>
                <a:ea typeface="MS Gothic" pitchFamily="49" charset="-128"/>
              </a:rPr>
              <a:t>   </a:t>
            </a:r>
            <a:endParaRPr kumimoji="1" lang="en-US" altLang="zh-CN" sz="1000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ja-JP" sz="1000" dirty="0" smtClean="0">
                <a:latin typeface="MS Gothic" pitchFamily="49" charset="-128"/>
                <a:ea typeface="MS Gothic" pitchFamily="49" charset="-128"/>
              </a:rPr>
              <a:t>        </a:t>
            </a:r>
            <a:r>
              <a:rPr kumimoji="1" lang="ja-JP" altLang="en-US" sz="1000" dirty="0">
                <a:latin typeface="MS Gothic" pitchFamily="49" charset="-128"/>
                <a:ea typeface="MS Gothic" pitchFamily="49" charset="-128"/>
              </a:rPr>
              <a:t>　</a:t>
            </a:r>
            <a:endParaRPr kumimoji="1" lang="en-US" altLang="ja-JP" sz="1000" dirty="0">
              <a:latin typeface="MS Gothic" pitchFamily="49" charset="-128"/>
              <a:ea typeface="MS Gothic" pitchFamily="49" charset="-128"/>
            </a:endParaRPr>
          </a:p>
          <a:p>
            <a:endParaRPr kumimoji="1" lang="en-US" altLang="ja-JP" sz="1000" dirty="0">
              <a:latin typeface="MS Gothic" pitchFamily="49" charset="-128"/>
              <a:ea typeface="MS Gothic" pitchFamily="49" charset="-128"/>
            </a:endParaRPr>
          </a:p>
          <a:p>
            <a:endParaRPr kumimoji="1" lang="en-US" altLang="ja-JP" sz="1000" dirty="0">
              <a:latin typeface="MS Gothic" pitchFamily="49" charset="-128"/>
              <a:ea typeface="MS Gothic" pitchFamily="49" charset="-128"/>
            </a:endParaRPr>
          </a:p>
          <a:p>
            <a:r>
              <a:rPr kumimoji="1" lang="ja-JP" altLang="en-US" sz="1000" dirty="0">
                <a:latin typeface="MS Gothic" pitchFamily="49" charset="-128"/>
                <a:ea typeface="MS Gothic" pitchFamily="49" charset="-128"/>
              </a:rPr>
              <a:t>　　　　　</a:t>
            </a:r>
            <a:endParaRPr kumimoji="1" lang="en-US" altLang="ja-JP" sz="1000" dirty="0">
              <a:latin typeface="MS Gothic" pitchFamily="49" charset="-128"/>
              <a:ea typeface="MS Gothic" pitchFamily="49" charset="-128"/>
            </a:endParaRPr>
          </a:p>
          <a:p>
            <a:endParaRPr kumimoji="1" lang="ja-JP" altLang="en-US" sz="1000" dirty="0">
              <a:latin typeface="MS Gothic" pitchFamily="49" charset="-128"/>
              <a:ea typeface="MS Gothic" pitchFamily="49" charset="-128"/>
            </a:endParaRPr>
          </a:p>
        </p:txBody>
      </p:sp>
      <p:pic>
        <p:nvPicPr>
          <p:cNvPr id="6" name="图片 5" descr="2.bmp"/>
          <p:cNvPicPr>
            <a:picLocks noChangeAspect="1"/>
          </p:cNvPicPr>
          <p:nvPr/>
        </p:nvPicPr>
        <p:blipFill>
          <a:blip r:embed="rId2"/>
          <a:srcRect l="1562" r="1562"/>
          <a:stretch>
            <a:fillRect/>
          </a:stretch>
        </p:blipFill>
        <p:spPr>
          <a:xfrm>
            <a:off x="0" y="71414"/>
            <a:ext cx="9144016" cy="4643446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500298" y="1571612"/>
            <a:ext cx="1857388" cy="214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无标题.png"/>
          <p:cNvPicPr>
            <a:picLocks noChangeAspect="1"/>
          </p:cNvPicPr>
          <p:nvPr/>
        </p:nvPicPr>
        <p:blipFill>
          <a:blip r:embed="rId2"/>
          <a:srcRect t="3876" b="3102"/>
          <a:stretch>
            <a:fillRect/>
          </a:stretch>
        </p:blipFill>
        <p:spPr>
          <a:xfrm>
            <a:off x="0" y="0"/>
            <a:ext cx="9144000" cy="5143512"/>
          </a:xfrm>
          <a:prstGeom prst="rect">
            <a:avLst/>
          </a:prstGeom>
        </p:spPr>
      </p:pic>
      <p:sp>
        <p:nvSpPr>
          <p:cNvPr id="4" name="テキスト ボックス 40"/>
          <p:cNvSpPr txBox="1"/>
          <p:nvPr/>
        </p:nvSpPr>
        <p:spPr>
          <a:xfrm>
            <a:off x="1000100" y="5143512"/>
            <a:ext cx="7715272" cy="1571636"/>
          </a:xfrm>
          <a:prstGeom prst="rect">
            <a:avLst/>
          </a:prstGeom>
          <a:noFill/>
          <a:ln w="12700" cmpd="sng"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t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/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问题点对应：</a:t>
            </a:r>
            <a:endParaRPr kumimoji="1" lang="en-US" altLang="zh-CN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1.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制造各系的间接项目基准的初步设定        </a:t>
            </a:r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5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月</a:t>
            </a:r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11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日</a:t>
            </a:r>
            <a:r>
              <a:rPr kumimoji="1" lang="ja-JP" altLang="en-US" dirty="0" smtClean="0">
                <a:latin typeface="MS Gothic" pitchFamily="49" charset="-128"/>
                <a:ea typeface="MS Gothic" pitchFamily="49" charset="-128"/>
              </a:rPr>
              <a:t>と</a:t>
            </a:r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5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月</a:t>
            </a:r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14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日         制造各系长    </a:t>
            </a:r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TPS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推进系</a:t>
            </a:r>
            <a:endParaRPr kumimoji="1" lang="en-US" altLang="zh-CN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  </a:t>
            </a:r>
            <a:r>
              <a:rPr kumimoji="1" lang="ja-JP" altLang="en-US" dirty="0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製造各係間接項目の基準を仮制定する</a:t>
            </a:r>
            <a:endParaRPr kumimoji="1" lang="en-US" altLang="zh-CN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2.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间接项目填写方法的统一                  </a:t>
            </a:r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5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月</a:t>
            </a:r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11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日</a:t>
            </a:r>
            <a:endParaRPr kumimoji="1" lang="en-US" altLang="zh-CN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  </a:t>
            </a:r>
            <a:r>
              <a:rPr kumimoji="1" lang="ja-JP" altLang="en-US" dirty="0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間接項目の記録方を統一にする</a:t>
            </a:r>
            <a:endParaRPr kumimoji="1" lang="en-US" altLang="zh-CN" dirty="0" smtClean="0">
              <a:solidFill>
                <a:srgbClr val="FF0000"/>
              </a:solidFill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3.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制订 间接时间管理的 一点教育书          </a:t>
            </a:r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5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月</a:t>
            </a:r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17~18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日               </a:t>
            </a:r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TPS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推进系</a:t>
            </a:r>
            <a:endParaRPr kumimoji="1" lang="en-US" altLang="zh-CN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  </a:t>
            </a:r>
            <a:r>
              <a:rPr kumimoji="1" lang="ja-JP" altLang="en-US" dirty="0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間接時間管理のウオンポイントレッスン作成</a:t>
            </a:r>
            <a:endParaRPr kumimoji="1" lang="en-US" altLang="zh-CN" dirty="0" smtClean="0">
              <a:solidFill>
                <a:srgbClr val="FF0000"/>
              </a:solidFill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4.5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月间接时间的跟踪 ，基准的再确认        </a:t>
            </a:r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5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月</a:t>
            </a:r>
            <a:r>
              <a:rPr kumimoji="1" lang="ja-JP" altLang="en-US" dirty="0" smtClean="0">
                <a:latin typeface="MS Gothic" pitchFamily="49" charset="-128"/>
                <a:ea typeface="MS Gothic" pitchFamily="49" charset="-128"/>
              </a:rPr>
              <a:t>末</a:t>
            </a:r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-6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月</a:t>
            </a:r>
            <a:r>
              <a:rPr kumimoji="1" lang="ja-JP" altLang="en-US" dirty="0" smtClean="0">
                <a:latin typeface="MS Gothic" pitchFamily="49" charset="-128"/>
                <a:ea typeface="MS Gothic" pitchFamily="49" charset="-128"/>
              </a:rPr>
              <a:t>頭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              </a:t>
            </a:r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TPS</a:t>
            </a:r>
            <a:r>
              <a:rPr kumimoji="1" lang="zh-CN" altLang="en-US" dirty="0" smtClean="0">
                <a:latin typeface="MS Gothic" pitchFamily="49" charset="-128"/>
                <a:ea typeface="MS Gothic" pitchFamily="49" charset="-128"/>
              </a:rPr>
              <a:t>推进系      制造各系</a:t>
            </a:r>
            <a:endParaRPr kumimoji="1" lang="en-US" altLang="zh-CN" dirty="0" smtClean="0"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zh-CN" dirty="0" smtClean="0">
                <a:latin typeface="MS Gothic" pitchFamily="49" charset="-128"/>
                <a:ea typeface="MS Gothic" pitchFamily="49" charset="-128"/>
              </a:rPr>
              <a:t>  </a:t>
            </a:r>
            <a:r>
              <a:rPr kumimoji="1" lang="en-US" altLang="ja-JP" dirty="0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5</a:t>
            </a:r>
            <a:r>
              <a:rPr kumimoji="1" lang="ja-JP" altLang="en-US" dirty="0" smtClean="0">
                <a:solidFill>
                  <a:srgbClr val="FF0000"/>
                </a:solidFill>
                <a:latin typeface="MS Gothic" pitchFamily="49" charset="-128"/>
                <a:ea typeface="MS Gothic" pitchFamily="49" charset="-128"/>
              </a:rPr>
              <a:t>月間接時間のフォローと基準の見直し</a:t>
            </a:r>
            <a:endParaRPr kumimoji="1" lang="en-US" altLang="zh-CN" dirty="0" smtClean="0">
              <a:solidFill>
                <a:srgbClr val="FF0000"/>
              </a:solidFill>
              <a:latin typeface="MS Gothic" pitchFamily="49" charset="-128"/>
              <a:ea typeface="MS Gothic" pitchFamily="49" charset="-128"/>
            </a:endParaRPr>
          </a:p>
          <a:p>
            <a:pPr marL="228600" indent="-228600"/>
            <a:r>
              <a:rPr kumimoji="1" lang="en-US" altLang="ja-JP" dirty="0" smtClean="0">
                <a:latin typeface="MS Gothic" pitchFamily="49" charset="-128"/>
                <a:ea typeface="MS Gothic" pitchFamily="49" charset="-128"/>
              </a:rPr>
              <a:t>        </a:t>
            </a:r>
            <a:r>
              <a:rPr kumimoji="1" lang="ja-JP" altLang="en-US" dirty="0">
                <a:latin typeface="MS Gothic" pitchFamily="49" charset="-128"/>
                <a:ea typeface="MS Gothic" pitchFamily="49" charset="-128"/>
              </a:rPr>
              <a:t>　</a:t>
            </a:r>
            <a:endParaRPr kumimoji="1" lang="en-US" altLang="ja-JP" dirty="0">
              <a:latin typeface="MS Gothic" pitchFamily="49" charset="-128"/>
              <a:ea typeface="MS Gothic" pitchFamily="49" charset="-128"/>
            </a:endParaRPr>
          </a:p>
          <a:p>
            <a:endParaRPr kumimoji="1" lang="en-US" altLang="ja-JP" dirty="0">
              <a:latin typeface="MS Gothic" pitchFamily="49" charset="-128"/>
              <a:ea typeface="MS Gothic" pitchFamily="49" charset="-128"/>
            </a:endParaRPr>
          </a:p>
          <a:p>
            <a:endParaRPr kumimoji="1" lang="en-US" altLang="ja-JP" dirty="0">
              <a:latin typeface="MS Gothic" pitchFamily="49" charset="-128"/>
              <a:ea typeface="MS Gothic" pitchFamily="49" charset="-128"/>
            </a:endParaRPr>
          </a:p>
          <a:p>
            <a:r>
              <a:rPr kumimoji="1" lang="ja-JP" altLang="en-US" dirty="0">
                <a:latin typeface="MS Gothic" pitchFamily="49" charset="-128"/>
                <a:ea typeface="MS Gothic" pitchFamily="49" charset="-128"/>
              </a:rPr>
              <a:t>　　　　　</a:t>
            </a:r>
            <a:endParaRPr kumimoji="1" lang="en-US" altLang="ja-JP" dirty="0">
              <a:latin typeface="MS Gothic" pitchFamily="49" charset="-128"/>
              <a:ea typeface="MS Gothic" pitchFamily="49" charset="-128"/>
            </a:endParaRPr>
          </a:p>
          <a:p>
            <a:endParaRPr kumimoji="1" lang="ja-JP" altLang="en-US" dirty="0">
              <a:latin typeface="MS Gothic" pitchFamily="49" charset="-128"/>
              <a:ea typeface="MS Gothic" pitchFamily="49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1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704"/>
            <a:ext cx="9144000" cy="6420592"/>
          </a:xfrm>
          <a:prstGeom prst="rect">
            <a:avLst/>
          </a:prstGeom>
        </p:spPr>
      </p:pic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3929058" y="149522"/>
          <a:ext cx="2143140" cy="350520"/>
        </p:xfrm>
        <a:graphic>
          <a:graphicData uri="http://schemas.openxmlformats.org/drawingml/2006/table">
            <a:tbl>
              <a:tblPr/>
              <a:tblGrid>
                <a:gridCol w="2143140"/>
              </a:tblGrid>
              <a:tr h="323850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ja-JP" sz="2300" b="0" i="0" u="sng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3</a:t>
                      </a:r>
                      <a:r>
                        <a:rPr lang="ja-JP" altLang="en-US" sz="2300" b="0" i="0" u="sng" strike="noStrike" dirty="0" smtClean="0">
                          <a:solidFill>
                            <a:srgbClr val="000000"/>
                          </a:solidFill>
                          <a:latin typeface="宋体"/>
                        </a:rPr>
                        <a:t>ヶ月要</a:t>
                      </a:r>
                      <a:r>
                        <a:rPr lang="ja-JP" altLang="en-US" sz="2300" b="0" i="0" u="sng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員算定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.bmp"/>
          <p:cNvPicPr>
            <a:picLocks noChangeAspect="1"/>
          </p:cNvPicPr>
          <p:nvPr/>
        </p:nvPicPr>
        <p:blipFill>
          <a:blip r:embed="rId2"/>
          <a:srcRect r="1562" b="18530"/>
          <a:stretch>
            <a:fillRect/>
          </a:stretch>
        </p:blipFill>
        <p:spPr>
          <a:xfrm>
            <a:off x="71438" y="142852"/>
            <a:ext cx="9001156" cy="3357586"/>
          </a:xfrm>
          <a:prstGeom prst="rect">
            <a:avLst/>
          </a:prstGeom>
        </p:spPr>
      </p:pic>
      <p:pic>
        <p:nvPicPr>
          <p:cNvPr id="3" name="图片 2" descr="3.bmp"/>
          <p:cNvPicPr>
            <a:picLocks noChangeAspect="1"/>
          </p:cNvPicPr>
          <p:nvPr/>
        </p:nvPicPr>
        <p:blipFill>
          <a:blip r:embed="rId3"/>
          <a:srcRect b="10066"/>
          <a:stretch>
            <a:fillRect/>
          </a:stretch>
        </p:blipFill>
        <p:spPr>
          <a:xfrm>
            <a:off x="142844" y="3500438"/>
            <a:ext cx="8858312" cy="31910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4.bmp"/>
          <p:cNvPicPr>
            <a:picLocks noChangeAspect="1"/>
          </p:cNvPicPr>
          <p:nvPr/>
        </p:nvPicPr>
        <p:blipFill>
          <a:blip r:embed="rId2"/>
          <a:srcRect b="946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.bmp"/>
          <p:cNvPicPr>
            <a:picLocks noChangeAspect="1"/>
          </p:cNvPicPr>
          <p:nvPr/>
        </p:nvPicPr>
        <p:blipFill>
          <a:blip r:embed="rId2"/>
          <a:srcRect b="15166"/>
          <a:stretch>
            <a:fillRect/>
          </a:stretch>
        </p:blipFill>
        <p:spPr>
          <a:xfrm>
            <a:off x="0" y="0"/>
            <a:ext cx="9144000" cy="3000372"/>
          </a:xfrm>
          <a:prstGeom prst="rect">
            <a:avLst/>
          </a:prstGeom>
        </p:spPr>
      </p:pic>
      <p:pic>
        <p:nvPicPr>
          <p:cNvPr id="3" name="图片 2" descr="6.b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00372"/>
            <a:ext cx="9144000" cy="46380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08275"/>
            <a:ext cx="8229600" cy="1143000"/>
          </a:xfrm>
        </p:spPr>
        <p:txBody>
          <a:bodyPr/>
          <a:lstStyle/>
          <a:p>
            <a:pPr eaLnBrk="1" hangingPunct="1"/>
            <a:r>
              <a:rPr lang="ja-JP" altLang="en-US" smtClean="0"/>
              <a:t>正、副総経理のご指導をお願い</a:t>
            </a:r>
            <a:endParaRPr lang="zh-CN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1891</TotalTime>
  <Words>1046</Words>
  <PresentationFormat>全屏显示(4:3)</PresentationFormat>
  <Paragraphs>157</Paragraphs>
  <Slides>21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Office 主题</vt:lpstr>
      <vt:lpstr>2012年05月工数報告会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正、副総経理のご指導をお願い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YANWEI</cp:lastModifiedBy>
  <cp:revision>227</cp:revision>
  <dcterms:modified xsi:type="dcterms:W3CDTF">2012-05-16T06:28:55Z</dcterms:modified>
</cp:coreProperties>
</file>