
<file path=[Content_Types].xml><?xml version="1.0" encoding="utf-8"?>
<Types xmlns="http://schemas.openxmlformats.org/package/2006/content-types">
  <Default Extension="png" ContentType="image/png"/>
  <Default Extension="emf" ContentType="image/x-emf"/>
  <Default Extension="xls" ContentType="application/vnd.ms-excel"/>
  <Default Extension="jpeg" ContentType="image/jpeg"/>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 id="2147483698" r:id="rId2"/>
  </p:sldMasterIdLst>
  <p:notesMasterIdLst>
    <p:notesMasterId r:id="rId74"/>
  </p:notesMasterIdLst>
  <p:handoutMasterIdLst>
    <p:handoutMasterId r:id="rId75"/>
  </p:handoutMasterIdLst>
  <p:sldIdLst>
    <p:sldId id="256" r:id="rId3"/>
    <p:sldId id="430" r:id="rId4"/>
    <p:sldId id="585" r:id="rId5"/>
    <p:sldId id="431" r:id="rId6"/>
    <p:sldId id="586" r:id="rId7"/>
    <p:sldId id="587" r:id="rId8"/>
    <p:sldId id="588" r:id="rId9"/>
    <p:sldId id="627" r:id="rId10"/>
    <p:sldId id="589" r:id="rId11"/>
    <p:sldId id="590" r:id="rId12"/>
    <p:sldId id="432" r:id="rId13"/>
    <p:sldId id="592" r:id="rId14"/>
    <p:sldId id="593" r:id="rId15"/>
    <p:sldId id="595" r:id="rId16"/>
    <p:sldId id="596" r:id="rId17"/>
    <p:sldId id="628" r:id="rId18"/>
    <p:sldId id="433" r:id="rId19"/>
    <p:sldId id="597" r:id="rId20"/>
    <p:sldId id="629" r:id="rId21"/>
    <p:sldId id="598" r:id="rId22"/>
    <p:sldId id="436" r:id="rId23"/>
    <p:sldId id="600" r:id="rId24"/>
    <p:sldId id="437" r:id="rId25"/>
    <p:sldId id="438" r:id="rId26"/>
    <p:sldId id="439" r:id="rId27"/>
    <p:sldId id="440" r:id="rId28"/>
    <p:sldId id="441" r:id="rId29"/>
    <p:sldId id="442" r:id="rId30"/>
    <p:sldId id="601" r:id="rId31"/>
    <p:sldId id="443" r:id="rId32"/>
    <p:sldId id="602" r:id="rId33"/>
    <p:sldId id="444" r:id="rId34"/>
    <p:sldId id="603" r:id="rId35"/>
    <p:sldId id="604" r:id="rId36"/>
    <p:sldId id="605" r:id="rId37"/>
    <p:sldId id="606" r:id="rId38"/>
    <p:sldId id="607" r:id="rId39"/>
    <p:sldId id="608" r:id="rId40"/>
    <p:sldId id="609" r:id="rId41"/>
    <p:sldId id="445" r:id="rId42"/>
    <p:sldId id="610" r:id="rId43"/>
    <p:sldId id="611" r:id="rId44"/>
    <p:sldId id="451" r:id="rId45"/>
    <p:sldId id="452" r:id="rId46"/>
    <p:sldId id="612" r:id="rId47"/>
    <p:sldId id="453" r:id="rId48"/>
    <p:sldId id="454" r:id="rId49"/>
    <p:sldId id="614" r:id="rId50"/>
    <p:sldId id="455" r:id="rId51"/>
    <p:sldId id="456" r:id="rId52"/>
    <p:sldId id="457" r:id="rId53"/>
    <p:sldId id="617" r:id="rId54"/>
    <p:sldId id="618" r:id="rId55"/>
    <p:sldId id="619" r:id="rId56"/>
    <p:sldId id="620" r:id="rId57"/>
    <p:sldId id="621" r:id="rId58"/>
    <p:sldId id="622" r:id="rId59"/>
    <p:sldId id="623" r:id="rId60"/>
    <p:sldId id="624" r:id="rId61"/>
    <p:sldId id="458" r:id="rId62"/>
    <p:sldId id="459" r:id="rId63"/>
    <p:sldId id="460" r:id="rId64"/>
    <p:sldId id="461" r:id="rId65"/>
    <p:sldId id="468" r:id="rId66"/>
    <p:sldId id="625" r:id="rId67"/>
    <p:sldId id="469" r:id="rId68"/>
    <p:sldId id="470" r:id="rId69"/>
    <p:sldId id="471" r:id="rId70"/>
    <p:sldId id="472" r:id="rId71"/>
    <p:sldId id="473" r:id="rId72"/>
    <p:sldId id="474" r:id="rId73"/>
  </p:sldIdLst>
  <p:sldSz cx="13681075" cy="6840538"/>
  <p:notesSz cx="6858000" cy="9144000"/>
  <p:defaultTextStyle>
    <a:defPPr>
      <a:defRPr lang="zh-CN"/>
    </a:defPPr>
    <a:lvl1pPr algn="l" rtl="0" fontAlgn="base">
      <a:spcBef>
        <a:spcPct val="0"/>
      </a:spcBef>
      <a:spcAft>
        <a:spcPct val="0"/>
      </a:spcAft>
      <a:defRPr kumimoji="1" sz="3400" kern="1200">
        <a:solidFill>
          <a:schemeClr val="tx1"/>
        </a:solidFill>
        <a:latin typeface="Tahoma" pitchFamily="34" charset="0"/>
        <a:ea typeface="宋体" charset="-122"/>
        <a:cs typeface="+mn-cs"/>
      </a:defRPr>
    </a:lvl1pPr>
    <a:lvl2pPr marL="656676" algn="l" rtl="0" fontAlgn="base">
      <a:spcBef>
        <a:spcPct val="0"/>
      </a:spcBef>
      <a:spcAft>
        <a:spcPct val="0"/>
      </a:spcAft>
      <a:defRPr kumimoji="1" sz="3400" kern="1200">
        <a:solidFill>
          <a:schemeClr val="tx1"/>
        </a:solidFill>
        <a:latin typeface="Tahoma" pitchFamily="34" charset="0"/>
        <a:ea typeface="宋体" charset="-122"/>
        <a:cs typeface="+mn-cs"/>
      </a:defRPr>
    </a:lvl2pPr>
    <a:lvl3pPr marL="1313353" algn="l" rtl="0" fontAlgn="base">
      <a:spcBef>
        <a:spcPct val="0"/>
      </a:spcBef>
      <a:spcAft>
        <a:spcPct val="0"/>
      </a:spcAft>
      <a:defRPr kumimoji="1" sz="3400" kern="1200">
        <a:solidFill>
          <a:schemeClr val="tx1"/>
        </a:solidFill>
        <a:latin typeface="Tahoma" pitchFamily="34" charset="0"/>
        <a:ea typeface="宋体" charset="-122"/>
        <a:cs typeface="+mn-cs"/>
      </a:defRPr>
    </a:lvl3pPr>
    <a:lvl4pPr marL="1970029" algn="l" rtl="0" fontAlgn="base">
      <a:spcBef>
        <a:spcPct val="0"/>
      </a:spcBef>
      <a:spcAft>
        <a:spcPct val="0"/>
      </a:spcAft>
      <a:defRPr kumimoji="1" sz="3400" kern="1200">
        <a:solidFill>
          <a:schemeClr val="tx1"/>
        </a:solidFill>
        <a:latin typeface="Tahoma" pitchFamily="34" charset="0"/>
        <a:ea typeface="宋体" charset="-122"/>
        <a:cs typeface="+mn-cs"/>
      </a:defRPr>
    </a:lvl4pPr>
    <a:lvl5pPr marL="2626705" algn="l" rtl="0" fontAlgn="base">
      <a:spcBef>
        <a:spcPct val="0"/>
      </a:spcBef>
      <a:spcAft>
        <a:spcPct val="0"/>
      </a:spcAft>
      <a:defRPr kumimoji="1" sz="3400" kern="1200">
        <a:solidFill>
          <a:schemeClr val="tx1"/>
        </a:solidFill>
        <a:latin typeface="Tahoma" pitchFamily="34" charset="0"/>
        <a:ea typeface="宋体" charset="-122"/>
        <a:cs typeface="+mn-cs"/>
      </a:defRPr>
    </a:lvl5pPr>
    <a:lvl6pPr marL="3283382" algn="l" defTabSz="1313353" rtl="0" eaLnBrk="1" latinLnBrk="0" hangingPunct="1">
      <a:defRPr kumimoji="1" sz="3400" kern="1200">
        <a:solidFill>
          <a:schemeClr val="tx1"/>
        </a:solidFill>
        <a:latin typeface="Tahoma" pitchFamily="34" charset="0"/>
        <a:ea typeface="宋体" charset="-122"/>
        <a:cs typeface="+mn-cs"/>
      </a:defRPr>
    </a:lvl6pPr>
    <a:lvl7pPr marL="3940058" algn="l" defTabSz="1313353" rtl="0" eaLnBrk="1" latinLnBrk="0" hangingPunct="1">
      <a:defRPr kumimoji="1" sz="3400" kern="1200">
        <a:solidFill>
          <a:schemeClr val="tx1"/>
        </a:solidFill>
        <a:latin typeface="Tahoma" pitchFamily="34" charset="0"/>
        <a:ea typeface="宋体" charset="-122"/>
        <a:cs typeface="+mn-cs"/>
      </a:defRPr>
    </a:lvl7pPr>
    <a:lvl8pPr marL="4596735" algn="l" defTabSz="1313353" rtl="0" eaLnBrk="1" latinLnBrk="0" hangingPunct="1">
      <a:defRPr kumimoji="1" sz="3400" kern="1200">
        <a:solidFill>
          <a:schemeClr val="tx1"/>
        </a:solidFill>
        <a:latin typeface="Tahoma" pitchFamily="34" charset="0"/>
        <a:ea typeface="宋体" charset="-122"/>
        <a:cs typeface="+mn-cs"/>
      </a:defRPr>
    </a:lvl8pPr>
    <a:lvl9pPr marL="5253411" algn="l" defTabSz="1313353" rtl="0" eaLnBrk="1" latinLnBrk="0" hangingPunct="1">
      <a:defRPr kumimoji="1" sz="3400" kern="1200">
        <a:solidFill>
          <a:schemeClr val="tx1"/>
        </a:solidFill>
        <a:latin typeface="Tahoma" pitchFamily="34" charset="0"/>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CC"/>
    <a:srgbClr val="333300"/>
    <a:srgbClr val="CCECFF"/>
    <a:srgbClr val="CCFFFF"/>
    <a:srgbClr val="A422AA"/>
    <a:srgbClr val="3333FF"/>
    <a:srgbClr val="1C1C1C"/>
    <a:srgbClr val="99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979" autoAdjust="0"/>
    <p:restoredTop sz="94660" autoAdjust="0"/>
  </p:normalViewPr>
  <p:slideViewPr>
    <p:cSldViewPr>
      <p:cViewPr>
        <p:scale>
          <a:sx n="75" d="100"/>
          <a:sy n="75" d="100"/>
        </p:scale>
        <p:origin x="-1836" y="-948"/>
      </p:cViewPr>
      <p:guideLst>
        <p:guide orient="horz" pos="1005"/>
        <p:guide pos="4309"/>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 r:id="rId24" collapse="1"/>
      <p:sld r:id="rId25" collapse="1"/>
      <p:sld r:id="rId26" collapse="1"/>
      <p:sld r:id="rId27" collapse="1"/>
      <p:sld r:id="rId28" collapse="1"/>
      <p:sld r:id="rId29" collapse="1"/>
      <p:sld r:id="rId30" collapse="1"/>
      <p:sld r:id="rId31" collapse="1"/>
      <p:sld r:id="rId32" collapse="1"/>
      <p:sld r:id="rId33" collapse="1"/>
      <p:sld r:id="rId34" collapse="1"/>
      <p:sld r:id="rId35" collapse="1"/>
    </p:sldLst>
  </p:outlineViewPr>
  <p:notesTextViewPr>
    <p:cViewPr>
      <p:scale>
        <a:sx n="100" d="100"/>
        <a:sy n="100" d="100"/>
      </p:scale>
      <p:origin x="0" y="0"/>
    </p:cViewPr>
  </p:notesTextViewPr>
  <p:sorterViewPr>
    <p:cViewPr>
      <p:scale>
        <a:sx n="50" d="100"/>
        <a:sy n="50" d="100"/>
      </p:scale>
      <p:origin x="0" y="8412"/>
    </p:cViewPr>
  </p:sorterViewPr>
  <p:notesViewPr>
    <p:cSldViewPr>
      <p:cViewPr varScale="1">
        <p:scale>
          <a:sx n="53" d="100"/>
          <a:sy n="53" d="100"/>
        </p:scale>
        <p:origin x="-2916"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notesMaster" Target="notesMasters/notesMaster1.xml"/><Relationship Id="rId79"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_rels/viewProps.xml.rels><?xml version="1.0" encoding="UTF-8" standalone="yes"?>
<Relationships xmlns="http://schemas.openxmlformats.org/package/2006/relationships"><Relationship Id="rId8" Type="http://schemas.openxmlformats.org/officeDocument/2006/relationships/slide" Target="slides/slide19.xml"/><Relationship Id="rId13" Type="http://schemas.openxmlformats.org/officeDocument/2006/relationships/slide" Target="slides/slide32.xml"/><Relationship Id="rId18" Type="http://schemas.openxmlformats.org/officeDocument/2006/relationships/slide" Target="slides/slide44.xml"/><Relationship Id="rId26" Type="http://schemas.openxmlformats.org/officeDocument/2006/relationships/slide" Target="slides/slide61.xml"/><Relationship Id="rId3" Type="http://schemas.openxmlformats.org/officeDocument/2006/relationships/slide" Target="slides/slide12.xml"/><Relationship Id="rId21" Type="http://schemas.openxmlformats.org/officeDocument/2006/relationships/slide" Target="slides/slide47.xml"/><Relationship Id="rId34" Type="http://schemas.openxmlformats.org/officeDocument/2006/relationships/slide" Target="slides/slide70.xml"/><Relationship Id="rId7" Type="http://schemas.openxmlformats.org/officeDocument/2006/relationships/slide" Target="slides/slide18.xml"/><Relationship Id="rId12" Type="http://schemas.openxmlformats.org/officeDocument/2006/relationships/slide" Target="slides/slide31.xml"/><Relationship Id="rId17" Type="http://schemas.openxmlformats.org/officeDocument/2006/relationships/slide" Target="slides/slide37.xml"/><Relationship Id="rId25" Type="http://schemas.openxmlformats.org/officeDocument/2006/relationships/slide" Target="slides/slide60.xml"/><Relationship Id="rId33" Type="http://schemas.openxmlformats.org/officeDocument/2006/relationships/slide" Target="slides/slide69.xml"/><Relationship Id="rId2" Type="http://schemas.openxmlformats.org/officeDocument/2006/relationships/slide" Target="slides/slide5.xml"/><Relationship Id="rId16" Type="http://schemas.openxmlformats.org/officeDocument/2006/relationships/slide" Target="slides/slide36.xml"/><Relationship Id="rId20" Type="http://schemas.openxmlformats.org/officeDocument/2006/relationships/slide" Target="slides/slide46.xml"/><Relationship Id="rId29" Type="http://schemas.openxmlformats.org/officeDocument/2006/relationships/slide" Target="slides/slide65.xml"/><Relationship Id="rId1" Type="http://schemas.openxmlformats.org/officeDocument/2006/relationships/slide" Target="slides/slide3.xml"/><Relationship Id="rId6" Type="http://schemas.openxmlformats.org/officeDocument/2006/relationships/slide" Target="slides/slide15.xml"/><Relationship Id="rId11" Type="http://schemas.openxmlformats.org/officeDocument/2006/relationships/slide" Target="slides/slide30.xml"/><Relationship Id="rId24" Type="http://schemas.openxmlformats.org/officeDocument/2006/relationships/slide" Target="slides/slide52.xml"/><Relationship Id="rId32" Type="http://schemas.openxmlformats.org/officeDocument/2006/relationships/slide" Target="slides/slide68.xml"/><Relationship Id="rId5" Type="http://schemas.openxmlformats.org/officeDocument/2006/relationships/slide" Target="slides/slide14.xml"/><Relationship Id="rId15" Type="http://schemas.openxmlformats.org/officeDocument/2006/relationships/slide" Target="slides/slide35.xml"/><Relationship Id="rId23" Type="http://schemas.openxmlformats.org/officeDocument/2006/relationships/slide" Target="slides/slide51.xml"/><Relationship Id="rId28" Type="http://schemas.openxmlformats.org/officeDocument/2006/relationships/slide" Target="slides/slide63.xml"/><Relationship Id="rId10" Type="http://schemas.openxmlformats.org/officeDocument/2006/relationships/slide" Target="slides/slide22.xml"/><Relationship Id="rId19" Type="http://schemas.openxmlformats.org/officeDocument/2006/relationships/slide" Target="slides/slide45.xml"/><Relationship Id="rId31" Type="http://schemas.openxmlformats.org/officeDocument/2006/relationships/slide" Target="slides/slide67.xml"/><Relationship Id="rId4" Type="http://schemas.openxmlformats.org/officeDocument/2006/relationships/slide" Target="slides/slide13.xml"/><Relationship Id="rId9" Type="http://schemas.openxmlformats.org/officeDocument/2006/relationships/slide" Target="slides/slide20.xml"/><Relationship Id="rId14" Type="http://schemas.openxmlformats.org/officeDocument/2006/relationships/slide" Target="slides/slide34.xml"/><Relationship Id="rId22" Type="http://schemas.openxmlformats.org/officeDocument/2006/relationships/slide" Target="slides/slide50.xml"/><Relationship Id="rId27" Type="http://schemas.openxmlformats.org/officeDocument/2006/relationships/slide" Target="slides/slide62.xml"/><Relationship Id="rId30" Type="http://schemas.openxmlformats.org/officeDocument/2006/relationships/slide" Target="slides/slide66.xml"/><Relationship Id="rId35" Type="http://schemas.openxmlformats.org/officeDocument/2006/relationships/slide" Target="slides/slide7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1F0D5AF-6538-4135-AC59-F754BD70FB8C}" type="datetimeFigureOut">
              <a:rPr lang="zh-CN" altLang="en-US" smtClean="0"/>
              <a:pPr/>
              <a:t>2017/6/8</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r>
              <a:rPr lang="en-US" altLang="zh-CN" smtClean="0"/>
              <a:t>2015-9-5</a:t>
            </a:r>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74AFA33-F556-4C4A-8593-FD36B6A1ECCB}" type="slidenum">
              <a:rPr lang="zh-CN" altLang="en-US" smtClean="0"/>
              <a:pPr/>
              <a:t>‹#›</a:t>
            </a:fld>
            <a:endParaRPr lang="zh-CN" altLang="en-US"/>
          </a:p>
        </p:txBody>
      </p:sp>
    </p:spTree>
    <p:extLst>
      <p:ext uri="{BB962C8B-B14F-4D97-AF65-F5344CB8AC3E}">
        <p14:creationId xmlns:p14="http://schemas.microsoft.com/office/powerpoint/2010/main" val="345736629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20000"/>
              </a:spcBef>
              <a:buClr>
                <a:schemeClr val="hlink"/>
              </a:buClr>
              <a:buSzPct val="110000"/>
              <a:buFont typeface="Wingdings" pitchFamily="2" charset="2"/>
              <a:buBlip>
                <a:blip r:embed="rId2"/>
              </a:buBlip>
              <a:defRPr sz="1200"/>
            </a:lvl1pPr>
          </a:lstStyle>
          <a:p>
            <a:endParaRPr lang="en-US" altLang="zh-CN"/>
          </a:p>
        </p:txBody>
      </p:sp>
      <p:sp>
        <p:nvSpPr>
          <p:cNvPr id="38915"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20000"/>
              </a:spcBef>
              <a:buClr>
                <a:schemeClr val="hlink"/>
              </a:buClr>
              <a:buSzPct val="110000"/>
              <a:buFont typeface="Wingdings" pitchFamily="2" charset="2"/>
              <a:buBlip>
                <a:blip r:embed="rId2"/>
              </a:buBlip>
              <a:defRPr sz="1200"/>
            </a:lvl1pPr>
          </a:lstStyle>
          <a:p>
            <a:endParaRPr lang="en-US" altLang="zh-CN"/>
          </a:p>
        </p:txBody>
      </p:sp>
      <p:sp>
        <p:nvSpPr>
          <p:cNvPr id="38916" name="Rectangle 4"/>
          <p:cNvSpPr>
            <a:spLocks noGrp="1" noRot="1" noChangeAspect="1" noChangeArrowheads="1" noTextEdit="1"/>
          </p:cNvSpPr>
          <p:nvPr>
            <p:ph type="sldImg" idx="2"/>
          </p:nvPr>
        </p:nvSpPr>
        <p:spPr bwMode="auto">
          <a:xfrm>
            <a:off x="0" y="685800"/>
            <a:ext cx="6858000" cy="3429000"/>
          </a:xfrm>
          <a:prstGeom prst="rect">
            <a:avLst/>
          </a:prstGeom>
          <a:noFill/>
          <a:ln w="9525">
            <a:solidFill>
              <a:srgbClr val="000000"/>
            </a:solidFill>
            <a:miter lim="800000"/>
            <a:headEnd/>
            <a:tailEnd/>
          </a:ln>
          <a:effectLst/>
        </p:spPr>
      </p:sp>
      <p:sp>
        <p:nvSpPr>
          <p:cNvPr id="38917"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38918"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20000"/>
              </a:spcBef>
              <a:buClr>
                <a:schemeClr val="hlink"/>
              </a:buClr>
              <a:buSzPct val="110000"/>
              <a:buFont typeface="Wingdings" pitchFamily="2" charset="2"/>
              <a:buBlip>
                <a:blip r:embed="rId2"/>
              </a:buBlip>
              <a:defRPr sz="1200"/>
            </a:lvl1pPr>
          </a:lstStyle>
          <a:p>
            <a:r>
              <a:rPr lang="en-US" altLang="zh-CN" smtClean="0"/>
              <a:t>2015-9-5</a:t>
            </a:r>
            <a:endParaRPr lang="en-US" altLang="zh-CN"/>
          </a:p>
        </p:txBody>
      </p:sp>
      <p:sp>
        <p:nvSpPr>
          <p:cNvPr id="38919"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20000"/>
              </a:spcBef>
              <a:buClr>
                <a:schemeClr val="hlink"/>
              </a:buClr>
              <a:buSzPct val="110000"/>
              <a:buFont typeface="Wingdings" pitchFamily="2" charset="2"/>
              <a:buBlip>
                <a:blip r:embed="rId2"/>
              </a:buBlip>
              <a:defRPr sz="1200"/>
            </a:lvl1pPr>
          </a:lstStyle>
          <a:p>
            <a:fld id="{88C8C9F8-D16C-4253-A02C-3ABB99AA81F9}" type="slidenum">
              <a:rPr lang="en-US" altLang="zh-CN"/>
              <a:pPr/>
              <a:t>‹#›</a:t>
            </a:fld>
            <a:endParaRPr lang="en-US" altLang="zh-CN"/>
          </a:p>
        </p:txBody>
      </p:sp>
    </p:spTree>
    <p:extLst>
      <p:ext uri="{BB962C8B-B14F-4D97-AF65-F5344CB8AC3E}">
        <p14:creationId xmlns:p14="http://schemas.microsoft.com/office/powerpoint/2010/main" val="3429553316"/>
      </p:ext>
    </p:extLst>
  </p:cSld>
  <p:clrMap bg1="lt1" tx1="dk1" bg2="lt2" tx2="dk2" accent1="accent1" accent2="accent2" accent3="accent3" accent4="accent4" accent5="accent5" accent6="accent6" hlink="hlink" folHlink="folHlink"/>
  <p:hf hdr="0" ftr="0" dt="0"/>
  <p:notesStyle>
    <a:lvl1pPr algn="l" rtl="0" fontAlgn="base">
      <a:spcBef>
        <a:spcPct val="30000"/>
      </a:spcBef>
      <a:spcAft>
        <a:spcPct val="0"/>
      </a:spcAft>
      <a:defRPr kumimoji="1" sz="1700" kern="1200">
        <a:solidFill>
          <a:schemeClr val="tx1"/>
        </a:solidFill>
        <a:latin typeface="Times New Roman" charset="0"/>
        <a:ea typeface="宋体" charset="-122"/>
        <a:cs typeface="+mn-cs"/>
      </a:defRPr>
    </a:lvl1pPr>
    <a:lvl2pPr marL="656676" algn="l" rtl="0" fontAlgn="base">
      <a:spcBef>
        <a:spcPct val="30000"/>
      </a:spcBef>
      <a:spcAft>
        <a:spcPct val="0"/>
      </a:spcAft>
      <a:defRPr kumimoji="1" sz="1700" kern="1200">
        <a:solidFill>
          <a:schemeClr val="tx1"/>
        </a:solidFill>
        <a:latin typeface="Times New Roman" charset="0"/>
        <a:ea typeface="宋体" charset="-122"/>
        <a:cs typeface="+mn-cs"/>
      </a:defRPr>
    </a:lvl2pPr>
    <a:lvl3pPr marL="1313353" algn="l" rtl="0" fontAlgn="base">
      <a:spcBef>
        <a:spcPct val="30000"/>
      </a:spcBef>
      <a:spcAft>
        <a:spcPct val="0"/>
      </a:spcAft>
      <a:defRPr kumimoji="1" sz="1700" kern="1200">
        <a:solidFill>
          <a:schemeClr val="tx1"/>
        </a:solidFill>
        <a:latin typeface="Times New Roman" charset="0"/>
        <a:ea typeface="宋体" charset="-122"/>
        <a:cs typeface="+mn-cs"/>
      </a:defRPr>
    </a:lvl3pPr>
    <a:lvl4pPr marL="1970029" algn="l" rtl="0" fontAlgn="base">
      <a:spcBef>
        <a:spcPct val="30000"/>
      </a:spcBef>
      <a:spcAft>
        <a:spcPct val="0"/>
      </a:spcAft>
      <a:defRPr kumimoji="1" sz="1700" kern="1200">
        <a:solidFill>
          <a:schemeClr val="tx1"/>
        </a:solidFill>
        <a:latin typeface="Times New Roman" charset="0"/>
        <a:ea typeface="宋体" charset="-122"/>
        <a:cs typeface="+mn-cs"/>
      </a:defRPr>
    </a:lvl4pPr>
    <a:lvl5pPr marL="2626705" algn="l" rtl="0" fontAlgn="base">
      <a:spcBef>
        <a:spcPct val="30000"/>
      </a:spcBef>
      <a:spcAft>
        <a:spcPct val="0"/>
      </a:spcAft>
      <a:defRPr kumimoji="1" sz="1700" kern="1200">
        <a:solidFill>
          <a:schemeClr val="tx1"/>
        </a:solidFill>
        <a:latin typeface="Times New Roman" charset="0"/>
        <a:ea typeface="宋体" charset="-122"/>
        <a:cs typeface="+mn-cs"/>
      </a:defRPr>
    </a:lvl5pPr>
    <a:lvl6pPr marL="3283382" algn="l" defTabSz="1313353" rtl="0" eaLnBrk="1" latinLnBrk="0" hangingPunct="1">
      <a:defRPr sz="1700" kern="1200">
        <a:solidFill>
          <a:schemeClr val="tx1"/>
        </a:solidFill>
        <a:latin typeface="+mn-lt"/>
        <a:ea typeface="+mn-ea"/>
        <a:cs typeface="+mn-cs"/>
      </a:defRPr>
    </a:lvl6pPr>
    <a:lvl7pPr marL="3940058" algn="l" defTabSz="1313353" rtl="0" eaLnBrk="1" latinLnBrk="0" hangingPunct="1">
      <a:defRPr sz="1700" kern="1200">
        <a:solidFill>
          <a:schemeClr val="tx1"/>
        </a:solidFill>
        <a:latin typeface="+mn-lt"/>
        <a:ea typeface="+mn-ea"/>
        <a:cs typeface="+mn-cs"/>
      </a:defRPr>
    </a:lvl7pPr>
    <a:lvl8pPr marL="4596735" algn="l" defTabSz="1313353" rtl="0" eaLnBrk="1" latinLnBrk="0" hangingPunct="1">
      <a:defRPr sz="1700" kern="1200">
        <a:solidFill>
          <a:schemeClr val="tx1"/>
        </a:solidFill>
        <a:latin typeface="+mn-lt"/>
        <a:ea typeface="+mn-ea"/>
        <a:cs typeface="+mn-cs"/>
      </a:defRPr>
    </a:lvl8pPr>
    <a:lvl9pPr marL="5253411" algn="l" defTabSz="1313353" rtl="0" eaLnBrk="1" latinLnBrk="0" hangingPunct="1">
      <a:defRPr sz="17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CB340C0-5E56-4A26-B974-6E726F7F2533}" type="slidenum">
              <a:rPr lang="en-US" altLang="zh-CN"/>
              <a:pPr/>
              <a:t>1</a:t>
            </a:fld>
            <a:endParaRPr lang="en-US" altLang="zh-CN"/>
          </a:p>
        </p:txBody>
      </p:sp>
      <p:sp>
        <p:nvSpPr>
          <p:cNvPr id="208898" name="Rectangle 2"/>
          <p:cNvSpPr>
            <a:spLocks noGrp="1" noRot="1" noChangeAspect="1" noChangeArrowheads="1" noTextEdit="1"/>
          </p:cNvSpPr>
          <p:nvPr>
            <p:ph type="sldImg"/>
          </p:nvPr>
        </p:nvSpPr>
        <p:spPr>
          <a:xfrm>
            <a:off x="0" y="685800"/>
            <a:ext cx="6858000" cy="3429000"/>
          </a:xfrm>
          <a:ln/>
        </p:spPr>
      </p:sp>
      <p:sp>
        <p:nvSpPr>
          <p:cNvPr id="208899"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0" y="685800"/>
            <a:ext cx="6858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8C8C9F8-D16C-4253-A02C-3ABB99AA81F9}" type="slidenum">
              <a:rPr lang="en-US" altLang="zh-CN" smtClean="0"/>
              <a:pPr/>
              <a:t>2</a:t>
            </a:fld>
            <a:endParaRPr lang="en-US" altLang="zh-C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0" y="685800"/>
            <a:ext cx="6858000" cy="3429000"/>
          </a:xfrm>
        </p:spPr>
      </p:sp>
      <p:sp>
        <p:nvSpPr>
          <p:cNvPr id="3" name="备注占位符 2"/>
          <p:cNvSpPr>
            <a:spLocks noGrp="1"/>
          </p:cNvSpPr>
          <p:nvPr>
            <p:ph type="body" idx="1"/>
          </p:nvPr>
        </p:nvSpPr>
        <p:spPr/>
        <p:txBody>
          <a:bodyPr>
            <a:normAutofit/>
          </a:bodyPr>
          <a:lstStyle/>
          <a:p>
            <a:endParaRPr lang="zh-CN" altLang="en-US"/>
          </a:p>
        </p:txBody>
      </p:sp>
      <p:sp>
        <p:nvSpPr>
          <p:cNvPr id="5" name="灯片编号占位符 4"/>
          <p:cNvSpPr>
            <a:spLocks noGrp="1"/>
          </p:cNvSpPr>
          <p:nvPr>
            <p:ph type="sldNum" sz="quarter" idx="11"/>
          </p:nvPr>
        </p:nvSpPr>
        <p:spPr/>
        <p:txBody>
          <a:bodyPr/>
          <a:lstStyle/>
          <a:p>
            <a:fld id="{88C8C9F8-D16C-4253-A02C-3ABB99AA81F9}" type="slidenum">
              <a:rPr lang="en-US" altLang="zh-CN" smtClean="0"/>
              <a:pPr/>
              <a:t>3</a:t>
            </a:fld>
            <a:endParaRPr lang="en-US" altLang="zh-C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026081" y="2125004"/>
            <a:ext cx="11628914" cy="1466282"/>
          </a:xfrm>
          <a:prstGeom prst="rect">
            <a:avLst/>
          </a:prstGeom>
        </p:spPr>
        <p:txBody>
          <a:bodyPr lIns="131335" tIns="65668" rIns="131335" bIns="65668"/>
          <a:lstStyle/>
          <a:p>
            <a:r>
              <a:rPr lang="zh-CN" altLang="en-US" smtClean="0"/>
              <a:t>单击此处编辑母版标题样式</a:t>
            </a:r>
            <a:endParaRPr lang="zh-CN" altLang="en-US"/>
          </a:p>
        </p:txBody>
      </p:sp>
      <p:sp>
        <p:nvSpPr>
          <p:cNvPr id="3" name="副标题 2"/>
          <p:cNvSpPr>
            <a:spLocks noGrp="1"/>
          </p:cNvSpPr>
          <p:nvPr>
            <p:ph type="subTitle" idx="1"/>
          </p:nvPr>
        </p:nvSpPr>
        <p:spPr>
          <a:xfrm>
            <a:off x="2052161" y="3876305"/>
            <a:ext cx="9576753" cy="1748137"/>
          </a:xfrm>
          <a:prstGeom prst="rect">
            <a:avLst/>
          </a:prstGeom>
        </p:spPr>
        <p:txBody>
          <a:bodyPr lIns="131335" tIns="65668" rIns="131335" bIns="65668"/>
          <a:lstStyle>
            <a:lvl1pPr marL="0" indent="0" algn="ctr">
              <a:buNone/>
              <a:defRPr>
                <a:solidFill>
                  <a:schemeClr val="tx1">
                    <a:tint val="75000"/>
                  </a:schemeClr>
                </a:solidFill>
              </a:defRPr>
            </a:lvl1pPr>
            <a:lvl2pPr marL="656676" indent="0" algn="ctr">
              <a:buNone/>
              <a:defRPr>
                <a:solidFill>
                  <a:schemeClr val="tx1">
                    <a:tint val="75000"/>
                  </a:schemeClr>
                </a:solidFill>
              </a:defRPr>
            </a:lvl2pPr>
            <a:lvl3pPr marL="1313353" indent="0" algn="ctr">
              <a:buNone/>
              <a:defRPr>
                <a:solidFill>
                  <a:schemeClr val="tx1">
                    <a:tint val="75000"/>
                  </a:schemeClr>
                </a:solidFill>
              </a:defRPr>
            </a:lvl3pPr>
            <a:lvl4pPr marL="1970029" indent="0" algn="ctr">
              <a:buNone/>
              <a:defRPr>
                <a:solidFill>
                  <a:schemeClr val="tx1">
                    <a:tint val="75000"/>
                  </a:schemeClr>
                </a:solidFill>
              </a:defRPr>
            </a:lvl4pPr>
            <a:lvl5pPr marL="2626705" indent="0" algn="ctr">
              <a:buNone/>
              <a:defRPr>
                <a:solidFill>
                  <a:schemeClr val="tx1">
                    <a:tint val="75000"/>
                  </a:schemeClr>
                </a:solidFill>
              </a:defRPr>
            </a:lvl5pPr>
            <a:lvl6pPr marL="3283382" indent="0" algn="ctr">
              <a:buNone/>
              <a:defRPr>
                <a:solidFill>
                  <a:schemeClr val="tx1">
                    <a:tint val="75000"/>
                  </a:schemeClr>
                </a:solidFill>
              </a:defRPr>
            </a:lvl6pPr>
            <a:lvl7pPr marL="3940058" indent="0" algn="ctr">
              <a:buNone/>
              <a:defRPr>
                <a:solidFill>
                  <a:schemeClr val="tx1">
                    <a:tint val="75000"/>
                  </a:schemeClr>
                </a:solidFill>
              </a:defRPr>
            </a:lvl7pPr>
            <a:lvl8pPr marL="4596735" indent="0" algn="ctr">
              <a:buNone/>
              <a:defRPr>
                <a:solidFill>
                  <a:schemeClr val="tx1">
                    <a:tint val="75000"/>
                  </a:schemeClr>
                </a:solidFill>
              </a:defRPr>
            </a:lvl8pPr>
            <a:lvl9pPr marL="5253411"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684054" y="6340167"/>
            <a:ext cx="3192251" cy="364196"/>
          </a:xfrm>
          <a:prstGeom prst="rect">
            <a:avLst/>
          </a:prstGeom>
        </p:spPr>
        <p:txBody>
          <a:bodyPr lIns="131335" tIns="65668" rIns="131335" bIns="65668"/>
          <a:lstStyle/>
          <a:p>
            <a:r>
              <a:rPr lang="en-US" altLang="zh-CN" smtClean="0"/>
              <a:t>2015/9/5</a:t>
            </a:r>
            <a:endParaRPr lang="en-US" altLang="zh-CN"/>
          </a:p>
        </p:txBody>
      </p:sp>
      <p:sp>
        <p:nvSpPr>
          <p:cNvPr id="5" name="页脚占位符 4"/>
          <p:cNvSpPr>
            <a:spLocks noGrp="1"/>
          </p:cNvSpPr>
          <p:nvPr>
            <p:ph type="ftr" sz="quarter" idx="11"/>
          </p:nvPr>
        </p:nvSpPr>
        <p:spPr>
          <a:xfrm>
            <a:off x="4674368" y="6340167"/>
            <a:ext cx="4332340" cy="364196"/>
          </a:xfrm>
          <a:prstGeom prst="rect">
            <a:avLst/>
          </a:prstGeom>
        </p:spPr>
        <p:txBody>
          <a:bodyPr lIns="131335" tIns="65668" rIns="131335" bIns="65668"/>
          <a:lstStyle/>
          <a:p>
            <a:r>
              <a:rPr lang="zh-CN" altLang="en-US" smtClean="0"/>
              <a:t>新产品导入</a:t>
            </a:r>
            <a:endParaRPr lang="en-US" altLang="zh-CN"/>
          </a:p>
        </p:txBody>
      </p:sp>
      <p:sp>
        <p:nvSpPr>
          <p:cNvPr id="6" name="灯片编号占位符 5"/>
          <p:cNvSpPr>
            <a:spLocks noGrp="1"/>
          </p:cNvSpPr>
          <p:nvPr>
            <p:ph type="sldNum" sz="quarter" idx="12"/>
          </p:nvPr>
        </p:nvSpPr>
        <p:spPr>
          <a:xfrm>
            <a:off x="9804770" y="6340167"/>
            <a:ext cx="3192251" cy="364196"/>
          </a:xfrm>
          <a:prstGeom prst="rect">
            <a:avLst/>
          </a:prstGeom>
        </p:spPr>
        <p:txBody>
          <a:bodyPr lIns="131335" tIns="65668" rIns="131335" bIns="65668"/>
          <a:lstStyle/>
          <a:p>
            <a:fld id="{8D3F8D83-2290-4461-B9F6-5466619AE160}" type="slidenum">
              <a:rPr lang="en-US" altLang="zh-CN" smtClean="0"/>
              <a:pPr/>
              <a:t>‹#›</a:t>
            </a:fld>
            <a:endParaRPr lang="en-US" altLang="zh-CN"/>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hf hdr="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84054" y="273939"/>
            <a:ext cx="12312968" cy="1140090"/>
          </a:xfrm>
          <a:prstGeom prst="rect">
            <a:avLst/>
          </a:prstGeom>
        </p:spPr>
        <p:txBody>
          <a:bodyPr lIns="131335" tIns="65668" rIns="131335" bIns="65668"/>
          <a:lstStyle/>
          <a:p>
            <a:r>
              <a:rPr lang="zh-CN" altLang="en-US" smtClean="0"/>
              <a:t>单击此处编辑母版标题样式</a:t>
            </a:r>
            <a:endParaRPr lang="zh-CN" altLang="en-US"/>
          </a:p>
        </p:txBody>
      </p:sp>
      <p:sp>
        <p:nvSpPr>
          <p:cNvPr id="3" name="内容占位符 2"/>
          <p:cNvSpPr>
            <a:spLocks noGrp="1"/>
          </p:cNvSpPr>
          <p:nvPr>
            <p:ph idx="1"/>
          </p:nvPr>
        </p:nvSpPr>
        <p:spPr>
          <a:xfrm>
            <a:off x="684054" y="1596128"/>
            <a:ext cx="12312968" cy="4514439"/>
          </a:xfrm>
          <a:prstGeom prst="rect">
            <a:avLst/>
          </a:prstGeom>
        </p:spPr>
        <p:txBody>
          <a:bodyPr lIns="131335" tIns="65668" rIns="131335" bIns="65668"/>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84054" y="6340167"/>
            <a:ext cx="3192251" cy="364196"/>
          </a:xfrm>
          <a:prstGeom prst="rect">
            <a:avLst/>
          </a:prstGeom>
        </p:spPr>
        <p:txBody>
          <a:bodyPr lIns="131335" tIns="65668" rIns="131335" bIns="65668"/>
          <a:lstStyle/>
          <a:p>
            <a:r>
              <a:rPr lang="en-US" altLang="zh-CN" smtClean="0"/>
              <a:t>2015/9/5</a:t>
            </a:r>
            <a:endParaRPr lang="en-US" altLang="zh-CN"/>
          </a:p>
        </p:txBody>
      </p:sp>
      <p:sp>
        <p:nvSpPr>
          <p:cNvPr id="5" name="页脚占位符 4"/>
          <p:cNvSpPr>
            <a:spLocks noGrp="1"/>
          </p:cNvSpPr>
          <p:nvPr>
            <p:ph type="ftr" sz="quarter" idx="11"/>
          </p:nvPr>
        </p:nvSpPr>
        <p:spPr>
          <a:xfrm>
            <a:off x="4674368" y="6340167"/>
            <a:ext cx="4332340" cy="364196"/>
          </a:xfrm>
          <a:prstGeom prst="rect">
            <a:avLst/>
          </a:prstGeom>
        </p:spPr>
        <p:txBody>
          <a:bodyPr lIns="131335" tIns="65668" rIns="131335" bIns="65668"/>
          <a:lstStyle/>
          <a:p>
            <a:r>
              <a:rPr lang="zh-CN" altLang="en-US" smtClean="0"/>
              <a:t>新产品导入</a:t>
            </a:r>
            <a:endParaRPr lang="en-US" altLang="zh-CN"/>
          </a:p>
        </p:txBody>
      </p:sp>
      <p:sp>
        <p:nvSpPr>
          <p:cNvPr id="6" name="灯片编号占位符 5"/>
          <p:cNvSpPr>
            <a:spLocks noGrp="1"/>
          </p:cNvSpPr>
          <p:nvPr>
            <p:ph type="sldNum" sz="quarter" idx="12"/>
          </p:nvPr>
        </p:nvSpPr>
        <p:spPr>
          <a:xfrm>
            <a:off x="9804770" y="6340167"/>
            <a:ext cx="3192251" cy="364196"/>
          </a:xfrm>
          <a:prstGeom prst="rect">
            <a:avLst/>
          </a:prstGeom>
        </p:spPr>
        <p:txBody>
          <a:bodyPr lIns="131335" tIns="65668" rIns="131335" bIns="65668"/>
          <a:lstStyle/>
          <a:p>
            <a:fld id="{7D210908-8A7C-4403-BA67-646411970F9C}" type="slidenum">
              <a:rPr lang="en-US" altLang="zh-CN" smtClean="0"/>
              <a:pPr/>
              <a:t>‹#›</a:t>
            </a:fld>
            <a:endParaRPr lang="en-US" altLang="zh-CN"/>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1080712" y="4395681"/>
            <a:ext cx="11628914" cy="1358607"/>
          </a:xfrm>
          <a:prstGeom prst="rect">
            <a:avLst/>
          </a:prstGeom>
        </p:spPr>
        <p:txBody>
          <a:bodyPr lIns="131335" tIns="65668" rIns="131335" bIns="65668" anchor="t"/>
          <a:lstStyle>
            <a:lvl1pPr algn="l">
              <a:defRPr sz="57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080712" y="2899312"/>
            <a:ext cx="11628914" cy="1496367"/>
          </a:xfrm>
          <a:prstGeom prst="rect">
            <a:avLst/>
          </a:prstGeom>
        </p:spPr>
        <p:txBody>
          <a:bodyPr lIns="131335" tIns="65668" rIns="131335" bIns="65668" anchor="b"/>
          <a:lstStyle>
            <a:lvl1pPr marL="0" indent="0">
              <a:buNone/>
              <a:defRPr sz="2900">
                <a:solidFill>
                  <a:schemeClr val="tx1">
                    <a:tint val="75000"/>
                  </a:schemeClr>
                </a:solidFill>
              </a:defRPr>
            </a:lvl1pPr>
            <a:lvl2pPr marL="656676" indent="0">
              <a:buNone/>
              <a:defRPr sz="2600">
                <a:solidFill>
                  <a:schemeClr val="tx1">
                    <a:tint val="75000"/>
                  </a:schemeClr>
                </a:solidFill>
              </a:defRPr>
            </a:lvl2pPr>
            <a:lvl3pPr marL="1313353" indent="0">
              <a:buNone/>
              <a:defRPr sz="2300">
                <a:solidFill>
                  <a:schemeClr val="tx1">
                    <a:tint val="75000"/>
                  </a:schemeClr>
                </a:solidFill>
              </a:defRPr>
            </a:lvl3pPr>
            <a:lvl4pPr marL="1970029" indent="0">
              <a:buNone/>
              <a:defRPr sz="2000">
                <a:solidFill>
                  <a:schemeClr val="tx1">
                    <a:tint val="75000"/>
                  </a:schemeClr>
                </a:solidFill>
              </a:defRPr>
            </a:lvl4pPr>
            <a:lvl5pPr marL="2626705" indent="0">
              <a:buNone/>
              <a:defRPr sz="2000">
                <a:solidFill>
                  <a:schemeClr val="tx1">
                    <a:tint val="75000"/>
                  </a:schemeClr>
                </a:solidFill>
              </a:defRPr>
            </a:lvl5pPr>
            <a:lvl6pPr marL="3283382" indent="0">
              <a:buNone/>
              <a:defRPr sz="2000">
                <a:solidFill>
                  <a:schemeClr val="tx1">
                    <a:tint val="75000"/>
                  </a:schemeClr>
                </a:solidFill>
              </a:defRPr>
            </a:lvl6pPr>
            <a:lvl7pPr marL="3940058" indent="0">
              <a:buNone/>
              <a:defRPr sz="2000">
                <a:solidFill>
                  <a:schemeClr val="tx1">
                    <a:tint val="75000"/>
                  </a:schemeClr>
                </a:solidFill>
              </a:defRPr>
            </a:lvl7pPr>
            <a:lvl8pPr marL="4596735" indent="0">
              <a:buNone/>
              <a:defRPr sz="2000">
                <a:solidFill>
                  <a:schemeClr val="tx1">
                    <a:tint val="75000"/>
                  </a:schemeClr>
                </a:solidFill>
              </a:defRPr>
            </a:lvl8pPr>
            <a:lvl9pPr marL="5253411" indent="0">
              <a:buNone/>
              <a:defRPr sz="20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684054" y="6340167"/>
            <a:ext cx="3192251" cy="364196"/>
          </a:xfrm>
          <a:prstGeom prst="rect">
            <a:avLst/>
          </a:prstGeom>
        </p:spPr>
        <p:txBody>
          <a:bodyPr lIns="131335" tIns="65668" rIns="131335" bIns="65668"/>
          <a:lstStyle/>
          <a:p>
            <a:r>
              <a:rPr lang="en-US" altLang="zh-CN" smtClean="0"/>
              <a:t>2015/9/5</a:t>
            </a:r>
            <a:endParaRPr lang="en-US" altLang="zh-CN"/>
          </a:p>
        </p:txBody>
      </p:sp>
      <p:sp>
        <p:nvSpPr>
          <p:cNvPr id="5" name="页脚占位符 4"/>
          <p:cNvSpPr>
            <a:spLocks noGrp="1"/>
          </p:cNvSpPr>
          <p:nvPr>
            <p:ph type="ftr" sz="quarter" idx="11"/>
          </p:nvPr>
        </p:nvSpPr>
        <p:spPr>
          <a:xfrm>
            <a:off x="4674368" y="6340167"/>
            <a:ext cx="4332340" cy="364196"/>
          </a:xfrm>
          <a:prstGeom prst="rect">
            <a:avLst/>
          </a:prstGeom>
        </p:spPr>
        <p:txBody>
          <a:bodyPr lIns="131335" tIns="65668" rIns="131335" bIns="65668"/>
          <a:lstStyle/>
          <a:p>
            <a:r>
              <a:rPr lang="zh-CN" altLang="en-US" smtClean="0"/>
              <a:t>新产品导入</a:t>
            </a:r>
            <a:endParaRPr lang="en-US" altLang="zh-CN"/>
          </a:p>
        </p:txBody>
      </p:sp>
      <p:sp>
        <p:nvSpPr>
          <p:cNvPr id="6" name="灯片编号占位符 5"/>
          <p:cNvSpPr>
            <a:spLocks noGrp="1"/>
          </p:cNvSpPr>
          <p:nvPr>
            <p:ph type="sldNum" sz="quarter" idx="12"/>
          </p:nvPr>
        </p:nvSpPr>
        <p:spPr>
          <a:xfrm>
            <a:off x="9804770" y="6340167"/>
            <a:ext cx="3192251" cy="364196"/>
          </a:xfrm>
          <a:prstGeom prst="rect">
            <a:avLst/>
          </a:prstGeom>
        </p:spPr>
        <p:txBody>
          <a:bodyPr lIns="131335" tIns="65668" rIns="131335" bIns="65668"/>
          <a:lstStyle/>
          <a:p>
            <a:fld id="{1FF9D232-878A-4C52-9CB0-3A9F3B6ED703}" type="slidenum">
              <a:rPr lang="en-US" altLang="zh-CN" smtClean="0"/>
              <a:pPr/>
              <a:t>‹#›</a:t>
            </a:fld>
            <a:endParaRPr lang="en-US" altLang="zh-CN"/>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84054" y="273939"/>
            <a:ext cx="12312968" cy="1140090"/>
          </a:xfrm>
          <a:prstGeom prst="rect">
            <a:avLst/>
          </a:prstGeom>
        </p:spPr>
        <p:txBody>
          <a:bodyPr lIns="131335" tIns="65668" rIns="131335" bIns="65668"/>
          <a:lstStyle/>
          <a:p>
            <a:r>
              <a:rPr lang="zh-CN" altLang="en-US" smtClean="0"/>
              <a:t>单击此处编辑母版标题样式</a:t>
            </a:r>
            <a:endParaRPr lang="zh-CN" altLang="en-US"/>
          </a:p>
        </p:txBody>
      </p:sp>
      <p:sp>
        <p:nvSpPr>
          <p:cNvPr id="3" name="内容占位符 2"/>
          <p:cNvSpPr>
            <a:spLocks noGrp="1"/>
          </p:cNvSpPr>
          <p:nvPr>
            <p:ph sz="half" idx="1"/>
          </p:nvPr>
        </p:nvSpPr>
        <p:spPr>
          <a:xfrm>
            <a:off x="912074" y="1596128"/>
            <a:ext cx="8092262" cy="4514439"/>
          </a:xfrm>
          <a:prstGeom prst="rect">
            <a:avLst/>
          </a:prstGeom>
        </p:spPr>
        <p:txBody>
          <a:bodyPr lIns="131335" tIns="65668" rIns="131335" bIns="65668"/>
          <a:lstStyle>
            <a:lvl1pPr>
              <a:defRPr sz="4000"/>
            </a:lvl1pPr>
            <a:lvl2pPr>
              <a:defRPr sz="3400"/>
            </a:lvl2pPr>
            <a:lvl3pPr>
              <a:defRPr sz="2900"/>
            </a:lvl3pPr>
            <a:lvl4pPr>
              <a:defRPr sz="2600"/>
            </a:lvl4pPr>
            <a:lvl5pPr>
              <a:defRPr sz="2600"/>
            </a:lvl5pPr>
            <a:lvl6pPr>
              <a:defRPr sz="2600"/>
            </a:lvl6pPr>
            <a:lvl7pPr>
              <a:defRPr sz="2600"/>
            </a:lvl7pPr>
            <a:lvl8pPr>
              <a:defRPr sz="2600"/>
            </a:lvl8pPr>
            <a:lvl9pPr>
              <a:defRPr sz="2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9232351" y="1596128"/>
            <a:ext cx="8094636" cy="4514439"/>
          </a:xfrm>
          <a:prstGeom prst="rect">
            <a:avLst/>
          </a:prstGeom>
        </p:spPr>
        <p:txBody>
          <a:bodyPr lIns="131335" tIns="65668" rIns="131335" bIns="65668"/>
          <a:lstStyle>
            <a:lvl1pPr>
              <a:defRPr sz="4000"/>
            </a:lvl1pPr>
            <a:lvl2pPr>
              <a:defRPr sz="3400"/>
            </a:lvl2pPr>
            <a:lvl3pPr>
              <a:defRPr sz="2900"/>
            </a:lvl3pPr>
            <a:lvl4pPr>
              <a:defRPr sz="2600"/>
            </a:lvl4pPr>
            <a:lvl5pPr>
              <a:defRPr sz="2600"/>
            </a:lvl5pPr>
            <a:lvl6pPr>
              <a:defRPr sz="2600"/>
            </a:lvl6pPr>
            <a:lvl7pPr>
              <a:defRPr sz="2600"/>
            </a:lvl7pPr>
            <a:lvl8pPr>
              <a:defRPr sz="2600"/>
            </a:lvl8pPr>
            <a:lvl9pPr>
              <a:defRPr sz="2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684054" y="6340167"/>
            <a:ext cx="3192251" cy="364196"/>
          </a:xfrm>
          <a:prstGeom prst="rect">
            <a:avLst/>
          </a:prstGeom>
        </p:spPr>
        <p:txBody>
          <a:bodyPr lIns="131335" tIns="65668" rIns="131335" bIns="65668"/>
          <a:lstStyle/>
          <a:p>
            <a:r>
              <a:rPr lang="en-US" altLang="zh-CN" smtClean="0"/>
              <a:t>2015/9/5</a:t>
            </a:r>
            <a:endParaRPr lang="en-US" altLang="zh-CN"/>
          </a:p>
        </p:txBody>
      </p:sp>
      <p:sp>
        <p:nvSpPr>
          <p:cNvPr id="6" name="页脚占位符 5"/>
          <p:cNvSpPr>
            <a:spLocks noGrp="1"/>
          </p:cNvSpPr>
          <p:nvPr>
            <p:ph type="ftr" sz="quarter" idx="11"/>
          </p:nvPr>
        </p:nvSpPr>
        <p:spPr>
          <a:xfrm>
            <a:off x="4674368" y="6340167"/>
            <a:ext cx="4332340" cy="364196"/>
          </a:xfrm>
          <a:prstGeom prst="rect">
            <a:avLst/>
          </a:prstGeom>
        </p:spPr>
        <p:txBody>
          <a:bodyPr lIns="131335" tIns="65668" rIns="131335" bIns="65668"/>
          <a:lstStyle/>
          <a:p>
            <a:r>
              <a:rPr lang="zh-CN" altLang="en-US" smtClean="0"/>
              <a:t>新产品导入</a:t>
            </a:r>
            <a:endParaRPr lang="en-US" altLang="zh-CN"/>
          </a:p>
        </p:txBody>
      </p:sp>
      <p:sp>
        <p:nvSpPr>
          <p:cNvPr id="7" name="灯片编号占位符 6"/>
          <p:cNvSpPr>
            <a:spLocks noGrp="1"/>
          </p:cNvSpPr>
          <p:nvPr>
            <p:ph type="sldNum" sz="quarter" idx="12"/>
          </p:nvPr>
        </p:nvSpPr>
        <p:spPr>
          <a:xfrm>
            <a:off x="9804770" y="6340167"/>
            <a:ext cx="3192251" cy="364196"/>
          </a:xfrm>
          <a:prstGeom prst="rect">
            <a:avLst/>
          </a:prstGeom>
        </p:spPr>
        <p:txBody>
          <a:bodyPr lIns="131335" tIns="65668" rIns="131335" bIns="65668"/>
          <a:lstStyle/>
          <a:p>
            <a:fld id="{A5C0C730-A1AC-44EB-8150-490335FB95DA}" type="slidenum">
              <a:rPr lang="en-US" altLang="zh-CN" smtClean="0"/>
              <a:pPr/>
              <a:t>‹#›</a:t>
            </a:fld>
            <a:endParaRPr lang="en-US" altLang="zh-CN"/>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84054" y="273939"/>
            <a:ext cx="12312968" cy="1140090"/>
          </a:xfrm>
          <a:prstGeom prst="rect">
            <a:avLst/>
          </a:prstGeom>
        </p:spPr>
        <p:txBody>
          <a:bodyPr lIns="131335" tIns="65668" rIns="131335" bIns="65668"/>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84054" y="1531204"/>
            <a:ext cx="6044851" cy="638134"/>
          </a:xfrm>
          <a:prstGeom prst="rect">
            <a:avLst/>
          </a:prstGeom>
        </p:spPr>
        <p:txBody>
          <a:bodyPr lIns="131335" tIns="65668" rIns="131335" bIns="65668" anchor="b"/>
          <a:lstStyle>
            <a:lvl1pPr marL="0" indent="0">
              <a:buNone/>
              <a:defRPr sz="3400" b="1"/>
            </a:lvl1pPr>
            <a:lvl2pPr marL="656676" indent="0">
              <a:buNone/>
              <a:defRPr sz="2900" b="1"/>
            </a:lvl2pPr>
            <a:lvl3pPr marL="1313353" indent="0">
              <a:buNone/>
              <a:defRPr sz="2600" b="1"/>
            </a:lvl3pPr>
            <a:lvl4pPr marL="1970029" indent="0">
              <a:buNone/>
              <a:defRPr sz="2300" b="1"/>
            </a:lvl4pPr>
            <a:lvl5pPr marL="2626705" indent="0">
              <a:buNone/>
              <a:defRPr sz="2300" b="1"/>
            </a:lvl5pPr>
            <a:lvl6pPr marL="3283382" indent="0">
              <a:buNone/>
              <a:defRPr sz="2300" b="1"/>
            </a:lvl6pPr>
            <a:lvl7pPr marL="3940058" indent="0">
              <a:buNone/>
              <a:defRPr sz="2300" b="1"/>
            </a:lvl7pPr>
            <a:lvl8pPr marL="4596735" indent="0">
              <a:buNone/>
              <a:defRPr sz="2300" b="1"/>
            </a:lvl8pPr>
            <a:lvl9pPr marL="5253411" indent="0">
              <a:buNone/>
              <a:defRPr sz="2300" b="1"/>
            </a:lvl9pPr>
          </a:lstStyle>
          <a:p>
            <a:pPr lvl="0"/>
            <a:r>
              <a:rPr lang="zh-CN" altLang="en-US" smtClean="0"/>
              <a:t>单击此处编辑母版文本样式</a:t>
            </a:r>
          </a:p>
        </p:txBody>
      </p:sp>
      <p:sp>
        <p:nvSpPr>
          <p:cNvPr id="4" name="内容占位符 3"/>
          <p:cNvSpPr>
            <a:spLocks noGrp="1"/>
          </p:cNvSpPr>
          <p:nvPr>
            <p:ph sz="half" idx="2"/>
          </p:nvPr>
        </p:nvSpPr>
        <p:spPr>
          <a:xfrm>
            <a:off x="684054" y="2169337"/>
            <a:ext cx="6044851" cy="3941227"/>
          </a:xfrm>
          <a:prstGeom prst="rect">
            <a:avLst/>
          </a:prstGeom>
        </p:spPr>
        <p:txBody>
          <a:bodyPr lIns="131335" tIns="65668" rIns="131335" bIns="65668"/>
          <a:lstStyle>
            <a:lvl1pPr>
              <a:defRPr sz="3400"/>
            </a:lvl1pPr>
            <a:lvl2pPr>
              <a:defRPr sz="2900"/>
            </a:lvl2pPr>
            <a:lvl3pPr>
              <a:defRPr sz="2600"/>
            </a:lvl3pPr>
            <a:lvl4pPr>
              <a:defRPr sz="2300"/>
            </a:lvl4pPr>
            <a:lvl5pPr>
              <a:defRPr sz="2300"/>
            </a:lvl5pPr>
            <a:lvl6pPr>
              <a:defRPr sz="2300"/>
            </a:lvl6pPr>
            <a:lvl7pPr>
              <a:defRPr sz="2300"/>
            </a:lvl7pPr>
            <a:lvl8pPr>
              <a:defRPr sz="2300"/>
            </a:lvl8pPr>
            <a:lvl9pPr>
              <a:defRPr sz="23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949798" y="1531204"/>
            <a:ext cx="6047225" cy="638134"/>
          </a:xfrm>
          <a:prstGeom prst="rect">
            <a:avLst/>
          </a:prstGeom>
        </p:spPr>
        <p:txBody>
          <a:bodyPr lIns="131335" tIns="65668" rIns="131335" bIns="65668" anchor="b"/>
          <a:lstStyle>
            <a:lvl1pPr marL="0" indent="0">
              <a:buNone/>
              <a:defRPr sz="3400" b="1"/>
            </a:lvl1pPr>
            <a:lvl2pPr marL="656676" indent="0">
              <a:buNone/>
              <a:defRPr sz="2900" b="1"/>
            </a:lvl2pPr>
            <a:lvl3pPr marL="1313353" indent="0">
              <a:buNone/>
              <a:defRPr sz="2600" b="1"/>
            </a:lvl3pPr>
            <a:lvl4pPr marL="1970029" indent="0">
              <a:buNone/>
              <a:defRPr sz="2300" b="1"/>
            </a:lvl4pPr>
            <a:lvl5pPr marL="2626705" indent="0">
              <a:buNone/>
              <a:defRPr sz="2300" b="1"/>
            </a:lvl5pPr>
            <a:lvl6pPr marL="3283382" indent="0">
              <a:buNone/>
              <a:defRPr sz="2300" b="1"/>
            </a:lvl6pPr>
            <a:lvl7pPr marL="3940058" indent="0">
              <a:buNone/>
              <a:defRPr sz="2300" b="1"/>
            </a:lvl7pPr>
            <a:lvl8pPr marL="4596735" indent="0">
              <a:buNone/>
              <a:defRPr sz="2300" b="1"/>
            </a:lvl8pPr>
            <a:lvl9pPr marL="5253411" indent="0">
              <a:buNone/>
              <a:defRPr sz="2300" b="1"/>
            </a:lvl9pPr>
          </a:lstStyle>
          <a:p>
            <a:pPr lvl="0"/>
            <a:r>
              <a:rPr lang="zh-CN" altLang="en-US" smtClean="0"/>
              <a:t>单击此处编辑母版文本样式</a:t>
            </a:r>
          </a:p>
        </p:txBody>
      </p:sp>
      <p:sp>
        <p:nvSpPr>
          <p:cNvPr id="6" name="内容占位符 5"/>
          <p:cNvSpPr>
            <a:spLocks noGrp="1"/>
          </p:cNvSpPr>
          <p:nvPr>
            <p:ph sz="quarter" idx="4"/>
          </p:nvPr>
        </p:nvSpPr>
        <p:spPr>
          <a:xfrm>
            <a:off x="6949798" y="2169337"/>
            <a:ext cx="6047225" cy="3941227"/>
          </a:xfrm>
          <a:prstGeom prst="rect">
            <a:avLst/>
          </a:prstGeom>
        </p:spPr>
        <p:txBody>
          <a:bodyPr lIns="131335" tIns="65668" rIns="131335" bIns="65668"/>
          <a:lstStyle>
            <a:lvl1pPr>
              <a:defRPr sz="3400"/>
            </a:lvl1pPr>
            <a:lvl2pPr>
              <a:defRPr sz="2900"/>
            </a:lvl2pPr>
            <a:lvl3pPr>
              <a:defRPr sz="2600"/>
            </a:lvl3pPr>
            <a:lvl4pPr>
              <a:defRPr sz="2300"/>
            </a:lvl4pPr>
            <a:lvl5pPr>
              <a:defRPr sz="2300"/>
            </a:lvl5pPr>
            <a:lvl6pPr>
              <a:defRPr sz="2300"/>
            </a:lvl6pPr>
            <a:lvl7pPr>
              <a:defRPr sz="2300"/>
            </a:lvl7pPr>
            <a:lvl8pPr>
              <a:defRPr sz="2300"/>
            </a:lvl8pPr>
            <a:lvl9pPr>
              <a:defRPr sz="23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684054" y="6340167"/>
            <a:ext cx="3192251" cy="364196"/>
          </a:xfrm>
          <a:prstGeom prst="rect">
            <a:avLst/>
          </a:prstGeom>
        </p:spPr>
        <p:txBody>
          <a:bodyPr lIns="131335" tIns="65668" rIns="131335" bIns="65668"/>
          <a:lstStyle/>
          <a:p>
            <a:r>
              <a:rPr lang="en-US" altLang="zh-CN" smtClean="0"/>
              <a:t>2015/9/5</a:t>
            </a:r>
            <a:endParaRPr lang="en-US" altLang="zh-CN"/>
          </a:p>
        </p:txBody>
      </p:sp>
      <p:sp>
        <p:nvSpPr>
          <p:cNvPr id="8" name="页脚占位符 7"/>
          <p:cNvSpPr>
            <a:spLocks noGrp="1"/>
          </p:cNvSpPr>
          <p:nvPr>
            <p:ph type="ftr" sz="quarter" idx="11"/>
          </p:nvPr>
        </p:nvSpPr>
        <p:spPr>
          <a:xfrm>
            <a:off x="4674368" y="6340167"/>
            <a:ext cx="4332340" cy="364196"/>
          </a:xfrm>
          <a:prstGeom prst="rect">
            <a:avLst/>
          </a:prstGeom>
        </p:spPr>
        <p:txBody>
          <a:bodyPr lIns="131335" tIns="65668" rIns="131335" bIns="65668"/>
          <a:lstStyle/>
          <a:p>
            <a:r>
              <a:rPr lang="zh-CN" altLang="en-US" smtClean="0"/>
              <a:t>新产品导入</a:t>
            </a:r>
            <a:endParaRPr lang="en-US" altLang="zh-CN"/>
          </a:p>
        </p:txBody>
      </p:sp>
      <p:sp>
        <p:nvSpPr>
          <p:cNvPr id="9" name="灯片编号占位符 8"/>
          <p:cNvSpPr>
            <a:spLocks noGrp="1"/>
          </p:cNvSpPr>
          <p:nvPr>
            <p:ph type="sldNum" sz="quarter" idx="12"/>
          </p:nvPr>
        </p:nvSpPr>
        <p:spPr>
          <a:xfrm>
            <a:off x="9804770" y="6340167"/>
            <a:ext cx="3192251" cy="364196"/>
          </a:xfrm>
          <a:prstGeom prst="rect">
            <a:avLst/>
          </a:prstGeom>
        </p:spPr>
        <p:txBody>
          <a:bodyPr lIns="131335" tIns="65668" rIns="131335" bIns="65668"/>
          <a:lstStyle/>
          <a:p>
            <a:fld id="{A63B1869-A6B0-430B-BBD0-60E5DB69D80C}" type="slidenum">
              <a:rPr lang="en-US" altLang="zh-CN" smtClean="0"/>
              <a:pPr/>
              <a:t>‹#›</a:t>
            </a:fld>
            <a:endParaRPr lang="en-US" altLang="zh-CN"/>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84054" y="273939"/>
            <a:ext cx="12312968" cy="1140090"/>
          </a:xfrm>
          <a:prstGeom prst="rect">
            <a:avLst/>
          </a:prstGeom>
        </p:spPr>
        <p:txBody>
          <a:bodyPr lIns="131335" tIns="65668" rIns="131335" bIns="65668"/>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684054" y="6340167"/>
            <a:ext cx="3192251" cy="364196"/>
          </a:xfrm>
          <a:prstGeom prst="rect">
            <a:avLst/>
          </a:prstGeom>
        </p:spPr>
        <p:txBody>
          <a:bodyPr lIns="131335" tIns="65668" rIns="131335" bIns="65668"/>
          <a:lstStyle/>
          <a:p>
            <a:r>
              <a:rPr lang="en-US" altLang="zh-CN" smtClean="0"/>
              <a:t>2015/9/5</a:t>
            </a:r>
            <a:endParaRPr lang="en-US" altLang="zh-CN"/>
          </a:p>
        </p:txBody>
      </p:sp>
      <p:sp>
        <p:nvSpPr>
          <p:cNvPr id="4" name="页脚占位符 3"/>
          <p:cNvSpPr>
            <a:spLocks noGrp="1"/>
          </p:cNvSpPr>
          <p:nvPr>
            <p:ph type="ftr" sz="quarter" idx="11"/>
          </p:nvPr>
        </p:nvSpPr>
        <p:spPr>
          <a:xfrm>
            <a:off x="4674368" y="6340167"/>
            <a:ext cx="4332340" cy="364196"/>
          </a:xfrm>
          <a:prstGeom prst="rect">
            <a:avLst/>
          </a:prstGeom>
        </p:spPr>
        <p:txBody>
          <a:bodyPr lIns="131335" tIns="65668" rIns="131335" bIns="65668"/>
          <a:lstStyle/>
          <a:p>
            <a:r>
              <a:rPr lang="zh-CN" altLang="en-US" smtClean="0"/>
              <a:t>新产品导入</a:t>
            </a:r>
            <a:endParaRPr lang="en-US" altLang="zh-CN"/>
          </a:p>
        </p:txBody>
      </p:sp>
      <p:sp>
        <p:nvSpPr>
          <p:cNvPr id="5" name="灯片编号占位符 4"/>
          <p:cNvSpPr>
            <a:spLocks noGrp="1"/>
          </p:cNvSpPr>
          <p:nvPr>
            <p:ph type="sldNum" sz="quarter" idx="12"/>
          </p:nvPr>
        </p:nvSpPr>
        <p:spPr>
          <a:xfrm>
            <a:off x="9804770" y="6340167"/>
            <a:ext cx="3192251" cy="364196"/>
          </a:xfrm>
          <a:prstGeom prst="rect">
            <a:avLst/>
          </a:prstGeom>
        </p:spPr>
        <p:txBody>
          <a:bodyPr lIns="131335" tIns="65668" rIns="131335" bIns="65668"/>
          <a:lstStyle/>
          <a:p>
            <a:fld id="{A9B7C786-4C30-484F-AA52-C47A75A091A7}" type="slidenum">
              <a:rPr lang="en-US" altLang="zh-CN" smtClean="0"/>
              <a:pPr/>
              <a:t>‹#›</a:t>
            </a:fld>
            <a:endParaRPr lang="en-US" altLang="zh-CN"/>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84054" y="6340167"/>
            <a:ext cx="3192251" cy="364196"/>
          </a:xfrm>
          <a:prstGeom prst="rect">
            <a:avLst/>
          </a:prstGeom>
        </p:spPr>
        <p:txBody>
          <a:bodyPr lIns="131335" tIns="65668" rIns="131335" bIns="65668"/>
          <a:lstStyle/>
          <a:p>
            <a:r>
              <a:rPr lang="en-US" altLang="zh-CN" smtClean="0"/>
              <a:t>2015/9/5</a:t>
            </a:r>
            <a:endParaRPr lang="en-US" altLang="zh-CN"/>
          </a:p>
        </p:txBody>
      </p:sp>
      <p:sp>
        <p:nvSpPr>
          <p:cNvPr id="3" name="页脚占位符 2"/>
          <p:cNvSpPr>
            <a:spLocks noGrp="1"/>
          </p:cNvSpPr>
          <p:nvPr>
            <p:ph type="ftr" sz="quarter" idx="11"/>
          </p:nvPr>
        </p:nvSpPr>
        <p:spPr>
          <a:xfrm>
            <a:off x="4674368" y="6340167"/>
            <a:ext cx="4332340" cy="364196"/>
          </a:xfrm>
          <a:prstGeom prst="rect">
            <a:avLst/>
          </a:prstGeom>
        </p:spPr>
        <p:txBody>
          <a:bodyPr lIns="131335" tIns="65668" rIns="131335" bIns="65668"/>
          <a:lstStyle/>
          <a:p>
            <a:r>
              <a:rPr lang="zh-CN" altLang="en-US" smtClean="0"/>
              <a:t>新产品导入</a:t>
            </a:r>
            <a:endParaRPr lang="en-US" altLang="zh-CN"/>
          </a:p>
        </p:txBody>
      </p:sp>
      <p:sp>
        <p:nvSpPr>
          <p:cNvPr id="4" name="灯片编号占位符 3"/>
          <p:cNvSpPr>
            <a:spLocks noGrp="1"/>
          </p:cNvSpPr>
          <p:nvPr>
            <p:ph type="sldNum" sz="quarter" idx="12"/>
          </p:nvPr>
        </p:nvSpPr>
        <p:spPr>
          <a:xfrm>
            <a:off x="9804770" y="6340167"/>
            <a:ext cx="3192251" cy="364196"/>
          </a:xfrm>
          <a:prstGeom prst="rect">
            <a:avLst/>
          </a:prstGeom>
        </p:spPr>
        <p:txBody>
          <a:bodyPr lIns="131335" tIns="65668" rIns="131335" bIns="65668"/>
          <a:lstStyle/>
          <a:p>
            <a:fld id="{71334B8C-FBAC-4510-982E-D0AF843652E9}" type="slidenum">
              <a:rPr lang="en-US" altLang="zh-CN" smtClean="0"/>
              <a:pPr/>
              <a:t>‹#›</a:t>
            </a:fld>
            <a:endParaRPr lang="en-US" altLang="zh-CN"/>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84056" y="272354"/>
            <a:ext cx="4500979" cy="1159092"/>
          </a:xfrm>
          <a:prstGeom prst="rect">
            <a:avLst/>
          </a:prstGeom>
        </p:spPr>
        <p:txBody>
          <a:bodyPr lIns="131335" tIns="65668" rIns="131335" bIns="65668" anchor="b"/>
          <a:lstStyle>
            <a:lvl1pPr algn="l">
              <a:defRPr sz="29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348920" y="272357"/>
            <a:ext cx="7648101" cy="5838210"/>
          </a:xfrm>
          <a:prstGeom prst="rect">
            <a:avLst/>
          </a:prstGeom>
        </p:spPr>
        <p:txBody>
          <a:bodyPr lIns="131335" tIns="65668" rIns="131335" bIns="65668"/>
          <a:lstStyle>
            <a:lvl1pPr>
              <a:defRPr sz="4600"/>
            </a:lvl1pPr>
            <a:lvl2pPr>
              <a:defRPr sz="4000"/>
            </a:lvl2pPr>
            <a:lvl3pPr>
              <a:defRPr sz="3400"/>
            </a:lvl3pPr>
            <a:lvl4pPr>
              <a:defRPr sz="2900"/>
            </a:lvl4pPr>
            <a:lvl5pPr>
              <a:defRPr sz="2900"/>
            </a:lvl5pPr>
            <a:lvl6pPr>
              <a:defRPr sz="2900"/>
            </a:lvl6pPr>
            <a:lvl7pPr>
              <a:defRPr sz="2900"/>
            </a:lvl7pPr>
            <a:lvl8pPr>
              <a:defRPr sz="2900"/>
            </a:lvl8pPr>
            <a:lvl9pPr>
              <a:defRPr sz="29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84056" y="1431449"/>
            <a:ext cx="4500979" cy="4679118"/>
          </a:xfrm>
          <a:prstGeom prst="rect">
            <a:avLst/>
          </a:prstGeom>
        </p:spPr>
        <p:txBody>
          <a:bodyPr lIns="131335" tIns="65668" rIns="131335" bIns="65668"/>
          <a:lstStyle>
            <a:lvl1pPr marL="0" indent="0">
              <a:buNone/>
              <a:defRPr sz="2000"/>
            </a:lvl1pPr>
            <a:lvl2pPr marL="656676" indent="0">
              <a:buNone/>
              <a:defRPr sz="1700"/>
            </a:lvl2pPr>
            <a:lvl3pPr marL="1313353" indent="0">
              <a:buNone/>
              <a:defRPr sz="1400"/>
            </a:lvl3pPr>
            <a:lvl4pPr marL="1970029" indent="0">
              <a:buNone/>
              <a:defRPr sz="1300"/>
            </a:lvl4pPr>
            <a:lvl5pPr marL="2626705" indent="0">
              <a:buNone/>
              <a:defRPr sz="1300"/>
            </a:lvl5pPr>
            <a:lvl6pPr marL="3283382" indent="0">
              <a:buNone/>
              <a:defRPr sz="1300"/>
            </a:lvl6pPr>
            <a:lvl7pPr marL="3940058" indent="0">
              <a:buNone/>
              <a:defRPr sz="1300"/>
            </a:lvl7pPr>
            <a:lvl8pPr marL="4596735" indent="0">
              <a:buNone/>
              <a:defRPr sz="1300"/>
            </a:lvl8pPr>
            <a:lvl9pPr marL="5253411" indent="0">
              <a:buNone/>
              <a:defRPr sz="1300"/>
            </a:lvl9pPr>
          </a:lstStyle>
          <a:p>
            <a:pPr lvl="0"/>
            <a:r>
              <a:rPr lang="zh-CN" altLang="en-US" smtClean="0"/>
              <a:t>单击此处编辑母版文本样式</a:t>
            </a:r>
          </a:p>
        </p:txBody>
      </p:sp>
      <p:sp>
        <p:nvSpPr>
          <p:cNvPr id="5" name="日期占位符 4"/>
          <p:cNvSpPr>
            <a:spLocks noGrp="1"/>
          </p:cNvSpPr>
          <p:nvPr>
            <p:ph type="dt" sz="half" idx="10"/>
          </p:nvPr>
        </p:nvSpPr>
        <p:spPr>
          <a:xfrm>
            <a:off x="684054" y="6340167"/>
            <a:ext cx="3192251" cy="364196"/>
          </a:xfrm>
          <a:prstGeom prst="rect">
            <a:avLst/>
          </a:prstGeom>
        </p:spPr>
        <p:txBody>
          <a:bodyPr lIns="131335" tIns="65668" rIns="131335" bIns="65668"/>
          <a:lstStyle/>
          <a:p>
            <a:r>
              <a:rPr lang="en-US" altLang="zh-CN" smtClean="0"/>
              <a:t>2015/9/5</a:t>
            </a:r>
            <a:endParaRPr lang="en-US" altLang="zh-CN"/>
          </a:p>
        </p:txBody>
      </p:sp>
      <p:sp>
        <p:nvSpPr>
          <p:cNvPr id="6" name="页脚占位符 5"/>
          <p:cNvSpPr>
            <a:spLocks noGrp="1"/>
          </p:cNvSpPr>
          <p:nvPr>
            <p:ph type="ftr" sz="quarter" idx="11"/>
          </p:nvPr>
        </p:nvSpPr>
        <p:spPr>
          <a:xfrm>
            <a:off x="4674368" y="6340167"/>
            <a:ext cx="4332340" cy="364196"/>
          </a:xfrm>
          <a:prstGeom prst="rect">
            <a:avLst/>
          </a:prstGeom>
        </p:spPr>
        <p:txBody>
          <a:bodyPr lIns="131335" tIns="65668" rIns="131335" bIns="65668"/>
          <a:lstStyle/>
          <a:p>
            <a:r>
              <a:rPr lang="zh-CN" altLang="en-US" smtClean="0"/>
              <a:t>新产品导入</a:t>
            </a:r>
            <a:endParaRPr lang="en-US" altLang="zh-CN"/>
          </a:p>
        </p:txBody>
      </p:sp>
      <p:sp>
        <p:nvSpPr>
          <p:cNvPr id="7" name="灯片编号占位符 6"/>
          <p:cNvSpPr>
            <a:spLocks noGrp="1"/>
          </p:cNvSpPr>
          <p:nvPr>
            <p:ph type="sldNum" sz="quarter" idx="12"/>
          </p:nvPr>
        </p:nvSpPr>
        <p:spPr>
          <a:xfrm>
            <a:off x="9804770" y="6340167"/>
            <a:ext cx="3192251" cy="364196"/>
          </a:xfrm>
          <a:prstGeom prst="rect">
            <a:avLst/>
          </a:prstGeom>
        </p:spPr>
        <p:txBody>
          <a:bodyPr lIns="131335" tIns="65668" rIns="131335" bIns="65668"/>
          <a:lstStyle/>
          <a:p>
            <a:fld id="{6938EF12-2132-4DED-B52A-2D6BDADB2806}" type="slidenum">
              <a:rPr lang="en-US" altLang="zh-CN" smtClean="0"/>
              <a:pPr/>
              <a:t>‹#›</a:t>
            </a:fld>
            <a:endParaRPr lang="en-US" altLang="zh-CN"/>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681586" y="4788376"/>
            <a:ext cx="8208645" cy="565296"/>
          </a:xfrm>
          <a:prstGeom prst="rect">
            <a:avLst/>
          </a:prstGeom>
        </p:spPr>
        <p:txBody>
          <a:bodyPr lIns="131335" tIns="65668" rIns="131335" bIns="65668" anchor="b"/>
          <a:lstStyle>
            <a:lvl1pPr algn="l">
              <a:defRPr sz="29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681586" y="611214"/>
            <a:ext cx="8208645" cy="4104323"/>
          </a:xfrm>
          <a:prstGeom prst="rect">
            <a:avLst/>
          </a:prstGeom>
        </p:spPr>
        <p:txBody>
          <a:bodyPr lIns="131335" tIns="65668" rIns="131335" bIns="65668"/>
          <a:lstStyle>
            <a:lvl1pPr marL="0" indent="0">
              <a:buNone/>
              <a:defRPr sz="4600"/>
            </a:lvl1pPr>
            <a:lvl2pPr marL="656676" indent="0">
              <a:buNone/>
              <a:defRPr sz="4000"/>
            </a:lvl2pPr>
            <a:lvl3pPr marL="1313353" indent="0">
              <a:buNone/>
              <a:defRPr sz="3400"/>
            </a:lvl3pPr>
            <a:lvl4pPr marL="1970029" indent="0">
              <a:buNone/>
              <a:defRPr sz="2900"/>
            </a:lvl4pPr>
            <a:lvl5pPr marL="2626705" indent="0">
              <a:buNone/>
              <a:defRPr sz="2900"/>
            </a:lvl5pPr>
            <a:lvl6pPr marL="3283382" indent="0">
              <a:buNone/>
              <a:defRPr sz="2900"/>
            </a:lvl6pPr>
            <a:lvl7pPr marL="3940058" indent="0">
              <a:buNone/>
              <a:defRPr sz="2900"/>
            </a:lvl7pPr>
            <a:lvl8pPr marL="4596735" indent="0">
              <a:buNone/>
              <a:defRPr sz="2900"/>
            </a:lvl8pPr>
            <a:lvl9pPr marL="5253411" indent="0">
              <a:buNone/>
              <a:defRPr sz="2900"/>
            </a:lvl9pPr>
          </a:lstStyle>
          <a:p>
            <a:r>
              <a:rPr lang="zh-CN" altLang="en-US" smtClean="0"/>
              <a:t>单击图标添加图片</a:t>
            </a:r>
            <a:endParaRPr lang="zh-CN" altLang="en-US"/>
          </a:p>
        </p:txBody>
      </p:sp>
      <p:sp>
        <p:nvSpPr>
          <p:cNvPr id="4" name="文本占位符 3"/>
          <p:cNvSpPr>
            <a:spLocks noGrp="1"/>
          </p:cNvSpPr>
          <p:nvPr>
            <p:ph type="body" sz="half" idx="2"/>
          </p:nvPr>
        </p:nvSpPr>
        <p:spPr>
          <a:xfrm>
            <a:off x="2681586" y="5353672"/>
            <a:ext cx="8208645" cy="802813"/>
          </a:xfrm>
          <a:prstGeom prst="rect">
            <a:avLst/>
          </a:prstGeom>
        </p:spPr>
        <p:txBody>
          <a:bodyPr lIns="131335" tIns="65668" rIns="131335" bIns="65668"/>
          <a:lstStyle>
            <a:lvl1pPr marL="0" indent="0">
              <a:buNone/>
              <a:defRPr sz="2000"/>
            </a:lvl1pPr>
            <a:lvl2pPr marL="656676" indent="0">
              <a:buNone/>
              <a:defRPr sz="1700"/>
            </a:lvl2pPr>
            <a:lvl3pPr marL="1313353" indent="0">
              <a:buNone/>
              <a:defRPr sz="1400"/>
            </a:lvl3pPr>
            <a:lvl4pPr marL="1970029" indent="0">
              <a:buNone/>
              <a:defRPr sz="1300"/>
            </a:lvl4pPr>
            <a:lvl5pPr marL="2626705" indent="0">
              <a:buNone/>
              <a:defRPr sz="1300"/>
            </a:lvl5pPr>
            <a:lvl6pPr marL="3283382" indent="0">
              <a:buNone/>
              <a:defRPr sz="1300"/>
            </a:lvl6pPr>
            <a:lvl7pPr marL="3940058" indent="0">
              <a:buNone/>
              <a:defRPr sz="1300"/>
            </a:lvl7pPr>
            <a:lvl8pPr marL="4596735" indent="0">
              <a:buNone/>
              <a:defRPr sz="1300"/>
            </a:lvl8pPr>
            <a:lvl9pPr marL="5253411" indent="0">
              <a:buNone/>
              <a:defRPr sz="1300"/>
            </a:lvl9pPr>
          </a:lstStyle>
          <a:p>
            <a:pPr lvl="0"/>
            <a:r>
              <a:rPr lang="zh-CN" altLang="en-US" smtClean="0"/>
              <a:t>单击此处编辑母版文本样式</a:t>
            </a:r>
          </a:p>
        </p:txBody>
      </p:sp>
      <p:sp>
        <p:nvSpPr>
          <p:cNvPr id="5" name="日期占位符 4"/>
          <p:cNvSpPr>
            <a:spLocks noGrp="1"/>
          </p:cNvSpPr>
          <p:nvPr>
            <p:ph type="dt" sz="half" idx="10"/>
          </p:nvPr>
        </p:nvSpPr>
        <p:spPr>
          <a:xfrm>
            <a:off x="684054" y="6340167"/>
            <a:ext cx="3192251" cy="364196"/>
          </a:xfrm>
          <a:prstGeom prst="rect">
            <a:avLst/>
          </a:prstGeom>
        </p:spPr>
        <p:txBody>
          <a:bodyPr lIns="131335" tIns="65668" rIns="131335" bIns="65668"/>
          <a:lstStyle/>
          <a:p>
            <a:r>
              <a:rPr lang="en-US" altLang="zh-CN" smtClean="0"/>
              <a:t>2015/9/5</a:t>
            </a:r>
            <a:endParaRPr lang="en-US" altLang="zh-CN"/>
          </a:p>
        </p:txBody>
      </p:sp>
      <p:sp>
        <p:nvSpPr>
          <p:cNvPr id="6" name="页脚占位符 5"/>
          <p:cNvSpPr>
            <a:spLocks noGrp="1"/>
          </p:cNvSpPr>
          <p:nvPr>
            <p:ph type="ftr" sz="quarter" idx="11"/>
          </p:nvPr>
        </p:nvSpPr>
        <p:spPr>
          <a:xfrm>
            <a:off x="4674368" y="6340167"/>
            <a:ext cx="4332340" cy="364196"/>
          </a:xfrm>
          <a:prstGeom prst="rect">
            <a:avLst/>
          </a:prstGeom>
        </p:spPr>
        <p:txBody>
          <a:bodyPr lIns="131335" tIns="65668" rIns="131335" bIns="65668"/>
          <a:lstStyle/>
          <a:p>
            <a:r>
              <a:rPr lang="zh-CN" altLang="en-US" smtClean="0"/>
              <a:t>新产品导入</a:t>
            </a:r>
            <a:endParaRPr lang="en-US" altLang="zh-CN"/>
          </a:p>
        </p:txBody>
      </p:sp>
      <p:sp>
        <p:nvSpPr>
          <p:cNvPr id="7" name="灯片编号占位符 6"/>
          <p:cNvSpPr>
            <a:spLocks noGrp="1"/>
          </p:cNvSpPr>
          <p:nvPr>
            <p:ph type="sldNum" sz="quarter" idx="12"/>
          </p:nvPr>
        </p:nvSpPr>
        <p:spPr>
          <a:xfrm>
            <a:off x="9804770" y="6340167"/>
            <a:ext cx="3192251" cy="364196"/>
          </a:xfrm>
          <a:prstGeom prst="rect">
            <a:avLst/>
          </a:prstGeom>
        </p:spPr>
        <p:txBody>
          <a:bodyPr lIns="131335" tIns="65668" rIns="131335" bIns="65668"/>
          <a:lstStyle/>
          <a:p>
            <a:fld id="{F92048C2-F5BB-49C5-B9D6-184B940707C2}" type="slidenum">
              <a:rPr lang="en-US" altLang="zh-CN" smtClean="0"/>
              <a:pPr/>
              <a:t>‹#›</a:t>
            </a:fld>
            <a:endParaRPr lang="en-US" altLang="zh-CN"/>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84054" y="273939"/>
            <a:ext cx="12312968" cy="1140090"/>
          </a:xfrm>
          <a:prstGeom prst="rect">
            <a:avLst/>
          </a:prstGeom>
        </p:spPr>
        <p:txBody>
          <a:bodyPr lIns="131335" tIns="65668" rIns="131335" bIns="65668"/>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4054" y="1596128"/>
            <a:ext cx="12312968" cy="4514439"/>
          </a:xfrm>
          <a:prstGeom prst="rect">
            <a:avLst/>
          </a:prstGeom>
        </p:spPr>
        <p:txBody>
          <a:bodyPr vert="eaVert" lIns="131335" tIns="65668" rIns="131335" bIns="65668"/>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84054" y="6340167"/>
            <a:ext cx="3192251" cy="364196"/>
          </a:xfrm>
          <a:prstGeom prst="rect">
            <a:avLst/>
          </a:prstGeom>
        </p:spPr>
        <p:txBody>
          <a:bodyPr lIns="131335" tIns="65668" rIns="131335" bIns="65668"/>
          <a:lstStyle/>
          <a:p>
            <a:r>
              <a:rPr lang="en-US" altLang="zh-CN" smtClean="0"/>
              <a:t>2015/9/5</a:t>
            </a:r>
            <a:endParaRPr lang="en-US" altLang="zh-CN"/>
          </a:p>
        </p:txBody>
      </p:sp>
      <p:sp>
        <p:nvSpPr>
          <p:cNvPr id="5" name="页脚占位符 4"/>
          <p:cNvSpPr>
            <a:spLocks noGrp="1"/>
          </p:cNvSpPr>
          <p:nvPr>
            <p:ph type="ftr" sz="quarter" idx="11"/>
          </p:nvPr>
        </p:nvSpPr>
        <p:spPr>
          <a:xfrm>
            <a:off x="4674368" y="6340167"/>
            <a:ext cx="4332340" cy="364196"/>
          </a:xfrm>
          <a:prstGeom prst="rect">
            <a:avLst/>
          </a:prstGeom>
        </p:spPr>
        <p:txBody>
          <a:bodyPr lIns="131335" tIns="65668" rIns="131335" bIns="65668"/>
          <a:lstStyle/>
          <a:p>
            <a:r>
              <a:rPr lang="zh-CN" altLang="en-US" smtClean="0"/>
              <a:t>新产品导入</a:t>
            </a:r>
            <a:endParaRPr lang="en-US" altLang="zh-CN"/>
          </a:p>
        </p:txBody>
      </p:sp>
      <p:sp>
        <p:nvSpPr>
          <p:cNvPr id="6" name="灯片编号占位符 5"/>
          <p:cNvSpPr>
            <a:spLocks noGrp="1"/>
          </p:cNvSpPr>
          <p:nvPr>
            <p:ph type="sldNum" sz="quarter" idx="12"/>
          </p:nvPr>
        </p:nvSpPr>
        <p:spPr>
          <a:xfrm>
            <a:off x="9804770" y="6340167"/>
            <a:ext cx="3192251" cy="364196"/>
          </a:xfrm>
          <a:prstGeom prst="rect">
            <a:avLst/>
          </a:prstGeom>
        </p:spPr>
        <p:txBody>
          <a:bodyPr lIns="131335" tIns="65668" rIns="131335" bIns="65668"/>
          <a:lstStyle/>
          <a:p>
            <a:fld id="{2CAB79A7-0126-4FFE-9545-6D8FCD4A6E8F}" type="slidenum">
              <a:rPr lang="en-US" altLang="zh-CN" smtClean="0"/>
              <a:pPr/>
              <a:t>‹#›</a:t>
            </a:fld>
            <a:endParaRPr lang="en-US" altLang="zh-CN"/>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13225043" y="273941"/>
            <a:ext cx="4101948" cy="5836626"/>
          </a:xfrm>
          <a:prstGeom prst="rect">
            <a:avLst/>
          </a:prstGeom>
        </p:spPr>
        <p:txBody>
          <a:bodyPr vert="eaVert" lIns="131335" tIns="65668" rIns="131335" bIns="65668"/>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912071" y="273941"/>
            <a:ext cx="12084950" cy="5836626"/>
          </a:xfrm>
          <a:prstGeom prst="rect">
            <a:avLst/>
          </a:prstGeom>
        </p:spPr>
        <p:txBody>
          <a:bodyPr vert="eaVert" lIns="131335" tIns="65668" rIns="131335" bIns="65668"/>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84054" y="6340167"/>
            <a:ext cx="3192251" cy="364196"/>
          </a:xfrm>
          <a:prstGeom prst="rect">
            <a:avLst/>
          </a:prstGeom>
        </p:spPr>
        <p:txBody>
          <a:bodyPr lIns="131335" tIns="65668" rIns="131335" bIns="65668"/>
          <a:lstStyle/>
          <a:p>
            <a:r>
              <a:rPr lang="en-US" altLang="zh-CN" smtClean="0"/>
              <a:t>2015/9/5</a:t>
            </a:r>
            <a:endParaRPr lang="en-US" altLang="zh-CN"/>
          </a:p>
        </p:txBody>
      </p:sp>
      <p:sp>
        <p:nvSpPr>
          <p:cNvPr id="5" name="页脚占位符 4"/>
          <p:cNvSpPr>
            <a:spLocks noGrp="1"/>
          </p:cNvSpPr>
          <p:nvPr>
            <p:ph type="ftr" sz="quarter" idx="11"/>
          </p:nvPr>
        </p:nvSpPr>
        <p:spPr>
          <a:xfrm>
            <a:off x="4674368" y="6340167"/>
            <a:ext cx="4332340" cy="364196"/>
          </a:xfrm>
          <a:prstGeom prst="rect">
            <a:avLst/>
          </a:prstGeom>
        </p:spPr>
        <p:txBody>
          <a:bodyPr lIns="131335" tIns="65668" rIns="131335" bIns="65668"/>
          <a:lstStyle/>
          <a:p>
            <a:r>
              <a:rPr lang="zh-CN" altLang="en-US" smtClean="0"/>
              <a:t>新产品导入</a:t>
            </a:r>
            <a:endParaRPr lang="en-US" altLang="zh-CN"/>
          </a:p>
        </p:txBody>
      </p:sp>
      <p:sp>
        <p:nvSpPr>
          <p:cNvPr id="6" name="灯片编号占位符 5"/>
          <p:cNvSpPr>
            <a:spLocks noGrp="1"/>
          </p:cNvSpPr>
          <p:nvPr>
            <p:ph type="sldNum" sz="quarter" idx="12"/>
          </p:nvPr>
        </p:nvSpPr>
        <p:spPr>
          <a:xfrm>
            <a:off x="9804770" y="6340167"/>
            <a:ext cx="3192251" cy="364196"/>
          </a:xfrm>
          <a:prstGeom prst="rect">
            <a:avLst/>
          </a:prstGeom>
        </p:spPr>
        <p:txBody>
          <a:bodyPr lIns="131335" tIns="65668" rIns="131335" bIns="65668"/>
          <a:lstStyle/>
          <a:p>
            <a:fld id="{E8087B72-9C66-49E0-90BE-DB78FC5133A6}" type="slidenum">
              <a:rPr lang="en-US" altLang="zh-CN" smtClean="0"/>
              <a:pPr/>
              <a:t>‹#›</a:t>
            </a:fld>
            <a:endParaRPr lang="en-US" altLang="zh-CN"/>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cSld name="1_标题幻灯片">
    <p:spTree>
      <p:nvGrpSpPr>
        <p:cNvPr id="1" name=""/>
        <p:cNvGrpSpPr/>
        <p:nvPr/>
      </p:nvGrpSpPr>
      <p:grpSpPr>
        <a:xfrm>
          <a:off x="0" y="0"/>
          <a:ext cx="0" cy="0"/>
          <a:chOff x="0" y="0"/>
          <a:chExt cx="0" cy="0"/>
        </a:xfrm>
      </p:grpSpPr>
      <p:sp>
        <p:nvSpPr>
          <p:cNvPr id="328718" name="Rectangle 14"/>
          <p:cNvSpPr>
            <a:spLocks noGrp="1" noChangeArrowheads="1"/>
          </p:cNvSpPr>
          <p:nvPr>
            <p:ph type="dt" sz="half" idx="2"/>
          </p:nvPr>
        </p:nvSpPr>
        <p:spPr>
          <a:xfrm>
            <a:off x="1482116" y="6232490"/>
            <a:ext cx="2850224" cy="456036"/>
          </a:xfrm>
          <a:prstGeom prst="rect">
            <a:avLst/>
          </a:prstGeom>
        </p:spPr>
        <p:txBody>
          <a:bodyPr lIns="131335" tIns="65668" rIns="131335" bIns="65668"/>
          <a:lstStyle>
            <a:lvl1pPr>
              <a:defRPr>
                <a:solidFill>
                  <a:schemeClr val="bg2"/>
                </a:solidFill>
              </a:defRPr>
            </a:lvl1pPr>
          </a:lstStyle>
          <a:p>
            <a:r>
              <a:rPr lang="en-US" altLang="zh-CN" smtClean="0"/>
              <a:t>2015/9/5</a:t>
            </a:r>
            <a:endParaRPr lang="en-US" altLang="zh-CN"/>
          </a:p>
        </p:txBody>
      </p:sp>
      <p:sp>
        <p:nvSpPr>
          <p:cNvPr id="328719" name="Rectangle 15"/>
          <p:cNvSpPr>
            <a:spLocks noGrp="1" noChangeArrowheads="1"/>
          </p:cNvSpPr>
          <p:nvPr>
            <p:ph type="ftr" sz="quarter" idx="3"/>
          </p:nvPr>
        </p:nvSpPr>
        <p:spPr>
          <a:xfrm>
            <a:off x="5130403" y="6232490"/>
            <a:ext cx="4332340" cy="456036"/>
          </a:xfrm>
          <a:prstGeom prst="rect">
            <a:avLst/>
          </a:prstGeom>
        </p:spPr>
        <p:txBody>
          <a:bodyPr lIns="131335" tIns="65668" rIns="131335" bIns="65668"/>
          <a:lstStyle>
            <a:lvl1pPr>
              <a:defRPr>
                <a:solidFill>
                  <a:schemeClr val="bg2"/>
                </a:solidFill>
              </a:defRPr>
            </a:lvl1pPr>
          </a:lstStyle>
          <a:p>
            <a:r>
              <a:rPr lang="zh-CN" altLang="en-US" smtClean="0"/>
              <a:t>新产品导入</a:t>
            </a:r>
            <a:endParaRPr lang="en-US" altLang="zh-CN"/>
          </a:p>
        </p:txBody>
      </p:sp>
      <p:sp>
        <p:nvSpPr>
          <p:cNvPr id="328720" name="Rectangle 16"/>
          <p:cNvSpPr>
            <a:spLocks noGrp="1" noChangeArrowheads="1"/>
          </p:cNvSpPr>
          <p:nvPr>
            <p:ph type="sldNum" sz="quarter" idx="4"/>
          </p:nvPr>
        </p:nvSpPr>
        <p:spPr>
          <a:xfrm>
            <a:off x="10260806" y="6232490"/>
            <a:ext cx="2850224" cy="456036"/>
          </a:xfrm>
          <a:prstGeom prst="rect">
            <a:avLst/>
          </a:prstGeom>
        </p:spPr>
        <p:txBody>
          <a:bodyPr lIns="131335" tIns="65668" rIns="131335" bIns="65668"/>
          <a:lstStyle>
            <a:lvl1pPr>
              <a:defRPr>
                <a:solidFill>
                  <a:schemeClr val="bg2"/>
                </a:solidFill>
              </a:defRPr>
            </a:lvl1pPr>
          </a:lstStyle>
          <a:p>
            <a:fld id="{091D84DD-7C1F-47A6-B04C-8A35FB4A4B26}" type="slidenum">
              <a:rPr lang="en-US" altLang="zh-CN"/>
              <a:pPr/>
              <a:t>‹#›</a:t>
            </a:fld>
            <a:endParaRPr lang="en-US" altLang="zh-CN"/>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026219" y="2125007"/>
            <a:ext cx="11628646" cy="1466282"/>
          </a:xfrm>
          <a:prstGeom prst="rect">
            <a:avLst/>
          </a:prstGeom>
        </p:spPr>
        <p:txBody>
          <a:bodyPr lIns="131335" tIns="65668" rIns="131335" bIns="65668"/>
          <a:lstStyle/>
          <a:p>
            <a:r>
              <a:rPr lang="zh-CN" altLang="en-US" smtClean="0"/>
              <a:t>单击此处编辑母版标题样式</a:t>
            </a:r>
            <a:endParaRPr lang="zh-CN" altLang="en-US"/>
          </a:p>
        </p:txBody>
      </p:sp>
      <p:sp>
        <p:nvSpPr>
          <p:cNvPr id="3" name="副标题 2"/>
          <p:cNvSpPr>
            <a:spLocks noGrp="1"/>
          </p:cNvSpPr>
          <p:nvPr>
            <p:ph type="subTitle" idx="1"/>
          </p:nvPr>
        </p:nvSpPr>
        <p:spPr>
          <a:xfrm>
            <a:off x="2052434" y="3876305"/>
            <a:ext cx="9576218" cy="1748137"/>
          </a:xfrm>
          <a:prstGeom prst="rect">
            <a:avLst/>
          </a:prstGeom>
        </p:spPr>
        <p:txBody>
          <a:bodyPr lIns="131335" tIns="65668" rIns="131335" bIns="65668"/>
          <a:lstStyle>
            <a:lvl1pPr marL="0" indent="0" algn="ctr">
              <a:buNone/>
              <a:defRPr>
                <a:solidFill>
                  <a:schemeClr val="tx1">
                    <a:tint val="75000"/>
                  </a:schemeClr>
                </a:solidFill>
              </a:defRPr>
            </a:lvl1pPr>
            <a:lvl2pPr marL="656676" indent="0" algn="ctr">
              <a:buNone/>
              <a:defRPr>
                <a:solidFill>
                  <a:schemeClr val="tx1">
                    <a:tint val="75000"/>
                  </a:schemeClr>
                </a:solidFill>
              </a:defRPr>
            </a:lvl2pPr>
            <a:lvl3pPr marL="1313353" indent="0" algn="ctr">
              <a:buNone/>
              <a:defRPr>
                <a:solidFill>
                  <a:schemeClr val="tx1">
                    <a:tint val="75000"/>
                  </a:schemeClr>
                </a:solidFill>
              </a:defRPr>
            </a:lvl3pPr>
            <a:lvl4pPr marL="1970029" indent="0" algn="ctr">
              <a:buNone/>
              <a:defRPr>
                <a:solidFill>
                  <a:schemeClr val="tx1">
                    <a:tint val="75000"/>
                  </a:schemeClr>
                </a:solidFill>
              </a:defRPr>
            </a:lvl4pPr>
            <a:lvl5pPr marL="2626705" indent="0" algn="ctr">
              <a:buNone/>
              <a:defRPr>
                <a:solidFill>
                  <a:schemeClr val="tx1">
                    <a:tint val="75000"/>
                  </a:schemeClr>
                </a:solidFill>
              </a:defRPr>
            </a:lvl5pPr>
            <a:lvl6pPr marL="3283382" indent="0" algn="ctr">
              <a:buNone/>
              <a:defRPr>
                <a:solidFill>
                  <a:schemeClr val="tx1">
                    <a:tint val="75000"/>
                  </a:schemeClr>
                </a:solidFill>
              </a:defRPr>
            </a:lvl6pPr>
            <a:lvl7pPr marL="3940058" indent="0" algn="ctr">
              <a:buNone/>
              <a:defRPr>
                <a:solidFill>
                  <a:schemeClr val="tx1">
                    <a:tint val="75000"/>
                  </a:schemeClr>
                </a:solidFill>
              </a:defRPr>
            </a:lvl7pPr>
            <a:lvl8pPr marL="4596735" indent="0" algn="ctr">
              <a:buNone/>
              <a:defRPr>
                <a:solidFill>
                  <a:schemeClr val="tx1">
                    <a:tint val="75000"/>
                  </a:schemeClr>
                </a:solidFill>
              </a:defRPr>
            </a:lvl8pPr>
            <a:lvl9pPr marL="5253411"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684142" y="6340171"/>
            <a:ext cx="3192667" cy="364196"/>
          </a:xfrm>
          <a:prstGeom prst="rect">
            <a:avLst/>
          </a:prstGeom>
        </p:spPr>
        <p:txBody>
          <a:bodyPr lIns="131335" tIns="65668" rIns="131335" bIns="65668"/>
          <a:lstStyle/>
          <a:p>
            <a:fld id="{36EC894D-09CB-4DE7-A121-44A8E704B94B}" type="datetimeFigureOut">
              <a:rPr lang="zh-CN" altLang="en-US" smtClean="0"/>
              <a:t>2017/6/8</a:t>
            </a:fld>
            <a:endParaRPr lang="zh-CN" altLang="en-US"/>
          </a:p>
        </p:txBody>
      </p:sp>
      <p:sp>
        <p:nvSpPr>
          <p:cNvPr id="5" name="页脚占位符 4"/>
          <p:cNvSpPr>
            <a:spLocks noGrp="1"/>
          </p:cNvSpPr>
          <p:nvPr>
            <p:ph type="ftr" sz="quarter" idx="11"/>
          </p:nvPr>
        </p:nvSpPr>
        <p:spPr>
          <a:xfrm>
            <a:off x="4674980" y="6340171"/>
            <a:ext cx="4331124" cy="364196"/>
          </a:xfrm>
          <a:prstGeom prst="rect">
            <a:avLst/>
          </a:prstGeom>
        </p:spPr>
        <p:txBody>
          <a:bodyPr lIns="131335" tIns="65668" rIns="131335" bIns="65668"/>
          <a:lstStyle/>
          <a:p>
            <a:endParaRPr lang="zh-CN" altLang="en-US"/>
          </a:p>
        </p:txBody>
      </p:sp>
      <p:sp>
        <p:nvSpPr>
          <p:cNvPr id="6" name="灯片编号占位符 5"/>
          <p:cNvSpPr>
            <a:spLocks noGrp="1"/>
          </p:cNvSpPr>
          <p:nvPr>
            <p:ph type="sldNum" sz="quarter" idx="12"/>
          </p:nvPr>
        </p:nvSpPr>
        <p:spPr>
          <a:xfrm>
            <a:off x="9804266" y="6340171"/>
            <a:ext cx="3192667" cy="364196"/>
          </a:xfrm>
          <a:prstGeom prst="rect">
            <a:avLst/>
          </a:prstGeom>
        </p:spPr>
        <p:txBody>
          <a:bodyPr lIns="131335" tIns="65668" rIns="131335" bIns="65668"/>
          <a:lstStyle/>
          <a:p>
            <a:fld id="{FAB2F72D-0145-4728-BBF6-AFA599DFD9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84149" y="273939"/>
            <a:ext cx="12312789" cy="1140090"/>
          </a:xfrm>
          <a:prstGeom prst="rect">
            <a:avLst/>
          </a:prstGeom>
        </p:spPr>
        <p:txBody>
          <a:bodyPr lIns="131335" tIns="65668" rIns="131335" bIns="65668"/>
          <a:lstStyle/>
          <a:p>
            <a:r>
              <a:rPr lang="zh-CN" altLang="en-US" smtClean="0"/>
              <a:t>单击此处编辑母版标题样式</a:t>
            </a:r>
            <a:endParaRPr lang="zh-CN" altLang="en-US"/>
          </a:p>
        </p:txBody>
      </p:sp>
      <p:sp>
        <p:nvSpPr>
          <p:cNvPr id="3" name="内容占位符 2"/>
          <p:cNvSpPr>
            <a:spLocks noGrp="1"/>
          </p:cNvSpPr>
          <p:nvPr>
            <p:ph idx="1"/>
          </p:nvPr>
        </p:nvSpPr>
        <p:spPr>
          <a:xfrm>
            <a:off x="684149" y="1596131"/>
            <a:ext cx="12312789" cy="4514439"/>
          </a:xfrm>
          <a:prstGeom prst="rect">
            <a:avLst/>
          </a:prstGeom>
        </p:spPr>
        <p:txBody>
          <a:bodyPr lIns="131335" tIns="65668" rIns="131335" bIns="65668"/>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84142" y="6340171"/>
            <a:ext cx="3192667" cy="364196"/>
          </a:xfrm>
          <a:prstGeom prst="rect">
            <a:avLst/>
          </a:prstGeom>
        </p:spPr>
        <p:txBody>
          <a:bodyPr lIns="131335" tIns="65668" rIns="131335" bIns="65668"/>
          <a:lstStyle/>
          <a:p>
            <a:fld id="{36EC894D-09CB-4DE7-A121-44A8E704B94B}" type="datetimeFigureOut">
              <a:rPr lang="zh-CN" altLang="en-US" smtClean="0"/>
              <a:t>2017/6/8</a:t>
            </a:fld>
            <a:endParaRPr lang="zh-CN" altLang="en-US"/>
          </a:p>
        </p:txBody>
      </p:sp>
      <p:sp>
        <p:nvSpPr>
          <p:cNvPr id="5" name="页脚占位符 4"/>
          <p:cNvSpPr>
            <a:spLocks noGrp="1"/>
          </p:cNvSpPr>
          <p:nvPr>
            <p:ph type="ftr" sz="quarter" idx="11"/>
          </p:nvPr>
        </p:nvSpPr>
        <p:spPr>
          <a:xfrm>
            <a:off x="4674980" y="6340171"/>
            <a:ext cx="4331124" cy="364196"/>
          </a:xfrm>
          <a:prstGeom prst="rect">
            <a:avLst/>
          </a:prstGeom>
        </p:spPr>
        <p:txBody>
          <a:bodyPr lIns="131335" tIns="65668" rIns="131335" bIns="65668"/>
          <a:lstStyle/>
          <a:p>
            <a:endParaRPr lang="zh-CN" altLang="en-US"/>
          </a:p>
        </p:txBody>
      </p:sp>
      <p:sp>
        <p:nvSpPr>
          <p:cNvPr id="6" name="灯片编号占位符 5"/>
          <p:cNvSpPr>
            <a:spLocks noGrp="1"/>
          </p:cNvSpPr>
          <p:nvPr>
            <p:ph type="sldNum" sz="quarter" idx="12"/>
          </p:nvPr>
        </p:nvSpPr>
        <p:spPr>
          <a:xfrm>
            <a:off x="9804266" y="6340171"/>
            <a:ext cx="3192667" cy="364196"/>
          </a:xfrm>
          <a:prstGeom prst="rect">
            <a:avLst/>
          </a:prstGeom>
        </p:spPr>
        <p:txBody>
          <a:bodyPr lIns="131335" tIns="65668" rIns="131335" bIns="65668"/>
          <a:lstStyle/>
          <a:p>
            <a:fld id="{FAB2F72D-0145-4728-BBF6-AFA599DFD9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1081448" y="4395684"/>
            <a:ext cx="11628646" cy="1358607"/>
          </a:xfrm>
          <a:prstGeom prst="rect">
            <a:avLst/>
          </a:prstGeom>
        </p:spPr>
        <p:txBody>
          <a:bodyPr lIns="131335" tIns="65668" rIns="131335" bIns="65668" anchor="t"/>
          <a:lstStyle>
            <a:lvl1pPr algn="l">
              <a:defRPr sz="57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081448" y="2899312"/>
            <a:ext cx="11628646" cy="1496367"/>
          </a:xfrm>
          <a:prstGeom prst="rect">
            <a:avLst/>
          </a:prstGeom>
        </p:spPr>
        <p:txBody>
          <a:bodyPr lIns="131335" tIns="65668" rIns="131335" bIns="65668" anchor="b"/>
          <a:lstStyle>
            <a:lvl1pPr marL="0" indent="0">
              <a:buNone/>
              <a:defRPr sz="2900">
                <a:solidFill>
                  <a:schemeClr val="tx1">
                    <a:tint val="75000"/>
                  </a:schemeClr>
                </a:solidFill>
              </a:defRPr>
            </a:lvl1pPr>
            <a:lvl2pPr marL="656676" indent="0">
              <a:buNone/>
              <a:defRPr sz="2600">
                <a:solidFill>
                  <a:schemeClr val="tx1">
                    <a:tint val="75000"/>
                  </a:schemeClr>
                </a:solidFill>
              </a:defRPr>
            </a:lvl2pPr>
            <a:lvl3pPr marL="1313353" indent="0">
              <a:buNone/>
              <a:defRPr sz="2300">
                <a:solidFill>
                  <a:schemeClr val="tx1">
                    <a:tint val="75000"/>
                  </a:schemeClr>
                </a:solidFill>
              </a:defRPr>
            </a:lvl3pPr>
            <a:lvl4pPr marL="1970029" indent="0">
              <a:buNone/>
              <a:defRPr sz="2000">
                <a:solidFill>
                  <a:schemeClr val="tx1">
                    <a:tint val="75000"/>
                  </a:schemeClr>
                </a:solidFill>
              </a:defRPr>
            </a:lvl4pPr>
            <a:lvl5pPr marL="2626705" indent="0">
              <a:buNone/>
              <a:defRPr sz="2000">
                <a:solidFill>
                  <a:schemeClr val="tx1">
                    <a:tint val="75000"/>
                  </a:schemeClr>
                </a:solidFill>
              </a:defRPr>
            </a:lvl5pPr>
            <a:lvl6pPr marL="3283382" indent="0">
              <a:buNone/>
              <a:defRPr sz="2000">
                <a:solidFill>
                  <a:schemeClr val="tx1">
                    <a:tint val="75000"/>
                  </a:schemeClr>
                </a:solidFill>
              </a:defRPr>
            </a:lvl6pPr>
            <a:lvl7pPr marL="3940058" indent="0">
              <a:buNone/>
              <a:defRPr sz="2000">
                <a:solidFill>
                  <a:schemeClr val="tx1">
                    <a:tint val="75000"/>
                  </a:schemeClr>
                </a:solidFill>
              </a:defRPr>
            </a:lvl7pPr>
            <a:lvl8pPr marL="4596735" indent="0">
              <a:buNone/>
              <a:defRPr sz="2000">
                <a:solidFill>
                  <a:schemeClr val="tx1">
                    <a:tint val="75000"/>
                  </a:schemeClr>
                </a:solidFill>
              </a:defRPr>
            </a:lvl8pPr>
            <a:lvl9pPr marL="5253411" indent="0">
              <a:buNone/>
              <a:defRPr sz="20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684142" y="6340171"/>
            <a:ext cx="3192667" cy="364196"/>
          </a:xfrm>
          <a:prstGeom prst="rect">
            <a:avLst/>
          </a:prstGeom>
        </p:spPr>
        <p:txBody>
          <a:bodyPr lIns="131335" tIns="65668" rIns="131335" bIns="65668"/>
          <a:lstStyle/>
          <a:p>
            <a:fld id="{36EC894D-09CB-4DE7-A121-44A8E704B94B}" type="datetimeFigureOut">
              <a:rPr lang="zh-CN" altLang="en-US" smtClean="0"/>
              <a:t>2017/6/8</a:t>
            </a:fld>
            <a:endParaRPr lang="zh-CN" altLang="en-US"/>
          </a:p>
        </p:txBody>
      </p:sp>
      <p:sp>
        <p:nvSpPr>
          <p:cNvPr id="5" name="页脚占位符 4"/>
          <p:cNvSpPr>
            <a:spLocks noGrp="1"/>
          </p:cNvSpPr>
          <p:nvPr>
            <p:ph type="ftr" sz="quarter" idx="11"/>
          </p:nvPr>
        </p:nvSpPr>
        <p:spPr>
          <a:xfrm>
            <a:off x="4674980" y="6340171"/>
            <a:ext cx="4331124" cy="364196"/>
          </a:xfrm>
          <a:prstGeom prst="rect">
            <a:avLst/>
          </a:prstGeom>
        </p:spPr>
        <p:txBody>
          <a:bodyPr lIns="131335" tIns="65668" rIns="131335" bIns="65668"/>
          <a:lstStyle/>
          <a:p>
            <a:endParaRPr lang="zh-CN" altLang="en-US"/>
          </a:p>
        </p:txBody>
      </p:sp>
      <p:sp>
        <p:nvSpPr>
          <p:cNvPr id="6" name="灯片编号占位符 5"/>
          <p:cNvSpPr>
            <a:spLocks noGrp="1"/>
          </p:cNvSpPr>
          <p:nvPr>
            <p:ph type="sldNum" sz="quarter" idx="12"/>
          </p:nvPr>
        </p:nvSpPr>
        <p:spPr>
          <a:xfrm>
            <a:off x="9804266" y="6340171"/>
            <a:ext cx="3192667" cy="364196"/>
          </a:xfrm>
          <a:prstGeom prst="rect">
            <a:avLst/>
          </a:prstGeom>
        </p:spPr>
        <p:txBody>
          <a:bodyPr lIns="131335" tIns="65668" rIns="131335" bIns="65668"/>
          <a:lstStyle/>
          <a:p>
            <a:fld id="{FAB2F72D-0145-4728-BBF6-AFA599DFD9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84149" y="273939"/>
            <a:ext cx="12312789" cy="1140090"/>
          </a:xfrm>
          <a:prstGeom prst="rect">
            <a:avLst/>
          </a:prstGeom>
        </p:spPr>
        <p:txBody>
          <a:bodyPr lIns="131335" tIns="65668" rIns="131335" bIns="65668"/>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4145" y="1596131"/>
            <a:ext cx="6069987" cy="4514439"/>
          </a:xfrm>
          <a:prstGeom prst="rect">
            <a:avLst/>
          </a:prstGeom>
        </p:spPr>
        <p:txBody>
          <a:bodyPr lIns="131335" tIns="65668" rIns="131335" bIns="65668"/>
          <a:lstStyle>
            <a:lvl1pPr>
              <a:defRPr sz="4000"/>
            </a:lvl1pPr>
            <a:lvl2pPr>
              <a:defRPr sz="3400"/>
            </a:lvl2pPr>
            <a:lvl3pPr>
              <a:defRPr sz="2900"/>
            </a:lvl3pPr>
            <a:lvl4pPr>
              <a:defRPr sz="2600"/>
            </a:lvl4pPr>
            <a:lvl5pPr>
              <a:defRPr sz="2600"/>
            </a:lvl5pPr>
            <a:lvl6pPr>
              <a:defRPr sz="2600"/>
            </a:lvl6pPr>
            <a:lvl7pPr>
              <a:defRPr sz="2600"/>
            </a:lvl7pPr>
            <a:lvl8pPr>
              <a:defRPr sz="2600"/>
            </a:lvl8pPr>
            <a:lvl9pPr>
              <a:defRPr sz="2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925164" y="1596131"/>
            <a:ext cx="6071767" cy="4514439"/>
          </a:xfrm>
          <a:prstGeom prst="rect">
            <a:avLst/>
          </a:prstGeom>
        </p:spPr>
        <p:txBody>
          <a:bodyPr lIns="131335" tIns="65668" rIns="131335" bIns="65668"/>
          <a:lstStyle>
            <a:lvl1pPr>
              <a:defRPr sz="4000"/>
            </a:lvl1pPr>
            <a:lvl2pPr>
              <a:defRPr sz="3400"/>
            </a:lvl2pPr>
            <a:lvl3pPr>
              <a:defRPr sz="2900"/>
            </a:lvl3pPr>
            <a:lvl4pPr>
              <a:defRPr sz="2600"/>
            </a:lvl4pPr>
            <a:lvl5pPr>
              <a:defRPr sz="2600"/>
            </a:lvl5pPr>
            <a:lvl6pPr>
              <a:defRPr sz="2600"/>
            </a:lvl6pPr>
            <a:lvl7pPr>
              <a:defRPr sz="2600"/>
            </a:lvl7pPr>
            <a:lvl8pPr>
              <a:defRPr sz="2600"/>
            </a:lvl8pPr>
            <a:lvl9pPr>
              <a:defRPr sz="2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684142" y="6340171"/>
            <a:ext cx="3192667" cy="364196"/>
          </a:xfrm>
          <a:prstGeom prst="rect">
            <a:avLst/>
          </a:prstGeom>
        </p:spPr>
        <p:txBody>
          <a:bodyPr lIns="131335" tIns="65668" rIns="131335" bIns="65668"/>
          <a:lstStyle/>
          <a:p>
            <a:fld id="{36EC894D-09CB-4DE7-A121-44A8E704B94B}" type="datetimeFigureOut">
              <a:rPr lang="zh-CN" altLang="en-US" smtClean="0"/>
              <a:t>2017/6/8</a:t>
            </a:fld>
            <a:endParaRPr lang="zh-CN" altLang="en-US"/>
          </a:p>
        </p:txBody>
      </p:sp>
      <p:sp>
        <p:nvSpPr>
          <p:cNvPr id="6" name="页脚占位符 5"/>
          <p:cNvSpPr>
            <a:spLocks noGrp="1"/>
          </p:cNvSpPr>
          <p:nvPr>
            <p:ph type="ftr" sz="quarter" idx="11"/>
          </p:nvPr>
        </p:nvSpPr>
        <p:spPr>
          <a:xfrm>
            <a:off x="4674980" y="6340171"/>
            <a:ext cx="4331124" cy="364196"/>
          </a:xfrm>
          <a:prstGeom prst="rect">
            <a:avLst/>
          </a:prstGeom>
        </p:spPr>
        <p:txBody>
          <a:bodyPr lIns="131335" tIns="65668" rIns="131335" bIns="65668"/>
          <a:lstStyle/>
          <a:p>
            <a:endParaRPr lang="zh-CN" altLang="en-US"/>
          </a:p>
        </p:txBody>
      </p:sp>
      <p:sp>
        <p:nvSpPr>
          <p:cNvPr id="7" name="灯片编号占位符 6"/>
          <p:cNvSpPr>
            <a:spLocks noGrp="1"/>
          </p:cNvSpPr>
          <p:nvPr>
            <p:ph type="sldNum" sz="quarter" idx="12"/>
          </p:nvPr>
        </p:nvSpPr>
        <p:spPr>
          <a:xfrm>
            <a:off x="9804266" y="6340171"/>
            <a:ext cx="3192667" cy="364196"/>
          </a:xfrm>
          <a:prstGeom prst="rect">
            <a:avLst/>
          </a:prstGeom>
        </p:spPr>
        <p:txBody>
          <a:bodyPr lIns="131335" tIns="65668" rIns="131335" bIns="65668"/>
          <a:lstStyle/>
          <a:p>
            <a:fld id="{FAB2F72D-0145-4728-BBF6-AFA599DFD9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84149" y="273939"/>
            <a:ext cx="12312789" cy="1140090"/>
          </a:xfrm>
          <a:prstGeom prst="rect">
            <a:avLst/>
          </a:prstGeom>
        </p:spPr>
        <p:txBody>
          <a:bodyPr lIns="131335" tIns="65668" rIns="131335" bIns="65668"/>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84144" y="1531204"/>
            <a:ext cx="6045044" cy="638134"/>
          </a:xfrm>
          <a:prstGeom prst="rect">
            <a:avLst/>
          </a:prstGeom>
        </p:spPr>
        <p:txBody>
          <a:bodyPr lIns="131335" tIns="65668" rIns="131335" bIns="65668" anchor="b"/>
          <a:lstStyle>
            <a:lvl1pPr marL="0" indent="0">
              <a:buNone/>
              <a:defRPr sz="3400" b="1"/>
            </a:lvl1pPr>
            <a:lvl2pPr marL="656676" indent="0">
              <a:buNone/>
              <a:defRPr sz="2900" b="1"/>
            </a:lvl2pPr>
            <a:lvl3pPr marL="1313353" indent="0">
              <a:buNone/>
              <a:defRPr sz="2600" b="1"/>
            </a:lvl3pPr>
            <a:lvl4pPr marL="1970029" indent="0">
              <a:buNone/>
              <a:defRPr sz="2300" b="1"/>
            </a:lvl4pPr>
            <a:lvl5pPr marL="2626705" indent="0">
              <a:buNone/>
              <a:defRPr sz="2300" b="1"/>
            </a:lvl5pPr>
            <a:lvl6pPr marL="3283382" indent="0">
              <a:buNone/>
              <a:defRPr sz="2300" b="1"/>
            </a:lvl6pPr>
            <a:lvl7pPr marL="3940058" indent="0">
              <a:buNone/>
              <a:defRPr sz="2300" b="1"/>
            </a:lvl7pPr>
            <a:lvl8pPr marL="4596735" indent="0">
              <a:buNone/>
              <a:defRPr sz="2300" b="1"/>
            </a:lvl8pPr>
            <a:lvl9pPr marL="5253411" indent="0">
              <a:buNone/>
              <a:defRPr sz="2300" b="1"/>
            </a:lvl9pPr>
          </a:lstStyle>
          <a:p>
            <a:pPr lvl="0"/>
            <a:r>
              <a:rPr lang="zh-CN" altLang="en-US" smtClean="0"/>
              <a:t>单击此处编辑母版文本样式</a:t>
            </a:r>
          </a:p>
        </p:txBody>
      </p:sp>
      <p:sp>
        <p:nvSpPr>
          <p:cNvPr id="4" name="内容占位符 3"/>
          <p:cNvSpPr>
            <a:spLocks noGrp="1"/>
          </p:cNvSpPr>
          <p:nvPr>
            <p:ph sz="half" idx="2"/>
          </p:nvPr>
        </p:nvSpPr>
        <p:spPr>
          <a:xfrm>
            <a:off x="684144" y="2169337"/>
            <a:ext cx="6045044" cy="3941227"/>
          </a:xfrm>
          <a:prstGeom prst="rect">
            <a:avLst/>
          </a:prstGeom>
        </p:spPr>
        <p:txBody>
          <a:bodyPr lIns="131335" tIns="65668" rIns="131335" bIns="65668"/>
          <a:lstStyle>
            <a:lvl1pPr>
              <a:defRPr sz="3400"/>
            </a:lvl1pPr>
            <a:lvl2pPr>
              <a:defRPr sz="2900"/>
            </a:lvl2pPr>
            <a:lvl3pPr>
              <a:defRPr sz="2600"/>
            </a:lvl3pPr>
            <a:lvl4pPr>
              <a:defRPr sz="2300"/>
            </a:lvl4pPr>
            <a:lvl5pPr>
              <a:defRPr sz="2300"/>
            </a:lvl5pPr>
            <a:lvl6pPr>
              <a:defRPr sz="2300"/>
            </a:lvl6pPr>
            <a:lvl7pPr>
              <a:defRPr sz="2300"/>
            </a:lvl7pPr>
            <a:lvl8pPr>
              <a:defRPr sz="2300"/>
            </a:lvl8pPr>
            <a:lvl9pPr>
              <a:defRPr sz="23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950114" y="1531204"/>
            <a:ext cx="6046824" cy="638134"/>
          </a:xfrm>
          <a:prstGeom prst="rect">
            <a:avLst/>
          </a:prstGeom>
        </p:spPr>
        <p:txBody>
          <a:bodyPr lIns="131335" tIns="65668" rIns="131335" bIns="65668" anchor="b"/>
          <a:lstStyle>
            <a:lvl1pPr marL="0" indent="0">
              <a:buNone/>
              <a:defRPr sz="3400" b="1"/>
            </a:lvl1pPr>
            <a:lvl2pPr marL="656676" indent="0">
              <a:buNone/>
              <a:defRPr sz="2900" b="1"/>
            </a:lvl2pPr>
            <a:lvl3pPr marL="1313353" indent="0">
              <a:buNone/>
              <a:defRPr sz="2600" b="1"/>
            </a:lvl3pPr>
            <a:lvl4pPr marL="1970029" indent="0">
              <a:buNone/>
              <a:defRPr sz="2300" b="1"/>
            </a:lvl4pPr>
            <a:lvl5pPr marL="2626705" indent="0">
              <a:buNone/>
              <a:defRPr sz="2300" b="1"/>
            </a:lvl5pPr>
            <a:lvl6pPr marL="3283382" indent="0">
              <a:buNone/>
              <a:defRPr sz="2300" b="1"/>
            </a:lvl6pPr>
            <a:lvl7pPr marL="3940058" indent="0">
              <a:buNone/>
              <a:defRPr sz="2300" b="1"/>
            </a:lvl7pPr>
            <a:lvl8pPr marL="4596735" indent="0">
              <a:buNone/>
              <a:defRPr sz="2300" b="1"/>
            </a:lvl8pPr>
            <a:lvl9pPr marL="5253411" indent="0">
              <a:buNone/>
              <a:defRPr sz="2300" b="1"/>
            </a:lvl9pPr>
          </a:lstStyle>
          <a:p>
            <a:pPr lvl="0"/>
            <a:r>
              <a:rPr lang="zh-CN" altLang="en-US" smtClean="0"/>
              <a:t>单击此处编辑母版文本样式</a:t>
            </a:r>
          </a:p>
        </p:txBody>
      </p:sp>
      <p:sp>
        <p:nvSpPr>
          <p:cNvPr id="6" name="内容占位符 5"/>
          <p:cNvSpPr>
            <a:spLocks noGrp="1"/>
          </p:cNvSpPr>
          <p:nvPr>
            <p:ph sz="quarter" idx="4"/>
          </p:nvPr>
        </p:nvSpPr>
        <p:spPr>
          <a:xfrm>
            <a:off x="6950114" y="2169337"/>
            <a:ext cx="6046824" cy="3941227"/>
          </a:xfrm>
          <a:prstGeom prst="rect">
            <a:avLst/>
          </a:prstGeom>
        </p:spPr>
        <p:txBody>
          <a:bodyPr lIns="131335" tIns="65668" rIns="131335" bIns="65668"/>
          <a:lstStyle>
            <a:lvl1pPr>
              <a:defRPr sz="3400"/>
            </a:lvl1pPr>
            <a:lvl2pPr>
              <a:defRPr sz="2900"/>
            </a:lvl2pPr>
            <a:lvl3pPr>
              <a:defRPr sz="2600"/>
            </a:lvl3pPr>
            <a:lvl4pPr>
              <a:defRPr sz="2300"/>
            </a:lvl4pPr>
            <a:lvl5pPr>
              <a:defRPr sz="2300"/>
            </a:lvl5pPr>
            <a:lvl6pPr>
              <a:defRPr sz="2300"/>
            </a:lvl6pPr>
            <a:lvl7pPr>
              <a:defRPr sz="2300"/>
            </a:lvl7pPr>
            <a:lvl8pPr>
              <a:defRPr sz="2300"/>
            </a:lvl8pPr>
            <a:lvl9pPr>
              <a:defRPr sz="23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684142" y="6340171"/>
            <a:ext cx="3192667" cy="364196"/>
          </a:xfrm>
          <a:prstGeom prst="rect">
            <a:avLst/>
          </a:prstGeom>
        </p:spPr>
        <p:txBody>
          <a:bodyPr lIns="131335" tIns="65668" rIns="131335" bIns="65668"/>
          <a:lstStyle/>
          <a:p>
            <a:fld id="{36EC894D-09CB-4DE7-A121-44A8E704B94B}" type="datetimeFigureOut">
              <a:rPr lang="zh-CN" altLang="en-US" smtClean="0"/>
              <a:t>2017/6/8</a:t>
            </a:fld>
            <a:endParaRPr lang="zh-CN" altLang="en-US"/>
          </a:p>
        </p:txBody>
      </p:sp>
      <p:sp>
        <p:nvSpPr>
          <p:cNvPr id="8" name="页脚占位符 7"/>
          <p:cNvSpPr>
            <a:spLocks noGrp="1"/>
          </p:cNvSpPr>
          <p:nvPr>
            <p:ph type="ftr" sz="quarter" idx="11"/>
          </p:nvPr>
        </p:nvSpPr>
        <p:spPr>
          <a:xfrm>
            <a:off x="4674980" y="6340171"/>
            <a:ext cx="4331124" cy="364196"/>
          </a:xfrm>
          <a:prstGeom prst="rect">
            <a:avLst/>
          </a:prstGeom>
        </p:spPr>
        <p:txBody>
          <a:bodyPr lIns="131335" tIns="65668" rIns="131335" bIns="65668"/>
          <a:lstStyle/>
          <a:p>
            <a:endParaRPr lang="zh-CN" altLang="en-US"/>
          </a:p>
        </p:txBody>
      </p:sp>
      <p:sp>
        <p:nvSpPr>
          <p:cNvPr id="9" name="灯片编号占位符 8"/>
          <p:cNvSpPr>
            <a:spLocks noGrp="1"/>
          </p:cNvSpPr>
          <p:nvPr>
            <p:ph type="sldNum" sz="quarter" idx="12"/>
          </p:nvPr>
        </p:nvSpPr>
        <p:spPr>
          <a:xfrm>
            <a:off x="9804266" y="6340171"/>
            <a:ext cx="3192667" cy="364196"/>
          </a:xfrm>
          <a:prstGeom prst="rect">
            <a:avLst/>
          </a:prstGeom>
        </p:spPr>
        <p:txBody>
          <a:bodyPr lIns="131335" tIns="65668" rIns="131335" bIns="65668"/>
          <a:lstStyle/>
          <a:p>
            <a:fld id="{FAB2F72D-0145-4728-BBF6-AFA599DFD9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84149" y="273939"/>
            <a:ext cx="12312789" cy="1140090"/>
          </a:xfrm>
          <a:prstGeom prst="rect">
            <a:avLst/>
          </a:prstGeom>
        </p:spPr>
        <p:txBody>
          <a:bodyPr lIns="131335" tIns="65668" rIns="131335" bIns="65668"/>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684142" y="6340171"/>
            <a:ext cx="3192667" cy="364196"/>
          </a:xfrm>
          <a:prstGeom prst="rect">
            <a:avLst/>
          </a:prstGeom>
        </p:spPr>
        <p:txBody>
          <a:bodyPr lIns="131335" tIns="65668" rIns="131335" bIns="65668"/>
          <a:lstStyle/>
          <a:p>
            <a:fld id="{36EC894D-09CB-4DE7-A121-44A8E704B94B}" type="datetimeFigureOut">
              <a:rPr lang="zh-CN" altLang="en-US" smtClean="0"/>
              <a:t>2017/6/8</a:t>
            </a:fld>
            <a:endParaRPr lang="zh-CN" altLang="en-US"/>
          </a:p>
        </p:txBody>
      </p:sp>
      <p:sp>
        <p:nvSpPr>
          <p:cNvPr id="4" name="页脚占位符 3"/>
          <p:cNvSpPr>
            <a:spLocks noGrp="1"/>
          </p:cNvSpPr>
          <p:nvPr>
            <p:ph type="ftr" sz="quarter" idx="11"/>
          </p:nvPr>
        </p:nvSpPr>
        <p:spPr>
          <a:xfrm>
            <a:off x="4674980" y="6340171"/>
            <a:ext cx="4331124" cy="364196"/>
          </a:xfrm>
          <a:prstGeom prst="rect">
            <a:avLst/>
          </a:prstGeom>
        </p:spPr>
        <p:txBody>
          <a:bodyPr lIns="131335" tIns="65668" rIns="131335" bIns="65668"/>
          <a:lstStyle/>
          <a:p>
            <a:endParaRPr lang="zh-CN" altLang="en-US"/>
          </a:p>
        </p:txBody>
      </p:sp>
      <p:sp>
        <p:nvSpPr>
          <p:cNvPr id="5" name="灯片编号占位符 4"/>
          <p:cNvSpPr>
            <a:spLocks noGrp="1"/>
          </p:cNvSpPr>
          <p:nvPr>
            <p:ph type="sldNum" sz="quarter" idx="12"/>
          </p:nvPr>
        </p:nvSpPr>
        <p:spPr>
          <a:xfrm>
            <a:off x="9804266" y="6340171"/>
            <a:ext cx="3192667" cy="364196"/>
          </a:xfrm>
          <a:prstGeom prst="rect">
            <a:avLst/>
          </a:prstGeom>
        </p:spPr>
        <p:txBody>
          <a:bodyPr lIns="131335" tIns="65668" rIns="131335" bIns="65668"/>
          <a:lstStyle/>
          <a:p>
            <a:fld id="{FAB2F72D-0145-4728-BBF6-AFA599DFD9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84142" y="6340171"/>
            <a:ext cx="3192667" cy="364196"/>
          </a:xfrm>
          <a:prstGeom prst="rect">
            <a:avLst/>
          </a:prstGeom>
        </p:spPr>
        <p:txBody>
          <a:bodyPr lIns="131335" tIns="65668" rIns="131335" bIns="65668"/>
          <a:lstStyle/>
          <a:p>
            <a:fld id="{36EC894D-09CB-4DE7-A121-44A8E704B94B}" type="datetimeFigureOut">
              <a:rPr lang="zh-CN" altLang="en-US" smtClean="0"/>
              <a:t>2017/6/8</a:t>
            </a:fld>
            <a:endParaRPr lang="zh-CN" altLang="en-US"/>
          </a:p>
        </p:txBody>
      </p:sp>
      <p:sp>
        <p:nvSpPr>
          <p:cNvPr id="3" name="页脚占位符 2"/>
          <p:cNvSpPr>
            <a:spLocks noGrp="1"/>
          </p:cNvSpPr>
          <p:nvPr>
            <p:ph type="ftr" sz="quarter" idx="11"/>
          </p:nvPr>
        </p:nvSpPr>
        <p:spPr>
          <a:xfrm>
            <a:off x="4674980" y="6340171"/>
            <a:ext cx="4331124" cy="364196"/>
          </a:xfrm>
          <a:prstGeom prst="rect">
            <a:avLst/>
          </a:prstGeom>
        </p:spPr>
        <p:txBody>
          <a:bodyPr lIns="131335" tIns="65668" rIns="131335" bIns="65668"/>
          <a:lstStyle/>
          <a:p>
            <a:endParaRPr lang="zh-CN" altLang="en-US"/>
          </a:p>
        </p:txBody>
      </p:sp>
      <p:sp>
        <p:nvSpPr>
          <p:cNvPr id="4" name="灯片编号占位符 3"/>
          <p:cNvSpPr>
            <a:spLocks noGrp="1"/>
          </p:cNvSpPr>
          <p:nvPr>
            <p:ph type="sldNum" sz="quarter" idx="12"/>
          </p:nvPr>
        </p:nvSpPr>
        <p:spPr>
          <a:xfrm>
            <a:off x="9804266" y="6340171"/>
            <a:ext cx="3192667" cy="364196"/>
          </a:xfrm>
          <a:prstGeom prst="rect">
            <a:avLst/>
          </a:prstGeom>
        </p:spPr>
        <p:txBody>
          <a:bodyPr lIns="131335" tIns="65668" rIns="131335" bIns="65668"/>
          <a:lstStyle/>
          <a:p>
            <a:fld id="{FAB2F72D-0145-4728-BBF6-AFA599DFD9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84144" y="272354"/>
            <a:ext cx="4500376" cy="1159092"/>
          </a:xfrm>
          <a:prstGeom prst="rect">
            <a:avLst/>
          </a:prstGeom>
        </p:spPr>
        <p:txBody>
          <a:bodyPr lIns="131335" tIns="65668" rIns="131335" bIns="65668" anchor="b"/>
          <a:lstStyle>
            <a:lvl1pPr algn="l">
              <a:defRPr sz="29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348432" y="272361"/>
            <a:ext cx="7648503" cy="5838210"/>
          </a:xfrm>
          <a:prstGeom prst="rect">
            <a:avLst/>
          </a:prstGeom>
        </p:spPr>
        <p:txBody>
          <a:bodyPr lIns="131335" tIns="65668" rIns="131335" bIns="65668"/>
          <a:lstStyle>
            <a:lvl1pPr>
              <a:defRPr sz="4600"/>
            </a:lvl1pPr>
            <a:lvl2pPr>
              <a:defRPr sz="4000"/>
            </a:lvl2pPr>
            <a:lvl3pPr>
              <a:defRPr sz="3400"/>
            </a:lvl3pPr>
            <a:lvl4pPr>
              <a:defRPr sz="2900"/>
            </a:lvl4pPr>
            <a:lvl5pPr>
              <a:defRPr sz="2900"/>
            </a:lvl5pPr>
            <a:lvl6pPr>
              <a:defRPr sz="2900"/>
            </a:lvl6pPr>
            <a:lvl7pPr>
              <a:defRPr sz="2900"/>
            </a:lvl7pPr>
            <a:lvl8pPr>
              <a:defRPr sz="2900"/>
            </a:lvl8pPr>
            <a:lvl9pPr>
              <a:defRPr sz="29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84144" y="1431451"/>
            <a:ext cx="4500376" cy="4679118"/>
          </a:xfrm>
          <a:prstGeom prst="rect">
            <a:avLst/>
          </a:prstGeom>
        </p:spPr>
        <p:txBody>
          <a:bodyPr lIns="131335" tIns="65668" rIns="131335" bIns="65668"/>
          <a:lstStyle>
            <a:lvl1pPr marL="0" indent="0">
              <a:buNone/>
              <a:defRPr sz="2000"/>
            </a:lvl1pPr>
            <a:lvl2pPr marL="656676" indent="0">
              <a:buNone/>
              <a:defRPr sz="1700"/>
            </a:lvl2pPr>
            <a:lvl3pPr marL="1313353" indent="0">
              <a:buNone/>
              <a:defRPr sz="1400"/>
            </a:lvl3pPr>
            <a:lvl4pPr marL="1970029" indent="0">
              <a:buNone/>
              <a:defRPr sz="1300"/>
            </a:lvl4pPr>
            <a:lvl5pPr marL="2626705" indent="0">
              <a:buNone/>
              <a:defRPr sz="1300"/>
            </a:lvl5pPr>
            <a:lvl6pPr marL="3283382" indent="0">
              <a:buNone/>
              <a:defRPr sz="1300"/>
            </a:lvl6pPr>
            <a:lvl7pPr marL="3940058" indent="0">
              <a:buNone/>
              <a:defRPr sz="1300"/>
            </a:lvl7pPr>
            <a:lvl8pPr marL="4596735" indent="0">
              <a:buNone/>
              <a:defRPr sz="1300"/>
            </a:lvl8pPr>
            <a:lvl9pPr marL="5253411" indent="0">
              <a:buNone/>
              <a:defRPr sz="1300"/>
            </a:lvl9pPr>
          </a:lstStyle>
          <a:p>
            <a:pPr lvl="0"/>
            <a:r>
              <a:rPr lang="zh-CN" altLang="en-US" smtClean="0"/>
              <a:t>单击此处编辑母版文本样式</a:t>
            </a:r>
          </a:p>
        </p:txBody>
      </p:sp>
      <p:sp>
        <p:nvSpPr>
          <p:cNvPr id="5" name="日期占位符 4"/>
          <p:cNvSpPr>
            <a:spLocks noGrp="1"/>
          </p:cNvSpPr>
          <p:nvPr>
            <p:ph type="dt" sz="half" idx="10"/>
          </p:nvPr>
        </p:nvSpPr>
        <p:spPr>
          <a:xfrm>
            <a:off x="684142" y="6340171"/>
            <a:ext cx="3192667" cy="364196"/>
          </a:xfrm>
          <a:prstGeom prst="rect">
            <a:avLst/>
          </a:prstGeom>
        </p:spPr>
        <p:txBody>
          <a:bodyPr lIns="131335" tIns="65668" rIns="131335" bIns="65668"/>
          <a:lstStyle/>
          <a:p>
            <a:fld id="{36EC894D-09CB-4DE7-A121-44A8E704B94B}" type="datetimeFigureOut">
              <a:rPr lang="zh-CN" altLang="en-US" smtClean="0"/>
              <a:t>2017/6/8</a:t>
            </a:fld>
            <a:endParaRPr lang="zh-CN" altLang="en-US"/>
          </a:p>
        </p:txBody>
      </p:sp>
      <p:sp>
        <p:nvSpPr>
          <p:cNvPr id="6" name="页脚占位符 5"/>
          <p:cNvSpPr>
            <a:spLocks noGrp="1"/>
          </p:cNvSpPr>
          <p:nvPr>
            <p:ph type="ftr" sz="quarter" idx="11"/>
          </p:nvPr>
        </p:nvSpPr>
        <p:spPr>
          <a:xfrm>
            <a:off x="4674980" y="6340171"/>
            <a:ext cx="4331124" cy="364196"/>
          </a:xfrm>
          <a:prstGeom prst="rect">
            <a:avLst/>
          </a:prstGeom>
        </p:spPr>
        <p:txBody>
          <a:bodyPr lIns="131335" tIns="65668" rIns="131335" bIns="65668"/>
          <a:lstStyle/>
          <a:p>
            <a:endParaRPr lang="zh-CN" altLang="en-US"/>
          </a:p>
        </p:txBody>
      </p:sp>
      <p:sp>
        <p:nvSpPr>
          <p:cNvPr id="7" name="灯片编号占位符 6"/>
          <p:cNvSpPr>
            <a:spLocks noGrp="1"/>
          </p:cNvSpPr>
          <p:nvPr>
            <p:ph type="sldNum" sz="quarter" idx="12"/>
          </p:nvPr>
        </p:nvSpPr>
        <p:spPr>
          <a:xfrm>
            <a:off x="9804266" y="6340171"/>
            <a:ext cx="3192667" cy="364196"/>
          </a:xfrm>
          <a:prstGeom prst="rect">
            <a:avLst/>
          </a:prstGeom>
        </p:spPr>
        <p:txBody>
          <a:bodyPr lIns="131335" tIns="65668" rIns="131335" bIns="65668"/>
          <a:lstStyle/>
          <a:p>
            <a:fld id="{FAB2F72D-0145-4728-BBF6-AFA599DFD9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681341" y="4788376"/>
            <a:ext cx="8209713" cy="565296"/>
          </a:xfrm>
          <a:prstGeom prst="rect">
            <a:avLst/>
          </a:prstGeom>
        </p:spPr>
        <p:txBody>
          <a:bodyPr lIns="131335" tIns="65668" rIns="131335" bIns="65668" anchor="b"/>
          <a:lstStyle>
            <a:lvl1pPr algn="l">
              <a:defRPr sz="29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681341" y="611214"/>
            <a:ext cx="8209713" cy="4104323"/>
          </a:xfrm>
          <a:prstGeom prst="rect">
            <a:avLst/>
          </a:prstGeom>
        </p:spPr>
        <p:txBody>
          <a:bodyPr lIns="131335" tIns="65668" rIns="131335" bIns="65668"/>
          <a:lstStyle>
            <a:lvl1pPr marL="0" indent="0">
              <a:buNone/>
              <a:defRPr sz="4600"/>
            </a:lvl1pPr>
            <a:lvl2pPr marL="656676" indent="0">
              <a:buNone/>
              <a:defRPr sz="4000"/>
            </a:lvl2pPr>
            <a:lvl3pPr marL="1313353" indent="0">
              <a:buNone/>
              <a:defRPr sz="3400"/>
            </a:lvl3pPr>
            <a:lvl4pPr marL="1970029" indent="0">
              <a:buNone/>
              <a:defRPr sz="2900"/>
            </a:lvl4pPr>
            <a:lvl5pPr marL="2626705" indent="0">
              <a:buNone/>
              <a:defRPr sz="2900"/>
            </a:lvl5pPr>
            <a:lvl6pPr marL="3283382" indent="0">
              <a:buNone/>
              <a:defRPr sz="2900"/>
            </a:lvl6pPr>
            <a:lvl7pPr marL="3940058" indent="0">
              <a:buNone/>
              <a:defRPr sz="2900"/>
            </a:lvl7pPr>
            <a:lvl8pPr marL="4596735" indent="0">
              <a:buNone/>
              <a:defRPr sz="2900"/>
            </a:lvl8pPr>
            <a:lvl9pPr marL="5253411" indent="0">
              <a:buNone/>
              <a:defRPr sz="2900"/>
            </a:lvl9pPr>
          </a:lstStyle>
          <a:p>
            <a:r>
              <a:rPr lang="zh-CN" altLang="en-US" smtClean="0"/>
              <a:t>单击图标添加图片</a:t>
            </a:r>
            <a:endParaRPr lang="zh-CN" altLang="en-US"/>
          </a:p>
        </p:txBody>
      </p:sp>
      <p:sp>
        <p:nvSpPr>
          <p:cNvPr id="4" name="文本占位符 3"/>
          <p:cNvSpPr>
            <a:spLocks noGrp="1"/>
          </p:cNvSpPr>
          <p:nvPr>
            <p:ph type="body" sz="half" idx="2"/>
          </p:nvPr>
        </p:nvSpPr>
        <p:spPr>
          <a:xfrm>
            <a:off x="2681341" y="5353672"/>
            <a:ext cx="8209713" cy="802813"/>
          </a:xfrm>
          <a:prstGeom prst="rect">
            <a:avLst/>
          </a:prstGeom>
        </p:spPr>
        <p:txBody>
          <a:bodyPr lIns="131335" tIns="65668" rIns="131335" bIns="65668"/>
          <a:lstStyle>
            <a:lvl1pPr marL="0" indent="0">
              <a:buNone/>
              <a:defRPr sz="2000"/>
            </a:lvl1pPr>
            <a:lvl2pPr marL="656676" indent="0">
              <a:buNone/>
              <a:defRPr sz="1700"/>
            </a:lvl2pPr>
            <a:lvl3pPr marL="1313353" indent="0">
              <a:buNone/>
              <a:defRPr sz="1400"/>
            </a:lvl3pPr>
            <a:lvl4pPr marL="1970029" indent="0">
              <a:buNone/>
              <a:defRPr sz="1300"/>
            </a:lvl4pPr>
            <a:lvl5pPr marL="2626705" indent="0">
              <a:buNone/>
              <a:defRPr sz="1300"/>
            </a:lvl5pPr>
            <a:lvl6pPr marL="3283382" indent="0">
              <a:buNone/>
              <a:defRPr sz="1300"/>
            </a:lvl6pPr>
            <a:lvl7pPr marL="3940058" indent="0">
              <a:buNone/>
              <a:defRPr sz="1300"/>
            </a:lvl7pPr>
            <a:lvl8pPr marL="4596735" indent="0">
              <a:buNone/>
              <a:defRPr sz="1300"/>
            </a:lvl8pPr>
            <a:lvl9pPr marL="5253411" indent="0">
              <a:buNone/>
              <a:defRPr sz="1300"/>
            </a:lvl9pPr>
          </a:lstStyle>
          <a:p>
            <a:pPr lvl="0"/>
            <a:r>
              <a:rPr lang="zh-CN" altLang="en-US" smtClean="0"/>
              <a:t>单击此处编辑母版文本样式</a:t>
            </a:r>
          </a:p>
        </p:txBody>
      </p:sp>
      <p:sp>
        <p:nvSpPr>
          <p:cNvPr id="5" name="日期占位符 4"/>
          <p:cNvSpPr>
            <a:spLocks noGrp="1"/>
          </p:cNvSpPr>
          <p:nvPr>
            <p:ph type="dt" sz="half" idx="10"/>
          </p:nvPr>
        </p:nvSpPr>
        <p:spPr>
          <a:xfrm>
            <a:off x="684142" y="6340171"/>
            <a:ext cx="3192667" cy="364196"/>
          </a:xfrm>
          <a:prstGeom prst="rect">
            <a:avLst/>
          </a:prstGeom>
        </p:spPr>
        <p:txBody>
          <a:bodyPr lIns="131335" tIns="65668" rIns="131335" bIns="65668"/>
          <a:lstStyle/>
          <a:p>
            <a:fld id="{36EC894D-09CB-4DE7-A121-44A8E704B94B}" type="datetimeFigureOut">
              <a:rPr lang="zh-CN" altLang="en-US" smtClean="0"/>
              <a:t>2017/6/8</a:t>
            </a:fld>
            <a:endParaRPr lang="zh-CN" altLang="en-US"/>
          </a:p>
        </p:txBody>
      </p:sp>
      <p:sp>
        <p:nvSpPr>
          <p:cNvPr id="6" name="页脚占位符 5"/>
          <p:cNvSpPr>
            <a:spLocks noGrp="1"/>
          </p:cNvSpPr>
          <p:nvPr>
            <p:ph type="ftr" sz="quarter" idx="11"/>
          </p:nvPr>
        </p:nvSpPr>
        <p:spPr>
          <a:xfrm>
            <a:off x="4674980" y="6340171"/>
            <a:ext cx="4331124" cy="364196"/>
          </a:xfrm>
          <a:prstGeom prst="rect">
            <a:avLst/>
          </a:prstGeom>
        </p:spPr>
        <p:txBody>
          <a:bodyPr lIns="131335" tIns="65668" rIns="131335" bIns="65668"/>
          <a:lstStyle/>
          <a:p>
            <a:endParaRPr lang="zh-CN" altLang="en-US"/>
          </a:p>
        </p:txBody>
      </p:sp>
      <p:sp>
        <p:nvSpPr>
          <p:cNvPr id="7" name="灯片编号占位符 6"/>
          <p:cNvSpPr>
            <a:spLocks noGrp="1"/>
          </p:cNvSpPr>
          <p:nvPr>
            <p:ph type="sldNum" sz="quarter" idx="12"/>
          </p:nvPr>
        </p:nvSpPr>
        <p:spPr>
          <a:xfrm>
            <a:off x="9804266" y="6340171"/>
            <a:ext cx="3192667" cy="364196"/>
          </a:xfrm>
          <a:prstGeom prst="rect">
            <a:avLst/>
          </a:prstGeom>
        </p:spPr>
        <p:txBody>
          <a:bodyPr lIns="131335" tIns="65668" rIns="131335" bIns="65668"/>
          <a:lstStyle/>
          <a:p>
            <a:fld id="{FAB2F72D-0145-4728-BBF6-AFA599DFD9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84149" y="273939"/>
            <a:ext cx="12312789" cy="1140090"/>
          </a:xfrm>
          <a:prstGeom prst="rect">
            <a:avLst/>
          </a:prstGeom>
        </p:spPr>
        <p:txBody>
          <a:bodyPr lIns="131335" tIns="65668" rIns="131335" bIns="65668"/>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4149" y="1596131"/>
            <a:ext cx="12312789" cy="4514439"/>
          </a:xfrm>
          <a:prstGeom prst="rect">
            <a:avLst/>
          </a:prstGeom>
        </p:spPr>
        <p:txBody>
          <a:bodyPr vert="eaVert" lIns="131335" tIns="65668" rIns="131335" bIns="65668"/>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84142" y="6340171"/>
            <a:ext cx="3192667" cy="364196"/>
          </a:xfrm>
          <a:prstGeom prst="rect">
            <a:avLst/>
          </a:prstGeom>
        </p:spPr>
        <p:txBody>
          <a:bodyPr lIns="131335" tIns="65668" rIns="131335" bIns="65668"/>
          <a:lstStyle/>
          <a:p>
            <a:fld id="{36EC894D-09CB-4DE7-A121-44A8E704B94B}" type="datetimeFigureOut">
              <a:rPr lang="zh-CN" altLang="en-US" smtClean="0"/>
              <a:t>2017/6/8</a:t>
            </a:fld>
            <a:endParaRPr lang="zh-CN" altLang="en-US"/>
          </a:p>
        </p:txBody>
      </p:sp>
      <p:sp>
        <p:nvSpPr>
          <p:cNvPr id="5" name="页脚占位符 4"/>
          <p:cNvSpPr>
            <a:spLocks noGrp="1"/>
          </p:cNvSpPr>
          <p:nvPr>
            <p:ph type="ftr" sz="quarter" idx="11"/>
          </p:nvPr>
        </p:nvSpPr>
        <p:spPr>
          <a:xfrm>
            <a:off x="4674980" y="6340171"/>
            <a:ext cx="4331124" cy="364196"/>
          </a:xfrm>
          <a:prstGeom prst="rect">
            <a:avLst/>
          </a:prstGeom>
        </p:spPr>
        <p:txBody>
          <a:bodyPr lIns="131335" tIns="65668" rIns="131335" bIns="65668"/>
          <a:lstStyle/>
          <a:p>
            <a:endParaRPr lang="zh-CN" altLang="en-US"/>
          </a:p>
        </p:txBody>
      </p:sp>
      <p:sp>
        <p:nvSpPr>
          <p:cNvPr id="6" name="灯片编号占位符 5"/>
          <p:cNvSpPr>
            <a:spLocks noGrp="1"/>
          </p:cNvSpPr>
          <p:nvPr>
            <p:ph type="sldNum" sz="quarter" idx="12"/>
          </p:nvPr>
        </p:nvSpPr>
        <p:spPr>
          <a:xfrm>
            <a:off x="9804266" y="6340171"/>
            <a:ext cx="3192667" cy="364196"/>
          </a:xfrm>
          <a:prstGeom prst="rect">
            <a:avLst/>
          </a:prstGeom>
        </p:spPr>
        <p:txBody>
          <a:bodyPr lIns="131335" tIns="65668" rIns="131335" bIns="65668"/>
          <a:lstStyle/>
          <a:p>
            <a:fld id="{FAB2F72D-0145-4728-BBF6-AFA599DFD9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9920074" y="273945"/>
            <a:ext cx="3076861" cy="5836626"/>
          </a:xfrm>
          <a:prstGeom prst="rect">
            <a:avLst/>
          </a:prstGeom>
        </p:spPr>
        <p:txBody>
          <a:bodyPr vert="eaVert" lIns="131335" tIns="65668" rIns="131335" bIns="65668"/>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4144" y="273945"/>
            <a:ext cx="9064893" cy="5836626"/>
          </a:xfrm>
          <a:prstGeom prst="rect">
            <a:avLst/>
          </a:prstGeom>
        </p:spPr>
        <p:txBody>
          <a:bodyPr vert="eaVert" lIns="131335" tIns="65668" rIns="131335" bIns="65668"/>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84142" y="6340171"/>
            <a:ext cx="3192667" cy="364196"/>
          </a:xfrm>
          <a:prstGeom prst="rect">
            <a:avLst/>
          </a:prstGeom>
        </p:spPr>
        <p:txBody>
          <a:bodyPr lIns="131335" tIns="65668" rIns="131335" bIns="65668"/>
          <a:lstStyle/>
          <a:p>
            <a:fld id="{36EC894D-09CB-4DE7-A121-44A8E704B94B}" type="datetimeFigureOut">
              <a:rPr lang="zh-CN" altLang="en-US" smtClean="0"/>
              <a:t>2017/6/8</a:t>
            </a:fld>
            <a:endParaRPr lang="zh-CN" altLang="en-US"/>
          </a:p>
        </p:txBody>
      </p:sp>
      <p:sp>
        <p:nvSpPr>
          <p:cNvPr id="5" name="页脚占位符 4"/>
          <p:cNvSpPr>
            <a:spLocks noGrp="1"/>
          </p:cNvSpPr>
          <p:nvPr>
            <p:ph type="ftr" sz="quarter" idx="11"/>
          </p:nvPr>
        </p:nvSpPr>
        <p:spPr>
          <a:xfrm>
            <a:off x="4674980" y="6340171"/>
            <a:ext cx="4331124" cy="364196"/>
          </a:xfrm>
          <a:prstGeom prst="rect">
            <a:avLst/>
          </a:prstGeom>
        </p:spPr>
        <p:txBody>
          <a:bodyPr lIns="131335" tIns="65668" rIns="131335" bIns="65668"/>
          <a:lstStyle/>
          <a:p>
            <a:endParaRPr lang="zh-CN" altLang="en-US"/>
          </a:p>
        </p:txBody>
      </p:sp>
      <p:sp>
        <p:nvSpPr>
          <p:cNvPr id="6" name="灯片编号占位符 5"/>
          <p:cNvSpPr>
            <a:spLocks noGrp="1"/>
          </p:cNvSpPr>
          <p:nvPr>
            <p:ph type="sldNum" sz="quarter" idx="12"/>
          </p:nvPr>
        </p:nvSpPr>
        <p:spPr>
          <a:xfrm>
            <a:off x="9804266" y="6340171"/>
            <a:ext cx="3192667" cy="364196"/>
          </a:xfrm>
          <a:prstGeom prst="rect">
            <a:avLst/>
          </a:prstGeom>
        </p:spPr>
        <p:txBody>
          <a:bodyPr lIns="131335" tIns="65668" rIns="131335" bIns="65668"/>
          <a:lstStyle/>
          <a:p>
            <a:fld id="{FAB2F72D-0145-4728-BBF6-AFA599DFD9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3" name="组合 7"/>
          <p:cNvGrpSpPr/>
          <p:nvPr/>
        </p:nvGrpSpPr>
        <p:grpSpPr bwMode="auto">
          <a:xfrm>
            <a:off x="0" y="1"/>
            <a:ext cx="13682855" cy="6824704"/>
            <a:chOff x="0" y="1"/>
            <a:chExt cx="9144000" cy="5143500"/>
          </a:xfrm>
        </p:grpSpPr>
        <p:sp>
          <p:nvSpPr>
            <p:cNvPr id="4" name="Freeform 254"/>
            <p:cNvSpPr/>
            <p:nvPr/>
          </p:nvSpPr>
          <p:spPr bwMode="auto">
            <a:xfrm>
              <a:off x="7475935" y="1"/>
              <a:ext cx="1031081" cy="717226"/>
            </a:xfrm>
            <a:custGeom>
              <a:avLst/>
              <a:gdLst>
                <a:gd name="T0" fmla="*/ 3249 w 3249"/>
                <a:gd name="T1" fmla="*/ 2063 h 2253"/>
                <a:gd name="T2" fmla="*/ 2632 w 3249"/>
                <a:gd name="T3" fmla="*/ 0 h 2253"/>
                <a:gd name="T4" fmla="*/ 522 w 3249"/>
                <a:gd name="T5" fmla="*/ 0 h 2253"/>
                <a:gd name="T6" fmla="*/ 0 w 3249"/>
                <a:gd name="T7" fmla="*/ 2253 h 2253"/>
                <a:gd name="T8" fmla="*/ 3249 w 3249"/>
                <a:gd name="T9" fmla="*/ 2063 h 2253"/>
              </a:gdLst>
              <a:ahLst/>
              <a:cxnLst>
                <a:cxn ang="0">
                  <a:pos x="T0" y="T1"/>
                </a:cxn>
                <a:cxn ang="0">
                  <a:pos x="T2" y="T3"/>
                </a:cxn>
                <a:cxn ang="0">
                  <a:pos x="T4" y="T5"/>
                </a:cxn>
                <a:cxn ang="0">
                  <a:pos x="T6" y="T7"/>
                </a:cxn>
                <a:cxn ang="0">
                  <a:pos x="T8" y="T9"/>
                </a:cxn>
              </a:cxnLst>
              <a:rect l="0" t="0" r="r" b="b"/>
              <a:pathLst>
                <a:path w="3249" h="2253">
                  <a:moveTo>
                    <a:pt x="3249" y="2063"/>
                  </a:moveTo>
                  <a:lnTo>
                    <a:pt x="2632" y="0"/>
                  </a:lnTo>
                  <a:lnTo>
                    <a:pt x="522" y="0"/>
                  </a:lnTo>
                  <a:lnTo>
                    <a:pt x="0" y="2253"/>
                  </a:lnTo>
                  <a:lnTo>
                    <a:pt x="3249" y="2063"/>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5" name="Freeform 255"/>
            <p:cNvSpPr/>
            <p:nvPr/>
          </p:nvSpPr>
          <p:spPr bwMode="auto">
            <a:xfrm>
              <a:off x="8311754" y="1"/>
              <a:ext cx="828675" cy="656363"/>
            </a:xfrm>
            <a:custGeom>
              <a:avLst/>
              <a:gdLst>
                <a:gd name="T0" fmla="*/ 0 w 2609"/>
                <a:gd name="T1" fmla="*/ 0 h 2063"/>
                <a:gd name="T2" fmla="*/ 617 w 2609"/>
                <a:gd name="T3" fmla="*/ 2063 h 2063"/>
                <a:gd name="T4" fmla="*/ 2609 w 2609"/>
                <a:gd name="T5" fmla="*/ 0 h 2063"/>
                <a:gd name="T6" fmla="*/ 0 w 2609"/>
                <a:gd name="T7" fmla="*/ 0 h 2063"/>
              </a:gdLst>
              <a:ahLst/>
              <a:cxnLst>
                <a:cxn ang="0">
                  <a:pos x="T0" y="T1"/>
                </a:cxn>
                <a:cxn ang="0">
                  <a:pos x="T2" y="T3"/>
                </a:cxn>
                <a:cxn ang="0">
                  <a:pos x="T4" y="T5"/>
                </a:cxn>
                <a:cxn ang="0">
                  <a:pos x="T6" y="T7"/>
                </a:cxn>
              </a:cxnLst>
              <a:rect l="0" t="0" r="r" b="b"/>
              <a:pathLst>
                <a:path w="2609" h="2063">
                  <a:moveTo>
                    <a:pt x="0" y="0"/>
                  </a:moveTo>
                  <a:lnTo>
                    <a:pt x="617" y="2063"/>
                  </a:lnTo>
                  <a:lnTo>
                    <a:pt x="2609" y="0"/>
                  </a:lnTo>
                  <a:lnTo>
                    <a:pt x="0" y="0"/>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6" name="Freeform 256"/>
            <p:cNvSpPr/>
            <p:nvPr/>
          </p:nvSpPr>
          <p:spPr bwMode="auto">
            <a:xfrm>
              <a:off x="8507016" y="1"/>
              <a:ext cx="633413" cy="1507249"/>
            </a:xfrm>
            <a:custGeom>
              <a:avLst/>
              <a:gdLst>
                <a:gd name="T0" fmla="*/ 1992 w 1992"/>
                <a:gd name="T1" fmla="*/ 3393 h 4737"/>
                <a:gd name="T2" fmla="*/ 1992 w 1992"/>
                <a:gd name="T3" fmla="*/ 0 h 4737"/>
                <a:gd name="T4" fmla="*/ 0 w 1992"/>
                <a:gd name="T5" fmla="*/ 2063 h 4737"/>
                <a:gd name="T6" fmla="*/ 3 w 1992"/>
                <a:gd name="T7" fmla="*/ 4737 h 4737"/>
                <a:gd name="T8" fmla="*/ 1992 w 1992"/>
                <a:gd name="T9" fmla="*/ 3393 h 4737"/>
              </a:gdLst>
              <a:ahLst/>
              <a:cxnLst>
                <a:cxn ang="0">
                  <a:pos x="T0" y="T1"/>
                </a:cxn>
                <a:cxn ang="0">
                  <a:pos x="T2" y="T3"/>
                </a:cxn>
                <a:cxn ang="0">
                  <a:pos x="T4" y="T5"/>
                </a:cxn>
                <a:cxn ang="0">
                  <a:pos x="T6" y="T7"/>
                </a:cxn>
                <a:cxn ang="0">
                  <a:pos x="T8" y="T9"/>
                </a:cxn>
              </a:cxnLst>
              <a:rect l="0" t="0" r="r" b="b"/>
              <a:pathLst>
                <a:path w="1992" h="4737">
                  <a:moveTo>
                    <a:pt x="1992" y="3393"/>
                  </a:moveTo>
                  <a:lnTo>
                    <a:pt x="1992" y="0"/>
                  </a:lnTo>
                  <a:lnTo>
                    <a:pt x="0" y="2063"/>
                  </a:lnTo>
                  <a:lnTo>
                    <a:pt x="3" y="4737"/>
                  </a:lnTo>
                  <a:lnTo>
                    <a:pt x="1992" y="3393"/>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8" name="Freeform 257"/>
            <p:cNvSpPr/>
            <p:nvPr/>
          </p:nvSpPr>
          <p:spPr bwMode="auto">
            <a:xfrm>
              <a:off x="7211616" y="717227"/>
              <a:ext cx="1296590" cy="1194580"/>
            </a:xfrm>
            <a:custGeom>
              <a:avLst/>
              <a:gdLst>
                <a:gd name="T0" fmla="*/ 826 w 4078"/>
                <a:gd name="T1" fmla="*/ 0 h 3763"/>
                <a:gd name="T2" fmla="*/ 0 w 4078"/>
                <a:gd name="T3" fmla="*/ 3567 h 3763"/>
                <a:gd name="T4" fmla="*/ 2752 w 4078"/>
                <a:gd name="T5" fmla="*/ 3763 h 3763"/>
                <a:gd name="T6" fmla="*/ 4078 w 4078"/>
                <a:gd name="T7" fmla="*/ 2484 h 3763"/>
                <a:gd name="T8" fmla="*/ 826 w 4078"/>
                <a:gd name="T9" fmla="*/ 0 h 3763"/>
              </a:gdLst>
              <a:ahLst/>
              <a:cxnLst>
                <a:cxn ang="0">
                  <a:pos x="T0" y="T1"/>
                </a:cxn>
                <a:cxn ang="0">
                  <a:pos x="T2" y="T3"/>
                </a:cxn>
                <a:cxn ang="0">
                  <a:pos x="T4" y="T5"/>
                </a:cxn>
                <a:cxn ang="0">
                  <a:pos x="T6" y="T7"/>
                </a:cxn>
                <a:cxn ang="0">
                  <a:pos x="T8" y="T9"/>
                </a:cxn>
              </a:cxnLst>
              <a:rect l="0" t="0" r="r" b="b"/>
              <a:pathLst>
                <a:path w="4078" h="3763">
                  <a:moveTo>
                    <a:pt x="826" y="0"/>
                  </a:moveTo>
                  <a:lnTo>
                    <a:pt x="0" y="3567"/>
                  </a:lnTo>
                  <a:lnTo>
                    <a:pt x="2752" y="3763"/>
                  </a:lnTo>
                  <a:lnTo>
                    <a:pt x="4078" y="2484"/>
                  </a:lnTo>
                  <a:lnTo>
                    <a:pt x="826" y="0"/>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9" name="Freeform 258"/>
            <p:cNvSpPr/>
            <p:nvPr/>
          </p:nvSpPr>
          <p:spPr bwMode="auto">
            <a:xfrm>
              <a:off x="6455569" y="1"/>
              <a:ext cx="1184672" cy="822244"/>
            </a:xfrm>
            <a:custGeom>
              <a:avLst/>
              <a:gdLst>
                <a:gd name="T0" fmla="*/ 3209 w 3731"/>
                <a:gd name="T1" fmla="*/ 2253 h 2586"/>
                <a:gd name="T2" fmla="*/ 3731 w 3731"/>
                <a:gd name="T3" fmla="*/ 0 h 2586"/>
                <a:gd name="T4" fmla="*/ 1147 w 3731"/>
                <a:gd name="T5" fmla="*/ 0 h 2586"/>
                <a:gd name="T6" fmla="*/ 0 w 3731"/>
                <a:gd name="T7" fmla="*/ 2586 h 2586"/>
                <a:gd name="T8" fmla="*/ 3209 w 3731"/>
                <a:gd name="T9" fmla="*/ 2253 h 2586"/>
              </a:gdLst>
              <a:ahLst/>
              <a:cxnLst>
                <a:cxn ang="0">
                  <a:pos x="T0" y="T1"/>
                </a:cxn>
                <a:cxn ang="0">
                  <a:pos x="T2" y="T3"/>
                </a:cxn>
                <a:cxn ang="0">
                  <a:pos x="T4" y="T5"/>
                </a:cxn>
                <a:cxn ang="0">
                  <a:pos x="T6" y="T7"/>
                </a:cxn>
                <a:cxn ang="0">
                  <a:pos x="T8" y="T9"/>
                </a:cxn>
              </a:cxnLst>
              <a:rect l="0" t="0" r="r" b="b"/>
              <a:pathLst>
                <a:path w="3731" h="2586">
                  <a:moveTo>
                    <a:pt x="3209" y="2253"/>
                  </a:moveTo>
                  <a:lnTo>
                    <a:pt x="3731" y="0"/>
                  </a:lnTo>
                  <a:lnTo>
                    <a:pt x="1147" y="0"/>
                  </a:lnTo>
                  <a:lnTo>
                    <a:pt x="0" y="2586"/>
                  </a:lnTo>
                  <a:lnTo>
                    <a:pt x="3209" y="2253"/>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10" name="Freeform 259"/>
            <p:cNvSpPr/>
            <p:nvPr/>
          </p:nvSpPr>
          <p:spPr bwMode="auto">
            <a:xfrm>
              <a:off x="7211616" y="1849752"/>
              <a:ext cx="967978" cy="1227996"/>
            </a:xfrm>
            <a:custGeom>
              <a:avLst/>
              <a:gdLst>
                <a:gd name="T0" fmla="*/ 2752 w 3044"/>
                <a:gd name="T1" fmla="*/ 196 h 3859"/>
                <a:gd name="T2" fmla="*/ 0 w 3044"/>
                <a:gd name="T3" fmla="*/ 0 h 3859"/>
                <a:gd name="T4" fmla="*/ 1358 w 3044"/>
                <a:gd name="T5" fmla="*/ 3859 h 3859"/>
                <a:gd name="T6" fmla="*/ 3044 w 3044"/>
                <a:gd name="T7" fmla="*/ 2347 h 3859"/>
                <a:gd name="T8" fmla="*/ 2752 w 3044"/>
                <a:gd name="T9" fmla="*/ 196 h 3859"/>
              </a:gdLst>
              <a:ahLst/>
              <a:cxnLst>
                <a:cxn ang="0">
                  <a:pos x="T0" y="T1"/>
                </a:cxn>
                <a:cxn ang="0">
                  <a:pos x="T2" y="T3"/>
                </a:cxn>
                <a:cxn ang="0">
                  <a:pos x="T4" y="T5"/>
                </a:cxn>
                <a:cxn ang="0">
                  <a:pos x="T6" y="T7"/>
                </a:cxn>
                <a:cxn ang="0">
                  <a:pos x="T8" y="T9"/>
                </a:cxn>
              </a:cxnLst>
              <a:rect l="0" t="0" r="r" b="b"/>
              <a:pathLst>
                <a:path w="3044" h="3859">
                  <a:moveTo>
                    <a:pt x="2752" y="196"/>
                  </a:moveTo>
                  <a:lnTo>
                    <a:pt x="0" y="0"/>
                  </a:lnTo>
                  <a:lnTo>
                    <a:pt x="1358" y="3859"/>
                  </a:lnTo>
                  <a:lnTo>
                    <a:pt x="3044" y="2347"/>
                  </a:lnTo>
                  <a:lnTo>
                    <a:pt x="2752" y="196"/>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11" name="Freeform 260"/>
            <p:cNvSpPr/>
            <p:nvPr/>
          </p:nvSpPr>
          <p:spPr bwMode="auto">
            <a:xfrm>
              <a:off x="8086725" y="1507250"/>
              <a:ext cx="1053704" cy="1089562"/>
            </a:xfrm>
            <a:custGeom>
              <a:avLst/>
              <a:gdLst>
                <a:gd name="T0" fmla="*/ 292 w 3315"/>
                <a:gd name="T1" fmla="*/ 3430 h 3430"/>
                <a:gd name="T2" fmla="*/ 3315 w 3315"/>
                <a:gd name="T3" fmla="*/ 3285 h 3430"/>
                <a:gd name="T4" fmla="*/ 1326 w 3315"/>
                <a:gd name="T5" fmla="*/ 0 h 3430"/>
                <a:gd name="T6" fmla="*/ 0 w 3315"/>
                <a:gd name="T7" fmla="*/ 1279 h 3430"/>
                <a:gd name="T8" fmla="*/ 292 w 3315"/>
                <a:gd name="T9" fmla="*/ 3430 h 3430"/>
              </a:gdLst>
              <a:ahLst/>
              <a:cxnLst>
                <a:cxn ang="0">
                  <a:pos x="T0" y="T1"/>
                </a:cxn>
                <a:cxn ang="0">
                  <a:pos x="T2" y="T3"/>
                </a:cxn>
                <a:cxn ang="0">
                  <a:pos x="T4" y="T5"/>
                </a:cxn>
                <a:cxn ang="0">
                  <a:pos x="T6" y="T7"/>
                </a:cxn>
                <a:cxn ang="0">
                  <a:pos x="T8" y="T9"/>
                </a:cxn>
              </a:cxnLst>
              <a:rect l="0" t="0" r="r" b="b"/>
              <a:pathLst>
                <a:path w="3315" h="3430">
                  <a:moveTo>
                    <a:pt x="292" y="3430"/>
                  </a:moveTo>
                  <a:lnTo>
                    <a:pt x="3315" y="3285"/>
                  </a:lnTo>
                  <a:lnTo>
                    <a:pt x="1326" y="0"/>
                  </a:lnTo>
                  <a:lnTo>
                    <a:pt x="0" y="1279"/>
                  </a:lnTo>
                  <a:lnTo>
                    <a:pt x="292" y="3430"/>
                  </a:lnTo>
                  <a:close/>
                </a:path>
              </a:pathLst>
            </a:custGeom>
            <a:solidFill>
              <a:srgbClr val="E7E6E6">
                <a:lumMod val="90000"/>
              </a:srgb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12" name="Freeform 261"/>
            <p:cNvSpPr/>
            <p:nvPr/>
          </p:nvSpPr>
          <p:spPr bwMode="auto">
            <a:xfrm>
              <a:off x="8179594" y="2551463"/>
              <a:ext cx="960835" cy="799570"/>
            </a:xfrm>
            <a:custGeom>
              <a:avLst/>
              <a:gdLst>
                <a:gd name="T0" fmla="*/ 3023 w 3023"/>
                <a:gd name="T1" fmla="*/ 0 h 2517"/>
                <a:gd name="T2" fmla="*/ 0 w 3023"/>
                <a:gd name="T3" fmla="*/ 145 h 2517"/>
                <a:gd name="T4" fmla="*/ 1432 w 3023"/>
                <a:gd name="T5" fmla="*/ 2517 h 2517"/>
                <a:gd name="T6" fmla="*/ 3023 w 3023"/>
                <a:gd name="T7" fmla="*/ 0 h 2517"/>
              </a:gdLst>
              <a:ahLst/>
              <a:cxnLst>
                <a:cxn ang="0">
                  <a:pos x="T0" y="T1"/>
                </a:cxn>
                <a:cxn ang="0">
                  <a:pos x="T2" y="T3"/>
                </a:cxn>
                <a:cxn ang="0">
                  <a:pos x="T4" y="T5"/>
                </a:cxn>
                <a:cxn ang="0">
                  <a:pos x="T6" y="T7"/>
                </a:cxn>
              </a:cxnLst>
              <a:rect l="0" t="0" r="r" b="b"/>
              <a:pathLst>
                <a:path w="3023" h="2517">
                  <a:moveTo>
                    <a:pt x="3023" y="0"/>
                  </a:moveTo>
                  <a:lnTo>
                    <a:pt x="0" y="145"/>
                  </a:lnTo>
                  <a:lnTo>
                    <a:pt x="1432" y="2517"/>
                  </a:lnTo>
                  <a:lnTo>
                    <a:pt x="3023" y="0"/>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13" name="Freeform 262"/>
            <p:cNvSpPr/>
            <p:nvPr/>
          </p:nvSpPr>
          <p:spPr bwMode="auto">
            <a:xfrm>
              <a:off x="8508206" y="1078823"/>
              <a:ext cx="632222" cy="1472640"/>
            </a:xfrm>
            <a:custGeom>
              <a:avLst/>
              <a:gdLst>
                <a:gd name="T0" fmla="*/ 0 w 1989"/>
                <a:gd name="T1" fmla="*/ 1344 h 4629"/>
                <a:gd name="T2" fmla="*/ 1989 w 1989"/>
                <a:gd name="T3" fmla="*/ 4629 h 4629"/>
                <a:gd name="T4" fmla="*/ 1989 w 1989"/>
                <a:gd name="T5" fmla="*/ 0 h 4629"/>
                <a:gd name="T6" fmla="*/ 0 w 1989"/>
                <a:gd name="T7" fmla="*/ 1344 h 4629"/>
              </a:gdLst>
              <a:ahLst/>
              <a:cxnLst>
                <a:cxn ang="0">
                  <a:pos x="T0" y="T1"/>
                </a:cxn>
                <a:cxn ang="0">
                  <a:pos x="T2" y="T3"/>
                </a:cxn>
                <a:cxn ang="0">
                  <a:pos x="T4" y="T5"/>
                </a:cxn>
                <a:cxn ang="0">
                  <a:pos x="T6" y="T7"/>
                </a:cxn>
              </a:cxnLst>
              <a:rect l="0" t="0" r="r" b="b"/>
              <a:pathLst>
                <a:path w="1989" h="4629">
                  <a:moveTo>
                    <a:pt x="0" y="1344"/>
                  </a:moveTo>
                  <a:lnTo>
                    <a:pt x="1989" y="4629"/>
                  </a:lnTo>
                  <a:lnTo>
                    <a:pt x="1989" y="0"/>
                  </a:lnTo>
                  <a:lnTo>
                    <a:pt x="0" y="1344"/>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14" name="Freeform 263"/>
            <p:cNvSpPr/>
            <p:nvPr/>
          </p:nvSpPr>
          <p:spPr bwMode="auto">
            <a:xfrm>
              <a:off x="7475935" y="656364"/>
              <a:ext cx="1032272" cy="850886"/>
            </a:xfrm>
            <a:custGeom>
              <a:avLst/>
              <a:gdLst>
                <a:gd name="T0" fmla="*/ 3252 w 3252"/>
                <a:gd name="T1" fmla="*/ 2674 h 2674"/>
                <a:gd name="T2" fmla="*/ 3249 w 3252"/>
                <a:gd name="T3" fmla="*/ 0 h 2674"/>
                <a:gd name="T4" fmla="*/ 0 w 3252"/>
                <a:gd name="T5" fmla="*/ 190 h 2674"/>
                <a:gd name="T6" fmla="*/ 3252 w 3252"/>
                <a:gd name="T7" fmla="*/ 2674 h 2674"/>
              </a:gdLst>
              <a:ahLst/>
              <a:cxnLst>
                <a:cxn ang="0">
                  <a:pos x="T0" y="T1"/>
                </a:cxn>
                <a:cxn ang="0">
                  <a:pos x="T2" y="T3"/>
                </a:cxn>
                <a:cxn ang="0">
                  <a:pos x="T4" y="T5"/>
                </a:cxn>
                <a:cxn ang="0">
                  <a:pos x="T6" y="T7"/>
                </a:cxn>
              </a:cxnLst>
              <a:rect l="0" t="0" r="r" b="b"/>
              <a:pathLst>
                <a:path w="3252" h="2674">
                  <a:moveTo>
                    <a:pt x="3252" y="2674"/>
                  </a:moveTo>
                  <a:lnTo>
                    <a:pt x="3249" y="0"/>
                  </a:lnTo>
                  <a:lnTo>
                    <a:pt x="0" y="190"/>
                  </a:lnTo>
                  <a:lnTo>
                    <a:pt x="3252" y="2674"/>
                  </a:lnTo>
                  <a:close/>
                </a:path>
              </a:pathLst>
            </a:custGeom>
            <a:solidFill>
              <a:srgbClr val="E7E6E6">
                <a:lumMod val="90000"/>
              </a:srgb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15" name="Freeform 264"/>
            <p:cNvSpPr/>
            <p:nvPr/>
          </p:nvSpPr>
          <p:spPr bwMode="auto">
            <a:xfrm>
              <a:off x="6455569" y="717227"/>
              <a:ext cx="1020366" cy="1132524"/>
            </a:xfrm>
            <a:custGeom>
              <a:avLst/>
              <a:gdLst>
                <a:gd name="T0" fmla="*/ 2383 w 3209"/>
                <a:gd name="T1" fmla="*/ 3567 h 3567"/>
                <a:gd name="T2" fmla="*/ 3209 w 3209"/>
                <a:gd name="T3" fmla="*/ 0 h 3567"/>
                <a:gd name="T4" fmla="*/ 0 w 3209"/>
                <a:gd name="T5" fmla="*/ 333 h 3567"/>
                <a:gd name="T6" fmla="*/ 2383 w 3209"/>
                <a:gd name="T7" fmla="*/ 3567 h 3567"/>
              </a:gdLst>
              <a:ahLst/>
              <a:cxnLst>
                <a:cxn ang="0">
                  <a:pos x="T0" y="T1"/>
                </a:cxn>
                <a:cxn ang="0">
                  <a:pos x="T2" y="T3"/>
                </a:cxn>
                <a:cxn ang="0">
                  <a:pos x="T4" y="T5"/>
                </a:cxn>
                <a:cxn ang="0">
                  <a:pos x="T6" y="T7"/>
                </a:cxn>
              </a:cxnLst>
              <a:rect l="0" t="0" r="r" b="b"/>
              <a:pathLst>
                <a:path w="3209" h="3567">
                  <a:moveTo>
                    <a:pt x="2383" y="3567"/>
                  </a:moveTo>
                  <a:lnTo>
                    <a:pt x="3209" y="0"/>
                  </a:lnTo>
                  <a:lnTo>
                    <a:pt x="0" y="333"/>
                  </a:lnTo>
                  <a:lnTo>
                    <a:pt x="2383" y="3567"/>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16" name="Freeform 265"/>
            <p:cNvSpPr/>
            <p:nvPr/>
          </p:nvSpPr>
          <p:spPr bwMode="auto">
            <a:xfrm>
              <a:off x="5669756" y="1"/>
              <a:ext cx="1148954" cy="822244"/>
            </a:xfrm>
            <a:custGeom>
              <a:avLst/>
              <a:gdLst>
                <a:gd name="T0" fmla="*/ 3615 w 3615"/>
                <a:gd name="T1" fmla="*/ 0 h 2586"/>
                <a:gd name="T2" fmla="*/ 1481 w 3615"/>
                <a:gd name="T3" fmla="*/ 0 h 2586"/>
                <a:gd name="T4" fmla="*/ 0 w 3615"/>
                <a:gd name="T5" fmla="*/ 1292 h 2586"/>
                <a:gd name="T6" fmla="*/ 1 w 3615"/>
                <a:gd name="T7" fmla="*/ 1292 h 2586"/>
                <a:gd name="T8" fmla="*/ 2468 w 3615"/>
                <a:gd name="T9" fmla="*/ 2586 h 2586"/>
                <a:gd name="T10" fmla="*/ 3615 w 3615"/>
                <a:gd name="T11" fmla="*/ 0 h 2586"/>
              </a:gdLst>
              <a:ahLst/>
              <a:cxnLst>
                <a:cxn ang="0">
                  <a:pos x="T0" y="T1"/>
                </a:cxn>
                <a:cxn ang="0">
                  <a:pos x="T2" y="T3"/>
                </a:cxn>
                <a:cxn ang="0">
                  <a:pos x="T4" y="T5"/>
                </a:cxn>
                <a:cxn ang="0">
                  <a:pos x="T6" y="T7"/>
                </a:cxn>
                <a:cxn ang="0">
                  <a:pos x="T8" y="T9"/>
                </a:cxn>
                <a:cxn ang="0">
                  <a:pos x="T10" y="T11"/>
                </a:cxn>
              </a:cxnLst>
              <a:rect l="0" t="0" r="r" b="b"/>
              <a:pathLst>
                <a:path w="3615" h="2586">
                  <a:moveTo>
                    <a:pt x="3615" y="0"/>
                  </a:moveTo>
                  <a:lnTo>
                    <a:pt x="1481" y="0"/>
                  </a:lnTo>
                  <a:lnTo>
                    <a:pt x="0" y="1292"/>
                  </a:lnTo>
                  <a:lnTo>
                    <a:pt x="1" y="1292"/>
                  </a:lnTo>
                  <a:lnTo>
                    <a:pt x="2468" y="2586"/>
                  </a:lnTo>
                  <a:lnTo>
                    <a:pt x="3615" y="0"/>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17" name="Freeform 266"/>
            <p:cNvSpPr/>
            <p:nvPr/>
          </p:nvSpPr>
          <p:spPr bwMode="auto">
            <a:xfrm>
              <a:off x="5669756" y="411720"/>
              <a:ext cx="0" cy="0"/>
            </a:xfrm>
            <a:custGeom>
              <a:avLst/>
              <a:gdLst>
                <a:gd name="T0" fmla="*/ 0 w 1"/>
                <a:gd name="T1" fmla="*/ 1 w 1"/>
                <a:gd name="T2" fmla="*/ 0 w 1"/>
              </a:gdLst>
              <a:ahLst/>
              <a:cxnLst>
                <a:cxn ang="0">
                  <a:pos x="T0" y="0"/>
                </a:cxn>
                <a:cxn ang="0">
                  <a:pos x="T1" y="0"/>
                </a:cxn>
                <a:cxn ang="0">
                  <a:pos x="T2" y="0"/>
                </a:cxn>
              </a:cxnLst>
              <a:rect l="0" t="0" r="r" b="b"/>
              <a:pathLst>
                <a:path w="1">
                  <a:moveTo>
                    <a:pt x="0" y="0"/>
                  </a:moveTo>
                  <a:lnTo>
                    <a:pt x="1" y="0"/>
                  </a:lnTo>
                  <a:lnTo>
                    <a:pt x="0" y="0"/>
                  </a:lnTo>
                  <a:close/>
                </a:path>
              </a:pathLst>
            </a:custGeom>
            <a:solidFill>
              <a:srgbClr val="FFFFFF"/>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18" name="Freeform 267"/>
            <p:cNvSpPr/>
            <p:nvPr/>
          </p:nvSpPr>
          <p:spPr bwMode="auto">
            <a:xfrm>
              <a:off x="5669756" y="411720"/>
              <a:ext cx="1541860" cy="1438032"/>
            </a:xfrm>
            <a:custGeom>
              <a:avLst/>
              <a:gdLst>
                <a:gd name="T0" fmla="*/ 1 w 4851"/>
                <a:gd name="T1" fmla="*/ 0 h 4528"/>
                <a:gd name="T2" fmla="*/ 0 w 4851"/>
                <a:gd name="T3" fmla="*/ 0 h 4528"/>
                <a:gd name="T4" fmla="*/ 528 w 4851"/>
                <a:gd name="T5" fmla="*/ 2862 h 4528"/>
                <a:gd name="T6" fmla="*/ 4851 w 4851"/>
                <a:gd name="T7" fmla="*/ 4528 h 4528"/>
                <a:gd name="T8" fmla="*/ 2468 w 4851"/>
                <a:gd name="T9" fmla="*/ 1294 h 4528"/>
                <a:gd name="T10" fmla="*/ 1 w 4851"/>
                <a:gd name="T11" fmla="*/ 0 h 4528"/>
              </a:gdLst>
              <a:ahLst/>
              <a:cxnLst>
                <a:cxn ang="0">
                  <a:pos x="T0" y="T1"/>
                </a:cxn>
                <a:cxn ang="0">
                  <a:pos x="T2" y="T3"/>
                </a:cxn>
                <a:cxn ang="0">
                  <a:pos x="T4" y="T5"/>
                </a:cxn>
                <a:cxn ang="0">
                  <a:pos x="T6" y="T7"/>
                </a:cxn>
                <a:cxn ang="0">
                  <a:pos x="T8" y="T9"/>
                </a:cxn>
                <a:cxn ang="0">
                  <a:pos x="T10" y="T11"/>
                </a:cxn>
              </a:cxnLst>
              <a:rect l="0" t="0" r="r" b="b"/>
              <a:pathLst>
                <a:path w="4851" h="4528">
                  <a:moveTo>
                    <a:pt x="1" y="0"/>
                  </a:moveTo>
                  <a:lnTo>
                    <a:pt x="0" y="0"/>
                  </a:lnTo>
                  <a:lnTo>
                    <a:pt x="528" y="2862"/>
                  </a:lnTo>
                  <a:lnTo>
                    <a:pt x="4851" y="4528"/>
                  </a:lnTo>
                  <a:lnTo>
                    <a:pt x="2468" y="1294"/>
                  </a:lnTo>
                  <a:lnTo>
                    <a:pt x="1" y="0"/>
                  </a:lnTo>
                  <a:close/>
                </a:path>
              </a:pathLst>
            </a:custGeom>
            <a:solidFill>
              <a:srgbClr val="E7E6E6">
                <a:lumMod val="90000"/>
              </a:srgb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19" name="Freeform 268"/>
            <p:cNvSpPr/>
            <p:nvPr/>
          </p:nvSpPr>
          <p:spPr bwMode="auto">
            <a:xfrm>
              <a:off x="4914900" y="411720"/>
              <a:ext cx="923925" cy="1380749"/>
            </a:xfrm>
            <a:custGeom>
              <a:avLst/>
              <a:gdLst>
                <a:gd name="T0" fmla="*/ 2377 w 2905"/>
                <a:gd name="T1" fmla="*/ 0 h 4348"/>
                <a:gd name="T2" fmla="*/ 0 w 2905"/>
                <a:gd name="T3" fmla="*/ 1378 h 4348"/>
                <a:gd name="T4" fmla="*/ 577 w 2905"/>
                <a:gd name="T5" fmla="*/ 4348 h 4348"/>
                <a:gd name="T6" fmla="*/ 2905 w 2905"/>
                <a:gd name="T7" fmla="*/ 2862 h 4348"/>
                <a:gd name="T8" fmla="*/ 2377 w 2905"/>
                <a:gd name="T9" fmla="*/ 0 h 4348"/>
              </a:gdLst>
              <a:ahLst/>
              <a:cxnLst>
                <a:cxn ang="0">
                  <a:pos x="T0" y="T1"/>
                </a:cxn>
                <a:cxn ang="0">
                  <a:pos x="T2" y="T3"/>
                </a:cxn>
                <a:cxn ang="0">
                  <a:pos x="T4" y="T5"/>
                </a:cxn>
                <a:cxn ang="0">
                  <a:pos x="T6" y="T7"/>
                </a:cxn>
                <a:cxn ang="0">
                  <a:pos x="T8" y="T9"/>
                </a:cxn>
              </a:cxnLst>
              <a:rect l="0" t="0" r="r" b="b"/>
              <a:pathLst>
                <a:path w="2905" h="4348">
                  <a:moveTo>
                    <a:pt x="2377" y="0"/>
                  </a:moveTo>
                  <a:lnTo>
                    <a:pt x="0" y="1378"/>
                  </a:lnTo>
                  <a:lnTo>
                    <a:pt x="577" y="4348"/>
                  </a:lnTo>
                  <a:lnTo>
                    <a:pt x="2905" y="2862"/>
                  </a:lnTo>
                  <a:lnTo>
                    <a:pt x="2377" y="0"/>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20" name="Freeform 269"/>
            <p:cNvSpPr/>
            <p:nvPr/>
          </p:nvSpPr>
          <p:spPr bwMode="auto">
            <a:xfrm>
              <a:off x="5230416" y="1"/>
              <a:ext cx="909638" cy="411719"/>
            </a:xfrm>
            <a:custGeom>
              <a:avLst/>
              <a:gdLst>
                <a:gd name="T0" fmla="*/ 0 w 2865"/>
                <a:gd name="T1" fmla="*/ 0 h 1292"/>
                <a:gd name="T2" fmla="*/ 1384 w 2865"/>
                <a:gd name="T3" fmla="*/ 1292 h 1292"/>
                <a:gd name="T4" fmla="*/ 2865 w 2865"/>
                <a:gd name="T5" fmla="*/ 0 h 1292"/>
                <a:gd name="T6" fmla="*/ 0 w 2865"/>
                <a:gd name="T7" fmla="*/ 0 h 1292"/>
              </a:gdLst>
              <a:ahLst/>
              <a:cxnLst>
                <a:cxn ang="0">
                  <a:pos x="T0" y="T1"/>
                </a:cxn>
                <a:cxn ang="0">
                  <a:pos x="T2" y="T3"/>
                </a:cxn>
                <a:cxn ang="0">
                  <a:pos x="T4" y="T5"/>
                </a:cxn>
                <a:cxn ang="0">
                  <a:pos x="T6" y="T7"/>
                </a:cxn>
              </a:cxnLst>
              <a:rect l="0" t="0" r="r" b="b"/>
              <a:pathLst>
                <a:path w="2865" h="1292">
                  <a:moveTo>
                    <a:pt x="0" y="0"/>
                  </a:moveTo>
                  <a:lnTo>
                    <a:pt x="1384" y="1292"/>
                  </a:lnTo>
                  <a:lnTo>
                    <a:pt x="2865" y="0"/>
                  </a:lnTo>
                  <a:lnTo>
                    <a:pt x="0" y="0"/>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21" name="Freeform 270"/>
            <p:cNvSpPr/>
            <p:nvPr/>
          </p:nvSpPr>
          <p:spPr bwMode="auto">
            <a:xfrm>
              <a:off x="4067175" y="1"/>
              <a:ext cx="1602581" cy="848499"/>
            </a:xfrm>
            <a:custGeom>
              <a:avLst/>
              <a:gdLst>
                <a:gd name="T0" fmla="*/ 5044 w 5044"/>
                <a:gd name="T1" fmla="*/ 1292 h 2670"/>
                <a:gd name="T2" fmla="*/ 3660 w 5044"/>
                <a:gd name="T3" fmla="*/ 0 h 2670"/>
                <a:gd name="T4" fmla="*/ 796 w 5044"/>
                <a:gd name="T5" fmla="*/ 0 h 2670"/>
                <a:gd name="T6" fmla="*/ 0 w 5044"/>
                <a:gd name="T7" fmla="*/ 1691 h 2670"/>
                <a:gd name="T8" fmla="*/ 2666 w 5044"/>
                <a:gd name="T9" fmla="*/ 2670 h 2670"/>
                <a:gd name="T10" fmla="*/ 2667 w 5044"/>
                <a:gd name="T11" fmla="*/ 2670 h 2670"/>
                <a:gd name="T12" fmla="*/ 5044 w 5044"/>
                <a:gd name="T13" fmla="*/ 1292 h 2670"/>
              </a:gdLst>
              <a:ahLst/>
              <a:cxnLst>
                <a:cxn ang="0">
                  <a:pos x="T0" y="T1"/>
                </a:cxn>
                <a:cxn ang="0">
                  <a:pos x="T2" y="T3"/>
                </a:cxn>
                <a:cxn ang="0">
                  <a:pos x="T4" y="T5"/>
                </a:cxn>
                <a:cxn ang="0">
                  <a:pos x="T6" y="T7"/>
                </a:cxn>
                <a:cxn ang="0">
                  <a:pos x="T8" y="T9"/>
                </a:cxn>
                <a:cxn ang="0">
                  <a:pos x="T10" y="T11"/>
                </a:cxn>
                <a:cxn ang="0">
                  <a:pos x="T12" y="T13"/>
                </a:cxn>
              </a:cxnLst>
              <a:rect l="0" t="0" r="r" b="b"/>
              <a:pathLst>
                <a:path w="5044" h="2670">
                  <a:moveTo>
                    <a:pt x="5044" y="1292"/>
                  </a:moveTo>
                  <a:lnTo>
                    <a:pt x="3660" y="0"/>
                  </a:lnTo>
                  <a:lnTo>
                    <a:pt x="796" y="0"/>
                  </a:lnTo>
                  <a:lnTo>
                    <a:pt x="0" y="1691"/>
                  </a:lnTo>
                  <a:lnTo>
                    <a:pt x="2666" y="2670"/>
                  </a:lnTo>
                  <a:lnTo>
                    <a:pt x="2667" y="2670"/>
                  </a:lnTo>
                  <a:lnTo>
                    <a:pt x="5044" y="1292"/>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22" name="Freeform 271"/>
            <p:cNvSpPr/>
            <p:nvPr/>
          </p:nvSpPr>
          <p:spPr bwMode="auto">
            <a:xfrm>
              <a:off x="4139804" y="848500"/>
              <a:ext cx="958453" cy="943969"/>
            </a:xfrm>
            <a:custGeom>
              <a:avLst/>
              <a:gdLst>
                <a:gd name="T0" fmla="*/ 2437 w 3014"/>
                <a:gd name="T1" fmla="*/ 0 h 2970"/>
                <a:gd name="T2" fmla="*/ 2436 w 3014"/>
                <a:gd name="T3" fmla="*/ 0 h 2970"/>
                <a:gd name="T4" fmla="*/ 0 w 3014"/>
                <a:gd name="T5" fmla="*/ 1359 h 2970"/>
                <a:gd name="T6" fmla="*/ 3014 w 3014"/>
                <a:gd name="T7" fmla="*/ 2970 h 2970"/>
                <a:gd name="T8" fmla="*/ 2437 w 3014"/>
                <a:gd name="T9" fmla="*/ 0 h 2970"/>
              </a:gdLst>
              <a:ahLst/>
              <a:cxnLst>
                <a:cxn ang="0">
                  <a:pos x="T0" y="T1"/>
                </a:cxn>
                <a:cxn ang="0">
                  <a:pos x="T2" y="T3"/>
                </a:cxn>
                <a:cxn ang="0">
                  <a:pos x="T4" y="T5"/>
                </a:cxn>
                <a:cxn ang="0">
                  <a:pos x="T6" y="T7"/>
                </a:cxn>
                <a:cxn ang="0">
                  <a:pos x="T8" y="T9"/>
                </a:cxn>
              </a:cxnLst>
              <a:rect l="0" t="0" r="r" b="b"/>
              <a:pathLst>
                <a:path w="3014" h="2970">
                  <a:moveTo>
                    <a:pt x="2437" y="0"/>
                  </a:moveTo>
                  <a:lnTo>
                    <a:pt x="2436" y="0"/>
                  </a:lnTo>
                  <a:lnTo>
                    <a:pt x="0" y="1359"/>
                  </a:lnTo>
                  <a:lnTo>
                    <a:pt x="3014" y="2970"/>
                  </a:lnTo>
                  <a:lnTo>
                    <a:pt x="2437" y="0"/>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23" name="Freeform 272"/>
            <p:cNvSpPr/>
            <p:nvPr/>
          </p:nvSpPr>
          <p:spPr bwMode="auto">
            <a:xfrm>
              <a:off x="5544741" y="1321081"/>
              <a:ext cx="984647" cy="1164746"/>
            </a:xfrm>
            <a:custGeom>
              <a:avLst/>
              <a:gdLst>
                <a:gd name="T0" fmla="*/ 0 w 3101"/>
                <a:gd name="T1" fmla="*/ 3203 h 3663"/>
                <a:gd name="T2" fmla="*/ 3101 w 3101"/>
                <a:gd name="T3" fmla="*/ 3663 h 3663"/>
                <a:gd name="T4" fmla="*/ 926 w 3101"/>
                <a:gd name="T5" fmla="*/ 0 h 3663"/>
                <a:gd name="T6" fmla="*/ 0 w 3101"/>
                <a:gd name="T7" fmla="*/ 3203 h 3663"/>
              </a:gdLst>
              <a:ahLst/>
              <a:cxnLst>
                <a:cxn ang="0">
                  <a:pos x="T0" y="T1"/>
                </a:cxn>
                <a:cxn ang="0">
                  <a:pos x="T2" y="T3"/>
                </a:cxn>
                <a:cxn ang="0">
                  <a:pos x="T4" y="T5"/>
                </a:cxn>
                <a:cxn ang="0">
                  <a:pos x="T6" y="T7"/>
                </a:cxn>
              </a:cxnLst>
              <a:rect l="0" t="0" r="r" b="b"/>
              <a:pathLst>
                <a:path w="3101" h="3663">
                  <a:moveTo>
                    <a:pt x="0" y="3203"/>
                  </a:moveTo>
                  <a:lnTo>
                    <a:pt x="3101" y="3663"/>
                  </a:lnTo>
                  <a:lnTo>
                    <a:pt x="926" y="0"/>
                  </a:lnTo>
                  <a:lnTo>
                    <a:pt x="0" y="3203"/>
                  </a:lnTo>
                  <a:close/>
                </a:path>
              </a:pathLst>
            </a:custGeom>
            <a:solidFill>
              <a:srgbClr val="E7E6E6">
                <a:lumMod val="90000"/>
              </a:srgb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24" name="Freeform 273"/>
            <p:cNvSpPr/>
            <p:nvPr/>
          </p:nvSpPr>
          <p:spPr bwMode="auto">
            <a:xfrm>
              <a:off x="5544741" y="2340234"/>
              <a:ext cx="984647" cy="855658"/>
            </a:xfrm>
            <a:custGeom>
              <a:avLst/>
              <a:gdLst>
                <a:gd name="T0" fmla="*/ 3101 w 3101"/>
                <a:gd name="T1" fmla="*/ 460 h 2698"/>
                <a:gd name="T2" fmla="*/ 0 w 3101"/>
                <a:gd name="T3" fmla="*/ 0 h 2698"/>
                <a:gd name="T4" fmla="*/ 1739 w 3101"/>
                <a:gd name="T5" fmla="*/ 2698 h 2698"/>
                <a:gd name="T6" fmla="*/ 3101 w 3101"/>
                <a:gd name="T7" fmla="*/ 460 h 2698"/>
              </a:gdLst>
              <a:ahLst/>
              <a:cxnLst>
                <a:cxn ang="0">
                  <a:pos x="T0" y="T1"/>
                </a:cxn>
                <a:cxn ang="0">
                  <a:pos x="T2" y="T3"/>
                </a:cxn>
                <a:cxn ang="0">
                  <a:pos x="T4" y="T5"/>
                </a:cxn>
                <a:cxn ang="0">
                  <a:pos x="T6" y="T7"/>
                </a:cxn>
              </a:cxnLst>
              <a:rect l="0" t="0" r="r" b="b"/>
              <a:pathLst>
                <a:path w="3101" h="2698">
                  <a:moveTo>
                    <a:pt x="3101" y="460"/>
                  </a:moveTo>
                  <a:lnTo>
                    <a:pt x="0" y="0"/>
                  </a:lnTo>
                  <a:lnTo>
                    <a:pt x="1739" y="2698"/>
                  </a:lnTo>
                  <a:lnTo>
                    <a:pt x="3101" y="460"/>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25" name="Freeform 274"/>
            <p:cNvSpPr/>
            <p:nvPr/>
          </p:nvSpPr>
          <p:spPr bwMode="auto">
            <a:xfrm>
              <a:off x="4399360" y="1321081"/>
              <a:ext cx="1439465" cy="1365235"/>
            </a:xfrm>
            <a:custGeom>
              <a:avLst/>
              <a:gdLst>
                <a:gd name="T0" fmla="*/ 3603 w 4529"/>
                <a:gd name="T1" fmla="*/ 3203 h 4295"/>
                <a:gd name="T2" fmla="*/ 4529 w 4529"/>
                <a:gd name="T3" fmla="*/ 0 h 4295"/>
                <a:gd name="T4" fmla="*/ 2201 w 4529"/>
                <a:gd name="T5" fmla="*/ 1486 h 4295"/>
                <a:gd name="T6" fmla="*/ 0 w 4529"/>
                <a:gd name="T7" fmla="*/ 4295 h 4295"/>
                <a:gd name="T8" fmla="*/ 3603 w 4529"/>
                <a:gd name="T9" fmla="*/ 3203 h 4295"/>
              </a:gdLst>
              <a:ahLst/>
              <a:cxnLst>
                <a:cxn ang="0">
                  <a:pos x="T0" y="T1"/>
                </a:cxn>
                <a:cxn ang="0">
                  <a:pos x="T2" y="T3"/>
                </a:cxn>
                <a:cxn ang="0">
                  <a:pos x="T4" y="T5"/>
                </a:cxn>
                <a:cxn ang="0">
                  <a:pos x="T6" y="T7"/>
                </a:cxn>
                <a:cxn ang="0">
                  <a:pos x="T8" y="T9"/>
                </a:cxn>
              </a:cxnLst>
              <a:rect l="0" t="0" r="r" b="b"/>
              <a:pathLst>
                <a:path w="4529" h="4295">
                  <a:moveTo>
                    <a:pt x="3603" y="3203"/>
                  </a:moveTo>
                  <a:lnTo>
                    <a:pt x="4529" y="0"/>
                  </a:lnTo>
                  <a:lnTo>
                    <a:pt x="2201" y="1486"/>
                  </a:lnTo>
                  <a:lnTo>
                    <a:pt x="0" y="4295"/>
                  </a:lnTo>
                  <a:lnTo>
                    <a:pt x="3603" y="3203"/>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26" name="Freeform 275"/>
            <p:cNvSpPr/>
            <p:nvPr/>
          </p:nvSpPr>
          <p:spPr bwMode="auto">
            <a:xfrm>
              <a:off x="5838825" y="1321081"/>
              <a:ext cx="1372791" cy="1164746"/>
            </a:xfrm>
            <a:custGeom>
              <a:avLst/>
              <a:gdLst>
                <a:gd name="T0" fmla="*/ 0 w 4323"/>
                <a:gd name="T1" fmla="*/ 0 h 3663"/>
                <a:gd name="T2" fmla="*/ 2175 w 4323"/>
                <a:gd name="T3" fmla="*/ 3663 h 3663"/>
                <a:gd name="T4" fmla="*/ 4323 w 4323"/>
                <a:gd name="T5" fmla="*/ 1666 h 3663"/>
                <a:gd name="T6" fmla="*/ 0 w 4323"/>
                <a:gd name="T7" fmla="*/ 0 h 3663"/>
              </a:gdLst>
              <a:ahLst/>
              <a:cxnLst>
                <a:cxn ang="0">
                  <a:pos x="T0" y="T1"/>
                </a:cxn>
                <a:cxn ang="0">
                  <a:pos x="T2" y="T3"/>
                </a:cxn>
                <a:cxn ang="0">
                  <a:pos x="T4" y="T5"/>
                </a:cxn>
                <a:cxn ang="0">
                  <a:pos x="T6" y="T7"/>
                </a:cxn>
              </a:cxnLst>
              <a:rect l="0" t="0" r="r" b="b"/>
              <a:pathLst>
                <a:path w="4323" h="3663">
                  <a:moveTo>
                    <a:pt x="0" y="0"/>
                  </a:moveTo>
                  <a:lnTo>
                    <a:pt x="2175" y="3663"/>
                  </a:lnTo>
                  <a:lnTo>
                    <a:pt x="4323" y="1666"/>
                  </a:lnTo>
                  <a:lnTo>
                    <a:pt x="0" y="0"/>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27" name="Freeform 276"/>
            <p:cNvSpPr/>
            <p:nvPr/>
          </p:nvSpPr>
          <p:spPr bwMode="auto">
            <a:xfrm>
              <a:off x="6096000" y="3195893"/>
              <a:ext cx="821531" cy="883107"/>
            </a:xfrm>
            <a:custGeom>
              <a:avLst/>
              <a:gdLst>
                <a:gd name="T0" fmla="*/ 209 w 2585"/>
                <a:gd name="T1" fmla="*/ 2775 h 2775"/>
                <a:gd name="T2" fmla="*/ 2585 w 2585"/>
                <a:gd name="T3" fmla="*/ 1429 h 2775"/>
                <a:gd name="T4" fmla="*/ 0 w 2585"/>
                <a:gd name="T5" fmla="*/ 0 h 2775"/>
                <a:gd name="T6" fmla="*/ 209 w 2585"/>
                <a:gd name="T7" fmla="*/ 2775 h 2775"/>
              </a:gdLst>
              <a:ahLst/>
              <a:cxnLst>
                <a:cxn ang="0">
                  <a:pos x="T0" y="T1"/>
                </a:cxn>
                <a:cxn ang="0">
                  <a:pos x="T2" y="T3"/>
                </a:cxn>
                <a:cxn ang="0">
                  <a:pos x="T4" y="T5"/>
                </a:cxn>
                <a:cxn ang="0">
                  <a:pos x="T6" y="T7"/>
                </a:cxn>
              </a:cxnLst>
              <a:rect l="0" t="0" r="r" b="b"/>
              <a:pathLst>
                <a:path w="2585" h="2775">
                  <a:moveTo>
                    <a:pt x="209" y="2775"/>
                  </a:moveTo>
                  <a:lnTo>
                    <a:pt x="2585" y="1429"/>
                  </a:lnTo>
                  <a:lnTo>
                    <a:pt x="0" y="0"/>
                  </a:lnTo>
                  <a:lnTo>
                    <a:pt x="209" y="2775"/>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28" name="Freeform 277"/>
            <p:cNvSpPr/>
            <p:nvPr/>
          </p:nvSpPr>
          <p:spPr bwMode="auto">
            <a:xfrm>
              <a:off x="6162675" y="3650574"/>
              <a:ext cx="810816" cy="1492927"/>
            </a:xfrm>
            <a:custGeom>
              <a:avLst/>
              <a:gdLst>
                <a:gd name="T0" fmla="*/ 2376 w 2547"/>
                <a:gd name="T1" fmla="*/ 0 h 4694"/>
                <a:gd name="T2" fmla="*/ 0 w 2547"/>
                <a:gd name="T3" fmla="*/ 1346 h 4694"/>
                <a:gd name="T4" fmla="*/ 560 w 2547"/>
                <a:gd name="T5" fmla="*/ 4694 h 4694"/>
                <a:gd name="T6" fmla="*/ 2547 w 2547"/>
                <a:gd name="T7" fmla="*/ 2266 h 4694"/>
                <a:gd name="T8" fmla="*/ 2376 w 2547"/>
                <a:gd name="T9" fmla="*/ 0 h 4694"/>
              </a:gdLst>
              <a:ahLst/>
              <a:cxnLst>
                <a:cxn ang="0">
                  <a:pos x="T0" y="T1"/>
                </a:cxn>
                <a:cxn ang="0">
                  <a:pos x="T2" y="T3"/>
                </a:cxn>
                <a:cxn ang="0">
                  <a:pos x="T4" y="T5"/>
                </a:cxn>
                <a:cxn ang="0">
                  <a:pos x="T6" y="T7"/>
                </a:cxn>
                <a:cxn ang="0">
                  <a:pos x="T8" y="T9"/>
                </a:cxn>
              </a:cxnLst>
              <a:rect l="0" t="0" r="r" b="b"/>
              <a:pathLst>
                <a:path w="2547" h="4694">
                  <a:moveTo>
                    <a:pt x="2376" y="0"/>
                  </a:moveTo>
                  <a:lnTo>
                    <a:pt x="0" y="1346"/>
                  </a:lnTo>
                  <a:lnTo>
                    <a:pt x="560" y="4694"/>
                  </a:lnTo>
                  <a:lnTo>
                    <a:pt x="2547" y="2266"/>
                  </a:lnTo>
                  <a:lnTo>
                    <a:pt x="2376" y="0"/>
                  </a:lnTo>
                  <a:close/>
                </a:path>
              </a:pathLst>
            </a:custGeom>
            <a:solidFill>
              <a:srgbClr val="E7E6E6">
                <a:lumMod val="90000"/>
              </a:srgb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29" name="Freeform 278"/>
            <p:cNvSpPr/>
            <p:nvPr/>
          </p:nvSpPr>
          <p:spPr bwMode="auto">
            <a:xfrm>
              <a:off x="5080397" y="3195893"/>
              <a:ext cx="1082278" cy="1076435"/>
            </a:xfrm>
            <a:custGeom>
              <a:avLst/>
              <a:gdLst>
                <a:gd name="T0" fmla="*/ 3406 w 3406"/>
                <a:gd name="T1" fmla="*/ 2775 h 3382"/>
                <a:gd name="T2" fmla="*/ 3197 w 3406"/>
                <a:gd name="T3" fmla="*/ 0 h 3382"/>
                <a:gd name="T4" fmla="*/ 0 w 3406"/>
                <a:gd name="T5" fmla="*/ 3382 h 3382"/>
                <a:gd name="T6" fmla="*/ 3406 w 3406"/>
                <a:gd name="T7" fmla="*/ 2775 h 3382"/>
              </a:gdLst>
              <a:ahLst/>
              <a:cxnLst>
                <a:cxn ang="0">
                  <a:pos x="T0" y="T1"/>
                </a:cxn>
                <a:cxn ang="0">
                  <a:pos x="T2" y="T3"/>
                </a:cxn>
                <a:cxn ang="0">
                  <a:pos x="T4" y="T5"/>
                </a:cxn>
                <a:cxn ang="0">
                  <a:pos x="T6" y="T7"/>
                </a:cxn>
              </a:cxnLst>
              <a:rect l="0" t="0" r="r" b="b"/>
              <a:pathLst>
                <a:path w="3406" h="3382">
                  <a:moveTo>
                    <a:pt x="3406" y="2775"/>
                  </a:moveTo>
                  <a:lnTo>
                    <a:pt x="3197" y="0"/>
                  </a:lnTo>
                  <a:lnTo>
                    <a:pt x="0" y="3382"/>
                  </a:lnTo>
                  <a:lnTo>
                    <a:pt x="3406" y="2775"/>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30" name="Freeform 279"/>
            <p:cNvSpPr/>
            <p:nvPr/>
          </p:nvSpPr>
          <p:spPr bwMode="auto">
            <a:xfrm>
              <a:off x="6096000" y="2485827"/>
              <a:ext cx="1547813" cy="1164746"/>
            </a:xfrm>
            <a:custGeom>
              <a:avLst/>
              <a:gdLst>
                <a:gd name="T0" fmla="*/ 0 w 4868"/>
                <a:gd name="T1" fmla="*/ 2238 h 3667"/>
                <a:gd name="T2" fmla="*/ 2585 w 4868"/>
                <a:gd name="T3" fmla="*/ 3667 h 3667"/>
                <a:gd name="T4" fmla="*/ 4868 w 4868"/>
                <a:gd name="T5" fmla="*/ 1862 h 3667"/>
                <a:gd name="T6" fmla="*/ 1362 w 4868"/>
                <a:gd name="T7" fmla="*/ 0 h 3667"/>
                <a:gd name="T8" fmla="*/ 0 w 4868"/>
                <a:gd name="T9" fmla="*/ 2238 h 3667"/>
              </a:gdLst>
              <a:ahLst/>
              <a:cxnLst>
                <a:cxn ang="0">
                  <a:pos x="T0" y="T1"/>
                </a:cxn>
                <a:cxn ang="0">
                  <a:pos x="T2" y="T3"/>
                </a:cxn>
                <a:cxn ang="0">
                  <a:pos x="T4" y="T5"/>
                </a:cxn>
                <a:cxn ang="0">
                  <a:pos x="T6" y="T7"/>
                </a:cxn>
                <a:cxn ang="0">
                  <a:pos x="T8" y="T9"/>
                </a:cxn>
              </a:cxnLst>
              <a:rect l="0" t="0" r="r" b="b"/>
              <a:pathLst>
                <a:path w="4868" h="3667">
                  <a:moveTo>
                    <a:pt x="0" y="2238"/>
                  </a:moveTo>
                  <a:lnTo>
                    <a:pt x="2585" y="3667"/>
                  </a:lnTo>
                  <a:lnTo>
                    <a:pt x="4868" y="1862"/>
                  </a:lnTo>
                  <a:lnTo>
                    <a:pt x="1362" y="0"/>
                  </a:lnTo>
                  <a:lnTo>
                    <a:pt x="0" y="2238"/>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31" name="Freeform 280"/>
            <p:cNvSpPr/>
            <p:nvPr/>
          </p:nvSpPr>
          <p:spPr bwMode="auto">
            <a:xfrm>
              <a:off x="4933950" y="4272328"/>
              <a:ext cx="1407319" cy="871173"/>
            </a:xfrm>
            <a:custGeom>
              <a:avLst/>
              <a:gdLst>
                <a:gd name="T0" fmla="*/ 460 w 4426"/>
                <a:gd name="T1" fmla="*/ 0 h 2741"/>
                <a:gd name="T2" fmla="*/ 0 w 4426"/>
                <a:gd name="T3" fmla="*/ 2741 h 2741"/>
                <a:gd name="T4" fmla="*/ 4426 w 4426"/>
                <a:gd name="T5" fmla="*/ 2741 h 2741"/>
                <a:gd name="T6" fmla="*/ 460 w 4426"/>
                <a:gd name="T7" fmla="*/ 0 h 2741"/>
              </a:gdLst>
              <a:ahLst/>
              <a:cxnLst>
                <a:cxn ang="0">
                  <a:pos x="T0" y="T1"/>
                </a:cxn>
                <a:cxn ang="0">
                  <a:pos x="T2" y="T3"/>
                </a:cxn>
                <a:cxn ang="0">
                  <a:pos x="T4" y="T5"/>
                </a:cxn>
                <a:cxn ang="0">
                  <a:pos x="T6" y="T7"/>
                </a:cxn>
              </a:cxnLst>
              <a:rect l="0" t="0" r="r" b="b"/>
              <a:pathLst>
                <a:path w="4426" h="2741">
                  <a:moveTo>
                    <a:pt x="460" y="0"/>
                  </a:moveTo>
                  <a:lnTo>
                    <a:pt x="0" y="2741"/>
                  </a:lnTo>
                  <a:lnTo>
                    <a:pt x="4426" y="2741"/>
                  </a:lnTo>
                  <a:lnTo>
                    <a:pt x="460" y="0"/>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32" name="Freeform 281"/>
            <p:cNvSpPr/>
            <p:nvPr/>
          </p:nvSpPr>
          <p:spPr bwMode="auto">
            <a:xfrm>
              <a:off x="4140994" y="4272328"/>
              <a:ext cx="939404" cy="871173"/>
            </a:xfrm>
            <a:custGeom>
              <a:avLst/>
              <a:gdLst>
                <a:gd name="T0" fmla="*/ 2494 w 2954"/>
                <a:gd name="T1" fmla="*/ 2741 h 2741"/>
                <a:gd name="T2" fmla="*/ 2954 w 2954"/>
                <a:gd name="T3" fmla="*/ 0 h 2741"/>
                <a:gd name="T4" fmla="*/ 0 w 2954"/>
                <a:gd name="T5" fmla="*/ 2741 h 2741"/>
                <a:gd name="T6" fmla="*/ 2494 w 2954"/>
                <a:gd name="T7" fmla="*/ 2741 h 2741"/>
              </a:gdLst>
              <a:ahLst/>
              <a:cxnLst>
                <a:cxn ang="0">
                  <a:pos x="T0" y="T1"/>
                </a:cxn>
                <a:cxn ang="0">
                  <a:pos x="T2" y="T3"/>
                </a:cxn>
                <a:cxn ang="0">
                  <a:pos x="T4" y="T5"/>
                </a:cxn>
                <a:cxn ang="0">
                  <a:pos x="T6" y="T7"/>
                </a:cxn>
              </a:cxnLst>
              <a:rect l="0" t="0" r="r" b="b"/>
              <a:pathLst>
                <a:path w="2954" h="2741">
                  <a:moveTo>
                    <a:pt x="2494" y="2741"/>
                  </a:moveTo>
                  <a:lnTo>
                    <a:pt x="2954" y="0"/>
                  </a:lnTo>
                  <a:lnTo>
                    <a:pt x="0" y="2741"/>
                  </a:lnTo>
                  <a:lnTo>
                    <a:pt x="2494" y="2741"/>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33" name="Freeform 282"/>
            <p:cNvSpPr/>
            <p:nvPr/>
          </p:nvSpPr>
          <p:spPr bwMode="auto">
            <a:xfrm>
              <a:off x="5080397" y="4078999"/>
              <a:ext cx="1260872" cy="1064502"/>
            </a:xfrm>
            <a:custGeom>
              <a:avLst/>
              <a:gdLst>
                <a:gd name="T0" fmla="*/ 3406 w 3966"/>
                <a:gd name="T1" fmla="*/ 0 h 3348"/>
                <a:gd name="T2" fmla="*/ 0 w 3966"/>
                <a:gd name="T3" fmla="*/ 607 h 3348"/>
                <a:gd name="T4" fmla="*/ 3966 w 3966"/>
                <a:gd name="T5" fmla="*/ 3348 h 3348"/>
                <a:gd name="T6" fmla="*/ 3406 w 3966"/>
                <a:gd name="T7" fmla="*/ 0 h 3348"/>
              </a:gdLst>
              <a:ahLst/>
              <a:cxnLst>
                <a:cxn ang="0">
                  <a:pos x="T0" y="T1"/>
                </a:cxn>
                <a:cxn ang="0">
                  <a:pos x="T2" y="T3"/>
                </a:cxn>
                <a:cxn ang="0">
                  <a:pos x="T4" y="T5"/>
                </a:cxn>
                <a:cxn ang="0">
                  <a:pos x="T6" y="T7"/>
                </a:cxn>
              </a:cxnLst>
              <a:rect l="0" t="0" r="r" b="b"/>
              <a:pathLst>
                <a:path w="3966" h="3348">
                  <a:moveTo>
                    <a:pt x="3406" y="0"/>
                  </a:moveTo>
                  <a:lnTo>
                    <a:pt x="0" y="607"/>
                  </a:lnTo>
                  <a:lnTo>
                    <a:pt x="3966" y="3348"/>
                  </a:lnTo>
                  <a:lnTo>
                    <a:pt x="3406" y="0"/>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34" name="Freeform 283"/>
            <p:cNvSpPr/>
            <p:nvPr/>
          </p:nvSpPr>
          <p:spPr bwMode="auto">
            <a:xfrm>
              <a:off x="4427935" y="3195893"/>
              <a:ext cx="1668065" cy="1076435"/>
            </a:xfrm>
            <a:custGeom>
              <a:avLst/>
              <a:gdLst>
                <a:gd name="T0" fmla="*/ 2057 w 5254"/>
                <a:gd name="T1" fmla="*/ 3382 h 3382"/>
                <a:gd name="T2" fmla="*/ 5254 w 5254"/>
                <a:gd name="T3" fmla="*/ 0 h 3382"/>
                <a:gd name="T4" fmla="*/ 0 w 5254"/>
                <a:gd name="T5" fmla="*/ 491 h 3382"/>
                <a:gd name="T6" fmla="*/ 2057 w 5254"/>
                <a:gd name="T7" fmla="*/ 3382 h 3382"/>
              </a:gdLst>
              <a:ahLst/>
              <a:cxnLst>
                <a:cxn ang="0">
                  <a:pos x="T0" y="T1"/>
                </a:cxn>
                <a:cxn ang="0">
                  <a:pos x="T2" y="T3"/>
                </a:cxn>
                <a:cxn ang="0">
                  <a:pos x="T4" y="T5"/>
                </a:cxn>
                <a:cxn ang="0">
                  <a:pos x="T6" y="T7"/>
                </a:cxn>
              </a:cxnLst>
              <a:rect l="0" t="0" r="r" b="b"/>
              <a:pathLst>
                <a:path w="5254" h="3382">
                  <a:moveTo>
                    <a:pt x="2057" y="3382"/>
                  </a:moveTo>
                  <a:lnTo>
                    <a:pt x="5254" y="0"/>
                  </a:lnTo>
                  <a:lnTo>
                    <a:pt x="0" y="491"/>
                  </a:lnTo>
                  <a:lnTo>
                    <a:pt x="2057" y="3382"/>
                  </a:lnTo>
                  <a:close/>
                </a:path>
              </a:pathLst>
            </a:custGeom>
            <a:solidFill>
              <a:srgbClr val="E7E6E6">
                <a:lumMod val="90000"/>
              </a:srgb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35" name="Freeform 284"/>
            <p:cNvSpPr/>
            <p:nvPr/>
          </p:nvSpPr>
          <p:spPr bwMode="auto">
            <a:xfrm>
              <a:off x="6917531" y="3077748"/>
              <a:ext cx="726281" cy="695745"/>
            </a:xfrm>
            <a:custGeom>
              <a:avLst/>
              <a:gdLst>
                <a:gd name="T0" fmla="*/ 2203 w 2283"/>
                <a:gd name="T1" fmla="*/ 2189 h 2189"/>
                <a:gd name="T2" fmla="*/ 2283 w 2283"/>
                <a:gd name="T3" fmla="*/ 0 h 2189"/>
                <a:gd name="T4" fmla="*/ 0 w 2283"/>
                <a:gd name="T5" fmla="*/ 1805 h 2189"/>
                <a:gd name="T6" fmla="*/ 2203 w 2283"/>
                <a:gd name="T7" fmla="*/ 2189 h 2189"/>
              </a:gdLst>
              <a:ahLst/>
              <a:cxnLst>
                <a:cxn ang="0">
                  <a:pos x="T0" y="T1"/>
                </a:cxn>
                <a:cxn ang="0">
                  <a:pos x="T2" y="T3"/>
                </a:cxn>
                <a:cxn ang="0">
                  <a:pos x="T4" y="T5"/>
                </a:cxn>
                <a:cxn ang="0">
                  <a:pos x="T6" y="T7"/>
                </a:cxn>
              </a:cxnLst>
              <a:rect l="0" t="0" r="r" b="b"/>
              <a:pathLst>
                <a:path w="2283" h="2189">
                  <a:moveTo>
                    <a:pt x="2203" y="2189"/>
                  </a:moveTo>
                  <a:lnTo>
                    <a:pt x="2283" y="0"/>
                  </a:lnTo>
                  <a:lnTo>
                    <a:pt x="0" y="1805"/>
                  </a:lnTo>
                  <a:lnTo>
                    <a:pt x="2203" y="2189"/>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36" name="Freeform 285"/>
            <p:cNvSpPr/>
            <p:nvPr/>
          </p:nvSpPr>
          <p:spPr bwMode="auto">
            <a:xfrm>
              <a:off x="7618810" y="3773492"/>
              <a:ext cx="1521619" cy="840145"/>
            </a:xfrm>
            <a:custGeom>
              <a:avLst/>
              <a:gdLst>
                <a:gd name="T0" fmla="*/ 0 w 4789"/>
                <a:gd name="T1" fmla="*/ 0 h 2646"/>
                <a:gd name="T2" fmla="*/ 878 w 4789"/>
                <a:gd name="T3" fmla="*/ 2646 h 2646"/>
                <a:gd name="T4" fmla="*/ 4789 w 4789"/>
                <a:gd name="T5" fmla="*/ 1815 h 2646"/>
                <a:gd name="T6" fmla="*/ 0 w 4789"/>
                <a:gd name="T7" fmla="*/ 0 h 2646"/>
              </a:gdLst>
              <a:ahLst/>
              <a:cxnLst>
                <a:cxn ang="0">
                  <a:pos x="T0" y="T1"/>
                </a:cxn>
                <a:cxn ang="0">
                  <a:pos x="T2" y="T3"/>
                </a:cxn>
                <a:cxn ang="0">
                  <a:pos x="T4" y="T5"/>
                </a:cxn>
                <a:cxn ang="0">
                  <a:pos x="T6" y="T7"/>
                </a:cxn>
              </a:cxnLst>
              <a:rect l="0" t="0" r="r" b="b"/>
              <a:pathLst>
                <a:path w="4789" h="2646">
                  <a:moveTo>
                    <a:pt x="0" y="0"/>
                  </a:moveTo>
                  <a:lnTo>
                    <a:pt x="878" y="2646"/>
                  </a:lnTo>
                  <a:lnTo>
                    <a:pt x="4789" y="1815"/>
                  </a:lnTo>
                  <a:lnTo>
                    <a:pt x="0" y="0"/>
                  </a:lnTo>
                  <a:close/>
                </a:path>
              </a:pathLst>
            </a:custGeom>
            <a:solidFill>
              <a:sysClr val="window" lastClr="FFFFFF">
                <a:lumMod val="6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37" name="Freeform 286"/>
            <p:cNvSpPr/>
            <p:nvPr/>
          </p:nvSpPr>
          <p:spPr bwMode="auto">
            <a:xfrm>
              <a:off x="7618810" y="2596812"/>
              <a:ext cx="1016794" cy="1176680"/>
            </a:xfrm>
            <a:custGeom>
              <a:avLst/>
              <a:gdLst>
                <a:gd name="T0" fmla="*/ 80 w 3198"/>
                <a:gd name="T1" fmla="*/ 1512 h 3701"/>
                <a:gd name="T2" fmla="*/ 0 w 3198"/>
                <a:gd name="T3" fmla="*/ 3701 h 3701"/>
                <a:gd name="T4" fmla="*/ 3198 w 3198"/>
                <a:gd name="T5" fmla="*/ 2372 h 3701"/>
                <a:gd name="T6" fmla="*/ 1766 w 3198"/>
                <a:gd name="T7" fmla="*/ 0 h 3701"/>
                <a:gd name="T8" fmla="*/ 80 w 3198"/>
                <a:gd name="T9" fmla="*/ 1512 h 3701"/>
              </a:gdLst>
              <a:ahLst/>
              <a:cxnLst>
                <a:cxn ang="0">
                  <a:pos x="T0" y="T1"/>
                </a:cxn>
                <a:cxn ang="0">
                  <a:pos x="T2" y="T3"/>
                </a:cxn>
                <a:cxn ang="0">
                  <a:pos x="T4" y="T5"/>
                </a:cxn>
                <a:cxn ang="0">
                  <a:pos x="T6" y="T7"/>
                </a:cxn>
                <a:cxn ang="0">
                  <a:pos x="T8" y="T9"/>
                </a:cxn>
              </a:cxnLst>
              <a:rect l="0" t="0" r="r" b="b"/>
              <a:pathLst>
                <a:path w="3198" h="3701">
                  <a:moveTo>
                    <a:pt x="80" y="1512"/>
                  </a:moveTo>
                  <a:lnTo>
                    <a:pt x="0" y="3701"/>
                  </a:lnTo>
                  <a:lnTo>
                    <a:pt x="3198" y="2372"/>
                  </a:lnTo>
                  <a:lnTo>
                    <a:pt x="1766" y="0"/>
                  </a:lnTo>
                  <a:lnTo>
                    <a:pt x="80" y="1512"/>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38" name="Freeform 287"/>
            <p:cNvSpPr/>
            <p:nvPr/>
          </p:nvSpPr>
          <p:spPr bwMode="auto">
            <a:xfrm>
              <a:off x="6973491" y="4371380"/>
              <a:ext cx="925115" cy="772121"/>
            </a:xfrm>
            <a:custGeom>
              <a:avLst/>
              <a:gdLst>
                <a:gd name="T0" fmla="*/ 2910 w 2910"/>
                <a:gd name="T1" fmla="*/ 764 h 2428"/>
                <a:gd name="T2" fmla="*/ 0 w 2910"/>
                <a:gd name="T3" fmla="*/ 0 h 2428"/>
                <a:gd name="T4" fmla="*/ 484 w 2910"/>
                <a:gd name="T5" fmla="*/ 2428 h 2428"/>
                <a:gd name="T6" fmla="*/ 2416 w 2910"/>
                <a:gd name="T7" fmla="*/ 2428 h 2428"/>
                <a:gd name="T8" fmla="*/ 2910 w 2910"/>
                <a:gd name="T9" fmla="*/ 764 h 2428"/>
              </a:gdLst>
              <a:ahLst/>
              <a:cxnLst>
                <a:cxn ang="0">
                  <a:pos x="T0" y="T1"/>
                </a:cxn>
                <a:cxn ang="0">
                  <a:pos x="T2" y="T3"/>
                </a:cxn>
                <a:cxn ang="0">
                  <a:pos x="T4" y="T5"/>
                </a:cxn>
                <a:cxn ang="0">
                  <a:pos x="T6" y="T7"/>
                </a:cxn>
                <a:cxn ang="0">
                  <a:pos x="T8" y="T9"/>
                </a:cxn>
              </a:cxnLst>
              <a:rect l="0" t="0" r="r" b="b"/>
              <a:pathLst>
                <a:path w="2910" h="2428">
                  <a:moveTo>
                    <a:pt x="2910" y="764"/>
                  </a:moveTo>
                  <a:lnTo>
                    <a:pt x="0" y="0"/>
                  </a:lnTo>
                  <a:lnTo>
                    <a:pt x="484" y="2428"/>
                  </a:lnTo>
                  <a:lnTo>
                    <a:pt x="2416" y="2428"/>
                  </a:lnTo>
                  <a:lnTo>
                    <a:pt x="2910" y="764"/>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39" name="Freeform 288"/>
            <p:cNvSpPr/>
            <p:nvPr/>
          </p:nvSpPr>
          <p:spPr bwMode="auto">
            <a:xfrm>
              <a:off x="6917531" y="3650574"/>
              <a:ext cx="981075" cy="963063"/>
            </a:xfrm>
            <a:custGeom>
              <a:avLst/>
              <a:gdLst>
                <a:gd name="T0" fmla="*/ 171 w 3081"/>
                <a:gd name="T1" fmla="*/ 2266 h 3030"/>
                <a:gd name="T2" fmla="*/ 3081 w 3081"/>
                <a:gd name="T3" fmla="*/ 3030 h 3030"/>
                <a:gd name="T4" fmla="*/ 2203 w 3081"/>
                <a:gd name="T5" fmla="*/ 384 h 3030"/>
                <a:gd name="T6" fmla="*/ 0 w 3081"/>
                <a:gd name="T7" fmla="*/ 0 h 3030"/>
                <a:gd name="T8" fmla="*/ 171 w 3081"/>
                <a:gd name="T9" fmla="*/ 2266 h 3030"/>
              </a:gdLst>
              <a:ahLst/>
              <a:cxnLst>
                <a:cxn ang="0">
                  <a:pos x="T0" y="T1"/>
                </a:cxn>
                <a:cxn ang="0">
                  <a:pos x="T2" y="T3"/>
                </a:cxn>
                <a:cxn ang="0">
                  <a:pos x="T4" y="T5"/>
                </a:cxn>
                <a:cxn ang="0">
                  <a:pos x="T6" y="T7"/>
                </a:cxn>
                <a:cxn ang="0">
                  <a:pos x="T8" y="T9"/>
                </a:cxn>
              </a:cxnLst>
              <a:rect l="0" t="0" r="r" b="b"/>
              <a:pathLst>
                <a:path w="3081" h="3030">
                  <a:moveTo>
                    <a:pt x="171" y="2266"/>
                  </a:moveTo>
                  <a:lnTo>
                    <a:pt x="3081" y="3030"/>
                  </a:lnTo>
                  <a:lnTo>
                    <a:pt x="2203" y="384"/>
                  </a:lnTo>
                  <a:lnTo>
                    <a:pt x="0" y="0"/>
                  </a:lnTo>
                  <a:lnTo>
                    <a:pt x="171" y="2266"/>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40" name="Freeform 289"/>
            <p:cNvSpPr/>
            <p:nvPr/>
          </p:nvSpPr>
          <p:spPr bwMode="auto">
            <a:xfrm>
              <a:off x="7740254" y="4349899"/>
              <a:ext cx="1400175" cy="793602"/>
            </a:xfrm>
            <a:custGeom>
              <a:avLst/>
              <a:gdLst>
                <a:gd name="T0" fmla="*/ 494 w 4405"/>
                <a:gd name="T1" fmla="*/ 831 h 2495"/>
                <a:gd name="T2" fmla="*/ 0 w 4405"/>
                <a:gd name="T3" fmla="*/ 2495 h 2495"/>
                <a:gd name="T4" fmla="*/ 2202 w 4405"/>
                <a:gd name="T5" fmla="*/ 2495 h 2495"/>
                <a:gd name="T6" fmla="*/ 4405 w 4405"/>
                <a:gd name="T7" fmla="*/ 0 h 2495"/>
                <a:gd name="T8" fmla="*/ 494 w 4405"/>
                <a:gd name="T9" fmla="*/ 831 h 2495"/>
              </a:gdLst>
              <a:ahLst/>
              <a:cxnLst>
                <a:cxn ang="0">
                  <a:pos x="T0" y="T1"/>
                </a:cxn>
                <a:cxn ang="0">
                  <a:pos x="T2" y="T3"/>
                </a:cxn>
                <a:cxn ang="0">
                  <a:pos x="T4" y="T5"/>
                </a:cxn>
                <a:cxn ang="0">
                  <a:pos x="T6" y="T7"/>
                </a:cxn>
                <a:cxn ang="0">
                  <a:pos x="T8" y="T9"/>
                </a:cxn>
              </a:cxnLst>
              <a:rect l="0" t="0" r="r" b="b"/>
              <a:pathLst>
                <a:path w="4405" h="2495">
                  <a:moveTo>
                    <a:pt x="494" y="831"/>
                  </a:moveTo>
                  <a:lnTo>
                    <a:pt x="0" y="2495"/>
                  </a:lnTo>
                  <a:lnTo>
                    <a:pt x="2202" y="2495"/>
                  </a:lnTo>
                  <a:lnTo>
                    <a:pt x="4405" y="0"/>
                  </a:lnTo>
                  <a:lnTo>
                    <a:pt x="494" y="831"/>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41" name="Freeform 290"/>
            <p:cNvSpPr/>
            <p:nvPr/>
          </p:nvSpPr>
          <p:spPr bwMode="auto">
            <a:xfrm>
              <a:off x="6341269" y="4371380"/>
              <a:ext cx="784622" cy="772121"/>
            </a:xfrm>
            <a:custGeom>
              <a:avLst/>
              <a:gdLst>
                <a:gd name="T0" fmla="*/ 2471 w 2471"/>
                <a:gd name="T1" fmla="*/ 2428 h 2428"/>
                <a:gd name="T2" fmla="*/ 1987 w 2471"/>
                <a:gd name="T3" fmla="*/ 0 h 2428"/>
                <a:gd name="T4" fmla="*/ 0 w 2471"/>
                <a:gd name="T5" fmla="*/ 2428 h 2428"/>
                <a:gd name="T6" fmla="*/ 2471 w 2471"/>
                <a:gd name="T7" fmla="*/ 2428 h 2428"/>
              </a:gdLst>
              <a:ahLst/>
              <a:cxnLst>
                <a:cxn ang="0">
                  <a:pos x="T0" y="T1"/>
                </a:cxn>
                <a:cxn ang="0">
                  <a:pos x="T2" y="T3"/>
                </a:cxn>
                <a:cxn ang="0">
                  <a:pos x="T4" y="T5"/>
                </a:cxn>
                <a:cxn ang="0">
                  <a:pos x="T6" y="T7"/>
                </a:cxn>
              </a:cxnLst>
              <a:rect l="0" t="0" r="r" b="b"/>
              <a:pathLst>
                <a:path w="2471" h="2428">
                  <a:moveTo>
                    <a:pt x="2471" y="2428"/>
                  </a:moveTo>
                  <a:lnTo>
                    <a:pt x="1987" y="0"/>
                  </a:lnTo>
                  <a:lnTo>
                    <a:pt x="0" y="2428"/>
                  </a:lnTo>
                  <a:lnTo>
                    <a:pt x="2471" y="2428"/>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42" name="Freeform 291"/>
            <p:cNvSpPr/>
            <p:nvPr/>
          </p:nvSpPr>
          <p:spPr bwMode="auto">
            <a:xfrm>
              <a:off x="8440341" y="4349899"/>
              <a:ext cx="700088" cy="793602"/>
            </a:xfrm>
            <a:custGeom>
              <a:avLst/>
              <a:gdLst>
                <a:gd name="T0" fmla="*/ 2203 w 2203"/>
                <a:gd name="T1" fmla="*/ 2495 h 2495"/>
                <a:gd name="T2" fmla="*/ 2203 w 2203"/>
                <a:gd name="T3" fmla="*/ 0 h 2495"/>
                <a:gd name="T4" fmla="*/ 0 w 2203"/>
                <a:gd name="T5" fmla="*/ 2495 h 2495"/>
                <a:gd name="T6" fmla="*/ 2203 w 2203"/>
                <a:gd name="T7" fmla="*/ 2495 h 2495"/>
              </a:gdLst>
              <a:ahLst/>
              <a:cxnLst>
                <a:cxn ang="0">
                  <a:pos x="T0" y="T1"/>
                </a:cxn>
                <a:cxn ang="0">
                  <a:pos x="T2" y="T3"/>
                </a:cxn>
                <a:cxn ang="0">
                  <a:pos x="T4" y="T5"/>
                </a:cxn>
                <a:cxn ang="0">
                  <a:pos x="T6" y="T7"/>
                </a:cxn>
              </a:cxnLst>
              <a:rect l="0" t="0" r="r" b="b"/>
              <a:pathLst>
                <a:path w="2203" h="2495">
                  <a:moveTo>
                    <a:pt x="2203" y="2495"/>
                  </a:moveTo>
                  <a:lnTo>
                    <a:pt x="2203" y="0"/>
                  </a:lnTo>
                  <a:lnTo>
                    <a:pt x="0" y="2495"/>
                  </a:lnTo>
                  <a:lnTo>
                    <a:pt x="2203" y="2495"/>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43" name="Freeform 292"/>
            <p:cNvSpPr/>
            <p:nvPr/>
          </p:nvSpPr>
          <p:spPr bwMode="auto">
            <a:xfrm>
              <a:off x="7618810" y="3351033"/>
              <a:ext cx="1521619" cy="998866"/>
            </a:xfrm>
            <a:custGeom>
              <a:avLst/>
              <a:gdLst>
                <a:gd name="T0" fmla="*/ 0 w 4789"/>
                <a:gd name="T1" fmla="*/ 1329 h 3144"/>
                <a:gd name="T2" fmla="*/ 4789 w 4789"/>
                <a:gd name="T3" fmla="*/ 3144 h 3144"/>
                <a:gd name="T4" fmla="*/ 3198 w 4789"/>
                <a:gd name="T5" fmla="*/ 0 h 3144"/>
                <a:gd name="T6" fmla="*/ 0 w 4789"/>
                <a:gd name="T7" fmla="*/ 1329 h 3144"/>
              </a:gdLst>
              <a:ahLst/>
              <a:cxnLst>
                <a:cxn ang="0">
                  <a:pos x="T0" y="T1"/>
                </a:cxn>
                <a:cxn ang="0">
                  <a:pos x="T2" y="T3"/>
                </a:cxn>
                <a:cxn ang="0">
                  <a:pos x="T4" y="T5"/>
                </a:cxn>
                <a:cxn ang="0">
                  <a:pos x="T6" y="T7"/>
                </a:cxn>
              </a:cxnLst>
              <a:rect l="0" t="0" r="r" b="b"/>
              <a:pathLst>
                <a:path w="4789" h="3144">
                  <a:moveTo>
                    <a:pt x="0" y="1329"/>
                  </a:moveTo>
                  <a:lnTo>
                    <a:pt x="4789" y="3144"/>
                  </a:lnTo>
                  <a:lnTo>
                    <a:pt x="3198" y="0"/>
                  </a:lnTo>
                  <a:lnTo>
                    <a:pt x="0" y="1329"/>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44" name="Freeform 293"/>
            <p:cNvSpPr/>
            <p:nvPr/>
          </p:nvSpPr>
          <p:spPr bwMode="auto">
            <a:xfrm>
              <a:off x="8622506" y="2551463"/>
              <a:ext cx="521494" cy="1798435"/>
            </a:xfrm>
            <a:custGeom>
              <a:avLst/>
              <a:gdLst>
                <a:gd name="T0" fmla="*/ 0 w 1591"/>
                <a:gd name="T1" fmla="*/ 2517 h 5661"/>
                <a:gd name="T2" fmla="*/ 1591 w 1591"/>
                <a:gd name="T3" fmla="*/ 5661 h 5661"/>
                <a:gd name="T4" fmla="*/ 1591 w 1591"/>
                <a:gd name="T5" fmla="*/ 0 h 5661"/>
                <a:gd name="T6" fmla="*/ 0 w 1591"/>
                <a:gd name="T7" fmla="*/ 2517 h 5661"/>
              </a:gdLst>
              <a:ahLst/>
              <a:cxnLst>
                <a:cxn ang="0">
                  <a:pos x="T0" y="T1"/>
                </a:cxn>
                <a:cxn ang="0">
                  <a:pos x="T2" y="T3"/>
                </a:cxn>
                <a:cxn ang="0">
                  <a:pos x="T4" y="T5"/>
                </a:cxn>
                <a:cxn ang="0">
                  <a:pos x="T6" y="T7"/>
                </a:cxn>
              </a:cxnLst>
              <a:rect l="0" t="0" r="r" b="b"/>
              <a:pathLst>
                <a:path w="1591" h="5661">
                  <a:moveTo>
                    <a:pt x="0" y="2517"/>
                  </a:moveTo>
                  <a:lnTo>
                    <a:pt x="1591" y="5661"/>
                  </a:lnTo>
                  <a:lnTo>
                    <a:pt x="1591" y="0"/>
                  </a:lnTo>
                  <a:lnTo>
                    <a:pt x="0" y="2517"/>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45" name="Freeform 294"/>
            <p:cNvSpPr/>
            <p:nvPr/>
          </p:nvSpPr>
          <p:spPr bwMode="auto">
            <a:xfrm>
              <a:off x="4399360" y="2340234"/>
              <a:ext cx="1696640" cy="855658"/>
            </a:xfrm>
            <a:custGeom>
              <a:avLst/>
              <a:gdLst>
                <a:gd name="T0" fmla="*/ 5342 w 5342"/>
                <a:gd name="T1" fmla="*/ 2698 h 2698"/>
                <a:gd name="T2" fmla="*/ 3603 w 5342"/>
                <a:gd name="T3" fmla="*/ 0 h 2698"/>
                <a:gd name="T4" fmla="*/ 0 w 5342"/>
                <a:gd name="T5" fmla="*/ 1092 h 2698"/>
                <a:gd name="T6" fmla="*/ 5342 w 5342"/>
                <a:gd name="T7" fmla="*/ 2698 h 2698"/>
              </a:gdLst>
              <a:ahLst/>
              <a:cxnLst>
                <a:cxn ang="0">
                  <a:pos x="T0" y="T1"/>
                </a:cxn>
                <a:cxn ang="0">
                  <a:pos x="T2" y="T3"/>
                </a:cxn>
                <a:cxn ang="0">
                  <a:pos x="T4" y="T5"/>
                </a:cxn>
                <a:cxn ang="0">
                  <a:pos x="T6" y="T7"/>
                </a:cxn>
              </a:cxnLst>
              <a:rect l="0" t="0" r="r" b="b"/>
              <a:pathLst>
                <a:path w="5342" h="2698">
                  <a:moveTo>
                    <a:pt x="5342" y="2698"/>
                  </a:moveTo>
                  <a:lnTo>
                    <a:pt x="3603" y="0"/>
                  </a:lnTo>
                  <a:lnTo>
                    <a:pt x="0" y="1092"/>
                  </a:lnTo>
                  <a:lnTo>
                    <a:pt x="5342" y="2698"/>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46" name="Freeform 295"/>
            <p:cNvSpPr/>
            <p:nvPr/>
          </p:nvSpPr>
          <p:spPr bwMode="auto">
            <a:xfrm>
              <a:off x="6529388" y="1849752"/>
              <a:ext cx="1114425" cy="1227996"/>
            </a:xfrm>
            <a:custGeom>
              <a:avLst/>
              <a:gdLst>
                <a:gd name="T0" fmla="*/ 0 w 3506"/>
                <a:gd name="T1" fmla="*/ 1997 h 3859"/>
                <a:gd name="T2" fmla="*/ 3506 w 3506"/>
                <a:gd name="T3" fmla="*/ 3859 h 3859"/>
                <a:gd name="T4" fmla="*/ 2148 w 3506"/>
                <a:gd name="T5" fmla="*/ 0 h 3859"/>
                <a:gd name="T6" fmla="*/ 0 w 3506"/>
                <a:gd name="T7" fmla="*/ 1997 h 3859"/>
              </a:gdLst>
              <a:ahLst/>
              <a:cxnLst>
                <a:cxn ang="0">
                  <a:pos x="T0" y="T1"/>
                </a:cxn>
                <a:cxn ang="0">
                  <a:pos x="T2" y="T3"/>
                </a:cxn>
                <a:cxn ang="0">
                  <a:pos x="T4" y="T5"/>
                </a:cxn>
                <a:cxn ang="0">
                  <a:pos x="T6" y="T7"/>
                </a:cxn>
              </a:cxnLst>
              <a:rect l="0" t="0" r="r" b="b"/>
              <a:pathLst>
                <a:path w="3506" h="3859">
                  <a:moveTo>
                    <a:pt x="0" y="1997"/>
                  </a:moveTo>
                  <a:lnTo>
                    <a:pt x="3506" y="3859"/>
                  </a:lnTo>
                  <a:lnTo>
                    <a:pt x="2148" y="0"/>
                  </a:lnTo>
                  <a:lnTo>
                    <a:pt x="0" y="1997"/>
                  </a:lnTo>
                  <a:close/>
                </a:path>
              </a:pathLst>
            </a:custGeom>
            <a:solidFill>
              <a:srgbClr val="E7E6E6">
                <a:lumMod val="90000"/>
              </a:srgb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47" name="Freeform 296"/>
            <p:cNvSpPr/>
            <p:nvPr/>
          </p:nvSpPr>
          <p:spPr bwMode="auto">
            <a:xfrm>
              <a:off x="3070622" y="1"/>
              <a:ext cx="1250156" cy="537024"/>
            </a:xfrm>
            <a:custGeom>
              <a:avLst/>
              <a:gdLst>
                <a:gd name="T0" fmla="*/ 3136 w 3932"/>
                <a:gd name="T1" fmla="*/ 1691 h 1691"/>
                <a:gd name="T2" fmla="*/ 3932 w 3932"/>
                <a:gd name="T3" fmla="*/ 0 h 1691"/>
                <a:gd name="T4" fmla="*/ 0 w 3932"/>
                <a:gd name="T5" fmla="*/ 0 h 1691"/>
                <a:gd name="T6" fmla="*/ 3136 w 3932"/>
                <a:gd name="T7" fmla="*/ 1691 h 1691"/>
              </a:gdLst>
              <a:ahLst/>
              <a:cxnLst>
                <a:cxn ang="0">
                  <a:pos x="T0" y="T1"/>
                </a:cxn>
                <a:cxn ang="0">
                  <a:pos x="T2" y="T3"/>
                </a:cxn>
                <a:cxn ang="0">
                  <a:pos x="T4" y="T5"/>
                </a:cxn>
                <a:cxn ang="0">
                  <a:pos x="T6" y="T7"/>
                </a:cxn>
              </a:cxnLst>
              <a:rect l="0" t="0" r="r" b="b"/>
              <a:pathLst>
                <a:path w="3932" h="1691">
                  <a:moveTo>
                    <a:pt x="3136" y="1691"/>
                  </a:moveTo>
                  <a:lnTo>
                    <a:pt x="3932" y="0"/>
                  </a:lnTo>
                  <a:lnTo>
                    <a:pt x="0" y="0"/>
                  </a:lnTo>
                  <a:lnTo>
                    <a:pt x="3136" y="1691"/>
                  </a:lnTo>
                  <a:close/>
                </a:path>
              </a:pathLst>
            </a:custGeom>
            <a:solidFill>
              <a:srgbClr val="E7E6E6"/>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48" name="Freeform 297"/>
            <p:cNvSpPr/>
            <p:nvPr/>
          </p:nvSpPr>
          <p:spPr bwMode="auto">
            <a:xfrm>
              <a:off x="1821656" y="1"/>
              <a:ext cx="1268016" cy="985738"/>
            </a:xfrm>
            <a:custGeom>
              <a:avLst/>
              <a:gdLst>
                <a:gd name="T0" fmla="*/ 3987 w 3988"/>
                <a:gd name="T1" fmla="*/ 3100 h 3100"/>
                <a:gd name="T2" fmla="*/ 3988 w 3988"/>
                <a:gd name="T3" fmla="*/ 3099 h 3100"/>
                <a:gd name="T4" fmla="*/ 3931 w 3988"/>
                <a:gd name="T5" fmla="*/ 0 h 3100"/>
                <a:gd name="T6" fmla="*/ 0 w 3988"/>
                <a:gd name="T7" fmla="*/ 0 h 3100"/>
                <a:gd name="T8" fmla="*/ 966 w 3988"/>
                <a:gd name="T9" fmla="*/ 989 h 3100"/>
                <a:gd name="T10" fmla="*/ 3987 w 3988"/>
                <a:gd name="T11" fmla="*/ 3100 h 3100"/>
              </a:gdLst>
              <a:ahLst/>
              <a:cxnLst>
                <a:cxn ang="0">
                  <a:pos x="T0" y="T1"/>
                </a:cxn>
                <a:cxn ang="0">
                  <a:pos x="T2" y="T3"/>
                </a:cxn>
                <a:cxn ang="0">
                  <a:pos x="T4" y="T5"/>
                </a:cxn>
                <a:cxn ang="0">
                  <a:pos x="T6" y="T7"/>
                </a:cxn>
                <a:cxn ang="0">
                  <a:pos x="T8" y="T9"/>
                </a:cxn>
                <a:cxn ang="0">
                  <a:pos x="T10" y="T11"/>
                </a:cxn>
              </a:cxnLst>
              <a:rect l="0" t="0" r="r" b="b"/>
              <a:pathLst>
                <a:path w="3988" h="3100">
                  <a:moveTo>
                    <a:pt x="3987" y="3100"/>
                  </a:moveTo>
                  <a:lnTo>
                    <a:pt x="3988" y="3099"/>
                  </a:lnTo>
                  <a:lnTo>
                    <a:pt x="3931" y="0"/>
                  </a:lnTo>
                  <a:lnTo>
                    <a:pt x="0" y="0"/>
                  </a:lnTo>
                  <a:lnTo>
                    <a:pt x="966" y="989"/>
                  </a:lnTo>
                  <a:lnTo>
                    <a:pt x="3987" y="3100"/>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49" name="Freeform 298"/>
            <p:cNvSpPr/>
            <p:nvPr/>
          </p:nvSpPr>
          <p:spPr bwMode="auto">
            <a:xfrm>
              <a:off x="3087291" y="985739"/>
              <a:ext cx="1052513" cy="1058535"/>
            </a:xfrm>
            <a:custGeom>
              <a:avLst/>
              <a:gdLst>
                <a:gd name="T0" fmla="*/ 1 w 3310"/>
                <a:gd name="T1" fmla="*/ 0 h 3331"/>
                <a:gd name="T2" fmla="*/ 0 w 3310"/>
                <a:gd name="T3" fmla="*/ 1 h 3331"/>
                <a:gd name="T4" fmla="*/ 1114 w 3310"/>
                <a:gd name="T5" fmla="*/ 3331 h 3331"/>
                <a:gd name="T6" fmla="*/ 3310 w 3310"/>
                <a:gd name="T7" fmla="*/ 930 h 3331"/>
                <a:gd name="T8" fmla="*/ 1 w 3310"/>
                <a:gd name="T9" fmla="*/ 0 h 3331"/>
              </a:gdLst>
              <a:ahLst/>
              <a:cxnLst>
                <a:cxn ang="0">
                  <a:pos x="T0" y="T1"/>
                </a:cxn>
                <a:cxn ang="0">
                  <a:pos x="T2" y="T3"/>
                </a:cxn>
                <a:cxn ang="0">
                  <a:pos x="T4" y="T5"/>
                </a:cxn>
                <a:cxn ang="0">
                  <a:pos x="T6" y="T7"/>
                </a:cxn>
                <a:cxn ang="0">
                  <a:pos x="T8" y="T9"/>
                </a:cxn>
              </a:cxnLst>
              <a:rect l="0" t="0" r="r" b="b"/>
              <a:pathLst>
                <a:path w="3310" h="3331">
                  <a:moveTo>
                    <a:pt x="1" y="0"/>
                  </a:moveTo>
                  <a:lnTo>
                    <a:pt x="0" y="1"/>
                  </a:lnTo>
                  <a:lnTo>
                    <a:pt x="1114" y="3331"/>
                  </a:lnTo>
                  <a:lnTo>
                    <a:pt x="3310" y="930"/>
                  </a:lnTo>
                  <a:lnTo>
                    <a:pt x="1" y="0"/>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50" name="Freeform 299"/>
            <p:cNvSpPr/>
            <p:nvPr/>
          </p:nvSpPr>
          <p:spPr bwMode="auto">
            <a:xfrm>
              <a:off x="1625204" y="315055"/>
              <a:ext cx="1462088" cy="1325854"/>
            </a:xfrm>
            <a:custGeom>
              <a:avLst/>
              <a:gdLst>
                <a:gd name="T0" fmla="*/ 2901 w 4603"/>
                <a:gd name="T1" fmla="*/ 2846 h 4171"/>
                <a:gd name="T2" fmla="*/ 4603 w 4603"/>
                <a:gd name="T3" fmla="*/ 2111 h 4171"/>
                <a:gd name="T4" fmla="*/ 1582 w 4603"/>
                <a:gd name="T5" fmla="*/ 0 h 4171"/>
                <a:gd name="T6" fmla="*/ 0 w 4603"/>
                <a:gd name="T7" fmla="*/ 1381 h 4171"/>
                <a:gd name="T8" fmla="*/ 1336 w 4603"/>
                <a:gd name="T9" fmla="*/ 4171 h 4171"/>
                <a:gd name="T10" fmla="*/ 2901 w 4603"/>
                <a:gd name="T11" fmla="*/ 2846 h 4171"/>
              </a:gdLst>
              <a:ahLst/>
              <a:cxnLst>
                <a:cxn ang="0">
                  <a:pos x="T0" y="T1"/>
                </a:cxn>
                <a:cxn ang="0">
                  <a:pos x="T2" y="T3"/>
                </a:cxn>
                <a:cxn ang="0">
                  <a:pos x="T4" y="T5"/>
                </a:cxn>
                <a:cxn ang="0">
                  <a:pos x="T6" y="T7"/>
                </a:cxn>
                <a:cxn ang="0">
                  <a:pos x="T8" y="T9"/>
                </a:cxn>
                <a:cxn ang="0">
                  <a:pos x="T10" y="T11"/>
                </a:cxn>
              </a:cxnLst>
              <a:rect l="0" t="0" r="r" b="b"/>
              <a:pathLst>
                <a:path w="4603" h="4171">
                  <a:moveTo>
                    <a:pt x="2901" y="2846"/>
                  </a:moveTo>
                  <a:lnTo>
                    <a:pt x="4603" y="2111"/>
                  </a:lnTo>
                  <a:lnTo>
                    <a:pt x="1582" y="0"/>
                  </a:lnTo>
                  <a:lnTo>
                    <a:pt x="0" y="1381"/>
                  </a:lnTo>
                  <a:lnTo>
                    <a:pt x="1336" y="4171"/>
                  </a:lnTo>
                  <a:lnTo>
                    <a:pt x="2901" y="2846"/>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51" name="Freeform 300"/>
            <p:cNvSpPr/>
            <p:nvPr/>
          </p:nvSpPr>
          <p:spPr bwMode="auto">
            <a:xfrm>
              <a:off x="2050256" y="985739"/>
              <a:ext cx="1391841" cy="1058535"/>
            </a:xfrm>
            <a:custGeom>
              <a:avLst/>
              <a:gdLst>
                <a:gd name="T0" fmla="*/ 3267 w 4381"/>
                <a:gd name="T1" fmla="*/ 0 h 3330"/>
                <a:gd name="T2" fmla="*/ 1565 w 4381"/>
                <a:gd name="T3" fmla="*/ 735 h 3330"/>
                <a:gd name="T4" fmla="*/ 0 w 4381"/>
                <a:gd name="T5" fmla="*/ 2060 h 3330"/>
                <a:gd name="T6" fmla="*/ 4381 w 4381"/>
                <a:gd name="T7" fmla="*/ 3330 h 3330"/>
                <a:gd name="T8" fmla="*/ 3267 w 4381"/>
                <a:gd name="T9" fmla="*/ 0 h 3330"/>
              </a:gdLst>
              <a:ahLst/>
              <a:cxnLst>
                <a:cxn ang="0">
                  <a:pos x="T0" y="T1"/>
                </a:cxn>
                <a:cxn ang="0">
                  <a:pos x="T2" y="T3"/>
                </a:cxn>
                <a:cxn ang="0">
                  <a:pos x="T4" y="T5"/>
                </a:cxn>
                <a:cxn ang="0">
                  <a:pos x="T6" y="T7"/>
                </a:cxn>
                <a:cxn ang="0">
                  <a:pos x="T8" y="T9"/>
                </a:cxn>
              </a:cxnLst>
              <a:rect l="0" t="0" r="r" b="b"/>
              <a:pathLst>
                <a:path w="4381" h="3330">
                  <a:moveTo>
                    <a:pt x="3267" y="0"/>
                  </a:moveTo>
                  <a:lnTo>
                    <a:pt x="1565" y="735"/>
                  </a:lnTo>
                  <a:lnTo>
                    <a:pt x="0" y="2060"/>
                  </a:lnTo>
                  <a:lnTo>
                    <a:pt x="4381" y="3330"/>
                  </a:lnTo>
                  <a:lnTo>
                    <a:pt x="3267" y="0"/>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52" name="Freeform 301"/>
            <p:cNvSpPr/>
            <p:nvPr/>
          </p:nvSpPr>
          <p:spPr bwMode="auto">
            <a:xfrm>
              <a:off x="3070622" y="1"/>
              <a:ext cx="996553" cy="985738"/>
            </a:xfrm>
            <a:custGeom>
              <a:avLst/>
              <a:gdLst>
                <a:gd name="T0" fmla="*/ 0 w 3136"/>
                <a:gd name="T1" fmla="*/ 0 h 3099"/>
                <a:gd name="T2" fmla="*/ 57 w 3136"/>
                <a:gd name="T3" fmla="*/ 3099 h 3099"/>
                <a:gd name="T4" fmla="*/ 3136 w 3136"/>
                <a:gd name="T5" fmla="*/ 1691 h 3099"/>
                <a:gd name="T6" fmla="*/ 0 w 3136"/>
                <a:gd name="T7" fmla="*/ 0 h 3099"/>
              </a:gdLst>
              <a:ahLst/>
              <a:cxnLst>
                <a:cxn ang="0">
                  <a:pos x="T0" y="T1"/>
                </a:cxn>
                <a:cxn ang="0">
                  <a:pos x="T2" y="T3"/>
                </a:cxn>
                <a:cxn ang="0">
                  <a:pos x="T4" y="T5"/>
                </a:cxn>
                <a:cxn ang="0">
                  <a:pos x="T6" y="T7"/>
                </a:cxn>
              </a:cxnLst>
              <a:rect l="0" t="0" r="r" b="b"/>
              <a:pathLst>
                <a:path w="3136" h="3099">
                  <a:moveTo>
                    <a:pt x="0" y="0"/>
                  </a:moveTo>
                  <a:lnTo>
                    <a:pt x="57" y="3099"/>
                  </a:lnTo>
                  <a:lnTo>
                    <a:pt x="3136" y="1691"/>
                  </a:lnTo>
                  <a:lnTo>
                    <a:pt x="0" y="0"/>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53" name="Freeform 302"/>
            <p:cNvSpPr/>
            <p:nvPr/>
          </p:nvSpPr>
          <p:spPr bwMode="auto">
            <a:xfrm>
              <a:off x="3089672" y="537025"/>
              <a:ext cx="1825228" cy="744674"/>
            </a:xfrm>
            <a:custGeom>
              <a:avLst/>
              <a:gdLst>
                <a:gd name="T0" fmla="*/ 3079 w 5745"/>
                <a:gd name="T1" fmla="*/ 0 h 2338"/>
                <a:gd name="T2" fmla="*/ 0 w 5745"/>
                <a:gd name="T3" fmla="*/ 1408 h 2338"/>
                <a:gd name="T4" fmla="*/ 3309 w 5745"/>
                <a:gd name="T5" fmla="*/ 2338 h 2338"/>
                <a:gd name="T6" fmla="*/ 5745 w 5745"/>
                <a:gd name="T7" fmla="*/ 979 h 2338"/>
                <a:gd name="T8" fmla="*/ 3079 w 5745"/>
                <a:gd name="T9" fmla="*/ 0 h 2338"/>
              </a:gdLst>
              <a:ahLst/>
              <a:cxnLst>
                <a:cxn ang="0">
                  <a:pos x="T0" y="T1"/>
                </a:cxn>
                <a:cxn ang="0">
                  <a:pos x="T2" y="T3"/>
                </a:cxn>
                <a:cxn ang="0">
                  <a:pos x="T4" y="T5"/>
                </a:cxn>
                <a:cxn ang="0">
                  <a:pos x="T6" y="T7"/>
                </a:cxn>
                <a:cxn ang="0">
                  <a:pos x="T8" y="T9"/>
                </a:cxn>
              </a:cxnLst>
              <a:rect l="0" t="0" r="r" b="b"/>
              <a:pathLst>
                <a:path w="5745" h="2338">
                  <a:moveTo>
                    <a:pt x="3079" y="0"/>
                  </a:moveTo>
                  <a:lnTo>
                    <a:pt x="0" y="1408"/>
                  </a:lnTo>
                  <a:lnTo>
                    <a:pt x="3309" y="2338"/>
                  </a:lnTo>
                  <a:lnTo>
                    <a:pt x="5745" y="979"/>
                  </a:lnTo>
                  <a:lnTo>
                    <a:pt x="3079" y="0"/>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54" name="Freeform 303"/>
            <p:cNvSpPr/>
            <p:nvPr/>
          </p:nvSpPr>
          <p:spPr bwMode="auto">
            <a:xfrm>
              <a:off x="3442097" y="1281699"/>
              <a:ext cx="1656159" cy="762575"/>
            </a:xfrm>
            <a:custGeom>
              <a:avLst/>
              <a:gdLst>
                <a:gd name="T0" fmla="*/ 2196 w 5210"/>
                <a:gd name="T1" fmla="*/ 0 h 2401"/>
                <a:gd name="T2" fmla="*/ 0 w 5210"/>
                <a:gd name="T3" fmla="*/ 2401 h 2401"/>
                <a:gd name="T4" fmla="*/ 5210 w 5210"/>
                <a:gd name="T5" fmla="*/ 1611 h 2401"/>
                <a:gd name="T6" fmla="*/ 2196 w 5210"/>
                <a:gd name="T7" fmla="*/ 0 h 2401"/>
              </a:gdLst>
              <a:ahLst/>
              <a:cxnLst>
                <a:cxn ang="0">
                  <a:pos x="T0" y="T1"/>
                </a:cxn>
                <a:cxn ang="0">
                  <a:pos x="T2" y="T3"/>
                </a:cxn>
                <a:cxn ang="0">
                  <a:pos x="T4" y="T5"/>
                </a:cxn>
                <a:cxn ang="0">
                  <a:pos x="T6" y="T7"/>
                </a:cxn>
              </a:cxnLst>
              <a:rect l="0" t="0" r="r" b="b"/>
              <a:pathLst>
                <a:path w="5210" h="2401">
                  <a:moveTo>
                    <a:pt x="2196" y="0"/>
                  </a:moveTo>
                  <a:lnTo>
                    <a:pt x="0" y="2401"/>
                  </a:lnTo>
                  <a:lnTo>
                    <a:pt x="5210" y="1611"/>
                  </a:lnTo>
                  <a:lnTo>
                    <a:pt x="2196" y="0"/>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55" name="Freeform 304"/>
            <p:cNvSpPr/>
            <p:nvPr/>
          </p:nvSpPr>
          <p:spPr bwMode="auto">
            <a:xfrm>
              <a:off x="3388519" y="2044274"/>
              <a:ext cx="1039416" cy="1307953"/>
            </a:xfrm>
            <a:custGeom>
              <a:avLst/>
              <a:gdLst>
                <a:gd name="T0" fmla="*/ 3178 w 3266"/>
                <a:gd name="T1" fmla="*/ 2019 h 4116"/>
                <a:gd name="T2" fmla="*/ 169 w 3266"/>
                <a:gd name="T3" fmla="*/ 0 h 4116"/>
                <a:gd name="T4" fmla="*/ 0 w 3266"/>
                <a:gd name="T5" fmla="*/ 3842 h 4116"/>
                <a:gd name="T6" fmla="*/ 3266 w 3266"/>
                <a:gd name="T7" fmla="*/ 4116 h 4116"/>
                <a:gd name="T8" fmla="*/ 3178 w 3266"/>
                <a:gd name="T9" fmla="*/ 2019 h 4116"/>
              </a:gdLst>
              <a:ahLst/>
              <a:cxnLst>
                <a:cxn ang="0">
                  <a:pos x="T0" y="T1"/>
                </a:cxn>
                <a:cxn ang="0">
                  <a:pos x="T2" y="T3"/>
                </a:cxn>
                <a:cxn ang="0">
                  <a:pos x="T4" y="T5"/>
                </a:cxn>
                <a:cxn ang="0">
                  <a:pos x="T6" y="T7"/>
                </a:cxn>
                <a:cxn ang="0">
                  <a:pos x="T8" y="T9"/>
                </a:cxn>
              </a:cxnLst>
              <a:rect l="0" t="0" r="r" b="b"/>
              <a:pathLst>
                <a:path w="3266" h="4116">
                  <a:moveTo>
                    <a:pt x="3178" y="2019"/>
                  </a:moveTo>
                  <a:lnTo>
                    <a:pt x="169" y="0"/>
                  </a:lnTo>
                  <a:lnTo>
                    <a:pt x="0" y="3842"/>
                  </a:lnTo>
                  <a:lnTo>
                    <a:pt x="3266" y="4116"/>
                  </a:lnTo>
                  <a:lnTo>
                    <a:pt x="3178" y="2019"/>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56" name="Freeform 305"/>
            <p:cNvSpPr/>
            <p:nvPr/>
          </p:nvSpPr>
          <p:spPr bwMode="auto">
            <a:xfrm>
              <a:off x="3442097" y="1792469"/>
              <a:ext cx="1656159" cy="893848"/>
            </a:xfrm>
            <a:custGeom>
              <a:avLst/>
              <a:gdLst>
                <a:gd name="T0" fmla="*/ 0 w 5210"/>
                <a:gd name="T1" fmla="*/ 790 h 2809"/>
                <a:gd name="T2" fmla="*/ 3009 w 5210"/>
                <a:gd name="T3" fmla="*/ 2809 h 2809"/>
                <a:gd name="T4" fmla="*/ 5210 w 5210"/>
                <a:gd name="T5" fmla="*/ 0 h 2809"/>
                <a:gd name="T6" fmla="*/ 0 w 5210"/>
                <a:gd name="T7" fmla="*/ 790 h 2809"/>
              </a:gdLst>
              <a:ahLst/>
              <a:cxnLst>
                <a:cxn ang="0">
                  <a:pos x="T0" y="T1"/>
                </a:cxn>
                <a:cxn ang="0">
                  <a:pos x="T2" y="T3"/>
                </a:cxn>
                <a:cxn ang="0">
                  <a:pos x="T4" y="T5"/>
                </a:cxn>
                <a:cxn ang="0">
                  <a:pos x="T6" y="T7"/>
                </a:cxn>
              </a:cxnLst>
              <a:rect l="0" t="0" r="r" b="b"/>
              <a:pathLst>
                <a:path w="5210" h="2809">
                  <a:moveTo>
                    <a:pt x="0" y="790"/>
                  </a:moveTo>
                  <a:lnTo>
                    <a:pt x="3009" y="2809"/>
                  </a:lnTo>
                  <a:lnTo>
                    <a:pt x="5210" y="0"/>
                  </a:lnTo>
                  <a:lnTo>
                    <a:pt x="0" y="790"/>
                  </a:lnTo>
                  <a:close/>
                </a:path>
              </a:pathLst>
            </a:custGeom>
            <a:solidFill>
              <a:srgbClr val="E7E6E6">
                <a:lumMod val="90000"/>
              </a:srgb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57" name="Freeform 306"/>
            <p:cNvSpPr/>
            <p:nvPr/>
          </p:nvSpPr>
          <p:spPr bwMode="auto">
            <a:xfrm>
              <a:off x="779860" y="1"/>
              <a:ext cx="1347788" cy="952323"/>
            </a:xfrm>
            <a:custGeom>
              <a:avLst/>
              <a:gdLst>
                <a:gd name="T0" fmla="*/ 4241 w 4241"/>
                <a:gd name="T1" fmla="*/ 989 h 2994"/>
                <a:gd name="T2" fmla="*/ 3275 w 4241"/>
                <a:gd name="T3" fmla="*/ 0 h 2994"/>
                <a:gd name="T4" fmla="*/ 1995 w 4241"/>
                <a:gd name="T5" fmla="*/ 0 h 2994"/>
                <a:gd name="T6" fmla="*/ 0 w 4241"/>
                <a:gd name="T7" fmla="*/ 2994 h 2994"/>
                <a:gd name="T8" fmla="*/ 2659 w 4241"/>
                <a:gd name="T9" fmla="*/ 2370 h 2994"/>
                <a:gd name="T10" fmla="*/ 4241 w 4241"/>
                <a:gd name="T11" fmla="*/ 989 h 2994"/>
              </a:gdLst>
              <a:ahLst/>
              <a:cxnLst>
                <a:cxn ang="0">
                  <a:pos x="T0" y="T1"/>
                </a:cxn>
                <a:cxn ang="0">
                  <a:pos x="T2" y="T3"/>
                </a:cxn>
                <a:cxn ang="0">
                  <a:pos x="T4" y="T5"/>
                </a:cxn>
                <a:cxn ang="0">
                  <a:pos x="T6" y="T7"/>
                </a:cxn>
                <a:cxn ang="0">
                  <a:pos x="T8" y="T9"/>
                </a:cxn>
                <a:cxn ang="0">
                  <a:pos x="T10" y="T11"/>
                </a:cxn>
              </a:cxnLst>
              <a:rect l="0" t="0" r="r" b="b"/>
              <a:pathLst>
                <a:path w="4241" h="2994">
                  <a:moveTo>
                    <a:pt x="4241" y="989"/>
                  </a:moveTo>
                  <a:lnTo>
                    <a:pt x="3275" y="0"/>
                  </a:lnTo>
                  <a:lnTo>
                    <a:pt x="1995" y="0"/>
                  </a:lnTo>
                  <a:lnTo>
                    <a:pt x="0" y="2994"/>
                  </a:lnTo>
                  <a:lnTo>
                    <a:pt x="2659" y="2370"/>
                  </a:lnTo>
                  <a:lnTo>
                    <a:pt x="4241" y="989"/>
                  </a:lnTo>
                  <a:close/>
                </a:path>
              </a:pathLst>
            </a:custGeom>
            <a:solidFill>
              <a:srgbClr val="E7E6E6">
                <a:lumMod val="90000"/>
              </a:srgbClr>
            </a:solidFill>
            <a:ln>
              <a:noFill/>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58" name="Freeform 307"/>
            <p:cNvSpPr/>
            <p:nvPr/>
          </p:nvSpPr>
          <p:spPr bwMode="auto">
            <a:xfrm>
              <a:off x="0" y="1"/>
              <a:ext cx="779860" cy="952323"/>
            </a:xfrm>
            <a:custGeom>
              <a:avLst/>
              <a:gdLst>
                <a:gd name="T0" fmla="*/ 1101 w 2454"/>
                <a:gd name="T1" fmla="*/ 0 h 2994"/>
                <a:gd name="T2" fmla="*/ 0 w 2454"/>
                <a:gd name="T3" fmla="*/ 0 h 2994"/>
                <a:gd name="T4" fmla="*/ 0 w 2454"/>
                <a:gd name="T5" fmla="*/ 2045 h 2994"/>
                <a:gd name="T6" fmla="*/ 2454 w 2454"/>
                <a:gd name="T7" fmla="*/ 2994 h 2994"/>
                <a:gd name="T8" fmla="*/ 1101 w 2454"/>
                <a:gd name="T9" fmla="*/ 0 h 2994"/>
              </a:gdLst>
              <a:ahLst/>
              <a:cxnLst>
                <a:cxn ang="0">
                  <a:pos x="T0" y="T1"/>
                </a:cxn>
                <a:cxn ang="0">
                  <a:pos x="T2" y="T3"/>
                </a:cxn>
                <a:cxn ang="0">
                  <a:pos x="T4" y="T5"/>
                </a:cxn>
                <a:cxn ang="0">
                  <a:pos x="T6" y="T7"/>
                </a:cxn>
                <a:cxn ang="0">
                  <a:pos x="T8" y="T9"/>
                </a:cxn>
              </a:cxnLst>
              <a:rect l="0" t="0" r="r" b="b"/>
              <a:pathLst>
                <a:path w="2454" h="2994">
                  <a:moveTo>
                    <a:pt x="1101" y="0"/>
                  </a:moveTo>
                  <a:lnTo>
                    <a:pt x="0" y="0"/>
                  </a:lnTo>
                  <a:lnTo>
                    <a:pt x="0" y="2045"/>
                  </a:lnTo>
                  <a:lnTo>
                    <a:pt x="2454" y="2994"/>
                  </a:lnTo>
                  <a:lnTo>
                    <a:pt x="1101" y="0"/>
                  </a:lnTo>
                  <a:close/>
                </a:path>
              </a:pathLst>
            </a:custGeom>
            <a:solidFill>
              <a:sysClr val="window" lastClr="FFFFFF">
                <a:lumMod val="95000"/>
              </a:sysClr>
            </a:solidFill>
            <a:ln>
              <a:noFill/>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59" name="Freeform 308"/>
            <p:cNvSpPr/>
            <p:nvPr/>
          </p:nvSpPr>
          <p:spPr bwMode="auto">
            <a:xfrm>
              <a:off x="350044" y="1"/>
              <a:ext cx="1064419" cy="952323"/>
            </a:xfrm>
            <a:custGeom>
              <a:avLst/>
              <a:gdLst>
                <a:gd name="T0" fmla="*/ 0 w 3348"/>
                <a:gd name="T1" fmla="*/ 0 h 2994"/>
                <a:gd name="T2" fmla="*/ 1353 w 3348"/>
                <a:gd name="T3" fmla="*/ 2994 h 2994"/>
                <a:gd name="T4" fmla="*/ 3348 w 3348"/>
                <a:gd name="T5" fmla="*/ 0 h 2994"/>
                <a:gd name="T6" fmla="*/ 0 w 3348"/>
                <a:gd name="T7" fmla="*/ 0 h 2994"/>
              </a:gdLst>
              <a:ahLst/>
              <a:cxnLst>
                <a:cxn ang="0">
                  <a:pos x="T0" y="T1"/>
                </a:cxn>
                <a:cxn ang="0">
                  <a:pos x="T2" y="T3"/>
                </a:cxn>
                <a:cxn ang="0">
                  <a:pos x="T4" y="T5"/>
                </a:cxn>
                <a:cxn ang="0">
                  <a:pos x="T6" y="T7"/>
                </a:cxn>
              </a:cxnLst>
              <a:rect l="0" t="0" r="r" b="b"/>
              <a:pathLst>
                <a:path w="3348" h="2994">
                  <a:moveTo>
                    <a:pt x="0" y="0"/>
                  </a:moveTo>
                  <a:lnTo>
                    <a:pt x="1353" y="2994"/>
                  </a:lnTo>
                  <a:lnTo>
                    <a:pt x="3348" y="0"/>
                  </a:lnTo>
                  <a:lnTo>
                    <a:pt x="0" y="0"/>
                  </a:lnTo>
                  <a:close/>
                </a:path>
              </a:pathLst>
            </a:custGeom>
            <a:solidFill>
              <a:srgbClr val="E7E6E6"/>
            </a:solidFill>
            <a:ln>
              <a:noFill/>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60" name="Freeform 309"/>
            <p:cNvSpPr/>
            <p:nvPr/>
          </p:nvSpPr>
          <p:spPr bwMode="auto">
            <a:xfrm>
              <a:off x="0" y="650398"/>
              <a:ext cx="825104" cy="1039440"/>
            </a:xfrm>
            <a:custGeom>
              <a:avLst/>
              <a:gdLst>
                <a:gd name="T0" fmla="*/ 2454 w 2592"/>
                <a:gd name="T1" fmla="*/ 949 h 3269"/>
                <a:gd name="T2" fmla="*/ 0 w 2592"/>
                <a:gd name="T3" fmla="*/ 0 h 3269"/>
                <a:gd name="T4" fmla="*/ 0 w 2592"/>
                <a:gd name="T5" fmla="*/ 2269 h 3269"/>
                <a:gd name="T6" fmla="*/ 2592 w 2592"/>
                <a:gd name="T7" fmla="*/ 3269 h 3269"/>
                <a:gd name="T8" fmla="*/ 2454 w 2592"/>
                <a:gd name="T9" fmla="*/ 949 h 3269"/>
              </a:gdLst>
              <a:ahLst/>
              <a:cxnLst>
                <a:cxn ang="0">
                  <a:pos x="T0" y="T1"/>
                </a:cxn>
                <a:cxn ang="0">
                  <a:pos x="T2" y="T3"/>
                </a:cxn>
                <a:cxn ang="0">
                  <a:pos x="T4" y="T5"/>
                </a:cxn>
                <a:cxn ang="0">
                  <a:pos x="T6" y="T7"/>
                </a:cxn>
                <a:cxn ang="0">
                  <a:pos x="T8" y="T9"/>
                </a:cxn>
              </a:cxnLst>
              <a:rect l="0" t="0" r="r" b="b"/>
              <a:pathLst>
                <a:path w="2592" h="3269">
                  <a:moveTo>
                    <a:pt x="2454" y="949"/>
                  </a:moveTo>
                  <a:lnTo>
                    <a:pt x="0" y="0"/>
                  </a:lnTo>
                  <a:lnTo>
                    <a:pt x="0" y="2269"/>
                  </a:lnTo>
                  <a:lnTo>
                    <a:pt x="2592" y="3269"/>
                  </a:lnTo>
                  <a:lnTo>
                    <a:pt x="2454" y="949"/>
                  </a:lnTo>
                  <a:close/>
                </a:path>
              </a:pathLst>
            </a:custGeom>
            <a:solidFill>
              <a:sysClr val="window" lastClr="FFFFFF">
                <a:lumMod val="75000"/>
              </a:sysClr>
            </a:solidFill>
            <a:ln>
              <a:noFill/>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61" name="Freeform 310"/>
            <p:cNvSpPr/>
            <p:nvPr/>
          </p:nvSpPr>
          <p:spPr bwMode="auto">
            <a:xfrm>
              <a:off x="0" y="1371204"/>
              <a:ext cx="825104" cy="842532"/>
            </a:xfrm>
            <a:custGeom>
              <a:avLst/>
              <a:gdLst>
                <a:gd name="T0" fmla="*/ 0 w 2592"/>
                <a:gd name="T1" fmla="*/ 2652 h 2652"/>
                <a:gd name="T2" fmla="*/ 2592 w 2592"/>
                <a:gd name="T3" fmla="*/ 1000 h 2652"/>
                <a:gd name="T4" fmla="*/ 0 w 2592"/>
                <a:gd name="T5" fmla="*/ 0 h 2652"/>
                <a:gd name="T6" fmla="*/ 0 w 2592"/>
                <a:gd name="T7" fmla="*/ 2652 h 2652"/>
              </a:gdLst>
              <a:ahLst/>
              <a:cxnLst>
                <a:cxn ang="0">
                  <a:pos x="T0" y="T1"/>
                </a:cxn>
                <a:cxn ang="0">
                  <a:pos x="T2" y="T3"/>
                </a:cxn>
                <a:cxn ang="0">
                  <a:pos x="T4" y="T5"/>
                </a:cxn>
                <a:cxn ang="0">
                  <a:pos x="T6" y="T7"/>
                </a:cxn>
              </a:cxnLst>
              <a:rect l="0" t="0" r="r" b="b"/>
              <a:pathLst>
                <a:path w="2592" h="2652">
                  <a:moveTo>
                    <a:pt x="0" y="2652"/>
                  </a:moveTo>
                  <a:lnTo>
                    <a:pt x="2592" y="1000"/>
                  </a:lnTo>
                  <a:lnTo>
                    <a:pt x="0" y="0"/>
                  </a:lnTo>
                  <a:lnTo>
                    <a:pt x="0" y="2652"/>
                  </a:lnTo>
                  <a:close/>
                </a:path>
              </a:pathLst>
            </a:custGeom>
            <a:solidFill>
              <a:srgbClr val="E7E6E6"/>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62" name="Freeform 311"/>
            <p:cNvSpPr/>
            <p:nvPr/>
          </p:nvSpPr>
          <p:spPr bwMode="auto">
            <a:xfrm>
              <a:off x="0" y="1689838"/>
              <a:ext cx="1157288" cy="1284085"/>
            </a:xfrm>
            <a:custGeom>
              <a:avLst/>
              <a:gdLst>
                <a:gd name="T0" fmla="*/ 2592 w 3640"/>
                <a:gd name="T1" fmla="*/ 0 h 4042"/>
                <a:gd name="T2" fmla="*/ 0 w 3640"/>
                <a:gd name="T3" fmla="*/ 1652 h 4042"/>
                <a:gd name="T4" fmla="*/ 1371 w 3640"/>
                <a:gd name="T5" fmla="*/ 4042 h 4042"/>
                <a:gd name="T6" fmla="*/ 3640 w 3640"/>
                <a:gd name="T7" fmla="*/ 3112 h 4042"/>
                <a:gd name="T8" fmla="*/ 2592 w 3640"/>
                <a:gd name="T9" fmla="*/ 0 h 4042"/>
              </a:gdLst>
              <a:ahLst/>
              <a:cxnLst>
                <a:cxn ang="0">
                  <a:pos x="T0" y="T1"/>
                </a:cxn>
                <a:cxn ang="0">
                  <a:pos x="T2" y="T3"/>
                </a:cxn>
                <a:cxn ang="0">
                  <a:pos x="T4" y="T5"/>
                </a:cxn>
                <a:cxn ang="0">
                  <a:pos x="T6" y="T7"/>
                </a:cxn>
                <a:cxn ang="0">
                  <a:pos x="T8" y="T9"/>
                </a:cxn>
              </a:cxnLst>
              <a:rect l="0" t="0" r="r" b="b"/>
              <a:pathLst>
                <a:path w="3640" h="4042">
                  <a:moveTo>
                    <a:pt x="2592" y="0"/>
                  </a:moveTo>
                  <a:lnTo>
                    <a:pt x="0" y="1652"/>
                  </a:lnTo>
                  <a:lnTo>
                    <a:pt x="1371" y="4042"/>
                  </a:lnTo>
                  <a:lnTo>
                    <a:pt x="3640" y="3112"/>
                  </a:lnTo>
                  <a:lnTo>
                    <a:pt x="2592" y="0"/>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63" name="Freeform 312"/>
            <p:cNvSpPr/>
            <p:nvPr/>
          </p:nvSpPr>
          <p:spPr bwMode="auto">
            <a:xfrm>
              <a:off x="1157288" y="2654095"/>
              <a:ext cx="894160" cy="838952"/>
            </a:xfrm>
            <a:custGeom>
              <a:avLst/>
              <a:gdLst>
                <a:gd name="T0" fmla="*/ 2816 w 2816"/>
                <a:gd name="T1" fmla="*/ 1 h 2636"/>
                <a:gd name="T2" fmla="*/ 2815 w 2816"/>
                <a:gd name="T3" fmla="*/ 0 h 2636"/>
                <a:gd name="T4" fmla="*/ 0 w 2816"/>
                <a:gd name="T5" fmla="*/ 75 h 2636"/>
                <a:gd name="T6" fmla="*/ 1129 w 2816"/>
                <a:gd name="T7" fmla="*/ 2636 h 2636"/>
                <a:gd name="T8" fmla="*/ 2816 w 2816"/>
                <a:gd name="T9" fmla="*/ 1 h 2636"/>
              </a:gdLst>
              <a:ahLst/>
              <a:cxnLst>
                <a:cxn ang="0">
                  <a:pos x="T0" y="T1"/>
                </a:cxn>
                <a:cxn ang="0">
                  <a:pos x="T2" y="T3"/>
                </a:cxn>
                <a:cxn ang="0">
                  <a:pos x="T4" y="T5"/>
                </a:cxn>
                <a:cxn ang="0">
                  <a:pos x="T6" y="T7"/>
                </a:cxn>
                <a:cxn ang="0">
                  <a:pos x="T8" y="T9"/>
                </a:cxn>
              </a:cxnLst>
              <a:rect l="0" t="0" r="r" b="b"/>
              <a:pathLst>
                <a:path w="2816" h="2636">
                  <a:moveTo>
                    <a:pt x="2816" y="1"/>
                  </a:moveTo>
                  <a:lnTo>
                    <a:pt x="2815" y="0"/>
                  </a:lnTo>
                  <a:lnTo>
                    <a:pt x="0" y="75"/>
                  </a:lnTo>
                  <a:lnTo>
                    <a:pt x="1129" y="2636"/>
                  </a:lnTo>
                  <a:lnTo>
                    <a:pt x="2816" y="1"/>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64" name="Freeform 313"/>
            <p:cNvSpPr/>
            <p:nvPr/>
          </p:nvSpPr>
          <p:spPr bwMode="auto">
            <a:xfrm>
              <a:off x="2051447" y="2654095"/>
              <a:ext cx="1337072" cy="1138492"/>
            </a:xfrm>
            <a:custGeom>
              <a:avLst/>
              <a:gdLst>
                <a:gd name="T0" fmla="*/ 0 w 4206"/>
                <a:gd name="T1" fmla="*/ 0 h 3576"/>
                <a:gd name="T2" fmla="*/ 1 w 4206"/>
                <a:gd name="T3" fmla="*/ 1 h 3576"/>
                <a:gd name="T4" fmla="*/ 865 w 4206"/>
                <a:gd name="T5" fmla="*/ 3576 h 3576"/>
                <a:gd name="T6" fmla="*/ 4206 w 4206"/>
                <a:gd name="T7" fmla="*/ 1921 h 3576"/>
                <a:gd name="T8" fmla="*/ 1 w 4206"/>
                <a:gd name="T9" fmla="*/ 0 h 3576"/>
                <a:gd name="T10" fmla="*/ 0 w 4206"/>
                <a:gd name="T11" fmla="*/ 0 h 3576"/>
              </a:gdLst>
              <a:ahLst/>
              <a:cxnLst>
                <a:cxn ang="0">
                  <a:pos x="T0" y="T1"/>
                </a:cxn>
                <a:cxn ang="0">
                  <a:pos x="T2" y="T3"/>
                </a:cxn>
                <a:cxn ang="0">
                  <a:pos x="T4" y="T5"/>
                </a:cxn>
                <a:cxn ang="0">
                  <a:pos x="T6" y="T7"/>
                </a:cxn>
                <a:cxn ang="0">
                  <a:pos x="T8" y="T9"/>
                </a:cxn>
                <a:cxn ang="0">
                  <a:pos x="T10" y="T11"/>
                </a:cxn>
              </a:cxnLst>
              <a:rect l="0" t="0" r="r" b="b"/>
              <a:pathLst>
                <a:path w="4206" h="3576">
                  <a:moveTo>
                    <a:pt x="0" y="0"/>
                  </a:moveTo>
                  <a:lnTo>
                    <a:pt x="1" y="1"/>
                  </a:lnTo>
                  <a:lnTo>
                    <a:pt x="865" y="3576"/>
                  </a:lnTo>
                  <a:lnTo>
                    <a:pt x="4206" y="1921"/>
                  </a:lnTo>
                  <a:lnTo>
                    <a:pt x="1" y="0"/>
                  </a:lnTo>
                  <a:lnTo>
                    <a:pt x="0" y="0"/>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65" name="Freeform 314"/>
            <p:cNvSpPr/>
            <p:nvPr/>
          </p:nvSpPr>
          <p:spPr bwMode="auto">
            <a:xfrm>
              <a:off x="2051447" y="2654095"/>
              <a:ext cx="0" cy="0"/>
            </a:xfrm>
            <a:custGeom>
              <a:avLst/>
              <a:gdLst>
                <a:gd name="T0" fmla="*/ 0 w 1"/>
                <a:gd name="T1" fmla="*/ 1 w 1"/>
                <a:gd name="T2" fmla="*/ 0 w 1"/>
              </a:gdLst>
              <a:ahLst/>
              <a:cxnLst>
                <a:cxn ang="0">
                  <a:pos x="T0" y="0"/>
                </a:cxn>
                <a:cxn ang="0">
                  <a:pos x="T1" y="0"/>
                </a:cxn>
                <a:cxn ang="0">
                  <a:pos x="T2" y="0"/>
                </a:cxn>
              </a:cxnLst>
              <a:rect l="0" t="0" r="r" b="b"/>
              <a:pathLst>
                <a:path w="1">
                  <a:moveTo>
                    <a:pt x="0" y="0"/>
                  </a:moveTo>
                  <a:lnTo>
                    <a:pt x="1" y="0"/>
                  </a:lnTo>
                  <a:lnTo>
                    <a:pt x="0" y="0"/>
                  </a:lnTo>
                  <a:close/>
                </a:path>
              </a:pathLst>
            </a:custGeom>
            <a:solidFill>
              <a:srgbClr val="FFFFFF"/>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66" name="Freeform 315"/>
            <p:cNvSpPr/>
            <p:nvPr/>
          </p:nvSpPr>
          <p:spPr bwMode="auto">
            <a:xfrm>
              <a:off x="2050256" y="1640909"/>
              <a:ext cx="1391841" cy="1013186"/>
            </a:xfrm>
            <a:custGeom>
              <a:avLst/>
              <a:gdLst>
                <a:gd name="T0" fmla="*/ 6 w 4381"/>
                <a:gd name="T1" fmla="*/ 3191 h 3191"/>
                <a:gd name="T2" fmla="*/ 7 w 4381"/>
                <a:gd name="T3" fmla="*/ 3191 h 3191"/>
                <a:gd name="T4" fmla="*/ 4381 w 4381"/>
                <a:gd name="T5" fmla="*/ 1270 h 3191"/>
                <a:gd name="T6" fmla="*/ 0 w 4381"/>
                <a:gd name="T7" fmla="*/ 0 h 3191"/>
                <a:gd name="T8" fmla="*/ 6 w 4381"/>
                <a:gd name="T9" fmla="*/ 3191 h 3191"/>
              </a:gdLst>
              <a:ahLst/>
              <a:cxnLst>
                <a:cxn ang="0">
                  <a:pos x="T0" y="T1"/>
                </a:cxn>
                <a:cxn ang="0">
                  <a:pos x="T2" y="T3"/>
                </a:cxn>
                <a:cxn ang="0">
                  <a:pos x="T4" y="T5"/>
                </a:cxn>
                <a:cxn ang="0">
                  <a:pos x="T6" y="T7"/>
                </a:cxn>
                <a:cxn ang="0">
                  <a:pos x="T8" y="T9"/>
                </a:cxn>
              </a:cxnLst>
              <a:rect l="0" t="0" r="r" b="b"/>
              <a:pathLst>
                <a:path w="4381" h="3191">
                  <a:moveTo>
                    <a:pt x="6" y="3191"/>
                  </a:moveTo>
                  <a:lnTo>
                    <a:pt x="7" y="3191"/>
                  </a:lnTo>
                  <a:lnTo>
                    <a:pt x="4381" y="1270"/>
                  </a:lnTo>
                  <a:lnTo>
                    <a:pt x="0" y="0"/>
                  </a:lnTo>
                  <a:lnTo>
                    <a:pt x="6" y="3191"/>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67" name="Freeform 316"/>
            <p:cNvSpPr/>
            <p:nvPr/>
          </p:nvSpPr>
          <p:spPr bwMode="auto">
            <a:xfrm>
              <a:off x="1157288" y="1640909"/>
              <a:ext cx="894160" cy="1037053"/>
            </a:xfrm>
            <a:custGeom>
              <a:avLst/>
              <a:gdLst>
                <a:gd name="T0" fmla="*/ 2815 w 2815"/>
                <a:gd name="T1" fmla="*/ 3191 h 3266"/>
                <a:gd name="T2" fmla="*/ 2809 w 2815"/>
                <a:gd name="T3" fmla="*/ 0 h 3266"/>
                <a:gd name="T4" fmla="*/ 0 w 2815"/>
                <a:gd name="T5" fmla="*/ 3266 h 3266"/>
                <a:gd name="T6" fmla="*/ 2815 w 2815"/>
                <a:gd name="T7" fmla="*/ 3191 h 3266"/>
              </a:gdLst>
              <a:ahLst/>
              <a:cxnLst>
                <a:cxn ang="0">
                  <a:pos x="T0" y="T1"/>
                </a:cxn>
                <a:cxn ang="0">
                  <a:pos x="T2" y="T3"/>
                </a:cxn>
                <a:cxn ang="0">
                  <a:pos x="T4" y="T5"/>
                </a:cxn>
                <a:cxn ang="0">
                  <a:pos x="T6" y="T7"/>
                </a:cxn>
              </a:cxnLst>
              <a:rect l="0" t="0" r="r" b="b"/>
              <a:pathLst>
                <a:path w="2815" h="3266">
                  <a:moveTo>
                    <a:pt x="2815" y="3191"/>
                  </a:moveTo>
                  <a:lnTo>
                    <a:pt x="2809" y="0"/>
                  </a:lnTo>
                  <a:lnTo>
                    <a:pt x="0" y="3266"/>
                  </a:lnTo>
                  <a:lnTo>
                    <a:pt x="2815" y="3191"/>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68" name="Freeform 317"/>
            <p:cNvSpPr/>
            <p:nvPr/>
          </p:nvSpPr>
          <p:spPr bwMode="auto">
            <a:xfrm>
              <a:off x="825104" y="1640909"/>
              <a:ext cx="1225153" cy="1037053"/>
            </a:xfrm>
            <a:custGeom>
              <a:avLst/>
              <a:gdLst>
                <a:gd name="T0" fmla="*/ 1048 w 3857"/>
                <a:gd name="T1" fmla="*/ 3266 h 3266"/>
                <a:gd name="T2" fmla="*/ 3857 w 3857"/>
                <a:gd name="T3" fmla="*/ 0 h 3266"/>
                <a:gd name="T4" fmla="*/ 0 w 3857"/>
                <a:gd name="T5" fmla="*/ 154 h 3266"/>
                <a:gd name="T6" fmla="*/ 1048 w 3857"/>
                <a:gd name="T7" fmla="*/ 3266 h 3266"/>
              </a:gdLst>
              <a:ahLst/>
              <a:cxnLst>
                <a:cxn ang="0">
                  <a:pos x="T0" y="T1"/>
                </a:cxn>
                <a:cxn ang="0">
                  <a:pos x="T2" y="T3"/>
                </a:cxn>
                <a:cxn ang="0">
                  <a:pos x="T4" y="T5"/>
                </a:cxn>
                <a:cxn ang="0">
                  <a:pos x="T6" y="T7"/>
                </a:cxn>
              </a:cxnLst>
              <a:rect l="0" t="0" r="r" b="b"/>
              <a:pathLst>
                <a:path w="3857" h="3266">
                  <a:moveTo>
                    <a:pt x="1048" y="3266"/>
                  </a:moveTo>
                  <a:lnTo>
                    <a:pt x="3857" y="0"/>
                  </a:lnTo>
                  <a:lnTo>
                    <a:pt x="0" y="154"/>
                  </a:lnTo>
                  <a:lnTo>
                    <a:pt x="1048" y="3266"/>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69" name="Freeform 318"/>
            <p:cNvSpPr/>
            <p:nvPr/>
          </p:nvSpPr>
          <p:spPr bwMode="auto">
            <a:xfrm>
              <a:off x="779860" y="753029"/>
              <a:ext cx="1270397" cy="936809"/>
            </a:xfrm>
            <a:custGeom>
              <a:avLst/>
              <a:gdLst>
                <a:gd name="T0" fmla="*/ 3995 w 3995"/>
                <a:gd name="T1" fmla="*/ 2790 h 2944"/>
                <a:gd name="T2" fmla="*/ 2659 w 3995"/>
                <a:gd name="T3" fmla="*/ 0 h 2944"/>
                <a:gd name="T4" fmla="*/ 0 w 3995"/>
                <a:gd name="T5" fmla="*/ 624 h 2944"/>
                <a:gd name="T6" fmla="*/ 138 w 3995"/>
                <a:gd name="T7" fmla="*/ 2944 h 2944"/>
                <a:gd name="T8" fmla="*/ 3995 w 3995"/>
                <a:gd name="T9" fmla="*/ 2790 h 2944"/>
              </a:gdLst>
              <a:ahLst/>
              <a:cxnLst>
                <a:cxn ang="0">
                  <a:pos x="T0" y="T1"/>
                </a:cxn>
                <a:cxn ang="0">
                  <a:pos x="T2" y="T3"/>
                </a:cxn>
                <a:cxn ang="0">
                  <a:pos x="T4" y="T5"/>
                </a:cxn>
                <a:cxn ang="0">
                  <a:pos x="T6" y="T7"/>
                </a:cxn>
                <a:cxn ang="0">
                  <a:pos x="T8" y="T9"/>
                </a:cxn>
              </a:cxnLst>
              <a:rect l="0" t="0" r="r" b="b"/>
              <a:pathLst>
                <a:path w="3995" h="2944">
                  <a:moveTo>
                    <a:pt x="3995" y="2790"/>
                  </a:moveTo>
                  <a:lnTo>
                    <a:pt x="2659" y="0"/>
                  </a:lnTo>
                  <a:lnTo>
                    <a:pt x="0" y="624"/>
                  </a:lnTo>
                  <a:lnTo>
                    <a:pt x="138" y="2944"/>
                  </a:lnTo>
                  <a:lnTo>
                    <a:pt x="3995" y="2790"/>
                  </a:lnTo>
                  <a:close/>
                </a:path>
              </a:pathLst>
            </a:custGeom>
            <a:solidFill>
              <a:sysClr val="window" lastClr="FFFFFF">
                <a:lumMod val="95000"/>
              </a:sysClr>
            </a:solidFill>
            <a:ln>
              <a:noFill/>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70" name="Freeform 319"/>
            <p:cNvSpPr/>
            <p:nvPr/>
          </p:nvSpPr>
          <p:spPr bwMode="auto">
            <a:xfrm>
              <a:off x="435769" y="2677962"/>
              <a:ext cx="1079897" cy="1441612"/>
            </a:xfrm>
            <a:custGeom>
              <a:avLst/>
              <a:gdLst>
                <a:gd name="T0" fmla="*/ 0 w 3398"/>
                <a:gd name="T1" fmla="*/ 930 h 4535"/>
                <a:gd name="T2" fmla="*/ 1124 w 3398"/>
                <a:gd name="T3" fmla="*/ 4535 h 4535"/>
                <a:gd name="T4" fmla="*/ 3398 w 3398"/>
                <a:gd name="T5" fmla="*/ 2561 h 4535"/>
                <a:gd name="T6" fmla="*/ 2269 w 3398"/>
                <a:gd name="T7" fmla="*/ 0 h 4535"/>
                <a:gd name="T8" fmla="*/ 0 w 3398"/>
                <a:gd name="T9" fmla="*/ 930 h 4535"/>
              </a:gdLst>
              <a:ahLst/>
              <a:cxnLst>
                <a:cxn ang="0">
                  <a:pos x="T0" y="T1"/>
                </a:cxn>
                <a:cxn ang="0">
                  <a:pos x="T2" y="T3"/>
                </a:cxn>
                <a:cxn ang="0">
                  <a:pos x="T4" y="T5"/>
                </a:cxn>
                <a:cxn ang="0">
                  <a:pos x="T6" y="T7"/>
                </a:cxn>
                <a:cxn ang="0">
                  <a:pos x="T8" y="T9"/>
                </a:cxn>
              </a:cxnLst>
              <a:rect l="0" t="0" r="r" b="b"/>
              <a:pathLst>
                <a:path w="3398" h="4535">
                  <a:moveTo>
                    <a:pt x="0" y="930"/>
                  </a:moveTo>
                  <a:lnTo>
                    <a:pt x="1124" y="4535"/>
                  </a:lnTo>
                  <a:lnTo>
                    <a:pt x="3398" y="2561"/>
                  </a:lnTo>
                  <a:lnTo>
                    <a:pt x="2269" y="0"/>
                  </a:lnTo>
                  <a:lnTo>
                    <a:pt x="0" y="930"/>
                  </a:lnTo>
                  <a:close/>
                </a:path>
              </a:pathLst>
            </a:custGeom>
            <a:solidFill>
              <a:sysClr val="window" lastClr="FFFFFF">
                <a:lumMod val="6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71" name="Freeform 320"/>
            <p:cNvSpPr/>
            <p:nvPr/>
          </p:nvSpPr>
          <p:spPr bwMode="auto">
            <a:xfrm>
              <a:off x="0" y="2973923"/>
              <a:ext cx="792956" cy="1145652"/>
            </a:xfrm>
            <a:custGeom>
              <a:avLst/>
              <a:gdLst>
                <a:gd name="T0" fmla="*/ 1371 w 2495"/>
                <a:gd name="T1" fmla="*/ 0 h 3605"/>
                <a:gd name="T2" fmla="*/ 0 w 2495"/>
                <a:gd name="T3" fmla="*/ 1203 h 3605"/>
                <a:gd name="T4" fmla="*/ 0 w 2495"/>
                <a:gd name="T5" fmla="*/ 3203 h 3605"/>
                <a:gd name="T6" fmla="*/ 2495 w 2495"/>
                <a:gd name="T7" fmla="*/ 3605 h 3605"/>
                <a:gd name="T8" fmla="*/ 1371 w 2495"/>
                <a:gd name="T9" fmla="*/ 0 h 3605"/>
              </a:gdLst>
              <a:ahLst/>
              <a:cxnLst>
                <a:cxn ang="0">
                  <a:pos x="T0" y="T1"/>
                </a:cxn>
                <a:cxn ang="0">
                  <a:pos x="T2" y="T3"/>
                </a:cxn>
                <a:cxn ang="0">
                  <a:pos x="T4" y="T5"/>
                </a:cxn>
                <a:cxn ang="0">
                  <a:pos x="T6" y="T7"/>
                </a:cxn>
                <a:cxn ang="0">
                  <a:pos x="T8" y="T9"/>
                </a:cxn>
              </a:cxnLst>
              <a:rect l="0" t="0" r="r" b="b"/>
              <a:pathLst>
                <a:path w="2495" h="3605">
                  <a:moveTo>
                    <a:pt x="1371" y="0"/>
                  </a:moveTo>
                  <a:lnTo>
                    <a:pt x="0" y="1203"/>
                  </a:lnTo>
                  <a:lnTo>
                    <a:pt x="0" y="3203"/>
                  </a:lnTo>
                  <a:lnTo>
                    <a:pt x="2495" y="3605"/>
                  </a:lnTo>
                  <a:lnTo>
                    <a:pt x="1371" y="0"/>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72" name="Freeform 321"/>
            <p:cNvSpPr/>
            <p:nvPr/>
          </p:nvSpPr>
          <p:spPr bwMode="auto">
            <a:xfrm>
              <a:off x="0" y="2213735"/>
              <a:ext cx="435769" cy="1143265"/>
            </a:xfrm>
            <a:custGeom>
              <a:avLst/>
              <a:gdLst>
                <a:gd name="T0" fmla="*/ 0 w 1371"/>
                <a:gd name="T1" fmla="*/ 3593 h 3593"/>
                <a:gd name="T2" fmla="*/ 1371 w 1371"/>
                <a:gd name="T3" fmla="*/ 2390 h 3593"/>
                <a:gd name="T4" fmla="*/ 0 w 1371"/>
                <a:gd name="T5" fmla="*/ 0 h 3593"/>
                <a:gd name="T6" fmla="*/ 0 w 1371"/>
                <a:gd name="T7" fmla="*/ 3593 h 3593"/>
              </a:gdLst>
              <a:ahLst/>
              <a:cxnLst>
                <a:cxn ang="0">
                  <a:pos x="T0" y="T1"/>
                </a:cxn>
                <a:cxn ang="0">
                  <a:pos x="T2" y="T3"/>
                </a:cxn>
                <a:cxn ang="0">
                  <a:pos x="T4" y="T5"/>
                </a:cxn>
                <a:cxn ang="0">
                  <a:pos x="T6" y="T7"/>
                </a:cxn>
              </a:cxnLst>
              <a:rect l="0" t="0" r="r" b="b"/>
              <a:pathLst>
                <a:path w="1371" h="3593">
                  <a:moveTo>
                    <a:pt x="0" y="3593"/>
                  </a:moveTo>
                  <a:lnTo>
                    <a:pt x="1371" y="2390"/>
                  </a:lnTo>
                  <a:lnTo>
                    <a:pt x="0" y="0"/>
                  </a:lnTo>
                  <a:lnTo>
                    <a:pt x="0" y="3593"/>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73" name="Freeform 322"/>
            <p:cNvSpPr/>
            <p:nvPr/>
          </p:nvSpPr>
          <p:spPr bwMode="auto">
            <a:xfrm>
              <a:off x="0" y="3993075"/>
              <a:ext cx="792956" cy="811503"/>
            </a:xfrm>
            <a:custGeom>
              <a:avLst/>
              <a:gdLst>
                <a:gd name="T0" fmla="*/ 2495 w 2495"/>
                <a:gd name="T1" fmla="*/ 402 h 2554"/>
                <a:gd name="T2" fmla="*/ 0 w 2495"/>
                <a:gd name="T3" fmla="*/ 0 h 2554"/>
                <a:gd name="T4" fmla="*/ 0 w 2495"/>
                <a:gd name="T5" fmla="*/ 2554 h 2554"/>
                <a:gd name="T6" fmla="*/ 2495 w 2495"/>
                <a:gd name="T7" fmla="*/ 402 h 2554"/>
              </a:gdLst>
              <a:ahLst/>
              <a:cxnLst>
                <a:cxn ang="0">
                  <a:pos x="T0" y="T1"/>
                </a:cxn>
                <a:cxn ang="0">
                  <a:pos x="T2" y="T3"/>
                </a:cxn>
                <a:cxn ang="0">
                  <a:pos x="T4" y="T5"/>
                </a:cxn>
                <a:cxn ang="0">
                  <a:pos x="T6" y="T7"/>
                </a:cxn>
              </a:cxnLst>
              <a:rect l="0" t="0" r="r" b="b"/>
              <a:pathLst>
                <a:path w="2495" h="2554">
                  <a:moveTo>
                    <a:pt x="2495" y="402"/>
                  </a:moveTo>
                  <a:lnTo>
                    <a:pt x="0" y="0"/>
                  </a:lnTo>
                  <a:lnTo>
                    <a:pt x="0" y="2554"/>
                  </a:lnTo>
                  <a:lnTo>
                    <a:pt x="2495" y="402"/>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74" name="Freeform 323"/>
            <p:cNvSpPr/>
            <p:nvPr/>
          </p:nvSpPr>
          <p:spPr bwMode="auto">
            <a:xfrm>
              <a:off x="839391" y="4631538"/>
              <a:ext cx="838200" cy="511963"/>
            </a:xfrm>
            <a:custGeom>
              <a:avLst/>
              <a:gdLst>
                <a:gd name="T0" fmla="*/ 627 w 2640"/>
                <a:gd name="T1" fmla="*/ 0 h 1608"/>
                <a:gd name="T2" fmla="*/ 0 w 2640"/>
                <a:gd name="T3" fmla="*/ 1608 h 1608"/>
                <a:gd name="T4" fmla="*/ 2640 w 2640"/>
                <a:gd name="T5" fmla="*/ 1608 h 1608"/>
                <a:gd name="T6" fmla="*/ 627 w 2640"/>
                <a:gd name="T7" fmla="*/ 0 h 1608"/>
              </a:gdLst>
              <a:ahLst/>
              <a:cxnLst>
                <a:cxn ang="0">
                  <a:pos x="T0" y="T1"/>
                </a:cxn>
                <a:cxn ang="0">
                  <a:pos x="T2" y="T3"/>
                </a:cxn>
                <a:cxn ang="0">
                  <a:pos x="T4" y="T5"/>
                </a:cxn>
                <a:cxn ang="0">
                  <a:pos x="T6" y="T7"/>
                </a:cxn>
              </a:cxnLst>
              <a:rect l="0" t="0" r="r" b="b"/>
              <a:pathLst>
                <a:path w="2640" h="1608">
                  <a:moveTo>
                    <a:pt x="627" y="0"/>
                  </a:moveTo>
                  <a:lnTo>
                    <a:pt x="0" y="1608"/>
                  </a:lnTo>
                  <a:lnTo>
                    <a:pt x="2640" y="1608"/>
                  </a:lnTo>
                  <a:lnTo>
                    <a:pt x="627" y="0"/>
                  </a:lnTo>
                  <a:close/>
                </a:path>
              </a:pathLst>
            </a:custGeom>
            <a:solidFill>
              <a:srgbClr val="E7E6E6">
                <a:lumMod val="90000"/>
              </a:srgb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75" name="Freeform 324"/>
            <p:cNvSpPr/>
            <p:nvPr/>
          </p:nvSpPr>
          <p:spPr bwMode="auto">
            <a:xfrm>
              <a:off x="0" y="4119575"/>
              <a:ext cx="1039416" cy="1023926"/>
            </a:xfrm>
            <a:custGeom>
              <a:avLst/>
              <a:gdLst>
                <a:gd name="T0" fmla="*/ 2640 w 3267"/>
                <a:gd name="T1" fmla="*/ 3217 h 3217"/>
                <a:gd name="T2" fmla="*/ 3267 w 3267"/>
                <a:gd name="T3" fmla="*/ 1609 h 3217"/>
                <a:gd name="T4" fmla="*/ 2495 w 3267"/>
                <a:gd name="T5" fmla="*/ 0 h 3217"/>
                <a:gd name="T6" fmla="*/ 0 w 3267"/>
                <a:gd name="T7" fmla="*/ 2152 h 3217"/>
                <a:gd name="T8" fmla="*/ 0 w 3267"/>
                <a:gd name="T9" fmla="*/ 3217 h 3217"/>
                <a:gd name="T10" fmla="*/ 2640 w 3267"/>
                <a:gd name="T11" fmla="*/ 3217 h 3217"/>
              </a:gdLst>
              <a:ahLst/>
              <a:cxnLst>
                <a:cxn ang="0">
                  <a:pos x="T0" y="T1"/>
                </a:cxn>
                <a:cxn ang="0">
                  <a:pos x="T2" y="T3"/>
                </a:cxn>
                <a:cxn ang="0">
                  <a:pos x="T4" y="T5"/>
                </a:cxn>
                <a:cxn ang="0">
                  <a:pos x="T6" y="T7"/>
                </a:cxn>
                <a:cxn ang="0">
                  <a:pos x="T8" y="T9"/>
                </a:cxn>
                <a:cxn ang="0">
                  <a:pos x="T10" y="T11"/>
                </a:cxn>
              </a:cxnLst>
              <a:rect l="0" t="0" r="r" b="b"/>
              <a:pathLst>
                <a:path w="3267" h="3217">
                  <a:moveTo>
                    <a:pt x="2640" y="3217"/>
                  </a:moveTo>
                  <a:lnTo>
                    <a:pt x="3267" y="1609"/>
                  </a:lnTo>
                  <a:lnTo>
                    <a:pt x="2495" y="0"/>
                  </a:lnTo>
                  <a:lnTo>
                    <a:pt x="0" y="2152"/>
                  </a:lnTo>
                  <a:lnTo>
                    <a:pt x="0" y="3217"/>
                  </a:lnTo>
                  <a:lnTo>
                    <a:pt x="2640" y="3217"/>
                  </a:lnTo>
                  <a:close/>
                </a:path>
              </a:pathLst>
            </a:custGeom>
            <a:solidFill>
              <a:sysClr val="window" lastClr="FFFFFF">
                <a:lumMod val="6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76" name="Freeform 325"/>
            <p:cNvSpPr/>
            <p:nvPr/>
          </p:nvSpPr>
          <p:spPr bwMode="auto">
            <a:xfrm>
              <a:off x="1677591" y="4493105"/>
              <a:ext cx="1414463" cy="650396"/>
            </a:xfrm>
            <a:custGeom>
              <a:avLst/>
              <a:gdLst>
                <a:gd name="T0" fmla="*/ 1478 w 4447"/>
                <a:gd name="T1" fmla="*/ 334 h 2046"/>
                <a:gd name="T2" fmla="*/ 0 w 4447"/>
                <a:gd name="T3" fmla="*/ 2046 h 2046"/>
                <a:gd name="T4" fmla="*/ 3122 w 4447"/>
                <a:gd name="T5" fmla="*/ 2046 h 2046"/>
                <a:gd name="T6" fmla="*/ 4447 w 4447"/>
                <a:gd name="T7" fmla="*/ 0 h 2046"/>
                <a:gd name="T8" fmla="*/ 1478 w 4447"/>
                <a:gd name="T9" fmla="*/ 334 h 2046"/>
              </a:gdLst>
              <a:ahLst/>
              <a:cxnLst>
                <a:cxn ang="0">
                  <a:pos x="T0" y="T1"/>
                </a:cxn>
                <a:cxn ang="0">
                  <a:pos x="T2" y="T3"/>
                </a:cxn>
                <a:cxn ang="0">
                  <a:pos x="T4" y="T5"/>
                </a:cxn>
                <a:cxn ang="0">
                  <a:pos x="T6" y="T7"/>
                </a:cxn>
                <a:cxn ang="0">
                  <a:pos x="T8" y="T9"/>
                </a:cxn>
              </a:cxnLst>
              <a:rect l="0" t="0" r="r" b="b"/>
              <a:pathLst>
                <a:path w="4447" h="2046">
                  <a:moveTo>
                    <a:pt x="1478" y="334"/>
                  </a:moveTo>
                  <a:lnTo>
                    <a:pt x="0" y="2046"/>
                  </a:lnTo>
                  <a:lnTo>
                    <a:pt x="3122" y="2046"/>
                  </a:lnTo>
                  <a:lnTo>
                    <a:pt x="4447" y="0"/>
                  </a:lnTo>
                  <a:lnTo>
                    <a:pt x="1478" y="334"/>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77" name="Freeform 326"/>
            <p:cNvSpPr/>
            <p:nvPr/>
          </p:nvSpPr>
          <p:spPr bwMode="auto">
            <a:xfrm>
              <a:off x="1515666" y="3493047"/>
              <a:ext cx="810815" cy="1650454"/>
            </a:xfrm>
            <a:custGeom>
              <a:avLst/>
              <a:gdLst>
                <a:gd name="T0" fmla="*/ 511 w 2551"/>
                <a:gd name="T1" fmla="*/ 5191 h 5191"/>
                <a:gd name="T2" fmla="*/ 1989 w 2551"/>
                <a:gd name="T3" fmla="*/ 3479 h 5191"/>
                <a:gd name="T4" fmla="*/ 2551 w 2551"/>
                <a:gd name="T5" fmla="*/ 940 h 5191"/>
                <a:gd name="T6" fmla="*/ 0 w 2551"/>
                <a:gd name="T7" fmla="*/ 0 h 5191"/>
                <a:gd name="T8" fmla="*/ 511 w 2551"/>
                <a:gd name="T9" fmla="*/ 5191 h 5191"/>
              </a:gdLst>
              <a:ahLst/>
              <a:cxnLst>
                <a:cxn ang="0">
                  <a:pos x="T0" y="T1"/>
                </a:cxn>
                <a:cxn ang="0">
                  <a:pos x="T2" y="T3"/>
                </a:cxn>
                <a:cxn ang="0">
                  <a:pos x="T4" y="T5"/>
                </a:cxn>
                <a:cxn ang="0">
                  <a:pos x="T6" y="T7"/>
                </a:cxn>
                <a:cxn ang="0">
                  <a:pos x="T8" y="T9"/>
                </a:cxn>
              </a:cxnLst>
              <a:rect l="0" t="0" r="r" b="b"/>
              <a:pathLst>
                <a:path w="2551" h="5191">
                  <a:moveTo>
                    <a:pt x="511" y="5191"/>
                  </a:moveTo>
                  <a:lnTo>
                    <a:pt x="1989" y="3479"/>
                  </a:lnTo>
                  <a:lnTo>
                    <a:pt x="2551" y="940"/>
                  </a:lnTo>
                  <a:lnTo>
                    <a:pt x="0" y="0"/>
                  </a:lnTo>
                  <a:lnTo>
                    <a:pt x="511" y="5191"/>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78" name="Freeform 327"/>
            <p:cNvSpPr/>
            <p:nvPr/>
          </p:nvSpPr>
          <p:spPr bwMode="auto">
            <a:xfrm>
              <a:off x="792956" y="3493047"/>
              <a:ext cx="884635" cy="1650454"/>
            </a:xfrm>
            <a:custGeom>
              <a:avLst/>
              <a:gdLst>
                <a:gd name="T0" fmla="*/ 0 w 2785"/>
                <a:gd name="T1" fmla="*/ 1974 h 5191"/>
                <a:gd name="T2" fmla="*/ 772 w 2785"/>
                <a:gd name="T3" fmla="*/ 3583 h 5191"/>
                <a:gd name="T4" fmla="*/ 2785 w 2785"/>
                <a:gd name="T5" fmla="*/ 5191 h 5191"/>
                <a:gd name="T6" fmla="*/ 2274 w 2785"/>
                <a:gd name="T7" fmla="*/ 0 h 5191"/>
                <a:gd name="T8" fmla="*/ 0 w 2785"/>
                <a:gd name="T9" fmla="*/ 1974 h 5191"/>
              </a:gdLst>
              <a:ahLst/>
              <a:cxnLst>
                <a:cxn ang="0">
                  <a:pos x="T0" y="T1"/>
                </a:cxn>
                <a:cxn ang="0">
                  <a:pos x="T2" y="T3"/>
                </a:cxn>
                <a:cxn ang="0">
                  <a:pos x="T4" y="T5"/>
                </a:cxn>
                <a:cxn ang="0">
                  <a:pos x="T6" y="T7"/>
                </a:cxn>
                <a:cxn ang="0">
                  <a:pos x="T8" y="T9"/>
                </a:cxn>
              </a:cxnLst>
              <a:rect l="0" t="0" r="r" b="b"/>
              <a:pathLst>
                <a:path w="2785" h="5191">
                  <a:moveTo>
                    <a:pt x="0" y="1974"/>
                  </a:moveTo>
                  <a:lnTo>
                    <a:pt x="772" y="3583"/>
                  </a:lnTo>
                  <a:lnTo>
                    <a:pt x="2785" y="5191"/>
                  </a:lnTo>
                  <a:lnTo>
                    <a:pt x="2274" y="0"/>
                  </a:lnTo>
                  <a:lnTo>
                    <a:pt x="0" y="1974"/>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79" name="Freeform 328"/>
            <p:cNvSpPr/>
            <p:nvPr/>
          </p:nvSpPr>
          <p:spPr bwMode="auto">
            <a:xfrm>
              <a:off x="2326481" y="3266303"/>
              <a:ext cx="1062038" cy="1226802"/>
            </a:xfrm>
            <a:custGeom>
              <a:avLst/>
              <a:gdLst>
                <a:gd name="T0" fmla="*/ 3341 w 3341"/>
                <a:gd name="T1" fmla="*/ 0 h 3860"/>
                <a:gd name="T2" fmla="*/ 0 w 3341"/>
                <a:gd name="T3" fmla="*/ 1655 h 3860"/>
                <a:gd name="T4" fmla="*/ 2407 w 3341"/>
                <a:gd name="T5" fmla="*/ 3860 h 3860"/>
                <a:gd name="T6" fmla="*/ 3341 w 3341"/>
                <a:gd name="T7" fmla="*/ 0 h 3860"/>
              </a:gdLst>
              <a:ahLst/>
              <a:cxnLst>
                <a:cxn ang="0">
                  <a:pos x="T0" y="T1"/>
                </a:cxn>
                <a:cxn ang="0">
                  <a:pos x="T2" y="T3"/>
                </a:cxn>
                <a:cxn ang="0">
                  <a:pos x="T4" y="T5"/>
                </a:cxn>
                <a:cxn ang="0">
                  <a:pos x="T6" y="T7"/>
                </a:cxn>
              </a:cxnLst>
              <a:rect l="0" t="0" r="r" b="b"/>
              <a:pathLst>
                <a:path w="3341" h="3860">
                  <a:moveTo>
                    <a:pt x="3341" y="0"/>
                  </a:moveTo>
                  <a:lnTo>
                    <a:pt x="0" y="1655"/>
                  </a:lnTo>
                  <a:lnTo>
                    <a:pt x="2407" y="3860"/>
                  </a:lnTo>
                  <a:lnTo>
                    <a:pt x="3341" y="0"/>
                  </a:lnTo>
                  <a:close/>
                </a:path>
              </a:pathLst>
            </a:custGeom>
            <a:solidFill>
              <a:srgbClr val="E7E6E6">
                <a:lumMod val="90000"/>
              </a:srgb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80" name="Freeform 329"/>
            <p:cNvSpPr/>
            <p:nvPr/>
          </p:nvSpPr>
          <p:spPr bwMode="auto">
            <a:xfrm>
              <a:off x="2671763" y="4493105"/>
              <a:ext cx="1469231" cy="650396"/>
            </a:xfrm>
            <a:custGeom>
              <a:avLst/>
              <a:gdLst>
                <a:gd name="T0" fmla="*/ 1325 w 4628"/>
                <a:gd name="T1" fmla="*/ 0 h 2046"/>
                <a:gd name="T2" fmla="*/ 0 w 4628"/>
                <a:gd name="T3" fmla="*/ 2046 h 2046"/>
                <a:gd name="T4" fmla="*/ 4628 w 4628"/>
                <a:gd name="T5" fmla="*/ 2046 h 2046"/>
                <a:gd name="T6" fmla="*/ 1325 w 4628"/>
                <a:gd name="T7" fmla="*/ 0 h 2046"/>
              </a:gdLst>
              <a:ahLst/>
              <a:cxnLst>
                <a:cxn ang="0">
                  <a:pos x="T0" y="T1"/>
                </a:cxn>
                <a:cxn ang="0">
                  <a:pos x="T2" y="T3"/>
                </a:cxn>
                <a:cxn ang="0">
                  <a:pos x="T4" y="T5"/>
                </a:cxn>
                <a:cxn ang="0">
                  <a:pos x="T6" y="T7"/>
                </a:cxn>
              </a:cxnLst>
              <a:rect l="0" t="0" r="r" b="b"/>
              <a:pathLst>
                <a:path w="4628" h="2046">
                  <a:moveTo>
                    <a:pt x="1325" y="0"/>
                  </a:moveTo>
                  <a:lnTo>
                    <a:pt x="0" y="2046"/>
                  </a:lnTo>
                  <a:lnTo>
                    <a:pt x="4628" y="2046"/>
                  </a:lnTo>
                  <a:lnTo>
                    <a:pt x="1325" y="0"/>
                  </a:lnTo>
                  <a:close/>
                </a:path>
              </a:pathLst>
            </a:custGeom>
            <a:solidFill>
              <a:sysClr val="window" lastClr="FFFFFF">
                <a:lumMod val="6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81" name="Freeform 330"/>
            <p:cNvSpPr/>
            <p:nvPr/>
          </p:nvSpPr>
          <p:spPr bwMode="auto">
            <a:xfrm>
              <a:off x="4005263" y="4268748"/>
              <a:ext cx="1075135" cy="874753"/>
            </a:xfrm>
            <a:custGeom>
              <a:avLst/>
              <a:gdLst>
                <a:gd name="T0" fmla="*/ 0 w 3384"/>
                <a:gd name="T1" fmla="*/ 0 h 2749"/>
                <a:gd name="T2" fmla="*/ 430 w 3384"/>
                <a:gd name="T3" fmla="*/ 2749 h 2749"/>
                <a:gd name="T4" fmla="*/ 3384 w 3384"/>
                <a:gd name="T5" fmla="*/ 8 h 2749"/>
                <a:gd name="T6" fmla="*/ 0 w 3384"/>
                <a:gd name="T7" fmla="*/ 0 h 2749"/>
              </a:gdLst>
              <a:ahLst/>
              <a:cxnLst>
                <a:cxn ang="0">
                  <a:pos x="T0" y="T1"/>
                </a:cxn>
                <a:cxn ang="0">
                  <a:pos x="T2" y="T3"/>
                </a:cxn>
                <a:cxn ang="0">
                  <a:pos x="T4" y="T5"/>
                </a:cxn>
                <a:cxn ang="0">
                  <a:pos x="T6" y="T7"/>
                </a:cxn>
              </a:cxnLst>
              <a:rect l="0" t="0" r="r" b="b"/>
              <a:pathLst>
                <a:path w="3384" h="2749">
                  <a:moveTo>
                    <a:pt x="0" y="0"/>
                  </a:moveTo>
                  <a:lnTo>
                    <a:pt x="430" y="2749"/>
                  </a:lnTo>
                  <a:lnTo>
                    <a:pt x="3384" y="8"/>
                  </a:lnTo>
                  <a:lnTo>
                    <a:pt x="0" y="0"/>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82" name="Freeform 331"/>
            <p:cNvSpPr/>
            <p:nvPr/>
          </p:nvSpPr>
          <p:spPr bwMode="auto">
            <a:xfrm>
              <a:off x="3092054" y="4268748"/>
              <a:ext cx="1048940" cy="874753"/>
            </a:xfrm>
            <a:custGeom>
              <a:avLst/>
              <a:gdLst>
                <a:gd name="T0" fmla="*/ 3303 w 3303"/>
                <a:gd name="T1" fmla="*/ 2749 h 2749"/>
                <a:gd name="T2" fmla="*/ 2873 w 3303"/>
                <a:gd name="T3" fmla="*/ 0 h 2749"/>
                <a:gd name="T4" fmla="*/ 0 w 3303"/>
                <a:gd name="T5" fmla="*/ 703 h 2749"/>
                <a:gd name="T6" fmla="*/ 3303 w 3303"/>
                <a:gd name="T7" fmla="*/ 2749 h 2749"/>
              </a:gdLst>
              <a:ahLst/>
              <a:cxnLst>
                <a:cxn ang="0">
                  <a:pos x="T0" y="T1"/>
                </a:cxn>
                <a:cxn ang="0">
                  <a:pos x="T2" y="T3"/>
                </a:cxn>
                <a:cxn ang="0">
                  <a:pos x="T4" y="T5"/>
                </a:cxn>
                <a:cxn ang="0">
                  <a:pos x="T6" y="T7"/>
                </a:cxn>
              </a:cxnLst>
              <a:rect l="0" t="0" r="r" b="b"/>
              <a:pathLst>
                <a:path w="3303" h="2749">
                  <a:moveTo>
                    <a:pt x="3303" y="2749"/>
                  </a:moveTo>
                  <a:lnTo>
                    <a:pt x="2873" y="0"/>
                  </a:lnTo>
                  <a:lnTo>
                    <a:pt x="0" y="703"/>
                  </a:lnTo>
                  <a:lnTo>
                    <a:pt x="3303" y="2749"/>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83" name="Freeform 332"/>
            <p:cNvSpPr/>
            <p:nvPr/>
          </p:nvSpPr>
          <p:spPr bwMode="auto">
            <a:xfrm>
              <a:off x="3388519" y="3266303"/>
              <a:ext cx="1691879" cy="1006025"/>
            </a:xfrm>
            <a:custGeom>
              <a:avLst/>
              <a:gdLst>
                <a:gd name="T0" fmla="*/ 0 w 5323"/>
                <a:gd name="T1" fmla="*/ 0 h 3165"/>
                <a:gd name="T2" fmla="*/ 1939 w 5323"/>
                <a:gd name="T3" fmla="*/ 3157 h 3165"/>
                <a:gd name="T4" fmla="*/ 5323 w 5323"/>
                <a:gd name="T5" fmla="*/ 3165 h 3165"/>
                <a:gd name="T6" fmla="*/ 3266 w 5323"/>
                <a:gd name="T7" fmla="*/ 274 h 3165"/>
                <a:gd name="T8" fmla="*/ 0 w 5323"/>
                <a:gd name="T9" fmla="*/ 0 h 3165"/>
              </a:gdLst>
              <a:ahLst/>
              <a:cxnLst>
                <a:cxn ang="0">
                  <a:pos x="T0" y="T1"/>
                </a:cxn>
                <a:cxn ang="0">
                  <a:pos x="T2" y="T3"/>
                </a:cxn>
                <a:cxn ang="0">
                  <a:pos x="T4" y="T5"/>
                </a:cxn>
                <a:cxn ang="0">
                  <a:pos x="T6" y="T7"/>
                </a:cxn>
                <a:cxn ang="0">
                  <a:pos x="T8" y="T9"/>
                </a:cxn>
              </a:cxnLst>
              <a:rect l="0" t="0" r="r" b="b"/>
              <a:pathLst>
                <a:path w="5323" h="3165">
                  <a:moveTo>
                    <a:pt x="0" y="0"/>
                  </a:moveTo>
                  <a:lnTo>
                    <a:pt x="1939" y="3157"/>
                  </a:lnTo>
                  <a:lnTo>
                    <a:pt x="5323" y="3165"/>
                  </a:lnTo>
                  <a:lnTo>
                    <a:pt x="3266" y="274"/>
                  </a:lnTo>
                  <a:lnTo>
                    <a:pt x="0" y="0"/>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84" name="Freeform 333"/>
            <p:cNvSpPr/>
            <p:nvPr/>
          </p:nvSpPr>
          <p:spPr bwMode="auto">
            <a:xfrm>
              <a:off x="3092054" y="3266303"/>
              <a:ext cx="913209" cy="1226802"/>
            </a:xfrm>
            <a:custGeom>
              <a:avLst/>
              <a:gdLst>
                <a:gd name="T0" fmla="*/ 2873 w 2873"/>
                <a:gd name="T1" fmla="*/ 3157 h 3860"/>
                <a:gd name="T2" fmla="*/ 934 w 2873"/>
                <a:gd name="T3" fmla="*/ 0 h 3860"/>
                <a:gd name="T4" fmla="*/ 0 w 2873"/>
                <a:gd name="T5" fmla="*/ 3860 h 3860"/>
                <a:gd name="T6" fmla="*/ 2873 w 2873"/>
                <a:gd name="T7" fmla="*/ 3157 h 3860"/>
              </a:gdLst>
              <a:ahLst/>
              <a:cxnLst>
                <a:cxn ang="0">
                  <a:pos x="T0" y="T1"/>
                </a:cxn>
                <a:cxn ang="0">
                  <a:pos x="T2" y="T3"/>
                </a:cxn>
                <a:cxn ang="0">
                  <a:pos x="T4" y="T5"/>
                </a:cxn>
                <a:cxn ang="0">
                  <a:pos x="T6" y="T7"/>
                </a:cxn>
              </a:cxnLst>
              <a:rect l="0" t="0" r="r" b="b"/>
              <a:pathLst>
                <a:path w="2873" h="3860">
                  <a:moveTo>
                    <a:pt x="2873" y="3157"/>
                  </a:moveTo>
                  <a:lnTo>
                    <a:pt x="934" y="0"/>
                  </a:lnTo>
                  <a:lnTo>
                    <a:pt x="0" y="3860"/>
                  </a:lnTo>
                  <a:lnTo>
                    <a:pt x="2873" y="3157"/>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85" name="Freeform 334"/>
            <p:cNvSpPr/>
            <p:nvPr/>
          </p:nvSpPr>
          <p:spPr bwMode="auto">
            <a:xfrm>
              <a:off x="2149079" y="3792586"/>
              <a:ext cx="942975" cy="805537"/>
            </a:xfrm>
            <a:custGeom>
              <a:avLst/>
              <a:gdLst>
                <a:gd name="T0" fmla="*/ 2969 w 2969"/>
                <a:gd name="T1" fmla="*/ 2205 h 2539"/>
                <a:gd name="T2" fmla="*/ 562 w 2969"/>
                <a:gd name="T3" fmla="*/ 0 h 2539"/>
                <a:gd name="T4" fmla="*/ 0 w 2969"/>
                <a:gd name="T5" fmla="*/ 2539 h 2539"/>
                <a:gd name="T6" fmla="*/ 2969 w 2969"/>
                <a:gd name="T7" fmla="*/ 2205 h 2539"/>
              </a:gdLst>
              <a:ahLst/>
              <a:cxnLst>
                <a:cxn ang="0">
                  <a:pos x="T0" y="T1"/>
                </a:cxn>
                <a:cxn ang="0">
                  <a:pos x="T2" y="T3"/>
                </a:cxn>
                <a:cxn ang="0">
                  <a:pos x="T4" y="T5"/>
                </a:cxn>
                <a:cxn ang="0">
                  <a:pos x="T6" y="T7"/>
                </a:cxn>
              </a:cxnLst>
              <a:rect l="0" t="0" r="r" b="b"/>
              <a:pathLst>
                <a:path w="2969" h="2539">
                  <a:moveTo>
                    <a:pt x="2969" y="2205"/>
                  </a:moveTo>
                  <a:lnTo>
                    <a:pt x="562" y="0"/>
                  </a:lnTo>
                  <a:lnTo>
                    <a:pt x="0" y="2539"/>
                  </a:lnTo>
                  <a:lnTo>
                    <a:pt x="2969" y="2205"/>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86" name="Freeform 335"/>
            <p:cNvSpPr/>
            <p:nvPr/>
          </p:nvSpPr>
          <p:spPr bwMode="auto">
            <a:xfrm>
              <a:off x="2051447" y="2044274"/>
              <a:ext cx="1390650" cy="1222029"/>
            </a:xfrm>
            <a:custGeom>
              <a:avLst/>
              <a:gdLst>
                <a:gd name="T0" fmla="*/ 0 w 4374"/>
                <a:gd name="T1" fmla="*/ 1921 h 3842"/>
                <a:gd name="T2" fmla="*/ 4205 w 4374"/>
                <a:gd name="T3" fmla="*/ 3842 h 3842"/>
                <a:gd name="T4" fmla="*/ 4374 w 4374"/>
                <a:gd name="T5" fmla="*/ 0 h 3842"/>
                <a:gd name="T6" fmla="*/ 0 w 4374"/>
                <a:gd name="T7" fmla="*/ 1921 h 3842"/>
              </a:gdLst>
              <a:ahLst/>
              <a:cxnLst>
                <a:cxn ang="0">
                  <a:pos x="T0" y="T1"/>
                </a:cxn>
                <a:cxn ang="0">
                  <a:pos x="T2" y="T3"/>
                </a:cxn>
                <a:cxn ang="0">
                  <a:pos x="T4" y="T5"/>
                </a:cxn>
                <a:cxn ang="0">
                  <a:pos x="T6" y="T7"/>
                </a:cxn>
              </a:cxnLst>
              <a:rect l="0" t="0" r="r" b="b"/>
              <a:pathLst>
                <a:path w="4374" h="3842">
                  <a:moveTo>
                    <a:pt x="0" y="1921"/>
                  </a:moveTo>
                  <a:lnTo>
                    <a:pt x="4205" y="3842"/>
                  </a:lnTo>
                  <a:lnTo>
                    <a:pt x="4374" y="0"/>
                  </a:lnTo>
                  <a:lnTo>
                    <a:pt x="0" y="1921"/>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87" name="Freeform 336"/>
            <p:cNvSpPr/>
            <p:nvPr/>
          </p:nvSpPr>
          <p:spPr bwMode="auto">
            <a:xfrm>
              <a:off x="4399360" y="2686317"/>
              <a:ext cx="1696640" cy="665910"/>
            </a:xfrm>
            <a:custGeom>
              <a:avLst/>
              <a:gdLst>
                <a:gd name="T0" fmla="*/ 0 w 5342"/>
                <a:gd name="T1" fmla="*/ 0 h 2097"/>
                <a:gd name="T2" fmla="*/ 88 w 5342"/>
                <a:gd name="T3" fmla="*/ 2097 h 2097"/>
                <a:gd name="T4" fmla="*/ 5342 w 5342"/>
                <a:gd name="T5" fmla="*/ 1606 h 2097"/>
                <a:gd name="T6" fmla="*/ 0 w 5342"/>
                <a:gd name="T7" fmla="*/ 0 h 2097"/>
              </a:gdLst>
              <a:ahLst/>
              <a:cxnLst>
                <a:cxn ang="0">
                  <a:pos x="T0" y="T1"/>
                </a:cxn>
                <a:cxn ang="0">
                  <a:pos x="T2" y="T3"/>
                </a:cxn>
                <a:cxn ang="0">
                  <a:pos x="T4" y="T5"/>
                </a:cxn>
                <a:cxn ang="0">
                  <a:pos x="T6" y="T7"/>
                </a:cxn>
              </a:cxnLst>
              <a:rect l="0" t="0" r="r" b="b"/>
              <a:pathLst>
                <a:path w="5342" h="2097">
                  <a:moveTo>
                    <a:pt x="0" y="0"/>
                  </a:moveTo>
                  <a:lnTo>
                    <a:pt x="88" y="2097"/>
                  </a:lnTo>
                  <a:lnTo>
                    <a:pt x="5342" y="1606"/>
                  </a:lnTo>
                  <a:lnTo>
                    <a:pt x="0" y="0"/>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88" name="Freeform 337"/>
            <p:cNvSpPr/>
            <p:nvPr/>
          </p:nvSpPr>
          <p:spPr bwMode="auto">
            <a:xfrm>
              <a:off x="1515666" y="2656482"/>
              <a:ext cx="810815" cy="1136105"/>
            </a:xfrm>
            <a:custGeom>
              <a:avLst/>
              <a:gdLst>
                <a:gd name="T0" fmla="*/ 2551 w 2551"/>
                <a:gd name="T1" fmla="*/ 3575 h 3575"/>
                <a:gd name="T2" fmla="*/ 1687 w 2551"/>
                <a:gd name="T3" fmla="*/ 0 h 3575"/>
                <a:gd name="T4" fmla="*/ 0 w 2551"/>
                <a:gd name="T5" fmla="*/ 2635 h 3575"/>
                <a:gd name="T6" fmla="*/ 2551 w 2551"/>
                <a:gd name="T7" fmla="*/ 3575 h 3575"/>
              </a:gdLst>
              <a:ahLst/>
              <a:cxnLst>
                <a:cxn ang="0">
                  <a:pos x="T0" y="T1"/>
                </a:cxn>
                <a:cxn ang="0">
                  <a:pos x="T2" y="T3"/>
                </a:cxn>
                <a:cxn ang="0">
                  <a:pos x="T4" y="T5"/>
                </a:cxn>
                <a:cxn ang="0">
                  <a:pos x="T6" y="T7"/>
                </a:cxn>
              </a:cxnLst>
              <a:rect l="0" t="0" r="r" b="b"/>
              <a:pathLst>
                <a:path w="2551" h="3575">
                  <a:moveTo>
                    <a:pt x="2551" y="3575"/>
                  </a:moveTo>
                  <a:lnTo>
                    <a:pt x="1687" y="0"/>
                  </a:lnTo>
                  <a:lnTo>
                    <a:pt x="0" y="2635"/>
                  </a:lnTo>
                  <a:lnTo>
                    <a:pt x="2551" y="3575"/>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89" name="Freeform 385"/>
            <p:cNvSpPr/>
            <p:nvPr/>
          </p:nvSpPr>
          <p:spPr bwMode="auto">
            <a:xfrm>
              <a:off x="8440341" y="4349899"/>
              <a:ext cx="700088" cy="793602"/>
            </a:xfrm>
            <a:custGeom>
              <a:avLst/>
              <a:gdLst>
                <a:gd name="T0" fmla="*/ 0 w 2203"/>
                <a:gd name="T1" fmla="*/ 2495 h 2495"/>
                <a:gd name="T2" fmla="*/ 2203 w 2203"/>
                <a:gd name="T3" fmla="*/ 2495 h 2495"/>
                <a:gd name="T4" fmla="*/ 2203 w 2203"/>
                <a:gd name="T5" fmla="*/ 0 h 2495"/>
              </a:gdLst>
              <a:ahLst/>
              <a:cxnLst>
                <a:cxn ang="0">
                  <a:pos x="T0" y="T1"/>
                </a:cxn>
                <a:cxn ang="0">
                  <a:pos x="T2" y="T3"/>
                </a:cxn>
                <a:cxn ang="0">
                  <a:pos x="T4" y="T5"/>
                </a:cxn>
              </a:cxnLst>
              <a:rect l="0" t="0" r="r" b="b"/>
              <a:pathLst>
                <a:path w="2203" h="2495">
                  <a:moveTo>
                    <a:pt x="0" y="2495"/>
                  </a:moveTo>
                  <a:lnTo>
                    <a:pt x="2203" y="2495"/>
                  </a:lnTo>
                  <a:lnTo>
                    <a:pt x="2203" y="0"/>
                  </a:lnTo>
                </a:path>
              </a:pathLst>
            </a:custGeom>
            <a:noFill/>
            <a:ln w="6350">
              <a:noFill/>
              <a:prstDash val="solid"/>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90" name="Freeform 413"/>
            <p:cNvSpPr/>
            <p:nvPr/>
          </p:nvSpPr>
          <p:spPr bwMode="auto">
            <a:xfrm>
              <a:off x="2050256" y="985739"/>
              <a:ext cx="1037035" cy="655170"/>
            </a:xfrm>
            <a:custGeom>
              <a:avLst/>
              <a:gdLst>
                <a:gd name="T0" fmla="*/ 3267 w 3267"/>
                <a:gd name="T1" fmla="*/ 0 h 2060"/>
                <a:gd name="T2" fmla="*/ 1565 w 3267"/>
                <a:gd name="T3" fmla="*/ 735 h 2060"/>
                <a:gd name="T4" fmla="*/ 0 w 3267"/>
                <a:gd name="T5" fmla="*/ 2060 h 2060"/>
              </a:gdLst>
              <a:ahLst/>
              <a:cxnLst>
                <a:cxn ang="0">
                  <a:pos x="T0" y="T1"/>
                </a:cxn>
                <a:cxn ang="0">
                  <a:pos x="T2" y="T3"/>
                </a:cxn>
                <a:cxn ang="0">
                  <a:pos x="T4" y="T5"/>
                </a:cxn>
              </a:cxnLst>
              <a:rect l="0" t="0" r="r" b="b"/>
              <a:pathLst>
                <a:path w="3267" h="2060">
                  <a:moveTo>
                    <a:pt x="3267" y="0"/>
                  </a:moveTo>
                  <a:lnTo>
                    <a:pt x="1565" y="735"/>
                  </a:lnTo>
                  <a:lnTo>
                    <a:pt x="0" y="2060"/>
                  </a:lnTo>
                </a:path>
              </a:pathLst>
            </a:custGeom>
            <a:noFill/>
            <a:ln w="6350">
              <a:noFill/>
              <a:prstDash val="solid"/>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91" name="Freeform 425"/>
            <p:cNvSpPr/>
            <p:nvPr/>
          </p:nvSpPr>
          <p:spPr bwMode="auto">
            <a:xfrm>
              <a:off x="0" y="1"/>
              <a:ext cx="350044" cy="650397"/>
            </a:xfrm>
            <a:custGeom>
              <a:avLst/>
              <a:gdLst>
                <a:gd name="T0" fmla="*/ 1101 w 1101"/>
                <a:gd name="T1" fmla="*/ 0 h 2045"/>
                <a:gd name="T2" fmla="*/ 0 w 1101"/>
                <a:gd name="T3" fmla="*/ 0 h 2045"/>
                <a:gd name="T4" fmla="*/ 0 w 1101"/>
                <a:gd name="T5" fmla="*/ 2045 h 2045"/>
              </a:gdLst>
              <a:ahLst/>
              <a:cxnLst>
                <a:cxn ang="0">
                  <a:pos x="T0" y="T1"/>
                </a:cxn>
                <a:cxn ang="0">
                  <a:pos x="T2" y="T3"/>
                </a:cxn>
                <a:cxn ang="0">
                  <a:pos x="T4" y="T5"/>
                </a:cxn>
              </a:cxnLst>
              <a:rect l="0" t="0" r="r" b="b"/>
              <a:pathLst>
                <a:path w="1101" h="2045">
                  <a:moveTo>
                    <a:pt x="1101" y="0"/>
                  </a:moveTo>
                  <a:lnTo>
                    <a:pt x="0" y="0"/>
                  </a:lnTo>
                  <a:lnTo>
                    <a:pt x="0" y="2045"/>
                  </a:lnTo>
                </a:path>
              </a:pathLst>
            </a:custGeom>
            <a:noFill/>
            <a:ln w="6350">
              <a:noFill/>
              <a:prstDash val="solid"/>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92" name="Freeform 450"/>
            <p:cNvSpPr/>
            <p:nvPr/>
          </p:nvSpPr>
          <p:spPr bwMode="auto">
            <a:xfrm>
              <a:off x="0" y="4804579"/>
              <a:ext cx="839391" cy="338922"/>
            </a:xfrm>
            <a:custGeom>
              <a:avLst/>
              <a:gdLst>
                <a:gd name="T0" fmla="*/ 0 w 2640"/>
                <a:gd name="T1" fmla="*/ 0 h 1065"/>
                <a:gd name="T2" fmla="*/ 0 w 2640"/>
                <a:gd name="T3" fmla="*/ 1065 h 1065"/>
                <a:gd name="T4" fmla="*/ 2640 w 2640"/>
                <a:gd name="T5" fmla="*/ 1065 h 1065"/>
              </a:gdLst>
              <a:ahLst/>
              <a:cxnLst>
                <a:cxn ang="0">
                  <a:pos x="T0" y="T1"/>
                </a:cxn>
                <a:cxn ang="0">
                  <a:pos x="T2" y="T3"/>
                </a:cxn>
                <a:cxn ang="0">
                  <a:pos x="T4" y="T5"/>
                </a:cxn>
              </a:cxnLst>
              <a:rect l="0" t="0" r="r" b="b"/>
              <a:pathLst>
                <a:path w="2640" h="1065">
                  <a:moveTo>
                    <a:pt x="0" y="0"/>
                  </a:moveTo>
                  <a:lnTo>
                    <a:pt x="0" y="1065"/>
                  </a:lnTo>
                  <a:lnTo>
                    <a:pt x="2640" y="1065"/>
                  </a:lnTo>
                </a:path>
              </a:pathLst>
            </a:custGeom>
            <a:noFill/>
            <a:ln w="6350">
              <a:noFill/>
              <a:prstDash val="solid"/>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grpSp>
      <p:sp>
        <p:nvSpPr>
          <p:cNvPr id="93" name="矩形 96"/>
          <p:cNvSpPr/>
          <p:nvPr/>
        </p:nvSpPr>
        <p:spPr>
          <a:xfrm>
            <a:off x="0" y="0"/>
            <a:ext cx="13682855" cy="684053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31335" tIns="65668" rIns="131335" bIns="65668" anchor="ctr"/>
          <a:lstStyle/>
          <a:p>
            <a:pPr algn="ctr" fontAlgn="auto">
              <a:spcBef>
                <a:spcPts val="0"/>
              </a:spcBef>
              <a:spcAft>
                <a:spcPts val="0"/>
              </a:spcAft>
              <a:defRPr/>
            </a:pPr>
            <a:endParaRPr lang="zh-CN" altLang="en-US"/>
          </a:p>
        </p:txBody>
      </p:sp>
      <p:grpSp>
        <p:nvGrpSpPr>
          <p:cNvPr id="2" name="组合 1"/>
          <p:cNvGrpSpPr/>
          <p:nvPr/>
        </p:nvGrpSpPr>
        <p:grpSpPr>
          <a:xfrm>
            <a:off x="-16289" y="456459"/>
            <a:ext cx="1705269" cy="551414"/>
            <a:chOff x="-14514" y="457622"/>
            <a:chExt cx="1519466" cy="552821"/>
          </a:xfrm>
        </p:grpSpPr>
        <p:sp>
          <p:nvSpPr>
            <p:cNvPr id="94" name="矩形 93"/>
            <p:cNvSpPr/>
            <p:nvPr userDrawn="1"/>
          </p:nvSpPr>
          <p:spPr>
            <a:xfrm>
              <a:off x="-14514" y="457622"/>
              <a:ext cx="1054327" cy="552449"/>
            </a:xfrm>
            <a:prstGeom prst="rect">
              <a:avLst/>
            </a:pr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
          <p:nvSpPr>
            <p:cNvPr id="95" name="五边形 94"/>
            <p:cNvSpPr/>
            <p:nvPr userDrawn="1"/>
          </p:nvSpPr>
          <p:spPr>
            <a:xfrm>
              <a:off x="1100139" y="457994"/>
              <a:ext cx="404813" cy="552449"/>
            </a:xfrm>
            <a:prstGeom prst="homePlate">
              <a:avLst/>
            </a:pr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grpSp>
    </p:spTree>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Lst>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p:txStyles>
    <p:titleStyle>
      <a:lvl1pPr algn="ctr" defTabSz="1313353" rtl="0" eaLnBrk="1" latinLnBrk="0" hangingPunct="1">
        <a:spcBef>
          <a:spcPct val="0"/>
        </a:spcBef>
        <a:buNone/>
        <a:defRPr sz="6300" kern="1200">
          <a:solidFill>
            <a:schemeClr val="tx1"/>
          </a:solidFill>
          <a:latin typeface="+mj-lt"/>
          <a:ea typeface="+mj-ea"/>
          <a:cs typeface="+mj-cs"/>
        </a:defRPr>
      </a:lvl1pPr>
    </p:titleStyle>
    <p:bodyStyle>
      <a:lvl1pPr marL="492507" indent="-492507" algn="l" defTabSz="1313353" rtl="0" eaLnBrk="1" latinLnBrk="0" hangingPunct="1">
        <a:spcBef>
          <a:spcPct val="20000"/>
        </a:spcBef>
        <a:buFont typeface="Arial" panose="020B0604020202020204" pitchFamily="34" charset="0"/>
        <a:buChar char="•"/>
        <a:defRPr sz="4600" kern="1200">
          <a:solidFill>
            <a:schemeClr val="tx1"/>
          </a:solidFill>
          <a:latin typeface="+mn-lt"/>
          <a:ea typeface="+mn-ea"/>
          <a:cs typeface="+mn-cs"/>
        </a:defRPr>
      </a:lvl1pPr>
      <a:lvl2pPr marL="1067099" indent="-410423" algn="l" defTabSz="1313353" rtl="0" eaLnBrk="1" latinLnBrk="0" hangingPunct="1">
        <a:spcBef>
          <a:spcPct val="20000"/>
        </a:spcBef>
        <a:buFont typeface="Arial" panose="020B0604020202020204" pitchFamily="34" charset="0"/>
        <a:buChar char="–"/>
        <a:defRPr sz="4000" kern="1200">
          <a:solidFill>
            <a:schemeClr val="tx1"/>
          </a:solidFill>
          <a:latin typeface="+mn-lt"/>
          <a:ea typeface="+mn-ea"/>
          <a:cs typeface="+mn-cs"/>
        </a:defRPr>
      </a:lvl2pPr>
      <a:lvl3pPr marL="1641691" indent="-328338" algn="l" defTabSz="1313353" rtl="0" eaLnBrk="1" latinLnBrk="0" hangingPunct="1">
        <a:spcBef>
          <a:spcPct val="20000"/>
        </a:spcBef>
        <a:buFont typeface="Arial" panose="020B0604020202020204" pitchFamily="34" charset="0"/>
        <a:buChar char="•"/>
        <a:defRPr sz="3400" kern="1200">
          <a:solidFill>
            <a:schemeClr val="tx1"/>
          </a:solidFill>
          <a:latin typeface="+mn-lt"/>
          <a:ea typeface="+mn-ea"/>
          <a:cs typeface="+mn-cs"/>
        </a:defRPr>
      </a:lvl3pPr>
      <a:lvl4pPr marL="2298367" indent="-328338" algn="l" defTabSz="1313353"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4pPr>
      <a:lvl5pPr marL="2955044" indent="-328338" algn="l" defTabSz="1313353"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5pPr>
      <a:lvl6pPr marL="3611720" indent="-328338" algn="l" defTabSz="1313353"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6pPr>
      <a:lvl7pPr marL="4268396" indent="-328338" algn="l" defTabSz="1313353"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7pPr>
      <a:lvl8pPr marL="4925073" indent="-328338" algn="l" defTabSz="1313353"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8pPr>
      <a:lvl9pPr marL="5581749" indent="-328338" algn="l" defTabSz="1313353"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9pPr>
    </p:bodyStyle>
    <p:otherStyle>
      <a:defPPr>
        <a:defRPr lang="zh-CN"/>
      </a:defPPr>
      <a:lvl1pPr marL="0" algn="l" defTabSz="1313353" rtl="0" eaLnBrk="1" latinLnBrk="0" hangingPunct="1">
        <a:defRPr sz="2600" kern="1200">
          <a:solidFill>
            <a:schemeClr val="tx1"/>
          </a:solidFill>
          <a:latin typeface="+mn-lt"/>
          <a:ea typeface="+mn-ea"/>
          <a:cs typeface="+mn-cs"/>
        </a:defRPr>
      </a:lvl1pPr>
      <a:lvl2pPr marL="656676" algn="l" defTabSz="1313353" rtl="0" eaLnBrk="1" latinLnBrk="0" hangingPunct="1">
        <a:defRPr sz="2600" kern="1200">
          <a:solidFill>
            <a:schemeClr val="tx1"/>
          </a:solidFill>
          <a:latin typeface="+mn-lt"/>
          <a:ea typeface="+mn-ea"/>
          <a:cs typeface="+mn-cs"/>
        </a:defRPr>
      </a:lvl2pPr>
      <a:lvl3pPr marL="1313353" algn="l" defTabSz="1313353" rtl="0" eaLnBrk="1" latinLnBrk="0" hangingPunct="1">
        <a:defRPr sz="2600" kern="1200">
          <a:solidFill>
            <a:schemeClr val="tx1"/>
          </a:solidFill>
          <a:latin typeface="+mn-lt"/>
          <a:ea typeface="+mn-ea"/>
          <a:cs typeface="+mn-cs"/>
        </a:defRPr>
      </a:lvl3pPr>
      <a:lvl4pPr marL="1970029" algn="l" defTabSz="1313353" rtl="0" eaLnBrk="1" latinLnBrk="0" hangingPunct="1">
        <a:defRPr sz="2600" kern="1200">
          <a:solidFill>
            <a:schemeClr val="tx1"/>
          </a:solidFill>
          <a:latin typeface="+mn-lt"/>
          <a:ea typeface="+mn-ea"/>
          <a:cs typeface="+mn-cs"/>
        </a:defRPr>
      </a:lvl4pPr>
      <a:lvl5pPr marL="2626705" algn="l" defTabSz="1313353" rtl="0" eaLnBrk="1" latinLnBrk="0" hangingPunct="1">
        <a:defRPr sz="2600" kern="1200">
          <a:solidFill>
            <a:schemeClr val="tx1"/>
          </a:solidFill>
          <a:latin typeface="+mn-lt"/>
          <a:ea typeface="+mn-ea"/>
          <a:cs typeface="+mn-cs"/>
        </a:defRPr>
      </a:lvl5pPr>
      <a:lvl6pPr marL="3283382" algn="l" defTabSz="1313353" rtl="0" eaLnBrk="1" latinLnBrk="0" hangingPunct="1">
        <a:defRPr sz="2600" kern="1200">
          <a:solidFill>
            <a:schemeClr val="tx1"/>
          </a:solidFill>
          <a:latin typeface="+mn-lt"/>
          <a:ea typeface="+mn-ea"/>
          <a:cs typeface="+mn-cs"/>
        </a:defRPr>
      </a:lvl6pPr>
      <a:lvl7pPr marL="3940058" algn="l" defTabSz="1313353" rtl="0" eaLnBrk="1" latinLnBrk="0" hangingPunct="1">
        <a:defRPr sz="2600" kern="1200">
          <a:solidFill>
            <a:schemeClr val="tx1"/>
          </a:solidFill>
          <a:latin typeface="+mn-lt"/>
          <a:ea typeface="+mn-ea"/>
          <a:cs typeface="+mn-cs"/>
        </a:defRPr>
      </a:lvl7pPr>
      <a:lvl8pPr marL="4596735" algn="l" defTabSz="1313353" rtl="0" eaLnBrk="1" latinLnBrk="0" hangingPunct="1">
        <a:defRPr sz="2600" kern="1200">
          <a:solidFill>
            <a:schemeClr val="tx1"/>
          </a:solidFill>
          <a:latin typeface="+mn-lt"/>
          <a:ea typeface="+mn-ea"/>
          <a:cs typeface="+mn-cs"/>
        </a:defRPr>
      </a:lvl8pPr>
      <a:lvl9pPr marL="5253411" algn="l" defTabSz="1313353" rtl="0" eaLnBrk="1" latinLnBrk="0" hangingPunct="1">
        <a:defRPr sz="2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4" name="组合 7"/>
          <p:cNvGrpSpPr/>
          <p:nvPr/>
        </p:nvGrpSpPr>
        <p:grpSpPr bwMode="auto">
          <a:xfrm>
            <a:off x="0" y="4"/>
            <a:ext cx="13682855" cy="6824704"/>
            <a:chOff x="0" y="1"/>
            <a:chExt cx="9144000" cy="5143500"/>
          </a:xfrm>
        </p:grpSpPr>
        <p:sp>
          <p:nvSpPr>
            <p:cNvPr id="5" name="Freeform 254"/>
            <p:cNvSpPr/>
            <p:nvPr/>
          </p:nvSpPr>
          <p:spPr bwMode="auto">
            <a:xfrm>
              <a:off x="7475935" y="1"/>
              <a:ext cx="1031081" cy="717226"/>
            </a:xfrm>
            <a:custGeom>
              <a:avLst/>
              <a:gdLst>
                <a:gd name="T0" fmla="*/ 3249 w 3249"/>
                <a:gd name="T1" fmla="*/ 2063 h 2253"/>
                <a:gd name="T2" fmla="*/ 2632 w 3249"/>
                <a:gd name="T3" fmla="*/ 0 h 2253"/>
                <a:gd name="T4" fmla="*/ 522 w 3249"/>
                <a:gd name="T5" fmla="*/ 0 h 2253"/>
                <a:gd name="T6" fmla="*/ 0 w 3249"/>
                <a:gd name="T7" fmla="*/ 2253 h 2253"/>
                <a:gd name="T8" fmla="*/ 3249 w 3249"/>
                <a:gd name="T9" fmla="*/ 2063 h 2253"/>
              </a:gdLst>
              <a:ahLst/>
              <a:cxnLst>
                <a:cxn ang="0">
                  <a:pos x="T0" y="T1"/>
                </a:cxn>
                <a:cxn ang="0">
                  <a:pos x="T2" y="T3"/>
                </a:cxn>
                <a:cxn ang="0">
                  <a:pos x="T4" y="T5"/>
                </a:cxn>
                <a:cxn ang="0">
                  <a:pos x="T6" y="T7"/>
                </a:cxn>
                <a:cxn ang="0">
                  <a:pos x="T8" y="T9"/>
                </a:cxn>
              </a:cxnLst>
              <a:rect l="0" t="0" r="r" b="b"/>
              <a:pathLst>
                <a:path w="3249" h="2253">
                  <a:moveTo>
                    <a:pt x="3249" y="2063"/>
                  </a:moveTo>
                  <a:lnTo>
                    <a:pt x="2632" y="0"/>
                  </a:lnTo>
                  <a:lnTo>
                    <a:pt x="522" y="0"/>
                  </a:lnTo>
                  <a:lnTo>
                    <a:pt x="0" y="2253"/>
                  </a:lnTo>
                  <a:lnTo>
                    <a:pt x="3249" y="2063"/>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6" name="Freeform 255"/>
            <p:cNvSpPr/>
            <p:nvPr/>
          </p:nvSpPr>
          <p:spPr bwMode="auto">
            <a:xfrm>
              <a:off x="8311754" y="1"/>
              <a:ext cx="828675" cy="656363"/>
            </a:xfrm>
            <a:custGeom>
              <a:avLst/>
              <a:gdLst>
                <a:gd name="T0" fmla="*/ 0 w 2609"/>
                <a:gd name="T1" fmla="*/ 0 h 2063"/>
                <a:gd name="T2" fmla="*/ 617 w 2609"/>
                <a:gd name="T3" fmla="*/ 2063 h 2063"/>
                <a:gd name="T4" fmla="*/ 2609 w 2609"/>
                <a:gd name="T5" fmla="*/ 0 h 2063"/>
                <a:gd name="T6" fmla="*/ 0 w 2609"/>
                <a:gd name="T7" fmla="*/ 0 h 2063"/>
              </a:gdLst>
              <a:ahLst/>
              <a:cxnLst>
                <a:cxn ang="0">
                  <a:pos x="T0" y="T1"/>
                </a:cxn>
                <a:cxn ang="0">
                  <a:pos x="T2" y="T3"/>
                </a:cxn>
                <a:cxn ang="0">
                  <a:pos x="T4" y="T5"/>
                </a:cxn>
                <a:cxn ang="0">
                  <a:pos x="T6" y="T7"/>
                </a:cxn>
              </a:cxnLst>
              <a:rect l="0" t="0" r="r" b="b"/>
              <a:pathLst>
                <a:path w="2609" h="2063">
                  <a:moveTo>
                    <a:pt x="0" y="0"/>
                  </a:moveTo>
                  <a:lnTo>
                    <a:pt x="617" y="2063"/>
                  </a:lnTo>
                  <a:lnTo>
                    <a:pt x="2609" y="0"/>
                  </a:lnTo>
                  <a:lnTo>
                    <a:pt x="0" y="0"/>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7" name="Freeform 256"/>
            <p:cNvSpPr/>
            <p:nvPr/>
          </p:nvSpPr>
          <p:spPr bwMode="auto">
            <a:xfrm>
              <a:off x="8507016" y="1"/>
              <a:ext cx="633413" cy="1507249"/>
            </a:xfrm>
            <a:custGeom>
              <a:avLst/>
              <a:gdLst>
                <a:gd name="T0" fmla="*/ 1992 w 1992"/>
                <a:gd name="T1" fmla="*/ 3393 h 4737"/>
                <a:gd name="T2" fmla="*/ 1992 w 1992"/>
                <a:gd name="T3" fmla="*/ 0 h 4737"/>
                <a:gd name="T4" fmla="*/ 0 w 1992"/>
                <a:gd name="T5" fmla="*/ 2063 h 4737"/>
                <a:gd name="T6" fmla="*/ 3 w 1992"/>
                <a:gd name="T7" fmla="*/ 4737 h 4737"/>
                <a:gd name="T8" fmla="*/ 1992 w 1992"/>
                <a:gd name="T9" fmla="*/ 3393 h 4737"/>
              </a:gdLst>
              <a:ahLst/>
              <a:cxnLst>
                <a:cxn ang="0">
                  <a:pos x="T0" y="T1"/>
                </a:cxn>
                <a:cxn ang="0">
                  <a:pos x="T2" y="T3"/>
                </a:cxn>
                <a:cxn ang="0">
                  <a:pos x="T4" y="T5"/>
                </a:cxn>
                <a:cxn ang="0">
                  <a:pos x="T6" y="T7"/>
                </a:cxn>
                <a:cxn ang="0">
                  <a:pos x="T8" y="T9"/>
                </a:cxn>
              </a:cxnLst>
              <a:rect l="0" t="0" r="r" b="b"/>
              <a:pathLst>
                <a:path w="1992" h="4737">
                  <a:moveTo>
                    <a:pt x="1992" y="3393"/>
                  </a:moveTo>
                  <a:lnTo>
                    <a:pt x="1992" y="0"/>
                  </a:lnTo>
                  <a:lnTo>
                    <a:pt x="0" y="2063"/>
                  </a:lnTo>
                  <a:lnTo>
                    <a:pt x="3" y="4737"/>
                  </a:lnTo>
                  <a:lnTo>
                    <a:pt x="1992" y="3393"/>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8" name="Freeform 257"/>
            <p:cNvSpPr/>
            <p:nvPr/>
          </p:nvSpPr>
          <p:spPr bwMode="auto">
            <a:xfrm>
              <a:off x="7211616" y="717227"/>
              <a:ext cx="1296590" cy="1194580"/>
            </a:xfrm>
            <a:custGeom>
              <a:avLst/>
              <a:gdLst>
                <a:gd name="T0" fmla="*/ 826 w 4078"/>
                <a:gd name="T1" fmla="*/ 0 h 3763"/>
                <a:gd name="T2" fmla="*/ 0 w 4078"/>
                <a:gd name="T3" fmla="*/ 3567 h 3763"/>
                <a:gd name="T4" fmla="*/ 2752 w 4078"/>
                <a:gd name="T5" fmla="*/ 3763 h 3763"/>
                <a:gd name="T6" fmla="*/ 4078 w 4078"/>
                <a:gd name="T7" fmla="*/ 2484 h 3763"/>
                <a:gd name="T8" fmla="*/ 826 w 4078"/>
                <a:gd name="T9" fmla="*/ 0 h 3763"/>
              </a:gdLst>
              <a:ahLst/>
              <a:cxnLst>
                <a:cxn ang="0">
                  <a:pos x="T0" y="T1"/>
                </a:cxn>
                <a:cxn ang="0">
                  <a:pos x="T2" y="T3"/>
                </a:cxn>
                <a:cxn ang="0">
                  <a:pos x="T4" y="T5"/>
                </a:cxn>
                <a:cxn ang="0">
                  <a:pos x="T6" y="T7"/>
                </a:cxn>
                <a:cxn ang="0">
                  <a:pos x="T8" y="T9"/>
                </a:cxn>
              </a:cxnLst>
              <a:rect l="0" t="0" r="r" b="b"/>
              <a:pathLst>
                <a:path w="4078" h="3763">
                  <a:moveTo>
                    <a:pt x="826" y="0"/>
                  </a:moveTo>
                  <a:lnTo>
                    <a:pt x="0" y="3567"/>
                  </a:lnTo>
                  <a:lnTo>
                    <a:pt x="2752" y="3763"/>
                  </a:lnTo>
                  <a:lnTo>
                    <a:pt x="4078" y="2484"/>
                  </a:lnTo>
                  <a:lnTo>
                    <a:pt x="826" y="0"/>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9" name="Freeform 258"/>
            <p:cNvSpPr/>
            <p:nvPr/>
          </p:nvSpPr>
          <p:spPr bwMode="auto">
            <a:xfrm>
              <a:off x="6455569" y="1"/>
              <a:ext cx="1184672" cy="822244"/>
            </a:xfrm>
            <a:custGeom>
              <a:avLst/>
              <a:gdLst>
                <a:gd name="T0" fmla="*/ 3209 w 3731"/>
                <a:gd name="T1" fmla="*/ 2253 h 2586"/>
                <a:gd name="T2" fmla="*/ 3731 w 3731"/>
                <a:gd name="T3" fmla="*/ 0 h 2586"/>
                <a:gd name="T4" fmla="*/ 1147 w 3731"/>
                <a:gd name="T5" fmla="*/ 0 h 2586"/>
                <a:gd name="T6" fmla="*/ 0 w 3731"/>
                <a:gd name="T7" fmla="*/ 2586 h 2586"/>
                <a:gd name="T8" fmla="*/ 3209 w 3731"/>
                <a:gd name="T9" fmla="*/ 2253 h 2586"/>
              </a:gdLst>
              <a:ahLst/>
              <a:cxnLst>
                <a:cxn ang="0">
                  <a:pos x="T0" y="T1"/>
                </a:cxn>
                <a:cxn ang="0">
                  <a:pos x="T2" y="T3"/>
                </a:cxn>
                <a:cxn ang="0">
                  <a:pos x="T4" y="T5"/>
                </a:cxn>
                <a:cxn ang="0">
                  <a:pos x="T6" y="T7"/>
                </a:cxn>
                <a:cxn ang="0">
                  <a:pos x="T8" y="T9"/>
                </a:cxn>
              </a:cxnLst>
              <a:rect l="0" t="0" r="r" b="b"/>
              <a:pathLst>
                <a:path w="3731" h="2586">
                  <a:moveTo>
                    <a:pt x="3209" y="2253"/>
                  </a:moveTo>
                  <a:lnTo>
                    <a:pt x="3731" y="0"/>
                  </a:lnTo>
                  <a:lnTo>
                    <a:pt x="1147" y="0"/>
                  </a:lnTo>
                  <a:lnTo>
                    <a:pt x="0" y="2586"/>
                  </a:lnTo>
                  <a:lnTo>
                    <a:pt x="3209" y="2253"/>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10" name="Freeform 259"/>
            <p:cNvSpPr/>
            <p:nvPr/>
          </p:nvSpPr>
          <p:spPr bwMode="auto">
            <a:xfrm>
              <a:off x="7211616" y="1849752"/>
              <a:ext cx="967978" cy="1227996"/>
            </a:xfrm>
            <a:custGeom>
              <a:avLst/>
              <a:gdLst>
                <a:gd name="T0" fmla="*/ 2752 w 3044"/>
                <a:gd name="T1" fmla="*/ 196 h 3859"/>
                <a:gd name="T2" fmla="*/ 0 w 3044"/>
                <a:gd name="T3" fmla="*/ 0 h 3859"/>
                <a:gd name="T4" fmla="*/ 1358 w 3044"/>
                <a:gd name="T5" fmla="*/ 3859 h 3859"/>
                <a:gd name="T6" fmla="*/ 3044 w 3044"/>
                <a:gd name="T7" fmla="*/ 2347 h 3859"/>
                <a:gd name="T8" fmla="*/ 2752 w 3044"/>
                <a:gd name="T9" fmla="*/ 196 h 3859"/>
              </a:gdLst>
              <a:ahLst/>
              <a:cxnLst>
                <a:cxn ang="0">
                  <a:pos x="T0" y="T1"/>
                </a:cxn>
                <a:cxn ang="0">
                  <a:pos x="T2" y="T3"/>
                </a:cxn>
                <a:cxn ang="0">
                  <a:pos x="T4" y="T5"/>
                </a:cxn>
                <a:cxn ang="0">
                  <a:pos x="T6" y="T7"/>
                </a:cxn>
                <a:cxn ang="0">
                  <a:pos x="T8" y="T9"/>
                </a:cxn>
              </a:cxnLst>
              <a:rect l="0" t="0" r="r" b="b"/>
              <a:pathLst>
                <a:path w="3044" h="3859">
                  <a:moveTo>
                    <a:pt x="2752" y="196"/>
                  </a:moveTo>
                  <a:lnTo>
                    <a:pt x="0" y="0"/>
                  </a:lnTo>
                  <a:lnTo>
                    <a:pt x="1358" y="3859"/>
                  </a:lnTo>
                  <a:lnTo>
                    <a:pt x="3044" y="2347"/>
                  </a:lnTo>
                  <a:lnTo>
                    <a:pt x="2752" y="196"/>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11" name="Freeform 260"/>
            <p:cNvSpPr/>
            <p:nvPr/>
          </p:nvSpPr>
          <p:spPr bwMode="auto">
            <a:xfrm>
              <a:off x="8086725" y="1507250"/>
              <a:ext cx="1053704" cy="1089562"/>
            </a:xfrm>
            <a:custGeom>
              <a:avLst/>
              <a:gdLst>
                <a:gd name="T0" fmla="*/ 292 w 3315"/>
                <a:gd name="T1" fmla="*/ 3430 h 3430"/>
                <a:gd name="T2" fmla="*/ 3315 w 3315"/>
                <a:gd name="T3" fmla="*/ 3285 h 3430"/>
                <a:gd name="T4" fmla="*/ 1326 w 3315"/>
                <a:gd name="T5" fmla="*/ 0 h 3430"/>
                <a:gd name="T6" fmla="*/ 0 w 3315"/>
                <a:gd name="T7" fmla="*/ 1279 h 3430"/>
                <a:gd name="T8" fmla="*/ 292 w 3315"/>
                <a:gd name="T9" fmla="*/ 3430 h 3430"/>
              </a:gdLst>
              <a:ahLst/>
              <a:cxnLst>
                <a:cxn ang="0">
                  <a:pos x="T0" y="T1"/>
                </a:cxn>
                <a:cxn ang="0">
                  <a:pos x="T2" y="T3"/>
                </a:cxn>
                <a:cxn ang="0">
                  <a:pos x="T4" y="T5"/>
                </a:cxn>
                <a:cxn ang="0">
                  <a:pos x="T6" y="T7"/>
                </a:cxn>
                <a:cxn ang="0">
                  <a:pos x="T8" y="T9"/>
                </a:cxn>
              </a:cxnLst>
              <a:rect l="0" t="0" r="r" b="b"/>
              <a:pathLst>
                <a:path w="3315" h="3430">
                  <a:moveTo>
                    <a:pt x="292" y="3430"/>
                  </a:moveTo>
                  <a:lnTo>
                    <a:pt x="3315" y="3285"/>
                  </a:lnTo>
                  <a:lnTo>
                    <a:pt x="1326" y="0"/>
                  </a:lnTo>
                  <a:lnTo>
                    <a:pt x="0" y="1279"/>
                  </a:lnTo>
                  <a:lnTo>
                    <a:pt x="292" y="3430"/>
                  </a:lnTo>
                  <a:close/>
                </a:path>
              </a:pathLst>
            </a:custGeom>
            <a:solidFill>
              <a:srgbClr val="E7E6E6">
                <a:lumMod val="90000"/>
              </a:srgb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12" name="Freeform 261"/>
            <p:cNvSpPr/>
            <p:nvPr/>
          </p:nvSpPr>
          <p:spPr bwMode="auto">
            <a:xfrm>
              <a:off x="8179594" y="2551463"/>
              <a:ext cx="960835" cy="799570"/>
            </a:xfrm>
            <a:custGeom>
              <a:avLst/>
              <a:gdLst>
                <a:gd name="T0" fmla="*/ 3023 w 3023"/>
                <a:gd name="T1" fmla="*/ 0 h 2517"/>
                <a:gd name="T2" fmla="*/ 0 w 3023"/>
                <a:gd name="T3" fmla="*/ 145 h 2517"/>
                <a:gd name="T4" fmla="*/ 1432 w 3023"/>
                <a:gd name="T5" fmla="*/ 2517 h 2517"/>
                <a:gd name="T6" fmla="*/ 3023 w 3023"/>
                <a:gd name="T7" fmla="*/ 0 h 2517"/>
              </a:gdLst>
              <a:ahLst/>
              <a:cxnLst>
                <a:cxn ang="0">
                  <a:pos x="T0" y="T1"/>
                </a:cxn>
                <a:cxn ang="0">
                  <a:pos x="T2" y="T3"/>
                </a:cxn>
                <a:cxn ang="0">
                  <a:pos x="T4" y="T5"/>
                </a:cxn>
                <a:cxn ang="0">
                  <a:pos x="T6" y="T7"/>
                </a:cxn>
              </a:cxnLst>
              <a:rect l="0" t="0" r="r" b="b"/>
              <a:pathLst>
                <a:path w="3023" h="2517">
                  <a:moveTo>
                    <a:pt x="3023" y="0"/>
                  </a:moveTo>
                  <a:lnTo>
                    <a:pt x="0" y="145"/>
                  </a:lnTo>
                  <a:lnTo>
                    <a:pt x="1432" y="2517"/>
                  </a:lnTo>
                  <a:lnTo>
                    <a:pt x="3023" y="0"/>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13" name="Freeform 262"/>
            <p:cNvSpPr/>
            <p:nvPr/>
          </p:nvSpPr>
          <p:spPr bwMode="auto">
            <a:xfrm>
              <a:off x="8508206" y="1078823"/>
              <a:ext cx="632222" cy="1472640"/>
            </a:xfrm>
            <a:custGeom>
              <a:avLst/>
              <a:gdLst>
                <a:gd name="T0" fmla="*/ 0 w 1989"/>
                <a:gd name="T1" fmla="*/ 1344 h 4629"/>
                <a:gd name="T2" fmla="*/ 1989 w 1989"/>
                <a:gd name="T3" fmla="*/ 4629 h 4629"/>
                <a:gd name="T4" fmla="*/ 1989 w 1989"/>
                <a:gd name="T5" fmla="*/ 0 h 4629"/>
                <a:gd name="T6" fmla="*/ 0 w 1989"/>
                <a:gd name="T7" fmla="*/ 1344 h 4629"/>
              </a:gdLst>
              <a:ahLst/>
              <a:cxnLst>
                <a:cxn ang="0">
                  <a:pos x="T0" y="T1"/>
                </a:cxn>
                <a:cxn ang="0">
                  <a:pos x="T2" y="T3"/>
                </a:cxn>
                <a:cxn ang="0">
                  <a:pos x="T4" y="T5"/>
                </a:cxn>
                <a:cxn ang="0">
                  <a:pos x="T6" y="T7"/>
                </a:cxn>
              </a:cxnLst>
              <a:rect l="0" t="0" r="r" b="b"/>
              <a:pathLst>
                <a:path w="1989" h="4629">
                  <a:moveTo>
                    <a:pt x="0" y="1344"/>
                  </a:moveTo>
                  <a:lnTo>
                    <a:pt x="1989" y="4629"/>
                  </a:lnTo>
                  <a:lnTo>
                    <a:pt x="1989" y="0"/>
                  </a:lnTo>
                  <a:lnTo>
                    <a:pt x="0" y="1344"/>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14" name="Freeform 263"/>
            <p:cNvSpPr/>
            <p:nvPr/>
          </p:nvSpPr>
          <p:spPr bwMode="auto">
            <a:xfrm>
              <a:off x="7475935" y="656364"/>
              <a:ext cx="1032272" cy="850886"/>
            </a:xfrm>
            <a:custGeom>
              <a:avLst/>
              <a:gdLst>
                <a:gd name="T0" fmla="*/ 3252 w 3252"/>
                <a:gd name="T1" fmla="*/ 2674 h 2674"/>
                <a:gd name="T2" fmla="*/ 3249 w 3252"/>
                <a:gd name="T3" fmla="*/ 0 h 2674"/>
                <a:gd name="T4" fmla="*/ 0 w 3252"/>
                <a:gd name="T5" fmla="*/ 190 h 2674"/>
                <a:gd name="T6" fmla="*/ 3252 w 3252"/>
                <a:gd name="T7" fmla="*/ 2674 h 2674"/>
              </a:gdLst>
              <a:ahLst/>
              <a:cxnLst>
                <a:cxn ang="0">
                  <a:pos x="T0" y="T1"/>
                </a:cxn>
                <a:cxn ang="0">
                  <a:pos x="T2" y="T3"/>
                </a:cxn>
                <a:cxn ang="0">
                  <a:pos x="T4" y="T5"/>
                </a:cxn>
                <a:cxn ang="0">
                  <a:pos x="T6" y="T7"/>
                </a:cxn>
              </a:cxnLst>
              <a:rect l="0" t="0" r="r" b="b"/>
              <a:pathLst>
                <a:path w="3252" h="2674">
                  <a:moveTo>
                    <a:pt x="3252" y="2674"/>
                  </a:moveTo>
                  <a:lnTo>
                    <a:pt x="3249" y="0"/>
                  </a:lnTo>
                  <a:lnTo>
                    <a:pt x="0" y="190"/>
                  </a:lnTo>
                  <a:lnTo>
                    <a:pt x="3252" y="2674"/>
                  </a:lnTo>
                  <a:close/>
                </a:path>
              </a:pathLst>
            </a:custGeom>
            <a:solidFill>
              <a:srgbClr val="E7E6E6">
                <a:lumMod val="90000"/>
              </a:srgb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15" name="Freeform 264"/>
            <p:cNvSpPr/>
            <p:nvPr/>
          </p:nvSpPr>
          <p:spPr bwMode="auto">
            <a:xfrm>
              <a:off x="6455569" y="717227"/>
              <a:ext cx="1020366" cy="1132524"/>
            </a:xfrm>
            <a:custGeom>
              <a:avLst/>
              <a:gdLst>
                <a:gd name="T0" fmla="*/ 2383 w 3209"/>
                <a:gd name="T1" fmla="*/ 3567 h 3567"/>
                <a:gd name="T2" fmla="*/ 3209 w 3209"/>
                <a:gd name="T3" fmla="*/ 0 h 3567"/>
                <a:gd name="T4" fmla="*/ 0 w 3209"/>
                <a:gd name="T5" fmla="*/ 333 h 3567"/>
                <a:gd name="T6" fmla="*/ 2383 w 3209"/>
                <a:gd name="T7" fmla="*/ 3567 h 3567"/>
              </a:gdLst>
              <a:ahLst/>
              <a:cxnLst>
                <a:cxn ang="0">
                  <a:pos x="T0" y="T1"/>
                </a:cxn>
                <a:cxn ang="0">
                  <a:pos x="T2" y="T3"/>
                </a:cxn>
                <a:cxn ang="0">
                  <a:pos x="T4" y="T5"/>
                </a:cxn>
                <a:cxn ang="0">
                  <a:pos x="T6" y="T7"/>
                </a:cxn>
              </a:cxnLst>
              <a:rect l="0" t="0" r="r" b="b"/>
              <a:pathLst>
                <a:path w="3209" h="3567">
                  <a:moveTo>
                    <a:pt x="2383" y="3567"/>
                  </a:moveTo>
                  <a:lnTo>
                    <a:pt x="3209" y="0"/>
                  </a:lnTo>
                  <a:lnTo>
                    <a:pt x="0" y="333"/>
                  </a:lnTo>
                  <a:lnTo>
                    <a:pt x="2383" y="3567"/>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16" name="Freeform 265"/>
            <p:cNvSpPr/>
            <p:nvPr/>
          </p:nvSpPr>
          <p:spPr bwMode="auto">
            <a:xfrm>
              <a:off x="5669756" y="1"/>
              <a:ext cx="1148954" cy="822244"/>
            </a:xfrm>
            <a:custGeom>
              <a:avLst/>
              <a:gdLst>
                <a:gd name="T0" fmla="*/ 3615 w 3615"/>
                <a:gd name="T1" fmla="*/ 0 h 2586"/>
                <a:gd name="T2" fmla="*/ 1481 w 3615"/>
                <a:gd name="T3" fmla="*/ 0 h 2586"/>
                <a:gd name="T4" fmla="*/ 0 w 3615"/>
                <a:gd name="T5" fmla="*/ 1292 h 2586"/>
                <a:gd name="T6" fmla="*/ 1 w 3615"/>
                <a:gd name="T7" fmla="*/ 1292 h 2586"/>
                <a:gd name="T8" fmla="*/ 2468 w 3615"/>
                <a:gd name="T9" fmla="*/ 2586 h 2586"/>
                <a:gd name="T10" fmla="*/ 3615 w 3615"/>
                <a:gd name="T11" fmla="*/ 0 h 2586"/>
              </a:gdLst>
              <a:ahLst/>
              <a:cxnLst>
                <a:cxn ang="0">
                  <a:pos x="T0" y="T1"/>
                </a:cxn>
                <a:cxn ang="0">
                  <a:pos x="T2" y="T3"/>
                </a:cxn>
                <a:cxn ang="0">
                  <a:pos x="T4" y="T5"/>
                </a:cxn>
                <a:cxn ang="0">
                  <a:pos x="T6" y="T7"/>
                </a:cxn>
                <a:cxn ang="0">
                  <a:pos x="T8" y="T9"/>
                </a:cxn>
                <a:cxn ang="0">
                  <a:pos x="T10" y="T11"/>
                </a:cxn>
              </a:cxnLst>
              <a:rect l="0" t="0" r="r" b="b"/>
              <a:pathLst>
                <a:path w="3615" h="2586">
                  <a:moveTo>
                    <a:pt x="3615" y="0"/>
                  </a:moveTo>
                  <a:lnTo>
                    <a:pt x="1481" y="0"/>
                  </a:lnTo>
                  <a:lnTo>
                    <a:pt x="0" y="1292"/>
                  </a:lnTo>
                  <a:lnTo>
                    <a:pt x="1" y="1292"/>
                  </a:lnTo>
                  <a:lnTo>
                    <a:pt x="2468" y="2586"/>
                  </a:lnTo>
                  <a:lnTo>
                    <a:pt x="3615" y="0"/>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17" name="Freeform 266"/>
            <p:cNvSpPr/>
            <p:nvPr/>
          </p:nvSpPr>
          <p:spPr bwMode="auto">
            <a:xfrm>
              <a:off x="5669756" y="411720"/>
              <a:ext cx="0" cy="0"/>
            </a:xfrm>
            <a:custGeom>
              <a:avLst/>
              <a:gdLst>
                <a:gd name="T0" fmla="*/ 0 w 1"/>
                <a:gd name="T1" fmla="*/ 1 w 1"/>
                <a:gd name="T2" fmla="*/ 0 w 1"/>
              </a:gdLst>
              <a:ahLst/>
              <a:cxnLst>
                <a:cxn ang="0">
                  <a:pos x="T0" y="0"/>
                </a:cxn>
                <a:cxn ang="0">
                  <a:pos x="T1" y="0"/>
                </a:cxn>
                <a:cxn ang="0">
                  <a:pos x="T2" y="0"/>
                </a:cxn>
              </a:cxnLst>
              <a:rect l="0" t="0" r="r" b="b"/>
              <a:pathLst>
                <a:path w="1">
                  <a:moveTo>
                    <a:pt x="0" y="0"/>
                  </a:moveTo>
                  <a:lnTo>
                    <a:pt x="1" y="0"/>
                  </a:lnTo>
                  <a:lnTo>
                    <a:pt x="0" y="0"/>
                  </a:lnTo>
                  <a:close/>
                </a:path>
              </a:pathLst>
            </a:custGeom>
            <a:solidFill>
              <a:srgbClr val="FFFFFF"/>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18" name="Freeform 267"/>
            <p:cNvSpPr/>
            <p:nvPr/>
          </p:nvSpPr>
          <p:spPr bwMode="auto">
            <a:xfrm>
              <a:off x="5669756" y="411720"/>
              <a:ext cx="1541860" cy="1438032"/>
            </a:xfrm>
            <a:custGeom>
              <a:avLst/>
              <a:gdLst>
                <a:gd name="T0" fmla="*/ 1 w 4851"/>
                <a:gd name="T1" fmla="*/ 0 h 4528"/>
                <a:gd name="T2" fmla="*/ 0 w 4851"/>
                <a:gd name="T3" fmla="*/ 0 h 4528"/>
                <a:gd name="T4" fmla="*/ 528 w 4851"/>
                <a:gd name="T5" fmla="*/ 2862 h 4528"/>
                <a:gd name="T6" fmla="*/ 4851 w 4851"/>
                <a:gd name="T7" fmla="*/ 4528 h 4528"/>
                <a:gd name="T8" fmla="*/ 2468 w 4851"/>
                <a:gd name="T9" fmla="*/ 1294 h 4528"/>
                <a:gd name="T10" fmla="*/ 1 w 4851"/>
                <a:gd name="T11" fmla="*/ 0 h 4528"/>
              </a:gdLst>
              <a:ahLst/>
              <a:cxnLst>
                <a:cxn ang="0">
                  <a:pos x="T0" y="T1"/>
                </a:cxn>
                <a:cxn ang="0">
                  <a:pos x="T2" y="T3"/>
                </a:cxn>
                <a:cxn ang="0">
                  <a:pos x="T4" y="T5"/>
                </a:cxn>
                <a:cxn ang="0">
                  <a:pos x="T6" y="T7"/>
                </a:cxn>
                <a:cxn ang="0">
                  <a:pos x="T8" y="T9"/>
                </a:cxn>
                <a:cxn ang="0">
                  <a:pos x="T10" y="T11"/>
                </a:cxn>
              </a:cxnLst>
              <a:rect l="0" t="0" r="r" b="b"/>
              <a:pathLst>
                <a:path w="4851" h="4528">
                  <a:moveTo>
                    <a:pt x="1" y="0"/>
                  </a:moveTo>
                  <a:lnTo>
                    <a:pt x="0" y="0"/>
                  </a:lnTo>
                  <a:lnTo>
                    <a:pt x="528" y="2862"/>
                  </a:lnTo>
                  <a:lnTo>
                    <a:pt x="4851" y="4528"/>
                  </a:lnTo>
                  <a:lnTo>
                    <a:pt x="2468" y="1294"/>
                  </a:lnTo>
                  <a:lnTo>
                    <a:pt x="1" y="0"/>
                  </a:lnTo>
                  <a:close/>
                </a:path>
              </a:pathLst>
            </a:custGeom>
            <a:solidFill>
              <a:srgbClr val="E7E6E6">
                <a:lumMod val="90000"/>
              </a:srgb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19" name="Freeform 268"/>
            <p:cNvSpPr/>
            <p:nvPr/>
          </p:nvSpPr>
          <p:spPr bwMode="auto">
            <a:xfrm>
              <a:off x="4914900" y="411720"/>
              <a:ext cx="923925" cy="1380749"/>
            </a:xfrm>
            <a:custGeom>
              <a:avLst/>
              <a:gdLst>
                <a:gd name="T0" fmla="*/ 2377 w 2905"/>
                <a:gd name="T1" fmla="*/ 0 h 4348"/>
                <a:gd name="T2" fmla="*/ 0 w 2905"/>
                <a:gd name="T3" fmla="*/ 1378 h 4348"/>
                <a:gd name="T4" fmla="*/ 577 w 2905"/>
                <a:gd name="T5" fmla="*/ 4348 h 4348"/>
                <a:gd name="T6" fmla="*/ 2905 w 2905"/>
                <a:gd name="T7" fmla="*/ 2862 h 4348"/>
                <a:gd name="T8" fmla="*/ 2377 w 2905"/>
                <a:gd name="T9" fmla="*/ 0 h 4348"/>
              </a:gdLst>
              <a:ahLst/>
              <a:cxnLst>
                <a:cxn ang="0">
                  <a:pos x="T0" y="T1"/>
                </a:cxn>
                <a:cxn ang="0">
                  <a:pos x="T2" y="T3"/>
                </a:cxn>
                <a:cxn ang="0">
                  <a:pos x="T4" y="T5"/>
                </a:cxn>
                <a:cxn ang="0">
                  <a:pos x="T6" y="T7"/>
                </a:cxn>
                <a:cxn ang="0">
                  <a:pos x="T8" y="T9"/>
                </a:cxn>
              </a:cxnLst>
              <a:rect l="0" t="0" r="r" b="b"/>
              <a:pathLst>
                <a:path w="2905" h="4348">
                  <a:moveTo>
                    <a:pt x="2377" y="0"/>
                  </a:moveTo>
                  <a:lnTo>
                    <a:pt x="0" y="1378"/>
                  </a:lnTo>
                  <a:lnTo>
                    <a:pt x="577" y="4348"/>
                  </a:lnTo>
                  <a:lnTo>
                    <a:pt x="2905" y="2862"/>
                  </a:lnTo>
                  <a:lnTo>
                    <a:pt x="2377" y="0"/>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20" name="Freeform 269"/>
            <p:cNvSpPr/>
            <p:nvPr/>
          </p:nvSpPr>
          <p:spPr bwMode="auto">
            <a:xfrm>
              <a:off x="5230416" y="1"/>
              <a:ext cx="909638" cy="411719"/>
            </a:xfrm>
            <a:custGeom>
              <a:avLst/>
              <a:gdLst>
                <a:gd name="T0" fmla="*/ 0 w 2865"/>
                <a:gd name="T1" fmla="*/ 0 h 1292"/>
                <a:gd name="T2" fmla="*/ 1384 w 2865"/>
                <a:gd name="T3" fmla="*/ 1292 h 1292"/>
                <a:gd name="T4" fmla="*/ 2865 w 2865"/>
                <a:gd name="T5" fmla="*/ 0 h 1292"/>
                <a:gd name="T6" fmla="*/ 0 w 2865"/>
                <a:gd name="T7" fmla="*/ 0 h 1292"/>
              </a:gdLst>
              <a:ahLst/>
              <a:cxnLst>
                <a:cxn ang="0">
                  <a:pos x="T0" y="T1"/>
                </a:cxn>
                <a:cxn ang="0">
                  <a:pos x="T2" y="T3"/>
                </a:cxn>
                <a:cxn ang="0">
                  <a:pos x="T4" y="T5"/>
                </a:cxn>
                <a:cxn ang="0">
                  <a:pos x="T6" y="T7"/>
                </a:cxn>
              </a:cxnLst>
              <a:rect l="0" t="0" r="r" b="b"/>
              <a:pathLst>
                <a:path w="2865" h="1292">
                  <a:moveTo>
                    <a:pt x="0" y="0"/>
                  </a:moveTo>
                  <a:lnTo>
                    <a:pt x="1384" y="1292"/>
                  </a:lnTo>
                  <a:lnTo>
                    <a:pt x="2865" y="0"/>
                  </a:lnTo>
                  <a:lnTo>
                    <a:pt x="0" y="0"/>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21" name="Freeform 270"/>
            <p:cNvSpPr/>
            <p:nvPr/>
          </p:nvSpPr>
          <p:spPr bwMode="auto">
            <a:xfrm>
              <a:off x="4067175" y="1"/>
              <a:ext cx="1602581" cy="848499"/>
            </a:xfrm>
            <a:custGeom>
              <a:avLst/>
              <a:gdLst>
                <a:gd name="T0" fmla="*/ 5044 w 5044"/>
                <a:gd name="T1" fmla="*/ 1292 h 2670"/>
                <a:gd name="T2" fmla="*/ 3660 w 5044"/>
                <a:gd name="T3" fmla="*/ 0 h 2670"/>
                <a:gd name="T4" fmla="*/ 796 w 5044"/>
                <a:gd name="T5" fmla="*/ 0 h 2670"/>
                <a:gd name="T6" fmla="*/ 0 w 5044"/>
                <a:gd name="T7" fmla="*/ 1691 h 2670"/>
                <a:gd name="T8" fmla="*/ 2666 w 5044"/>
                <a:gd name="T9" fmla="*/ 2670 h 2670"/>
                <a:gd name="T10" fmla="*/ 2667 w 5044"/>
                <a:gd name="T11" fmla="*/ 2670 h 2670"/>
                <a:gd name="T12" fmla="*/ 5044 w 5044"/>
                <a:gd name="T13" fmla="*/ 1292 h 2670"/>
              </a:gdLst>
              <a:ahLst/>
              <a:cxnLst>
                <a:cxn ang="0">
                  <a:pos x="T0" y="T1"/>
                </a:cxn>
                <a:cxn ang="0">
                  <a:pos x="T2" y="T3"/>
                </a:cxn>
                <a:cxn ang="0">
                  <a:pos x="T4" y="T5"/>
                </a:cxn>
                <a:cxn ang="0">
                  <a:pos x="T6" y="T7"/>
                </a:cxn>
                <a:cxn ang="0">
                  <a:pos x="T8" y="T9"/>
                </a:cxn>
                <a:cxn ang="0">
                  <a:pos x="T10" y="T11"/>
                </a:cxn>
                <a:cxn ang="0">
                  <a:pos x="T12" y="T13"/>
                </a:cxn>
              </a:cxnLst>
              <a:rect l="0" t="0" r="r" b="b"/>
              <a:pathLst>
                <a:path w="5044" h="2670">
                  <a:moveTo>
                    <a:pt x="5044" y="1292"/>
                  </a:moveTo>
                  <a:lnTo>
                    <a:pt x="3660" y="0"/>
                  </a:lnTo>
                  <a:lnTo>
                    <a:pt x="796" y="0"/>
                  </a:lnTo>
                  <a:lnTo>
                    <a:pt x="0" y="1691"/>
                  </a:lnTo>
                  <a:lnTo>
                    <a:pt x="2666" y="2670"/>
                  </a:lnTo>
                  <a:lnTo>
                    <a:pt x="2667" y="2670"/>
                  </a:lnTo>
                  <a:lnTo>
                    <a:pt x="5044" y="1292"/>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22" name="Freeform 271"/>
            <p:cNvSpPr/>
            <p:nvPr/>
          </p:nvSpPr>
          <p:spPr bwMode="auto">
            <a:xfrm>
              <a:off x="4139804" y="848500"/>
              <a:ext cx="958453" cy="943969"/>
            </a:xfrm>
            <a:custGeom>
              <a:avLst/>
              <a:gdLst>
                <a:gd name="T0" fmla="*/ 2437 w 3014"/>
                <a:gd name="T1" fmla="*/ 0 h 2970"/>
                <a:gd name="T2" fmla="*/ 2436 w 3014"/>
                <a:gd name="T3" fmla="*/ 0 h 2970"/>
                <a:gd name="T4" fmla="*/ 0 w 3014"/>
                <a:gd name="T5" fmla="*/ 1359 h 2970"/>
                <a:gd name="T6" fmla="*/ 3014 w 3014"/>
                <a:gd name="T7" fmla="*/ 2970 h 2970"/>
                <a:gd name="T8" fmla="*/ 2437 w 3014"/>
                <a:gd name="T9" fmla="*/ 0 h 2970"/>
              </a:gdLst>
              <a:ahLst/>
              <a:cxnLst>
                <a:cxn ang="0">
                  <a:pos x="T0" y="T1"/>
                </a:cxn>
                <a:cxn ang="0">
                  <a:pos x="T2" y="T3"/>
                </a:cxn>
                <a:cxn ang="0">
                  <a:pos x="T4" y="T5"/>
                </a:cxn>
                <a:cxn ang="0">
                  <a:pos x="T6" y="T7"/>
                </a:cxn>
                <a:cxn ang="0">
                  <a:pos x="T8" y="T9"/>
                </a:cxn>
              </a:cxnLst>
              <a:rect l="0" t="0" r="r" b="b"/>
              <a:pathLst>
                <a:path w="3014" h="2970">
                  <a:moveTo>
                    <a:pt x="2437" y="0"/>
                  </a:moveTo>
                  <a:lnTo>
                    <a:pt x="2436" y="0"/>
                  </a:lnTo>
                  <a:lnTo>
                    <a:pt x="0" y="1359"/>
                  </a:lnTo>
                  <a:lnTo>
                    <a:pt x="3014" y="2970"/>
                  </a:lnTo>
                  <a:lnTo>
                    <a:pt x="2437" y="0"/>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23" name="Freeform 272"/>
            <p:cNvSpPr/>
            <p:nvPr/>
          </p:nvSpPr>
          <p:spPr bwMode="auto">
            <a:xfrm>
              <a:off x="5544741" y="1321081"/>
              <a:ext cx="984647" cy="1164746"/>
            </a:xfrm>
            <a:custGeom>
              <a:avLst/>
              <a:gdLst>
                <a:gd name="T0" fmla="*/ 0 w 3101"/>
                <a:gd name="T1" fmla="*/ 3203 h 3663"/>
                <a:gd name="T2" fmla="*/ 3101 w 3101"/>
                <a:gd name="T3" fmla="*/ 3663 h 3663"/>
                <a:gd name="T4" fmla="*/ 926 w 3101"/>
                <a:gd name="T5" fmla="*/ 0 h 3663"/>
                <a:gd name="T6" fmla="*/ 0 w 3101"/>
                <a:gd name="T7" fmla="*/ 3203 h 3663"/>
              </a:gdLst>
              <a:ahLst/>
              <a:cxnLst>
                <a:cxn ang="0">
                  <a:pos x="T0" y="T1"/>
                </a:cxn>
                <a:cxn ang="0">
                  <a:pos x="T2" y="T3"/>
                </a:cxn>
                <a:cxn ang="0">
                  <a:pos x="T4" y="T5"/>
                </a:cxn>
                <a:cxn ang="0">
                  <a:pos x="T6" y="T7"/>
                </a:cxn>
              </a:cxnLst>
              <a:rect l="0" t="0" r="r" b="b"/>
              <a:pathLst>
                <a:path w="3101" h="3663">
                  <a:moveTo>
                    <a:pt x="0" y="3203"/>
                  </a:moveTo>
                  <a:lnTo>
                    <a:pt x="3101" y="3663"/>
                  </a:lnTo>
                  <a:lnTo>
                    <a:pt x="926" y="0"/>
                  </a:lnTo>
                  <a:lnTo>
                    <a:pt x="0" y="3203"/>
                  </a:lnTo>
                  <a:close/>
                </a:path>
              </a:pathLst>
            </a:custGeom>
            <a:solidFill>
              <a:srgbClr val="E7E6E6">
                <a:lumMod val="90000"/>
              </a:srgb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24" name="Freeform 273"/>
            <p:cNvSpPr/>
            <p:nvPr/>
          </p:nvSpPr>
          <p:spPr bwMode="auto">
            <a:xfrm>
              <a:off x="5544741" y="2340234"/>
              <a:ext cx="984647" cy="855658"/>
            </a:xfrm>
            <a:custGeom>
              <a:avLst/>
              <a:gdLst>
                <a:gd name="T0" fmla="*/ 3101 w 3101"/>
                <a:gd name="T1" fmla="*/ 460 h 2698"/>
                <a:gd name="T2" fmla="*/ 0 w 3101"/>
                <a:gd name="T3" fmla="*/ 0 h 2698"/>
                <a:gd name="T4" fmla="*/ 1739 w 3101"/>
                <a:gd name="T5" fmla="*/ 2698 h 2698"/>
                <a:gd name="T6" fmla="*/ 3101 w 3101"/>
                <a:gd name="T7" fmla="*/ 460 h 2698"/>
              </a:gdLst>
              <a:ahLst/>
              <a:cxnLst>
                <a:cxn ang="0">
                  <a:pos x="T0" y="T1"/>
                </a:cxn>
                <a:cxn ang="0">
                  <a:pos x="T2" y="T3"/>
                </a:cxn>
                <a:cxn ang="0">
                  <a:pos x="T4" y="T5"/>
                </a:cxn>
                <a:cxn ang="0">
                  <a:pos x="T6" y="T7"/>
                </a:cxn>
              </a:cxnLst>
              <a:rect l="0" t="0" r="r" b="b"/>
              <a:pathLst>
                <a:path w="3101" h="2698">
                  <a:moveTo>
                    <a:pt x="3101" y="460"/>
                  </a:moveTo>
                  <a:lnTo>
                    <a:pt x="0" y="0"/>
                  </a:lnTo>
                  <a:lnTo>
                    <a:pt x="1739" y="2698"/>
                  </a:lnTo>
                  <a:lnTo>
                    <a:pt x="3101" y="460"/>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25" name="Freeform 274"/>
            <p:cNvSpPr/>
            <p:nvPr/>
          </p:nvSpPr>
          <p:spPr bwMode="auto">
            <a:xfrm>
              <a:off x="4399360" y="1321081"/>
              <a:ext cx="1439465" cy="1365235"/>
            </a:xfrm>
            <a:custGeom>
              <a:avLst/>
              <a:gdLst>
                <a:gd name="T0" fmla="*/ 3603 w 4529"/>
                <a:gd name="T1" fmla="*/ 3203 h 4295"/>
                <a:gd name="T2" fmla="*/ 4529 w 4529"/>
                <a:gd name="T3" fmla="*/ 0 h 4295"/>
                <a:gd name="T4" fmla="*/ 2201 w 4529"/>
                <a:gd name="T5" fmla="*/ 1486 h 4295"/>
                <a:gd name="T6" fmla="*/ 0 w 4529"/>
                <a:gd name="T7" fmla="*/ 4295 h 4295"/>
                <a:gd name="T8" fmla="*/ 3603 w 4529"/>
                <a:gd name="T9" fmla="*/ 3203 h 4295"/>
              </a:gdLst>
              <a:ahLst/>
              <a:cxnLst>
                <a:cxn ang="0">
                  <a:pos x="T0" y="T1"/>
                </a:cxn>
                <a:cxn ang="0">
                  <a:pos x="T2" y="T3"/>
                </a:cxn>
                <a:cxn ang="0">
                  <a:pos x="T4" y="T5"/>
                </a:cxn>
                <a:cxn ang="0">
                  <a:pos x="T6" y="T7"/>
                </a:cxn>
                <a:cxn ang="0">
                  <a:pos x="T8" y="T9"/>
                </a:cxn>
              </a:cxnLst>
              <a:rect l="0" t="0" r="r" b="b"/>
              <a:pathLst>
                <a:path w="4529" h="4295">
                  <a:moveTo>
                    <a:pt x="3603" y="3203"/>
                  </a:moveTo>
                  <a:lnTo>
                    <a:pt x="4529" y="0"/>
                  </a:lnTo>
                  <a:lnTo>
                    <a:pt x="2201" y="1486"/>
                  </a:lnTo>
                  <a:lnTo>
                    <a:pt x="0" y="4295"/>
                  </a:lnTo>
                  <a:lnTo>
                    <a:pt x="3603" y="3203"/>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26" name="Freeform 275"/>
            <p:cNvSpPr/>
            <p:nvPr/>
          </p:nvSpPr>
          <p:spPr bwMode="auto">
            <a:xfrm>
              <a:off x="5838825" y="1321081"/>
              <a:ext cx="1372791" cy="1164746"/>
            </a:xfrm>
            <a:custGeom>
              <a:avLst/>
              <a:gdLst>
                <a:gd name="T0" fmla="*/ 0 w 4323"/>
                <a:gd name="T1" fmla="*/ 0 h 3663"/>
                <a:gd name="T2" fmla="*/ 2175 w 4323"/>
                <a:gd name="T3" fmla="*/ 3663 h 3663"/>
                <a:gd name="T4" fmla="*/ 4323 w 4323"/>
                <a:gd name="T5" fmla="*/ 1666 h 3663"/>
                <a:gd name="T6" fmla="*/ 0 w 4323"/>
                <a:gd name="T7" fmla="*/ 0 h 3663"/>
              </a:gdLst>
              <a:ahLst/>
              <a:cxnLst>
                <a:cxn ang="0">
                  <a:pos x="T0" y="T1"/>
                </a:cxn>
                <a:cxn ang="0">
                  <a:pos x="T2" y="T3"/>
                </a:cxn>
                <a:cxn ang="0">
                  <a:pos x="T4" y="T5"/>
                </a:cxn>
                <a:cxn ang="0">
                  <a:pos x="T6" y="T7"/>
                </a:cxn>
              </a:cxnLst>
              <a:rect l="0" t="0" r="r" b="b"/>
              <a:pathLst>
                <a:path w="4323" h="3663">
                  <a:moveTo>
                    <a:pt x="0" y="0"/>
                  </a:moveTo>
                  <a:lnTo>
                    <a:pt x="2175" y="3663"/>
                  </a:lnTo>
                  <a:lnTo>
                    <a:pt x="4323" y="1666"/>
                  </a:lnTo>
                  <a:lnTo>
                    <a:pt x="0" y="0"/>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27" name="Freeform 276"/>
            <p:cNvSpPr/>
            <p:nvPr/>
          </p:nvSpPr>
          <p:spPr bwMode="auto">
            <a:xfrm>
              <a:off x="6096000" y="3195893"/>
              <a:ext cx="821531" cy="883107"/>
            </a:xfrm>
            <a:custGeom>
              <a:avLst/>
              <a:gdLst>
                <a:gd name="T0" fmla="*/ 209 w 2585"/>
                <a:gd name="T1" fmla="*/ 2775 h 2775"/>
                <a:gd name="T2" fmla="*/ 2585 w 2585"/>
                <a:gd name="T3" fmla="*/ 1429 h 2775"/>
                <a:gd name="T4" fmla="*/ 0 w 2585"/>
                <a:gd name="T5" fmla="*/ 0 h 2775"/>
                <a:gd name="T6" fmla="*/ 209 w 2585"/>
                <a:gd name="T7" fmla="*/ 2775 h 2775"/>
              </a:gdLst>
              <a:ahLst/>
              <a:cxnLst>
                <a:cxn ang="0">
                  <a:pos x="T0" y="T1"/>
                </a:cxn>
                <a:cxn ang="0">
                  <a:pos x="T2" y="T3"/>
                </a:cxn>
                <a:cxn ang="0">
                  <a:pos x="T4" y="T5"/>
                </a:cxn>
                <a:cxn ang="0">
                  <a:pos x="T6" y="T7"/>
                </a:cxn>
              </a:cxnLst>
              <a:rect l="0" t="0" r="r" b="b"/>
              <a:pathLst>
                <a:path w="2585" h="2775">
                  <a:moveTo>
                    <a:pt x="209" y="2775"/>
                  </a:moveTo>
                  <a:lnTo>
                    <a:pt x="2585" y="1429"/>
                  </a:lnTo>
                  <a:lnTo>
                    <a:pt x="0" y="0"/>
                  </a:lnTo>
                  <a:lnTo>
                    <a:pt x="209" y="2775"/>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28" name="Freeform 277"/>
            <p:cNvSpPr/>
            <p:nvPr/>
          </p:nvSpPr>
          <p:spPr bwMode="auto">
            <a:xfrm>
              <a:off x="6162675" y="3650574"/>
              <a:ext cx="810816" cy="1492927"/>
            </a:xfrm>
            <a:custGeom>
              <a:avLst/>
              <a:gdLst>
                <a:gd name="T0" fmla="*/ 2376 w 2547"/>
                <a:gd name="T1" fmla="*/ 0 h 4694"/>
                <a:gd name="T2" fmla="*/ 0 w 2547"/>
                <a:gd name="T3" fmla="*/ 1346 h 4694"/>
                <a:gd name="T4" fmla="*/ 560 w 2547"/>
                <a:gd name="T5" fmla="*/ 4694 h 4694"/>
                <a:gd name="T6" fmla="*/ 2547 w 2547"/>
                <a:gd name="T7" fmla="*/ 2266 h 4694"/>
                <a:gd name="T8" fmla="*/ 2376 w 2547"/>
                <a:gd name="T9" fmla="*/ 0 h 4694"/>
              </a:gdLst>
              <a:ahLst/>
              <a:cxnLst>
                <a:cxn ang="0">
                  <a:pos x="T0" y="T1"/>
                </a:cxn>
                <a:cxn ang="0">
                  <a:pos x="T2" y="T3"/>
                </a:cxn>
                <a:cxn ang="0">
                  <a:pos x="T4" y="T5"/>
                </a:cxn>
                <a:cxn ang="0">
                  <a:pos x="T6" y="T7"/>
                </a:cxn>
                <a:cxn ang="0">
                  <a:pos x="T8" y="T9"/>
                </a:cxn>
              </a:cxnLst>
              <a:rect l="0" t="0" r="r" b="b"/>
              <a:pathLst>
                <a:path w="2547" h="4694">
                  <a:moveTo>
                    <a:pt x="2376" y="0"/>
                  </a:moveTo>
                  <a:lnTo>
                    <a:pt x="0" y="1346"/>
                  </a:lnTo>
                  <a:lnTo>
                    <a:pt x="560" y="4694"/>
                  </a:lnTo>
                  <a:lnTo>
                    <a:pt x="2547" y="2266"/>
                  </a:lnTo>
                  <a:lnTo>
                    <a:pt x="2376" y="0"/>
                  </a:lnTo>
                  <a:close/>
                </a:path>
              </a:pathLst>
            </a:custGeom>
            <a:solidFill>
              <a:srgbClr val="E7E6E6">
                <a:lumMod val="90000"/>
              </a:srgb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29" name="Freeform 278"/>
            <p:cNvSpPr/>
            <p:nvPr/>
          </p:nvSpPr>
          <p:spPr bwMode="auto">
            <a:xfrm>
              <a:off x="5080397" y="3195893"/>
              <a:ext cx="1082278" cy="1076435"/>
            </a:xfrm>
            <a:custGeom>
              <a:avLst/>
              <a:gdLst>
                <a:gd name="T0" fmla="*/ 3406 w 3406"/>
                <a:gd name="T1" fmla="*/ 2775 h 3382"/>
                <a:gd name="T2" fmla="*/ 3197 w 3406"/>
                <a:gd name="T3" fmla="*/ 0 h 3382"/>
                <a:gd name="T4" fmla="*/ 0 w 3406"/>
                <a:gd name="T5" fmla="*/ 3382 h 3382"/>
                <a:gd name="T6" fmla="*/ 3406 w 3406"/>
                <a:gd name="T7" fmla="*/ 2775 h 3382"/>
              </a:gdLst>
              <a:ahLst/>
              <a:cxnLst>
                <a:cxn ang="0">
                  <a:pos x="T0" y="T1"/>
                </a:cxn>
                <a:cxn ang="0">
                  <a:pos x="T2" y="T3"/>
                </a:cxn>
                <a:cxn ang="0">
                  <a:pos x="T4" y="T5"/>
                </a:cxn>
                <a:cxn ang="0">
                  <a:pos x="T6" y="T7"/>
                </a:cxn>
              </a:cxnLst>
              <a:rect l="0" t="0" r="r" b="b"/>
              <a:pathLst>
                <a:path w="3406" h="3382">
                  <a:moveTo>
                    <a:pt x="3406" y="2775"/>
                  </a:moveTo>
                  <a:lnTo>
                    <a:pt x="3197" y="0"/>
                  </a:lnTo>
                  <a:lnTo>
                    <a:pt x="0" y="3382"/>
                  </a:lnTo>
                  <a:lnTo>
                    <a:pt x="3406" y="2775"/>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30" name="Freeform 279"/>
            <p:cNvSpPr/>
            <p:nvPr/>
          </p:nvSpPr>
          <p:spPr bwMode="auto">
            <a:xfrm>
              <a:off x="6096000" y="2485827"/>
              <a:ext cx="1547813" cy="1164746"/>
            </a:xfrm>
            <a:custGeom>
              <a:avLst/>
              <a:gdLst>
                <a:gd name="T0" fmla="*/ 0 w 4868"/>
                <a:gd name="T1" fmla="*/ 2238 h 3667"/>
                <a:gd name="T2" fmla="*/ 2585 w 4868"/>
                <a:gd name="T3" fmla="*/ 3667 h 3667"/>
                <a:gd name="T4" fmla="*/ 4868 w 4868"/>
                <a:gd name="T5" fmla="*/ 1862 h 3667"/>
                <a:gd name="T6" fmla="*/ 1362 w 4868"/>
                <a:gd name="T7" fmla="*/ 0 h 3667"/>
                <a:gd name="T8" fmla="*/ 0 w 4868"/>
                <a:gd name="T9" fmla="*/ 2238 h 3667"/>
              </a:gdLst>
              <a:ahLst/>
              <a:cxnLst>
                <a:cxn ang="0">
                  <a:pos x="T0" y="T1"/>
                </a:cxn>
                <a:cxn ang="0">
                  <a:pos x="T2" y="T3"/>
                </a:cxn>
                <a:cxn ang="0">
                  <a:pos x="T4" y="T5"/>
                </a:cxn>
                <a:cxn ang="0">
                  <a:pos x="T6" y="T7"/>
                </a:cxn>
                <a:cxn ang="0">
                  <a:pos x="T8" y="T9"/>
                </a:cxn>
              </a:cxnLst>
              <a:rect l="0" t="0" r="r" b="b"/>
              <a:pathLst>
                <a:path w="4868" h="3667">
                  <a:moveTo>
                    <a:pt x="0" y="2238"/>
                  </a:moveTo>
                  <a:lnTo>
                    <a:pt x="2585" y="3667"/>
                  </a:lnTo>
                  <a:lnTo>
                    <a:pt x="4868" y="1862"/>
                  </a:lnTo>
                  <a:lnTo>
                    <a:pt x="1362" y="0"/>
                  </a:lnTo>
                  <a:lnTo>
                    <a:pt x="0" y="2238"/>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31" name="Freeform 280"/>
            <p:cNvSpPr/>
            <p:nvPr/>
          </p:nvSpPr>
          <p:spPr bwMode="auto">
            <a:xfrm>
              <a:off x="4933950" y="4272328"/>
              <a:ext cx="1407319" cy="871173"/>
            </a:xfrm>
            <a:custGeom>
              <a:avLst/>
              <a:gdLst>
                <a:gd name="T0" fmla="*/ 460 w 4426"/>
                <a:gd name="T1" fmla="*/ 0 h 2741"/>
                <a:gd name="T2" fmla="*/ 0 w 4426"/>
                <a:gd name="T3" fmla="*/ 2741 h 2741"/>
                <a:gd name="T4" fmla="*/ 4426 w 4426"/>
                <a:gd name="T5" fmla="*/ 2741 h 2741"/>
                <a:gd name="T6" fmla="*/ 460 w 4426"/>
                <a:gd name="T7" fmla="*/ 0 h 2741"/>
              </a:gdLst>
              <a:ahLst/>
              <a:cxnLst>
                <a:cxn ang="0">
                  <a:pos x="T0" y="T1"/>
                </a:cxn>
                <a:cxn ang="0">
                  <a:pos x="T2" y="T3"/>
                </a:cxn>
                <a:cxn ang="0">
                  <a:pos x="T4" y="T5"/>
                </a:cxn>
                <a:cxn ang="0">
                  <a:pos x="T6" y="T7"/>
                </a:cxn>
              </a:cxnLst>
              <a:rect l="0" t="0" r="r" b="b"/>
              <a:pathLst>
                <a:path w="4426" h="2741">
                  <a:moveTo>
                    <a:pt x="460" y="0"/>
                  </a:moveTo>
                  <a:lnTo>
                    <a:pt x="0" y="2741"/>
                  </a:lnTo>
                  <a:lnTo>
                    <a:pt x="4426" y="2741"/>
                  </a:lnTo>
                  <a:lnTo>
                    <a:pt x="460" y="0"/>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32" name="Freeform 281"/>
            <p:cNvSpPr/>
            <p:nvPr/>
          </p:nvSpPr>
          <p:spPr bwMode="auto">
            <a:xfrm>
              <a:off x="4140994" y="4272328"/>
              <a:ext cx="939404" cy="871173"/>
            </a:xfrm>
            <a:custGeom>
              <a:avLst/>
              <a:gdLst>
                <a:gd name="T0" fmla="*/ 2494 w 2954"/>
                <a:gd name="T1" fmla="*/ 2741 h 2741"/>
                <a:gd name="T2" fmla="*/ 2954 w 2954"/>
                <a:gd name="T3" fmla="*/ 0 h 2741"/>
                <a:gd name="T4" fmla="*/ 0 w 2954"/>
                <a:gd name="T5" fmla="*/ 2741 h 2741"/>
                <a:gd name="T6" fmla="*/ 2494 w 2954"/>
                <a:gd name="T7" fmla="*/ 2741 h 2741"/>
              </a:gdLst>
              <a:ahLst/>
              <a:cxnLst>
                <a:cxn ang="0">
                  <a:pos x="T0" y="T1"/>
                </a:cxn>
                <a:cxn ang="0">
                  <a:pos x="T2" y="T3"/>
                </a:cxn>
                <a:cxn ang="0">
                  <a:pos x="T4" y="T5"/>
                </a:cxn>
                <a:cxn ang="0">
                  <a:pos x="T6" y="T7"/>
                </a:cxn>
              </a:cxnLst>
              <a:rect l="0" t="0" r="r" b="b"/>
              <a:pathLst>
                <a:path w="2954" h="2741">
                  <a:moveTo>
                    <a:pt x="2494" y="2741"/>
                  </a:moveTo>
                  <a:lnTo>
                    <a:pt x="2954" y="0"/>
                  </a:lnTo>
                  <a:lnTo>
                    <a:pt x="0" y="2741"/>
                  </a:lnTo>
                  <a:lnTo>
                    <a:pt x="2494" y="2741"/>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33" name="Freeform 282"/>
            <p:cNvSpPr/>
            <p:nvPr/>
          </p:nvSpPr>
          <p:spPr bwMode="auto">
            <a:xfrm>
              <a:off x="5080397" y="4078999"/>
              <a:ext cx="1260872" cy="1064502"/>
            </a:xfrm>
            <a:custGeom>
              <a:avLst/>
              <a:gdLst>
                <a:gd name="T0" fmla="*/ 3406 w 3966"/>
                <a:gd name="T1" fmla="*/ 0 h 3348"/>
                <a:gd name="T2" fmla="*/ 0 w 3966"/>
                <a:gd name="T3" fmla="*/ 607 h 3348"/>
                <a:gd name="T4" fmla="*/ 3966 w 3966"/>
                <a:gd name="T5" fmla="*/ 3348 h 3348"/>
                <a:gd name="T6" fmla="*/ 3406 w 3966"/>
                <a:gd name="T7" fmla="*/ 0 h 3348"/>
              </a:gdLst>
              <a:ahLst/>
              <a:cxnLst>
                <a:cxn ang="0">
                  <a:pos x="T0" y="T1"/>
                </a:cxn>
                <a:cxn ang="0">
                  <a:pos x="T2" y="T3"/>
                </a:cxn>
                <a:cxn ang="0">
                  <a:pos x="T4" y="T5"/>
                </a:cxn>
                <a:cxn ang="0">
                  <a:pos x="T6" y="T7"/>
                </a:cxn>
              </a:cxnLst>
              <a:rect l="0" t="0" r="r" b="b"/>
              <a:pathLst>
                <a:path w="3966" h="3348">
                  <a:moveTo>
                    <a:pt x="3406" y="0"/>
                  </a:moveTo>
                  <a:lnTo>
                    <a:pt x="0" y="607"/>
                  </a:lnTo>
                  <a:lnTo>
                    <a:pt x="3966" y="3348"/>
                  </a:lnTo>
                  <a:lnTo>
                    <a:pt x="3406" y="0"/>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34" name="Freeform 283"/>
            <p:cNvSpPr/>
            <p:nvPr/>
          </p:nvSpPr>
          <p:spPr bwMode="auto">
            <a:xfrm>
              <a:off x="4427935" y="3195893"/>
              <a:ext cx="1668065" cy="1076435"/>
            </a:xfrm>
            <a:custGeom>
              <a:avLst/>
              <a:gdLst>
                <a:gd name="T0" fmla="*/ 2057 w 5254"/>
                <a:gd name="T1" fmla="*/ 3382 h 3382"/>
                <a:gd name="T2" fmla="*/ 5254 w 5254"/>
                <a:gd name="T3" fmla="*/ 0 h 3382"/>
                <a:gd name="T4" fmla="*/ 0 w 5254"/>
                <a:gd name="T5" fmla="*/ 491 h 3382"/>
                <a:gd name="T6" fmla="*/ 2057 w 5254"/>
                <a:gd name="T7" fmla="*/ 3382 h 3382"/>
              </a:gdLst>
              <a:ahLst/>
              <a:cxnLst>
                <a:cxn ang="0">
                  <a:pos x="T0" y="T1"/>
                </a:cxn>
                <a:cxn ang="0">
                  <a:pos x="T2" y="T3"/>
                </a:cxn>
                <a:cxn ang="0">
                  <a:pos x="T4" y="T5"/>
                </a:cxn>
                <a:cxn ang="0">
                  <a:pos x="T6" y="T7"/>
                </a:cxn>
              </a:cxnLst>
              <a:rect l="0" t="0" r="r" b="b"/>
              <a:pathLst>
                <a:path w="5254" h="3382">
                  <a:moveTo>
                    <a:pt x="2057" y="3382"/>
                  </a:moveTo>
                  <a:lnTo>
                    <a:pt x="5254" y="0"/>
                  </a:lnTo>
                  <a:lnTo>
                    <a:pt x="0" y="491"/>
                  </a:lnTo>
                  <a:lnTo>
                    <a:pt x="2057" y="3382"/>
                  </a:lnTo>
                  <a:close/>
                </a:path>
              </a:pathLst>
            </a:custGeom>
            <a:solidFill>
              <a:srgbClr val="E7E6E6">
                <a:lumMod val="90000"/>
              </a:srgb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35" name="Freeform 284"/>
            <p:cNvSpPr/>
            <p:nvPr/>
          </p:nvSpPr>
          <p:spPr bwMode="auto">
            <a:xfrm>
              <a:off x="6917531" y="3077748"/>
              <a:ext cx="726281" cy="695745"/>
            </a:xfrm>
            <a:custGeom>
              <a:avLst/>
              <a:gdLst>
                <a:gd name="T0" fmla="*/ 2203 w 2283"/>
                <a:gd name="T1" fmla="*/ 2189 h 2189"/>
                <a:gd name="T2" fmla="*/ 2283 w 2283"/>
                <a:gd name="T3" fmla="*/ 0 h 2189"/>
                <a:gd name="T4" fmla="*/ 0 w 2283"/>
                <a:gd name="T5" fmla="*/ 1805 h 2189"/>
                <a:gd name="T6" fmla="*/ 2203 w 2283"/>
                <a:gd name="T7" fmla="*/ 2189 h 2189"/>
              </a:gdLst>
              <a:ahLst/>
              <a:cxnLst>
                <a:cxn ang="0">
                  <a:pos x="T0" y="T1"/>
                </a:cxn>
                <a:cxn ang="0">
                  <a:pos x="T2" y="T3"/>
                </a:cxn>
                <a:cxn ang="0">
                  <a:pos x="T4" y="T5"/>
                </a:cxn>
                <a:cxn ang="0">
                  <a:pos x="T6" y="T7"/>
                </a:cxn>
              </a:cxnLst>
              <a:rect l="0" t="0" r="r" b="b"/>
              <a:pathLst>
                <a:path w="2283" h="2189">
                  <a:moveTo>
                    <a:pt x="2203" y="2189"/>
                  </a:moveTo>
                  <a:lnTo>
                    <a:pt x="2283" y="0"/>
                  </a:lnTo>
                  <a:lnTo>
                    <a:pt x="0" y="1805"/>
                  </a:lnTo>
                  <a:lnTo>
                    <a:pt x="2203" y="2189"/>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36" name="Freeform 285"/>
            <p:cNvSpPr/>
            <p:nvPr/>
          </p:nvSpPr>
          <p:spPr bwMode="auto">
            <a:xfrm>
              <a:off x="7618810" y="3773492"/>
              <a:ext cx="1521619" cy="840145"/>
            </a:xfrm>
            <a:custGeom>
              <a:avLst/>
              <a:gdLst>
                <a:gd name="T0" fmla="*/ 0 w 4789"/>
                <a:gd name="T1" fmla="*/ 0 h 2646"/>
                <a:gd name="T2" fmla="*/ 878 w 4789"/>
                <a:gd name="T3" fmla="*/ 2646 h 2646"/>
                <a:gd name="T4" fmla="*/ 4789 w 4789"/>
                <a:gd name="T5" fmla="*/ 1815 h 2646"/>
                <a:gd name="T6" fmla="*/ 0 w 4789"/>
                <a:gd name="T7" fmla="*/ 0 h 2646"/>
              </a:gdLst>
              <a:ahLst/>
              <a:cxnLst>
                <a:cxn ang="0">
                  <a:pos x="T0" y="T1"/>
                </a:cxn>
                <a:cxn ang="0">
                  <a:pos x="T2" y="T3"/>
                </a:cxn>
                <a:cxn ang="0">
                  <a:pos x="T4" y="T5"/>
                </a:cxn>
                <a:cxn ang="0">
                  <a:pos x="T6" y="T7"/>
                </a:cxn>
              </a:cxnLst>
              <a:rect l="0" t="0" r="r" b="b"/>
              <a:pathLst>
                <a:path w="4789" h="2646">
                  <a:moveTo>
                    <a:pt x="0" y="0"/>
                  </a:moveTo>
                  <a:lnTo>
                    <a:pt x="878" y="2646"/>
                  </a:lnTo>
                  <a:lnTo>
                    <a:pt x="4789" y="1815"/>
                  </a:lnTo>
                  <a:lnTo>
                    <a:pt x="0" y="0"/>
                  </a:lnTo>
                  <a:close/>
                </a:path>
              </a:pathLst>
            </a:custGeom>
            <a:solidFill>
              <a:sysClr val="window" lastClr="FFFFFF">
                <a:lumMod val="6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37" name="Freeform 286"/>
            <p:cNvSpPr/>
            <p:nvPr/>
          </p:nvSpPr>
          <p:spPr bwMode="auto">
            <a:xfrm>
              <a:off x="7618810" y="2596812"/>
              <a:ext cx="1016794" cy="1176680"/>
            </a:xfrm>
            <a:custGeom>
              <a:avLst/>
              <a:gdLst>
                <a:gd name="T0" fmla="*/ 80 w 3198"/>
                <a:gd name="T1" fmla="*/ 1512 h 3701"/>
                <a:gd name="T2" fmla="*/ 0 w 3198"/>
                <a:gd name="T3" fmla="*/ 3701 h 3701"/>
                <a:gd name="T4" fmla="*/ 3198 w 3198"/>
                <a:gd name="T5" fmla="*/ 2372 h 3701"/>
                <a:gd name="T6" fmla="*/ 1766 w 3198"/>
                <a:gd name="T7" fmla="*/ 0 h 3701"/>
                <a:gd name="T8" fmla="*/ 80 w 3198"/>
                <a:gd name="T9" fmla="*/ 1512 h 3701"/>
              </a:gdLst>
              <a:ahLst/>
              <a:cxnLst>
                <a:cxn ang="0">
                  <a:pos x="T0" y="T1"/>
                </a:cxn>
                <a:cxn ang="0">
                  <a:pos x="T2" y="T3"/>
                </a:cxn>
                <a:cxn ang="0">
                  <a:pos x="T4" y="T5"/>
                </a:cxn>
                <a:cxn ang="0">
                  <a:pos x="T6" y="T7"/>
                </a:cxn>
                <a:cxn ang="0">
                  <a:pos x="T8" y="T9"/>
                </a:cxn>
              </a:cxnLst>
              <a:rect l="0" t="0" r="r" b="b"/>
              <a:pathLst>
                <a:path w="3198" h="3701">
                  <a:moveTo>
                    <a:pt x="80" y="1512"/>
                  </a:moveTo>
                  <a:lnTo>
                    <a:pt x="0" y="3701"/>
                  </a:lnTo>
                  <a:lnTo>
                    <a:pt x="3198" y="2372"/>
                  </a:lnTo>
                  <a:lnTo>
                    <a:pt x="1766" y="0"/>
                  </a:lnTo>
                  <a:lnTo>
                    <a:pt x="80" y="1512"/>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38" name="Freeform 287"/>
            <p:cNvSpPr/>
            <p:nvPr/>
          </p:nvSpPr>
          <p:spPr bwMode="auto">
            <a:xfrm>
              <a:off x="6973491" y="4371380"/>
              <a:ext cx="925115" cy="772121"/>
            </a:xfrm>
            <a:custGeom>
              <a:avLst/>
              <a:gdLst>
                <a:gd name="T0" fmla="*/ 2910 w 2910"/>
                <a:gd name="T1" fmla="*/ 764 h 2428"/>
                <a:gd name="T2" fmla="*/ 0 w 2910"/>
                <a:gd name="T3" fmla="*/ 0 h 2428"/>
                <a:gd name="T4" fmla="*/ 484 w 2910"/>
                <a:gd name="T5" fmla="*/ 2428 h 2428"/>
                <a:gd name="T6" fmla="*/ 2416 w 2910"/>
                <a:gd name="T7" fmla="*/ 2428 h 2428"/>
                <a:gd name="T8" fmla="*/ 2910 w 2910"/>
                <a:gd name="T9" fmla="*/ 764 h 2428"/>
              </a:gdLst>
              <a:ahLst/>
              <a:cxnLst>
                <a:cxn ang="0">
                  <a:pos x="T0" y="T1"/>
                </a:cxn>
                <a:cxn ang="0">
                  <a:pos x="T2" y="T3"/>
                </a:cxn>
                <a:cxn ang="0">
                  <a:pos x="T4" y="T5"/>
                </a:cxn>
                <a:cxn ang="0">
                  <a:pos x="T6" y="T7"/>
                </a:cxn>
                <a:cxn ang="0">
                  <a:pos x="T8" y="T9"/>
                </a:cxn>
              </a:cxnLst>
              <a:rect l="0" t="0" r="r" b="b"/>
              <a:pathLst>
                <a:path w="2910" h="2428">
                  <a:moveTo>
                    <a:pt x="2910" y="764"/>
                  </a:moveTo>
                  <a:lnTo>
                    <a:pt x="0" y="0"/>
                  </a:lnTo>
                  <a:lnTo>
                    <a:pt x="484" y="2428"/>
                  </a:lnTo>
                  <a:lnTo>
                    <a:pt x="2416" y="2428"/>
                  </a:lnTo>
                  <a:lnTo>
                    <a:pt x="2910" y="764"/>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39" name="Freeform 288"/>
            <p:cNvSpPr/>
            <p:nvPr/>
          </p:nvSpPr>
          <p:spPr bwMode="auto">
            <a:xfrm>
              <a:off x="6917531" y="3650574"/>
              <a:ext cx="981075" cy="963063"/>
            </a:xfrm>
            <a:custGeom>
              <a:avLst/>
              <a:gdLst>
                <a:gd name="T0" fmla="*/ 171 w 3081"/>
                <a:gd name="T1" fmla="*/ 2266 h 3030"/>
                <a:gd name="T2" fmla="*/ 3081 w 3081"/>
                <a:gd name="T3" fmla="*/ 3030 h 3030"/>
                <a:gd name="T4" fmla="*/ 2203 w 3081"/>
                <a:gd name="T5" fmla="*/ 384 h 3030"/>
                <a:gd name="T6" fmla="*/ 0 w 3081"/>
                <a:gd name="T7" fmla="*/ 0 h 3030"/>
                <a:gd name="T8" fmla="*/ 171 w 3081"/>
                <a:gd name="T9" fmla="*/ 2266 h 3030"/>
              </a:gdLst>
              <a:ahLst/>
              <a:cxnLst>
                <a:cxn ang="0">
                  <a:pos x="T0" y="T1"/>
                </a:cxn>
                <a:cxn ang="0">
                  <a:pos x="T2" y="T3"/>
                </a:cxn>
                <a:cxn ang="0">
                  <a:pos x="T4" y="T5"/>
                </a:cxn>
                <a:cxn ang="0">
                  <a:pos x="T6" y="T7"/>
                </a:cxn>
                <a:cxn ang="0">
                  <a:pos x="T8" y="T9"/>
                </a:cxn>
              </a:cxnLst>
              <a:rect l="0" t="0" r="r" b="b"/>
              <a:pathLst>
                <a:path w="3081" h="3030">
                  <a:moveTo>
                    <a:pt x="171" y="2266"/>
                  </a:moveTo>
                  <a:lnTo>
                    <a:pt x="3081" y="3030"/>
                  </a:lnTo>
                  <a:lnTo>
                    <a:pt x="2203" y="384"/>
                  </a:lnTo>
                  <a:lnTo>
                    <a:pt x="0" y="0"/>
                  </a:lnTo>
                  <a:lnTo>
                    <a:pt x="171" y="2266"/>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40" name="Freeform 289"/>
            <p:cNvSpPr/>
            <p:nvPr/>
          </p:nvSpPr>
          <p:spPr bwMode="auto">
            <a:xfrm>
              <a:off x="7740254" y="4349899"/>
              <a:ext cx="1400175" cy="793602"/>
            </a:xfrm>
            <a:custGeom>
              <a:avLst/>
              <a:gdLst>
                <a:gd name="T0" fmla="*/ 494 w 4405"/>
                <a:gd name="T1" fmla="*/ 831 h 2495"/>
                <a:gd name="T2" fmla="*/ 0 w 4405"/>
                <a:gd name="T3" fmla="*/ 2495 h 2495"/>
                <a:gd name="T4" fmla="*/ 2202 w 4405"/>
                <a:gd name="T5" fmla="*/ 2495 h 2495"/>
                <a:gd name="T6" fmla="*/ 4405 w 4405"/>
                <a:gd name="T7" fmla="*/ 0 h 2495"/>
                <a:gd name="T8" fmla="*/ 494 w 4405"/>
                <a:gd name="T9" fmla="*/ 831 h 2495"/>
              </a:gdLst>
              <a:ahLst/>
              <a:cxnLst>
                <a:cxn ang="0">
                  <a:pos x="T0" y="T1"/>
                </a:cxn>
                <a:cxn ang="0">
                  <a:pos x="T2" y="T3"/>
                </a:cxn>
                <a:cxn ang="0">
                  <a:pos x="T4" y="T5"/>
                </a:cxn>
                <a:cxn ang="0">
                  <a:pos x="T6" y="T7"/>
                </a:cxn>
                <a:cxn ang="0">
                  <a:pos x="T8" y="T9"/>
                </a:cxn>
              </a:cxnLst>
              <a:rect l="0" t="0" r="r" b="b"/>
              <a:pathLst>
                <a:path w="4405" h="2495">
                  <a:moveTo>
                    <a:pt x="494" y="831"/>
                  </a:moveTo>
                  <a:lnTo>
                    <a:pt x="0" y="2495"/>
                  </a:lnTo>
                  <a:lnTo>
                    <a:pt x="2202" y="2495"/>
                  </a:lnTo>
                  <a:lnTo>
                    <a:pt x="4405" y="0"/>
                  </a:lnTo>
                  <a:lnTo>
                    <a:pt x="494" y="831"/>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41" name="Freeform 290"/>
            <p:cNvSpPr/>
            <p:nvPr/>
          </p:nvSpPr>
          <p:spPr bwMode="auto">
            <a:xfrm>
              <a:off x="6341269" y="4371380"/>
              <a:ext cx="784622" cy="772121"/>
            </a:xfrm>
            <a:custGeom>
              <a:avLst/>
              <a:gdLst>
                <a:gd name="T0" fmla="*/ 2471 w 2471"/>
                <a:gd name="T1" fmla="*/ 2428 h 2428"/>
                <a:gd name="T2" fmla="*/ 1987 w 2471"/>
                <a:gd name="T3" fmla="*/ 0 h 2428"/>
                <a:gd name="T4" fmla="*/ 0 w 2471"/>
                <a:gd name="T5" fmla="*/ 2428 h 2428"/>
                <a:gd name="T6" fmla="*/ 2471 w 2471"/>
                <a:gd name="T7" fmla="*/ 2428 h 2428"/>
              </a:gdLst>
              <a:ahLst/>
              <a:cxnLst>
                <a:cxn ang="0">
                  <a:pos x="T0" y="T1"/>
                </a:cxn>
                <a:cxn ang="0">
                  <a:pos x="T2" y="T3"/>
                </a:cxn>
                <a:cxn ang="0">
                  <a:pos x="T4" y="T5"/>
                </a:cxn>
                <a:cxn ang="0">
                  <a:pos x="T6" y="T7"/>
                </a:cxn>
              </a:cxnLst>
              <a:rect l="0" t="0" r="r" b="b"/>
              <a:pathLst>
                <a:path w="2471" h="2428">
                  <a:moveTo>
                    <a:pt x="2471" y="2428"/>
                  </a:moveTo>
                  <a:lnTo>
                    <a:pt x="1987" y="0"/>
                  </a:lnTo>
                  <a:lnTo>
                    <a:pt x="0" y="2428"/>
                  </a:lnTo>
                  <a:lnTo>
                    <a:pt x="2471" y="2428"/>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42" name="Freeform 291"/>
            <p:cNvSpPr/>
            <p:nvPr/>
          </p:nvSpPr>
          <p:spPr bwMode="auto">
            <a:xfrm>
              <a:off x="8440341" y="4349899"/>
              <a:ext cx="700088" cy="793602"/>
            </a:xfrm>
            <a:custGeom>
              <a:avLst/>
              <a:gdLst>
                <a:gd name="T0" fmla="*/ 2203 w 2203"/>
                <a:gd name="T1" fmla="*/ 2495 h 2495"/>
                <a:gd name="T2" fmla="*/ 2203 w 2203"/>
                <a:gd name="T3" fmla="*/ 0 h 2495"/>
                <a:gd name="T4" fmla="*/ 0 w 2203"/>
                <a:gd name="T5" fmla="*/ 2495 h 2495"/>
                <a:gd name="T6" fmla="*/ 2203 w 2203"/>
                <a:gd name="T7" fmla="*/ 2495 h 2495"/>
              </a:gdLst>
              <a:ahLst/>
              <a:cxnLst>
                <a:cxn ang="0">
                  <a:pos x="T0" y="T1"/>
                </a:cxn>
                <a:cxn ang="0">
                  <a:pos x="T2" y="T3"/>
                </a:cxn>
                <a:cxn ang="0">
                  <a:pos x="T4" y="T5"/>
                </a:cxn>
                <a:cxn ang="0">
                  <a:pos x="T6" y="T7"/>
                </a:cxn>
              </a:cxnLst>
              <a:rect l="0" t="0" r="r" b="b"/>
              <a:pathLst>
                <a:path w="2203" h="2495">
                  <a:moveTo>
                    <a:pt x="2203" y="2495"/>
                  </a:moveTo>
                  <a:lnTo>
                    <a:pt x="2203" y="0"/>
                  </a:lnTo>
                  <a:lnTo>
                    <a:pt x="0" y="2495"/>
                  </a:lnTo>
                  <a:lnTo>
                    <a:pt x="2203" y="2495"/>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43" name="Freeform 292"/>
            <p:cNvSpPr/>
            <p:nvPr/>
          </p:nvSpPr>
          <p:spPr bwMode="auto">
            <a:xfrm>
              <a:off x="7618810" y="3351033"/>
              <a:ext cx="1521619" cy="998866"/>
            </a:xfrm>
            <a:custGeom>
              <a:avLst/>
              <a:gdLst>
                <a:gd name="T0" fmla="*/ 0 w 4789"/>
                <a:gd name="T1" fmla="*/ 1329 h 3144"/>
                <a:gd name="T2" fmla="*/ 4789 w 4789"/>
                <a:gd name="T3" fmla="*/ 3144 h 3144"/>
                <a:gd name="T4" fmla="*/ 3198 w 4789"/>
                <a:gd name="T5" fmla="*/ 0 h 3144"/>
                <a:gd name="T6" fmla="*/ 0 w 4789"/>
                <a:gd name="T7" fmla="*/ 1329 h 3144"/>
              </a:gdLst>
              <a:ahLst/>
              <a:cxnLst>
                <a:cxn ang="0">
                  <a:pos x="T0" y="T1"/>
                </a:cxn>
                <a:cxn ang="0">
                  <a:pos x="T2" y="T3"/>
                </a:cxn>
                <a:cxn ang="0">
                  <a:pos x="T4" y="T5"/>
                </a:cxn>
                <a:cxn ang="0">
                  <a:pos x="T6" y="T7"/>
                </a:cxn>
              </a:cxnLst>
              <a:rect l="0" t="0" r="r" b="b"/>
              <a:pathLst>
                <a:path w="4789" h="3144">
                  <a:moveTo>
                    <a:pt x="0" y="1329"/>
                  </a:moveTo>
                  <a:lnTo>
                    <a:pt x="4789" y="3144"/>
                  </a:lnTo>
                  <a:lnTo>
                    <a:pt x="3198" y="0"/>
                  </a:lnTo>
                  <a:lnTo>
                    <a:pt x="0" y="1329"/>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44" name="Freeform 293"/>
            <p:cNvSpPr/>
            <p:nvPr/>
          </p:nvSpPr>
          <p:spPr bwMode="auto">
            <a:xfrm>
              <a:off x="8622506" y="2551463"/>
              <a:ext cx="521494" cy="1798435"/>
            </a:xfrm>
            <a:custGeom>
              <a:avLst/>
              <a:gdLst>
                <a:gd name="T0" fmla="*/ 0 w 1591"/>
                <a:gd name="T1" fmla="*/ 2517 h 5661"/>
                <a:gd name="T2" fmla="*/ 1591 w 1591"/>
                <a:gd name="T3" fmla="*/ 5661 h 5661"/>
                <a:gd name="T4" fmla="*/ 1591 w 1591"/>
                <a:gd name="T5" fmla="*/ 0 h 5661"/>
                <a:gd name="T6" fmla="*/ 0 w 1591"/>
                <a:gd name="T7" fmla="*/ 2517 h 5661"/>
              </a:gdLst>
              <a:ahLst/>
              <a:cxnLst>
                <a:cxn ang="0">
                  <a:pos x="T0" y="T1"/>
                </a:cxn>
                <a:cxn ang="0">
                  <a:pos x="T2" y="T3"/>
                </a:cxn>
                <a:cxn ang="0">
                  <a:pos x="T4" y="T5"/>
                </a:cxn>
                <a:cxn ang="0">
                  <a:pos x="T6" y="T7"/>
                </a:cxn>
              </a:cxnLst>
              <a:rect l="0" t="0" r="r" b="b"/>
              <a:pathLst>
                <a:path w="1591" h="5661">
                  <a:moveTo>
                    <a:pt x="0" y="2517"/>
                  </a:moveTo>
                  <a:lnTo>
                    <a:pt x="1591" y="5661"/>
                  </a:lnTo>
                  <a:lnTo>
                    <a:pt x="1591" y="0"/>
                  </a:lnTo>
                  <a:lnTo>
                    <a:pt x="0" y="2517"/>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45" name="Freeform 294"/>
            <p:cNvSpPr/>
            <p:nvPr/>
          </p:nvSpPr>
          <p:spPr bwMode="auto">
            <a:xfrm>
              <a:off x="4399360" y="2340234"/>
              <a:ext cx="1696640" cy="855658"/>
            </a:xfrm>
            <a:custGeom>
              <a:avLst/>
              <a:gdLst>
                <a:gd name="T0" fmla="*/ 5342 w 5342"/>
                <a:gd name="T1" fmla="*/ 2698 h 2698"/>
                <a:gd name="T2" fmla="*/ 3603 w 5342"/>
                <a:gd name="T3" fmla="*/ 0 h 2698"/>
                <a:gd name="T4" fmla="*/ 0 w 5342"/>
                <a:gd name="T5" fmla="*/ 1092 h 2698"/>
                <a:gd name="T6" fmla="*/ 5342 w 5342"/>
                <a:gd name="T7" fmla="*/ 2698 h 2698"/>
              </a:gdLst>
              <a:ahLst/>
              <a:cxnLst>
                <a:cxn ang="0">
                  <a:pos x="T0" y="T1"/>
                </a:cxn>
                <a:cxn ang="0">
                  <a:pos x="T2" y="T3"/>
                </a:cxn>
                <a:cxn ang="0">
                  <a:pos x="T4" y="T5"/>
                </a:cxn>
                <a:cxn ang="0">
                  <a:pos x="T6" y="T7"/>
                </a:cxn>
              </a:cxnLst>
              <a:rect l="0" t="0" r="r" b="b"/>
              <a:pathLst>
                <a:path w="5342" h="2698">
                  <a:moveTo>
                    <a:pt x="5342" y="2698"/>
                  </a:moveTo>
                  <a:lnTo>
                    <a:pt x="3603" y="0"/>
                  </a:lnTo>
                  <a:lnTo>
                    <a:pt x="0" y="1092"/>
                  </a:lnTo>
                  <a:lnTo>
                    <a:pt x="5342" y="2698"/>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46" name="Freeform 295"/>
            <p:cNvSpPr/>
            <p:nvPr/>
          </p:nvSpPr>
          <p:spPr bwMode="auto">
            <a:xfrm>
              <a:off x="6529388" y="1849752"/>
              <a:ext cx="1114425" cy="1227996"/>
            </a:xfrm>
            <a:custGeom>
              <a:avLst/>
              <a:gdLst>
                <a:gd name="T0" fmla="*/ 0 w 3506"/>
                <a:gd name="T1" fmla="*/ 1997 h 3859"/>
                <a:gd name="T2" fmla="*/ 3506 w 3506"/>
                <a:gd name="T3" fmla="*/ 3859 h 3859"/>
                <a:gd name="T4" fmla="*/ 2148 w 3506"/>
                <a:gd name="T5" fmla="*/ 0 h 3859"/>
                <a:gd name="T6" fmla="*/ 0 w 3506"/>
                <a:gd name="T7" fmla="*/ 1997 h 3859"/>
              </a:gdLst>
              <a:ahLst/>
              <a:cxnLst>
                <a:cxn ang="0">
                  <a:pos x="T0" y="T1"/>
                </a:cxn>
                <a:cxn ang="0">
                  <a:pos x="T2" y="T3"/>
                </a:cxn>
                <a:cxn ang="0">
                  <a:pos x="T4" y="T5"/>
                </a:cxn>
                <a:cxn ang="0">
                  <a:pos x="T6" y="T7"/>
                </a:cxn>
              </a:cxnLst>
              <a:rect l="0" t="0" r="r" b="b"/>
              <a:pathLst>
                <a:path w="3506" h="3859">
                  <a:moveTo>
                    <a:pt x="0" y="1997"/>
                  </a:moveTo>
                  <a:lnTo>
                    <a:pt x="3506" y="3859"/>
                  </a:lnTo>
                  <a:lnTo>
                    <a:pt x="2148" y="0"/>
                  </a:lnTo>
                  <a:lnTo>
                    <a:pt x="0" y="1997"/>
                  </a:lnTo>
                  <a:close/>
                </a:path>
              </a:pathLst>
            </a:custGeom>
            <a:solidFill>
              <a:srgbClr val="E7E6E6">
                <a:lumMod val="90000"/>
              </a:srgb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47" name="Freeform 296"/>
            <p:cNvSpPr/>
            <p:nvPr/>
          </p:nvSpPr>
          <p:spPr bwMode="auto">
            <a:xfrm>
              <a:off x="3070622" y="1"/>
              <a:ext cx="1250156" cy="537024"/>
            </a:xfrm>
            <a:custGeom>
              <a:avLst/>
              <a:gdLst>
                <a:gd name="T0" fmla="*/ 3136 w 3932"/>
                <a:gd name="T1" fmla="*/ 1691 h 1691"/>
                <a:gd name="T2" fmla="*/ 3932 w 3932"/>
                <a:gd name="T3" fmla="*/ 0 h 1691"/>
                <a:gd name="T4" fmla="*/ 0 w 3932"/>
                <a:gd name="T5" fmla="*/ 0 h 1691"/>
                <a:gd name="T6" fmla="*/ 3136 w 3932"/>
                <a:gd name="T7" fmla="*/ 1691 h 1691"/>
              </a:gdLst>
              <a:ahLst/>
              <a:cxnLst>
                <a:cxn ang="0">
                  <a:pos x="T0" y="T1"/>
                </a:cxn>
                <a:cxn ang="0">
                  <a:pos x="T2" y="T3"/>
                </a:cxn>
                <a:cxn ang="0">
                  <a:pos x="T4" y="T5"/>
                </a:cxn>
                <a:cxn ang="0">
                  <a:pos x="T6" y="T7"/>
                </a:cxn>
              </a:cxnLst>
              <a:rect l="0" t="0" r="r" b="b"/>
              <a:pathLst>
                <a:path w="3932" h="1691">
                  <a:moveTo>
                    <a:pt x="3136" y="1691"/>
                  </a:moveTo>
                  <a:lnTo>
                    <a:pt x="3932" y="0"/>
                  </a:lnTo>
                  <a:lnTo>
                    <a:pt x="0" y="0"/>
                  </a:lnTo>
                  <a:lnTo>
                    <a:pt x="3136" y="1691"/>
                  </a:lnTo>
                  <a:close/>
                </a:path>
              </a:pathLst>
            </a:custGeom>
            <a:solidFill>
              <a:srgbClr val="E7E6E6"/>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48" name="Freeform 297"/>
            <p:cNvSpPr/>
            <p:nvPr/>
          </p:nvSpPr>
          <p:spPr bwMode="auto">
            <a:xfrm>
              <a:off x="1821656" y="1"/>
              <a:ext cx="1268016" cy="985738"/>
            </a:xfrm>
            <a:custGeom>
              <a:avLst/>
              <a:gdLst>
                <a:gd name="T0" fmla="*/ 3987 w 3988"/>
                <a:gd name="T1" fmla="*/ 3100 h 3100"/>
                <a:gd name="T2" fmla="*/ 3988 w 3988"/>
                <a:gd name="T3" fmla="*/ 3099 h 3100"/>
                <a:gd name="T4" fmla="*/ 3931 w 3988"/>
                <a:gd name="T5" fmla="*/ 0 h 3100"/>
                <a:gd name="T6" fmla="*/ 0 w 3988"/>
                <a:gd name="T7" fmla="*/ 0 h 3100"/>
                <a:gd name="T8" fmla="*/ 966 w 3988"/>
                <a:gd name="T9" fmla="*/ 989 h 3100"/>
                <a:gd name="T10" fmla="*/ 3987 w 3988"/>
                <a:gd name="T11" fmla="*/ 3100 h 3100"/>
              </a:gdLst>
              <a:ahLst/>
              <a:cxnLst>
                <a:cxn ang="0">
                  <a:pos x="T0" y="T1"/>
                </a:cxn>
                <a:cxn ang="0">
                  <a:pos x="T2" y="T3"/>
                </a:cxn>
                <a:cxn ang="0">
                  <a:pos x="T4" y="T5"/>
                </a:cxn>
                <a:cxn ang="0">
                  <a:pos x="T6" y="T7"/>
                </a:cxn>
                <a:cxn ang="0">
                  <a:pos x="T8" y="T9"/>
                </a:cxn>
                <a:cxn ang="0">
                  <a:pos x="T10" y="T11"/>
                </a:cxn>
              </a:cxnLst>
              <a:rect l="0" t="0" r="r" b="b"/>
              <a:pathLst>
                <a:path w="3988" h="3100">
                  <a:moveTo>
                    <a:pt x="3987" y="3100"/>
                  </a:moveTo>
                  <a:lnTo>
                    <a:pt x="3988" y="3099"/>
                  </a:lnTo>
                  <a:lnTo>
                    <a:pt x="3931" y="0"/>
                  </a:lnTo>
                  <a:lnTo>
                    <a:pt x="0" y="0"/>
                  </a:lnTo>
                  <a:lnTo>
                    <a:pt x="966" y="989"/>
                  </a:lnTo>
                  <a:lnTo>
                    <a:pt x="3987" y="3100"/>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49" name="Freeform 298"/>
            <p:cNvSpPr/>
            <p:nvPr/>
          </p:nvSpPr>
          <p:spPr bwMode="auto">
            <a:xfrm>
              <a:off x="3087291" y="985739"/>
              <a:ext cx="1052513" cy="1058535"/>
            </a:xfrm>
            <a:custGeom>
              <a:avLst/>
              <a:gdLst>
                <a:gd name="T0" fmla="*/ 1 w 3310"/>
                <a:gd name="T1" fmla="*/ 0 h 3331"/>
                <a:gd name="T2" fmla="*/ 0 w 3310"/>
                <a:gd name="T3" fmla="*/ 1 h 3331"/>
                <a:gd name="T4" fmla="*/ 1114 w 3310"/>
                <a:gd name="T5" fmla="*/ 3331 h 3331"/>
                <a:gd name="T6" fmla="*/ 3310 w 3310"/>
                <a:gd name="T7" fmla="*/ 930 h 3331"/>
                <a:gd name="T8" fmla="*/ 1 w 3310"/>
                <a:gd name="T9" fmla="*/ 0 h 3331"/>
              </a:gdLst>
              <a:ahLst/>
              <a:cxnLst>
                <a:cxn ang="0">
                  <a:pos x="T0" y="T1"/>
                </a:cxn>
                <a:cxn ang="0">
                  <a:pos x="T2" y="T3"/>
                </a:cxn>
                <a:cxn ang="0">
                  <a:pos x="T4" y="T5"/>
                </a:cxn>
                <a:cxn ang="0">
                  <a:pos x="T6" y="T7"/>
                </a:cxn>
                <a:cxn ang="0">
                  <a:pos x="T8" y="T9"/>
                </a:cxn>
              </a:cxnLst>
              <a:rect l="0" t="0" r="r" b="b"/>
              <a:pathLst>
                <a:path w="3310" h="3331">
                  <a:moveTo>
                    <a:pt x="1" y="0"/>
                  </a:moveTo>
                  <a:lnTo>
                    <a:pt x="0" y="1"/>
                  </a:lnTo>
                  <a:lnTo>
                    <a:pt x="1114" y="3331"/>
                  </a:lnTo>
                  <a:lnTo>
                    <a:pt x="3310" y="930"/>
                  </a:lnTo>
                  <a:lnTo>
                    <a:pt x="1" y="0"/>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50" name="Freeform 299"/>
            <p:cNvSpPr/>
            <p:nvPr/>
          </p:nvSpPr>
          <p:spPr bwMode="auto">
            <a:xfrm>
              <a:off x="1625204" y="315055"/>
              <a:ext cx="1462088" cy="1325854"/>
            </a:xfrm>
            <a:custGeom>
              <a:avLst/>
              <a:gdLst>
                <a:gd name="T0" fmla="*/ 2901 w 4603"/>
                <a:gd name="T1" fmla="*/ 2846 h 4171"/>
                <a:gd name="T2" fmla="*/ 4603 w 4603"/>
                <a:gd name="T3" fmla="*/ 2111 h 4171"/>
                <a:gd name="T4" fmla="*/ 1582 w 4603"/>
                <a:gd name="T5" fmla="*/ 0 h 4171"/>
                <a:gd name="T6" fmla="*/ 0 w 4603"/>
                <a:gd name="T7" fmla="*/ 1381 h 4171"/>
                <a:gd name="T8" fmla="*/ 1336 w 4603"/>
                <a:gd name="T9" fmla="*/ 4171 h 4171"/>
                <a:gd name="T10" fmla="*/ 2901 w 4603"/>
                <a:gd name="T11" fmla="*/ 2846 h 4171"/>
              </a:gdLst>
              <a:ahLst/>
              <a:cxnLst>
                <a:cxn ang="0">
                  <a:pos x="T0" y="T1"/>
                </a:cxn>
                <a:cxn ang="0">
                  <a:pos x="T2" y="T3"/>
                </a:cxn>
                <a:cxn ang="0">
                  <a:pos x="T4" y="T5"/>
                </a:cxn>
                <a:cxn ang="0">
                  <a:pos x="T6" y="T7"/>
                </a:cxn>
                <a:cxn ang="0">
                  <a:pos x="T8" y="T9"/>
                </a:cxn>
                <a:cxn ang="0">
                  <a:pos x="T10" y="T11"/>
                </a:cxn>
              </a:cxnLst>
              <a:rect l="0" t="0" r="r" b="b"/>
              <a:pathLst>
                <a:path w="4603" h="4171">
                  <a:moveTo>
                    <a:pt x="2901" y="2846"/>
                  </a:moveTo>
                  <a:lnTo>
                    <a:pt x="4603" y="2111"/>
                  </a:lnTo>
                  <a:lnTo>
                    <a:pt x="1582" y="0"/>
                  </a:lnTo>
                  <a:lnTo>
                    <a:pt x="0" y="1381"/>
                  </a:lnTo>
                  <a:lnTo>
                    <a:pt x="1336" y="4171"/>
                  </a:lnTo>
                  <a:lnTo>
                    <a:pt x="2901" y="2846"/>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51" name="Freeform 300"/>
            <p:cNvSpPr/>
            <p:nvPr/>
          </p:nvSpPr>
          <p:spPr bwMode="auto">
            <a:xfrm>
              <a:off x="2050256" y="985739"/>
              <a:ext cx="1391841" cy="1058535"/>
            </a:xfrm>
            <a:custGeom>
              <a:avLst/>
              <a:gdLst>
                <a:gd name="T0" fmla="*/ 3267 w 4381"/>
                <a:gd name="T1" fmla="*/ 0 h 3330"/>
                <a:gd name="T2" fmla="*/ 1565 w 4381"/>
                <a:gd name="T3" fmla="*/ 735 h 3330"/>
                <a:gd name="T4" fmla="*/ 0 w 4381"/>
                <a:gd name="T5" fmla="*/ 2060 h 3330"/>
                <a:gd name="T6" fmla="*/ 4381 w 4381"/>
                <a:gd name="T7" fmla="*/ 3330 h 3330"/>
                <a:gd name="T8" fmla="*/ 3267 w 4381"/>
                <a:gd name="T9" fmla="*/ 0 h 3330"/>
              </a:gdLst>
              <a:ahLst/>
              <a:cxnLst>
                <a:cxn ang="0">
                  <a:pos x="T0" y="T1"/>
                </a:cxn>
                <a:cxn ang="0">
                  <a:pos x="T2" y="T3"/>
                </a:cxn>
                <a:cxn ang="0">
                  <a:pos x="T4" y="T5"/>
                </a:cxn>
                <a:cxn ang="0">
                  <a:pos x="T6" y="T7"/>
                </a:cxn>
                <a:cxn ang="0">
                  <a:pos x="T8" y="T9"/>
                </a:cxn>
              </a:cxnLst>
              <a:rect l="0" t="0" r="r" b="b"/>
              <a:pathLst>
                <a:path w="4381" h="3330">
                  <a:moveTo>
                    <a:pt x="3267" y="0"/>
                  </a:moveTo>
                  <a:lnTo>
                    <a:pt x="1565" y="735"/>
                  </a:lnTo>
                  <a:lnTo>
                    <a:pt x="0" y="2060"/>
                  </a:lnTo>
                  <a:lnTo>
                    <a:pt x="4381" y="3330"/>
                  </a:lnTo>
                  <a:lnTo>
                    <a:pt x="3267" y="0"/>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52" name="Freeform 301"/>
            <p:cNvSpPr/>
            <p:nvPr/>
          </p:nvSpPr>
          <p:spPr bwMode="auto">
            <a:xfrm>
              <a:off x="3070622" y="1"/>
              <a:ext cx="996553" cy="985738"/>
            </a:xfrm>
            <a:custGeom>
              <a:avLst/>
              <a:gdLst>
                <a:gd name="T0" fmla="*/ 0 w 3136"/>
                <a:gd name="T1" fmla="*/ 0 h 3099"/>
                <a:gd name="T2" fmla="*/ 57 w 3136"/>
                <a:gd name="T3" fmla="*/ 3099 h 3099"/>
                <a:gd name="T4" fmla="*/ 3136 w 3136"/>
                <a:gd name="T5" fmla="*/ 1691 h 3099"/>
                <a:gd name="T6" fmla="*/ 0 w 3136"/>
                <a:gd name="T7" fmla="*/ 0 h 3099"/>
              </a:gdLst>
              <a:ahLst/>
              <a:cxnLst>
                <a:cxn ang="0">
                  <a:pos x="T0" y="T1"/>
                </a:cxn>
                <a:cxn ang="0">
                  <a:pos x="T2" y="T3"/>
                </a:cxn>
                <a:cxn ang="0">
                  <a:pos x="T4" y="T5"/>
                </a:cxn>
                <a:cxn ang="0">
                  <a:pos x="T6" y="T7"/>
                </a:cxn>
              </a:cxnLst>
              <a:rect l="0" t="0" r="r" b="b"/>
              <a:pathLst>
                <a:path w="3136" h="3099">
                  <a:moveTo>
                    <a:pt x="0" y="0"/>
                  </a:moveTo>
                  <a:lnTo>
                    <a:pt x="57" y="3099"/>
                  </a:lnTo>
                  <a:lnTo>
                    <a:pt x="3136" y="1691"/>
                  </a:lnTo>
                  <a:lnTo>
                    <a:pt x="0" y="0"/>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53" name="Freeform 302"/>
            <p:cNvSpPr/>
            <p:nvPr/>
          </p:nvSpPr>
          <p:spPr bwMode="auto">
            <a:xfrm>
              <a:off x="3089672" y="537025"/>
              <a:ext cx="1825228" cy="744674"/>
            </a:xfrm>
            <a:custGeom>
              <a:avLst/>
              <a:gdLst>
                <a:gd name="T0" fmla="*/ 3079 w 5745"/>
                <a:gd name="T1" fmla="*/ 0 h 2338"/>
                <a:gd name="T2" fmla="*/ 0 w 5745"/>
                <a:gd name="T3" fmla="*/ 1408 h 2338"/>
                <a:gd name="T4" fmla="*/ 3309 w 5745"/>
                <a:gd name="T5" fmla="*/ 2338 h 2338"/>
                <a:gd name="T6" fmla="*/ 5745 w 5745"/>
                <a:gd name="T7" fmla="*/ 979 h 2338"/>
                <a:gd name="T8" fmla="*/ 3079 w 5745"/>
                <a:gd name="T9" fmla="*/ 0 h 2338"/>
              </a:gdLst>
              <a:ahLst/>
              <a:cxnLst>
                <a:cxn ang="0">
                  <a:pos x="T0" y="T1"/>
                </a:cxn>
                <a:cxn ang="0">
                  <a:pos x="T2" y="T3"/>
                </a:cxn>
                <a:cxn ang="0">
                  <a:pos x="T4" y="T5"/>
                </a:cxn>
                <a:cxn ang="0">
                  <a:pos x="T6" y="T7"/>
                </a:cxn>
                <a:cxn ang="0">
                  <a:pos x="T8" y="T9"/>
                </a:cxn>
              </a:cxnLst>
              <a:rect l="0" t="0" r="r" b="b"/>
              <a:pathLst>
                <a:path w="5745" h="2338">
                  <a:moveTo>
                    <a:pt x="3079" y="0"/>
                  </a:moveTo>
                  <a:lnTo>
                    <a:pt x="0" y="1408"/>
                  </a:lnTo>
                  <a:lnTo>
                    <a:pt x="3309" y="2338"/>
                  </a:lnTo>
                  <a:lnTo>
                    <a:pt x="5745" y="979"/>
                  </a:lnTo>
                  <a:lnTo>
                    <a:pt x="3079" y="0"/>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54" name="Freeform 303"/>
            <p:cNvSpPr/>
            <p:nvPr/>
          </p:nvSpPr>
          <p:spPr bwMode="auto">
            <a:xfrm>
              <a:off x="3442097" y="1281699"/>
              <a:ext cx="1656159" cy="762575"/>
            </a:xfrm>
            <a:custGeom>
              <a:avLst/>
              <a:gdLst>
                <a:gd name="T0" fmla="*/ 2196 w 5210"/>
                <a:gd name="T1" fmla="*/ 0 h 2401"/>
                <a:gd name="T2" fmla="*/ 0 w 5210"/>
                <a:gd name="T3" fmla="*/ 2401 h 2401"/>
                <a:gd name="T4" fmla="*/ 5210 w 5210"/>
                <a:gd name="T5" fmla="*/ 1611 h 2401"/>
                <a:gd name="T6" fmla="*/ 2196 w 5210"/>
                <a:gd name="T7" fmla="*/ 0 h 2401"/>
              </a:gdLst>
              <a:ahLst/>
              <a:cxnLst>
                <a:cxn ang="0">
                  <a:pos x="T0" y="T1"/>
                </a:cxn>
                <a:cxn ang="0">
                  <a:pos x="T2" y="T3"/>
                </a:cxn>
                <a:cxn ang="0">
                  <a:pos x="T4" y="T5"/>
                </a:cxn>
                <a:cxn ang="0">
                  <a:pos x="T6" y="T7"/>
                </a:cxn>
              </a:cxnLst>
              <a:rect l="0" t="0" r="r" b="b"/>
              <a:pathLst>
                <a:path w="5210" h="2401">
                  <a:moveTo>
                    <a:pt x="2196" y="0"/>
                  </a:moveTo>
                  <a:lnTo>
                    <a:pt x="0" y="2401"/>
                  </a:lnTo>
                  <a:lnTo>
                    <a:pt x="5210" y="1611"/>
                  </a:lnTo>
                  <a:lnTo>
                    <a:pt x="2196" y="0"/>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55" name="Freeform 304"/>
            <p:cNvSpPr/>
            <p:nvPr/>
          </p:nvSpPr>
          <p:spPr bwMode="auto">
            <a:xfrm>
              <a:off x="3388519" y="2044274"/>
              <a:ext cx="1039416" cy="1307953"/>
            </a:xfrm>
            <a:custGeom>
              <a:avLst/>
              <a:gdLst>
                <a:gd name="T0" fmla="*/ 3178 w 3266"/>
                <a:gd name="T1" fmla="*/ 2019 h 4116"/>
                <a:gd name="T2" fmla="*/ 169 w 3266"/>
                <a:gd name="T3" fmla="*/ 0 h 4116"/>
                <a:gd name="T4" fmla="*/ 0 w 3266"/>
                <a:gd name="T5" fmla="*/ 3842 h 4116"/>
                <a:gd name="T6" fmla="*/ 3266 w 3266"/>
                <a:gd name="T7" fmla="*/ 4116 h 4116"/>
                <a:gd name="T8" fmla="*/ 3178 w 3266"/>
                <a:gd name="T9" fmla="*/ 2019 h 4116"/>
              </a:gdLst>
              <a:ahLst/>
              <a:cxnLst>
                <a:cxn ang="0">
                  <a:pos x="T0" y="T1"/>
                </a:cxn>
                <a:cxn ang="0">
                  <a:pos x="T2" y="T3"/>
                </a:cxn>
                <a:cxn ang="0">
                  <a:pos x="T4" y="T5"/>
                </a:cxn>
                <a:cxn ang="0">
                  <a:pos x="T6" y="T7"/>
                </a:cxn>
                <a:cxn ang="0">
                  <a:pos x="T8" y="T9"/>
                </a:cxn>
              </a:cxnLst>
              <a:rect l="0" t="0" r="r" b="b"/>
              <a:pathLst>
                <a:path w="3266" h="4116">
                  <a:moveTo>
                    <a:pt x="3178" y="2019"/>
                  </a:moveTo>
                  <a:lnTo>
                    <a:pt x="169" y="0"/>
                  </a:lnTo>
                  <a:lnTo>
                    <a:pt x="0" y="3842"/>
                  </a:lnTo>
                  <a:lnTo>
                    <a:pt x="3266" y="4116"/>
                  </a:lnTo>
                  <a:lnTo>
                    <a:pt x="3178" y="2019"/>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56" name="Freeform 305"/>
            <p:cNvSpPr/>
            <p:nvPr/>
          </p:nvSpPr>
          <p:spPr bwMode="auto">
            <a:xfrm>
              <a:off x="3442097" y="1792469"/>
              <a:ext cx="1656159" cy="893848"/>
            </a:xfrm>
            <a:custGeom>
              <a:avLst/>
              <a:gdLst>
                <a:gd name="T0" fmla="*/ 0 w 5210"/>
                <a:gd name="T1" fmla="*/ 790 h 2809"/>
                <a:gd name="T2" fmla="*/ 3009 w 5210"/>
                <a:gd name="T3" fmla="*/ 2809 h 2809"/>
                <a:gd name="T4" fmla="*/ 5210 w 5210"/>
                <a:gd name="T5" fmla="*/ 0 h 2809"/>
                <a:gd name="T6" fmla="*/ 0 w 5210"/>
                <a:gd name="T7" fmla="*/ 790 h 2809"/>
              </a:gdLst>
              <a:ahLst/>
              <a:cxnLst>
                <a:cxn ang="0">
                  <a:pos x="T0" y="T1"/>
                </a:cxn>
                <a:cxn ang="0">
                  <a:pos x="T2" y="T3"/>
                </a:cxn>
                <a:cxn ang="0">
                  <a:pos x="T4" y="T5"/>
                </a:cxn>
                <a:cxn ang="0">
                  <a:pos x="T6" y="T7"/>
                </a:cxn>
              </a:cxnLst>
              <a:rect l="0" t="0" r="r" b="b"/>
              <a:pathLst>
                <a:path w="5210" h="2809">
                  <a:moveTo>
                    <a:pt x="0" y="790"/>
                  </a:moveTo>
                  <a:lnTo>
                    <a:pt x="3009" y="2809"/>
                  </a:lnTo>
                  <a:lnTo>
                    <a:pt x="5210" y="0"/>
                  </a:lnTo>
                  <a:lnTo>
                    <a:pt x="0" y="790"/>
                  </a:lnTo>
                  <a:close/>
                </a:path>
              </a:pathLst>
            </a:custGeom>
            <a:solidFill>
              <a:srgbClr val="E7E6E6">
                <a:lumMod val="90000"/>
              </a:srgb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57" name="Freeform 306"/>
            <p:cNvSpPr/>
            <p:nvPr/>
          </p:nvSpPr>
          <p:spPr bwMode="auto">
            <a:xfrm>
              <a:off x="779860" y="1"/>
              <a:ext cx="1347788" cy="952323"/>
            </a:xfrm>
            <a:custGeom>
              <a:avLst/>
              <a:gdLst>
                <a:gd name="T0" fmla="*/ 4241 w 4241"/>
                <a:gd name="T1" fmla="*/ 989 h 2994"/>
                <a:gd name="T2" fmla="*/ 3275 w 4241"/>
                <a:gd name="T3" fmla="*/ 0 h 2994"/>
                <a:gd name="T4" fmla="*/ 1995 w 4241"/>
                <a:gd name="T5" fmla="*/ 0 h 2994"/>
                <a:gd name="T6" fmla="*/ 0 w 4241"/>
                <a:gd name="T7" fmla="*/ 2994 h 2994"/>
                <a:gd name="T8" fmla="*/ 2659 w 4241"/>
                <a:gd name="T9" fmla="*/ 2370 h 2994"/>
                <a:gd name="T10" fmla="*/ 4241 w 4241"/>
                <a:gd name="T11" fmla="*/ 989 h 2994"/>
              </a:gdLst>
              <a:ahLst/>
              <a:cxnLst>
                <a:cxn ang="0">
                  <a:pos x="T0" y="T1"/>
                </a:cxn>
                <a:cxn ang="0">
                  <a:pos x="T2" y="T3"/>
                </a:cxn>
                <a:cxn ang="0">
                  <a:pos x="T4" y="T5"/>
                </a:cxn>
                <a:cxn ang="0">
                  <a:pos x="T6" y="T7"/>
                </a:cxn>
                <a:cxn ang="0">
                  <a:pos x="T8" y="T9"/>
                </a:cxn>
                <a:cxn ang="0">
                  <a:pos x="T10" y="T11"/>
                </a:cxn>
              </a:cxnLst>
              <a:rect l="0" t="0" r="r" b="b"/>
              <a:pathLst>
                <a:path w="4241" h="2994">
                  <a:moveTo>
                    <a:pt x="4241" y="989"/>
                  </a:moveTo>
                  <a:lnTo>
                    <a:pt x="3275" y="0"/>
                  </a:lnTo>
                  <a:lnTo>
                    <a:pt x="1995" y="0"/>
                  </a:lnTo>
                  <a:lnTo>
                    <a:pt x="0" y="2994"/>
                  </a:lnTo>
                  <a:lnTo>
                    <a:pt x="2659" y="2370"/>
                  </a:lnTo>
                  <a:lnTo>
                    <a:pt x="4241" y="989"/>
                  </a:lnTo>
                  <a:close/>
                </a:path>
              </a:pathLst>
            </a:custGeom>
            <a:solidFill>
              <a:srgbClr val="E7E6E6">
                <a:lumMod val="90000"/>
              </a:srgbClr>
            </a:solidFill>
            <a:ln>
              <a:noFill/>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58" name="Freeform 307"/>
            <p:cNvSpPr/>
            <p:nvPr/>
          </p:nvSpPr>
          <p:spPr bwMode="auto">
            <a:xfrm>
              <a:off x="0" y="1"/>
              <a:ext cx="779860" cy="952323"/>
            </a:xfrm>
            <a:custGeom>
              <a:avLst/>
              <a:gdLst>
                <a:gd name="T0" fmla="*/ 1101 w 2454"/>
                <a:gd name="T1" fmla="*/ 0 h 2994"/>
                <a:gd name="T2" fmla="*/ 0 w 2454"/>
                <a:gd name="T3" fmla="*/ 0 h 2994"/>
                <a:gd name="T4" fmla="*/ 0 w 2454"/>
                <a:gd name="T5" fmla="*/ 2045 h 2994"/>
                <a:gd name="T6" fmla="*/ 2454 w 2454"/>
                <a:gd name="T7" fmla="*/ 2994 h 2994"/>
                <a:gd name="T8" fmla="*/ 1101 w 2454"/>
                <a:gd name="T9" fmla="*/ 0 h 2994"/>
              </a:gdLst>
              <a:ahLst/>
              <a:cxnLst>
                <a:cxn ang="0">
                  <a:pos x="T0" y="T1"/>
                </a:cxn>
                <a:cxn ang="0">
                  <a:pos x="T2" y="T3"/>
                </a:cxn>
                <a:cxn ang="0">
                  <a:pos x="T4" y="T5"/>
                </a:cxn>
                <a:cxn ang="0">
                  <a:pos x="T6" y="T7"/>
                </a:cxn>
                <a:cxn ang="0">
                  <a:pos x="T8" y="T9"/>
                </a:cxn>
              </a:cxnLst>
              <a:rect l="0" t="0" r="r" b="b"/>
              <a:pathLst>
                <a:path w="2454" h="2994">
                  <a:moveTo>
                    <a:pt x="1101" y="0"/>
                  </a:moveTo>
                  <a:lnTo>
                    <a:pt x="0" y="0"/>
                  </a:lnTo>
                  <a:lnTo>
                    <a:pt x="0" y="2045"/>
                  </a:lnTo>
                  <a:lnTo>
                    <a:pt x="2454" y="2994"/>
                  </a:lnTo>
                  <a:lnTo>
                    <a:pt x="1101" y="0"/>
                  </a:lnTo>
                  <a:close/>
                </a:path>
              </a:pathLst>
            </a:custGeom>
            <a:solidFill>
              <a:sysClr val="window" lastClr="FFFFFF">
                <a:lumMod val="95000"/>
              </a:sysClr>
            </a:solidFill>
            <a:ln>
              <a:noFill/>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59" name="Freeform 308"/>
            <p:cNvSpPr/>
            <p:nvPr/>
          </p:nvSpPr>
          <p:spPr bwMode="auto">
            <a:xfrm>
              <a:off x="350044" y="1"/>
              <a:ext cx="1064419" cy="952323"/>
            </a:xfrm>
            <a:custGeom>
              <a:avLst/>
              <a:gdLst>
                <a:gd name="T0" fmla="*/ 0 w 3348"/>
                <a:gd name="T1" fmla="*/ 0 h 2994"/>
                <a:gd name="T2" fmla="*/ 1353 w 3348"/>
                <a:gd name="T3" fmla="*/ 2994 h 2994"/>
                <a:gd name="T4" fmla="*/ 3348 w 3348"/>
                <a:gd name="T5" fmla="*/ 0 h 2994"/>
                <a:gd name="T6" fmla="*/ 0 w 3348"/>
                <a:gd name="T7" fmla="*/ 0 h 2994"/>
              </a:gdLst>
              <a:ahLst/>
              <a:cxnLst>
                <a:cxn ang="0">
                  <a:pos x="T0" y="T1"/>
                </a:cxn>
                <a:cxn ang="0">
                  <a:pos x="T2" y="T3"/>
                </a:cxn>
                <a:cxn ang="0">
                  <a:pos x="T4" y="T5"/>
                </a:cxn>
                <a:cxn ang="0">
                  <a:pos x="T6" y="T7"/>
                </a:cxn>
              </a:cxnLst>
              <a:rect l="0" t="0" r="r" b="b"/>
              <a:pathLst>
                <a:path w="3348" h="2994">
                  <a:moveTo>
                    <a:pt x="0" y="0"/>
                  </a:moveTo>
                  <a:lnTo>
                    <a:pt x="1353" y="2994"/>
                  </a:lnTo>
                  <a:lnTo>
                    <a:pt x="3348" y="0"/>
                  </a:lnTo>
                  <a:lnTo>
                    <a:pt x="0" y="0"/>
                  </a:lnTo>
                  <a:close/>
                </a:path>
              </a:pathLst>
            </a:custGeom>
            <a:solidFill>
              <a:srgbClr val="E7E6E6"/>
            </a:solidFill>
            <a:ln>
              <a:noFill/>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60" name="Freeform 309"/>
            <p:cNvSpPr/>
            <p:nvPr/>
          </p:nvSpPr>
          <p:spPr bwMode="auto">
            <a:xfrm>
              <a:off x="0" y="650398"/>
              <a:ext cx="825104" cy="1039440"/>
            </a:xfrm>
            <a:custGeom>
              <a:avLst/>
              <a:gdLst>
                <a:gd name="T0" fmla="*/ 2454 w 2592"/>
                <a:gd name="T1" fmla="*/ 949 h 3269"/>
                <a:gd name="T2" fmla="*/ 0 w 2592"/>
                <a:gd name="T3" fmla="*/ 0 h 3269"/>
                <a:gd name="T4" fmla="*/ 0 w 2592"/>
                <a:gd name="T5" fmla="*/ 2269 h 3269"/>
                <a:gd name="T6" fmla="*/ 2592 w 2592"/>
                <a:gd name="T7" fmla="*/ 3269 h 3269"/>
                <a:gd name="T8" fmla="*/ 2454 w 2592"/>
                <a:gd name="T9" fmla="*/ 949 h 3269"/>
              </a:gdLst>
              <a:ahLst/>
              <a:cxnLst>
                <a:cxn ang="0">
                  <a:pos x="T0" y="T1"/>
                </a:cxn>
                <a:cxn ang="0">
                  <a:pos x="T2" y="T3"/>
                </a:cxn>
                <a:cxn ang="0">
                  <a:pos x="T4" y="T5"/>
                </a:cxn>
                <a:cxn ang="0">
                  <a:pos x="T6" y="T7"/>
                </a:cxn>
                <a:cxn ang="0">
                  <a:pos x="T8" y="T9"/>
                </a:cxn>
              </a:cxnLst>
              <a:rect l="0" t="0" r="r" b="b"/>
              <a:pathLst>
                <a:path w="2592" h="3269">
                  <a:moveTo>
                    <a:pt x="2454" y="949"/>
                  </a:moveTo>
                  <a:lnTo>
                    <a:pt x="0" y="0"/>
                  </a:lnTo>
                  <a:lnTo>
                    <a:pt x="0" y="2269"/>
                  </a:lnTo>
                  <a:lnTo>
                    <a:pt x="2592" y="3269"/>
                  </a:lnTo>
                  <a:lnTo>
                    <a:pt x="2454" y="949"/>
                  </a:lnTo>
                  <a:close/>
                </a:path>
              </a:pathLst>
            </a:custGeom>
            <a:solidFill>
              <a:sysClr val="window" lastClr="FFFFFF">
                <a:lumMod val="75000"/>
              </a:sysClr>
            </a:solidFill>
            <a:ln>
              <a:noFill/>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61" name="Freeform 310"/>
            <p:cNvSpPr/>
            <p:nvPr/>
          </p:nvSpPr>
          <p:spPr bwMode="auto">
            <a:xfrm>
              <a:off x="0" y="1371204"/>
              <a:ext cx="825104" cy="842532"/>
            </a:xfrm>
            <a:custGeom>
              <a:avLst/>
              <a:gdLst>
                <a:gd name="T0" fmla="*/ 0 w 2592"/>
                <a:gd name="T1" fmla="*/ 2652 h 2652"/>
                <a:gd name="T2" fmla="*/ 2592 w 2592"/>
                <a:gd name="T3" fmla="*/ 1000 h 2652"/>
                <a:gd name="T4" fmla="*/ 0 w 2592"/>
                <a:gd name="T5" fmla="*/ 0 h 2652"/>
                <a:gd name="T6" fmla="*/ 0 w 2592"/>
                <a:gd name="T7" fmla="*/ 2652 h 2652"/>
              </a:gdLst>
              <a:ahLst/>
              <a:cxnLst>
                <a:cxn ang="0">
                  <a:pos x="T0" y="T1"/>
                </a:cxn>
                <a:cxn ang="0">
                  <a:pos x="T2" y="T3"/>
                </a:cxn>
                <a:cxn ang="0">
                  <a:pos x="T4" y="T5"/>
                </a:cxn>
                <a:cxn ang="0">
                  <a:pos x="T6" y="T7"/>
                </a:cxn>
              </a:cxnLst>
              <a:rect l="0" t="0" r="r" b="b"/>
              <a:pathLst>
                <a:path w="2592" h="2652">
                  <a:moveTo>
                    <a:pt x="0" y="2652"/>
                  </a:moveTo>
                  <a:lnTo>
                    <a:pt x="2592" y="1000"/>
                  </a:lnTo>
                  <a:lnTo>
                    <a:pt x="0" y="0"/>
                  </a:lnTo>
                  <a:lnTo>
                    <a:pt x="0" y="2652"/>
                  </a:lnTo>
                  <a:close/>
                </a:path>
              </a:pathLst>
            </a:custGeom>
            <a:solidFill>
              <a:srgbClr val="E7E6E6"/>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62" name="Freeform 311"/>
            <p:cNvSpPr/>
            <p:nvPr/>
          </p:nvSpPr>
          <p:spPr bwMode="auto">
            <a:xfrm>
              <a:off x="0" y="1689838"/>
              <a:ext cx="1157288" cy="1284085"/>
            </a:xfrm>
            <a:custGeom>
              <a:avLst/>
              <a:gdLst>
                <a:gd name="T0" fmla="*/ 2592 w 3640"/>
                <a:gd name="T1" fmla="*/ 0 h 4042"/>
                <a:gd name="T2" fmla="*/ 0 w 3640"/>
                <a:gd name="T3" fmla="*/ 1652 h 4042"/>
                <a:gd name="T4" fmla="*/ 1371 w 3640"/>
                <a:gd name="T5" fmla="*/ 4042 h 4042"/>
                <a:gd name="T6" fmla="*/ 3640 w 3640"/>
                <a:gd name="T7" fmla="*/ 3112 h 4042"/>
                <a:gd name="T8" fmla="*/ 2592 w 3640"/>
                <a:gd name="T9" fmla="*/ 0 h 4042"/>
              </a:gdLst>
              <a:ahLst/>
              <a:cxnLst>
                <a:cxn ang="0">
                  <a:pos x="T0" y="T1"/>
                </a:cxn>
                <a:cxn ang="0">
                  <a:pos x="T2" y="T3"/>
                </a:cxn>
                <a:cxn ang="0">
                  <a:pos x="T4" y="T5"/>
                </a:cxn>
                <a:cxn ang="0">
                  <a:pos x="T6" y="T7"/>
                </a:cxn>
                <a:cxn ang="0">
                  <a:pos x="T8" y="T9"/>
                </a:cxn>
              </a:cxnLst>
              <a:rect l="0" t="0" r="r" b="b"/>
              <a:pathLst>
                <a:path w="3640" h="4042">
                  <a:moveTo>
                    <a:pt x="2592" y="0"/>
                  </a:moveTo>
                  <a:lnTo>
                    <a:pt x="0" y="1652"/>
                  </a:lnTo>
                  <a:lnTo>
                    <a:pt x="1371" y="4042"/>
                  </a:lnTo>
                  <a:lnTo>
                    <a:pt x="3640" y="3112"/>
                  </a:lnTo>
                  <a:lnTo>
                    <a:pt x="2592" y="0"/>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63" name="Freeform 312"/>
            <p:cNvSpPr/>
            <p:nvPr/>
          </p:nvSpPr>
          <p:spPr bwMode="auto">
            <a:xfrm>
              <a:off x="1157288" y="2654095"/>
              <a:ext cx="894160" cy="838952"/>
            </a:xfrm>
            <a:custGeom>
              <a:avLst/>
              <a:gdLst>
                <a:gd name="T0" fmla="*/ 2816 w 2816"/>
                <a:gd name="T1" fmla="*/ 1 h 2636"/>
                <a:gd name="T2" fmla="*/ 2815 w 2816"/>
                <a:gd name="T3" fmla="*/ 0 h 2636"/>
                <a:gd name="T4" fmla="*/ 0 w 2816"/>
                <a:gd name="T5" fmla="*/ 75 h 2636"/>
                <a:gd name="T6" fmla="*/ 1129 w 2816"/>
                <a:gd name="T7" fmla="*/ 2636 h 2636"/>
                <a:gd name="T8" fmla="*/ 2816 w 2816"/>
                <a:gd name="T9" fmla="*/ 1 h 2636"/>
              </a:gdLst>
              <a:ahLst/>
              <a:cxnLst>
                <a:cxn ang="0">
                  <a:pos x="T0" y="T1"/>
                </a:cxn>
                <a:cxn ang="0">
                  <a:pos x="T2" y="T3"/>
                </a:cxn>
                <a:cxn ang="0">
                  <a:pos x="T4" y="T5"/>
                </a:cxn>
                <a:cxn ang="0">
                  <a:pos x="T6" y="T7"/>
                </a:cxn>
                <a:cxn ang="0">
                  <a:pos x="T8" y="T9"/>
                </a:cxn>
              </a:cxnLst>
              <a:rect l="0" t="0" r="r" b="b"/>
              <a:pathLst>
                <a:path w="2816" h="2636">
                  <a:moveTo>
                    <a:pt x="2816" y="1"/>
                  </a:moveTo>
                  <a:lnTo>
                    <a:pt x="2815" y="0"/>
                  </a:lnTo>
                  <a:lnTo>
                    <a:pt x="0" y="75"/>
                  </a:lnTo>
                  <a:lnTo>
                    <a:pt x="1129" y="2636"/>
                  </a:lnTo>
                  <a:lnTo>
                    <a:pt x="2816" y="1"/>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64" name="Freeform 313"/>
            <p:cNvSpPr/>
            <p:nvPr/>
          </p:nvSpPr>
          <p:spPr bwMode="auto">
            <a:xfrm>
              <a:off x="2051447" y="2654095"/>
              <a:ext cx="1337072" cy="1138492"/>
            </a:xfrm>
            <a:custGeom>
              <a:avLst/>
              <a:gdLst>
                <a:gd name="T0" fmla="*/ 0 w 4206"/>
                <a:gd name="T1" fmla="*/ 0 h 3576"/>
                <a:gd name="T2" fmla="*/ 1 w 4206"/>
                <a:gd name="T3" fmla="*/ 1 h 3576"/>
                <a:gd name="T4" fmla="*/ 865 w 4206"/>
                <a:gd name="T5" fmla="*/ 3576 h 3576"/>
                <a:gd name="T6" fmla="*/ 4206 w 4206"/>
                <a:gd name="T7" fmla="*/ 1921 h 3576"/>
                <a:gd name="T8" fmla="*/ 1 w 4206"/>
                <a:gd name="T9" fmla="*/ 0 h 3576"/>
                <a:gd name="T10" fmla="*/ 0 w 4206"/>
                <a:gd name="T11" fmla="*/ 0 h 3576"/>
              </a:gdLst>
              <a:ahLst/>
              <a:cxnLst>
                <a:cxn ang="0">
                  <a:pos x="T0" y="T1"/>
                </a:cxn>
                <a:cxn ang="0">
                  <a:pos x="T2" y="T3"/>
                </a:cxn>
                <a:cxn ang="0">
                  <a:pos x="T4" y="T5"/>
                </a:cxn>
                <a:cxn ang="0">
                  <a:pos x="T6" y="T7"/>
                </a:cxn>
                <a:cxn ang="0">
                  <a:pos x="T8" y="T9"/>
                </a:cxn>
                <a:cxn ang="0">
                  <a:pos x="T10" y="T11"/>
                </a:cxn>
              </a:cxnLst>
              <a:rect l="0" t="0" r="r" b="b"/>
              <a:pathLst>
                <a:path w="4206" h="3576">
                  <a:moveTo>
                    <a:pt x="0" y="0"/>
                  </a:moveTo>
                  <a:lnTo>
                    <a:pt x="1" y="1"/>
                  </a:lnTo>
                  <a:lnTo>
                    <a:pt x="865" y="3576"/>
                  </a:lnTo>
                  <a:lnTo>
                    <a:pt x="4206" y="1921"/>
                  </a:lnTo>
                  <a:lnTo>
                    <a:pt x="1" y="0"/>
                  </a:lnTo>
                  <a:lnTo>
                    <a:pt x="0" y="0"/>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65" name="Freeform 314"/>
            <p:cNvSpPr/>
            <p:nvPr/>
          </p:nvSpPr>
          <p:spPr bwMode="auto">
            <a:xfrm>
              <a:off x="2051447" y="2654095"/>
              <a:ext cx="0" cy="0"/>
            </a:xfrm>
            <a:custGeom>
              <a:avLst/>
              <a:gdLst>
                <a:gd name="T0" fmla="*/ 0 w 1"/>
                <a:gd name="T1" fmla="*/ 1 w 1"/>
                <a:gd name="T2" fmla="*/ 0 w 1"/>
              </a:gdLst>
              <a:ahLst/>
              <a:cxnLst>
                <a:cxn ang="0">
                  <a:pos x="T0" y="0"/>
                </a:cxn>
                <a:cxn ang="0">
                  <a:pos x="T1" y="0"/>
                </a:cxn>
                <a:cxn ang="0">
                  <a:pos x="T2" y="0"/>
                </a:cxn>
              </a:cxnLst>
              <a:rect l="0" t="0" r="r" b="b"/>
              <a:pathLst>
                <a:path w="1">
                  <a:moveTo>
                    <a:pt x="0" y="0"/>
                  </a:moveTo>
                  <a:lnTo>
                    <a:pt x="1" y="0"/>
                  </a:lnTo>
                  <a:lnTo>
                    <a:pt x="0" y="0"/>
                  </a:lnTo>
                  <a:close/>
                </a:path>
              </a:pathLst>
            </a:custGeom>
            <a:solidFill>
              <a:srgbClr val="FFFFFF"/>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66" name="Freeform 315"/>
            <p:cNvSpPr/>
            <p:nvPr/>
          </p:nvSpPr>
          <p:spPr bwMode="auto">
            <a:xfrm>
              <a:off x="2050256" y="1640909"/>
              <a:ext cx="1391841" cy="1013186"/>
            </a:xfrm>
            <a:custGeom>
              <a:avLst/>
              <a:gdLst>
                <a:gd name="T0" fmla="*/ 6 w 4381"/>
                <a:gd name="T1" fmla="*/ 3191 h 3191"/>
                <a:gd name="T2" fmla="*/ 7 w 4381"/>
                <a:gd name="T3" fmla="*/ 3191 h 3191"/>
                <a:gd name="T4" fmla="*/ 4381 w 4381"/>
                <a:gd name="T5" fmla="*/ 1270 h 3191"/>
                <a:gd name="T6" fmla="*/ 0 w 4381"/>
                <a:gd name="T7" fmla="*/ 0 h 3191"/>
                <a:gd name="T8" fmla="*/ 6 w 4381"/>
                <a:gd name="T9" fmla="*/ 3191 h 3191"/>
              </a:gdLst>
              <a:ahLst/>
              <a:cxnLst>
                <a:cxn ang="0">
                  <a:pos x="T0" y="T1"/>
                </a:cxn>
                <a:cxn ang="0">
                  <a:pos x="T2" y="T3"/>
                </a:cxn>
                <a:cxn ang="0">
                  <a:pos x="T4" y="T5"/>
                </a:cxn>
                <a:cxn ang="0">
                  <a:pos x="T6" y="T7"/>
                </a:cxn>
                <a:cxn ang="0">
                  <a:pos x="T8" y="T9"/>
                </a:cxn>
              </a:cxnLst>
              <a:rect l="0" t="0" r="r" b="b"/>
              <a:pathLst>
                <a:path w="4381" h="3191">
                  <a:moveTo>
                    <a:pt x="6" y="3191"/>
                  </a:moveTo>
                  <a:lnTo>
                    <a:pt x="7" y="3191"/>
                  </a:lnTo>
                  <a:lnTo>
                    <a:pt x="4381" y="1270"/>
                  </a:lnTo>
                  <a:lnTo>
                    <a:pt x="0" y="0"/>
                  </a:lnTo>
                  <a:lnTo>
                    <a:pt x="6" y="3191"/>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67" name="Freeform 316"/>
            <p:cNvSpPr/>
            <p:nvPr/>
          </p:nvSpPr>
          <p:spPr bwMode="auto">
            <a:xfrm>
              <a:off x="1157288" y="1640909"/>
              <a:ext cx="894160" cy="1037053"/>
            </a:xfrm>
            <a:custGeom>
              <a:avLst/>
              <a:gdLst>
                <a:gd name="T0" fmla="*/ 2815 w 2815"/>
                <a:gd name="T1" fmla="*/ 3191 h 3266"/>
                <a:gd name="T2" fmla="*/ 2809 w 2815"/>
                <a:gd name="T3" fmla="*/ 0 h 3266"/>
                <a:gd name="T4" fmla="*/ 0 w 2815"/>
                <a:gd name="T5" fmla="*/ 3266 h 3266"/>
                <a:gd name="T6" fmla="*/ 2815 w 2815"/>
                <a:gd name="T7" fmla="*/ 3191 h 3266"/>
              </a:gdLst>
              <a:ahLst/>
              <a:cxnLst>
                <a:cxn ang="0">
                  <a:pos x="T0" y="T1"/>
                </a:cxn>
                <a:cxn ang="0">
                  <a:pos x="T2" y="T3"/>
                </a:cxn>
                <a:cxn ang="0">
                  <a:pos x="T4" y="T5"/>
                </a:cxn>
                <a:cxn ang="0">
                  <a:pos x="T6" y="T7"/>
                </a:cxn>
              </a:cxnLst>
              <a:rect l="0" t="0" r="r" b="b"/>
              <a:pathLst>
                <a:path w="2815" h="3266">
                  <a:moveTo>
                    <a:pt x="2815" y="3191"/>
                  </a:moveTo>
                  <a:lnTo>
                    <a:pt x="2809" y="0"/>
                  </a:lnTo>
                  <a:lnTo>
                    <a:pt x="0" y="3266"/>
                  </a:lnTo>
                  <a:lnTo>
                    <a:pt x="2815" y="3191"/>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68" name="Freeform 317"/>
            <p:cNvSpPr/>
            <p:nvPr/>
          </p:nvSpPr>
          <p:spPr bwMode="auto">
            <a:xfrm>
              <a:off x="825104" y="1640909"/>
              <a:ext cx="1225153" cy="1037053"/>
            </a:xfrm>
            <a:custGeom>
              <a:avLst/>
              <a:gdLst>
                <a:gd name="T0" fmla="*/ 1048 w 3857"/>
                <a:gd name="T1" fmla="*/ 3266 h 3266"/>
                <a:gd name="T2" fmla="*/ 3857 w 3857"/>
                <a:gd name="T3" fmla="*/ 0 h 3266"/>
                <a:gd name="T4" fmla="*/ 0 w 3857"/>
                <a:gd name="T5" fmla="*/ 154 h 3266"/>
                <a:gd name="T6" fmla="*/ 1048 w 3857"/>
                <a:gd name="T7" fmla="*/ 3266 h 3266"/>
              </a:gdLst>
              <a:ahLst/>
              <a:cxnLst>
                <a:cxn ang="0">
                  <a:pos x="T0" y="T1"/>
                </a:cxn>
                <a:cxn ang="0">
                  <a:pos x="T2" y="T3"/>
                </a:cxn>
                <a:cxn ang="0">
                  <a:pos x="T4" y="T5"/>
                </a:cxn>
                <a:cxn ang="0">
                  <a:pos x="T6" y="T7"/>
                </a:cxn>
              </a:cxnLst>
              <a:rect l="0" t="0" r="r" b="b"/>
              <a:pathLst>
                <a:path w="3857" h="3266">
                  <a:moveTo>
                    <a:pt x="1048" y="3266"/>
                  </a:moveTo>
                  <a:lnTo>
                    <a:pt x="3857" y="0"/>
                  </a:lnTo>
                  <a:lnTo>
                    <a:pt x="0" y="154"/>
                  </a:lnTo>
                  <a:lnTo>
                    <a:pt x="1048" y="3266"/>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69" name="Freeform 318"/>
            <p:cNvSpPr/>
            <p:nvPr/>
          </p:nvSpPr>
          <p:spPr bwMode="auto">
            <a:xfrm>
              <a:off x="779860" y="753029"/>
              <a:ext cx="1270397" cy="936809"/>
            </a:xfrm>
            <a:custGeom>
              <a:avLst/>
              <a:gdLst>
                <a:gd name="T0" fmla="*/ 3995 w 3995"/>
                <a:gd name="T1" fmla="*/ 2790 h 2944"/>
                <a:gd name="T2" fmla="*/ 2659 w 3995"/>
                <a:gd name="T3" fmla="*/ 0 h 2944"/>
                <a:gd name="T4" fmla="*/ 0 w 3995"/>
                <a:gd name="T5" fmla="*/ 624 h 2944"/>
                <a:gd name="T6" fmla="*/ 138 w 3995"/>
                <a:gd name="T7" fmla="*/ 2944 h 2944"/>
                <a:gd name="T8" fmla="*/ 3995 w 3995"/>
                <a:gd name="T9" fmla="*/ 2790 h 2944"/>
              </a:gdLst>
              <a:ahLst/>
              <a:cxnLst>
                <a:cxn ang="0">
                  <a:pos x="T0" y="T1"/>
                </a:cxn>
                <a:cxn ang="0">
                  <a:pos x="T2" y="T3"/>
                </a:cxn>
                <a:cxn ang="0">
                  <a:pos x="T4" y="T5"/>
                </a:cxn>
                <a:cxn ang="0">
                  <a:pos x="T6" y="T7"/>
                </a:cxn>
                <a:cxn ang="0">
                  <a:pos x="T8" y="T9"/>
                </a:cxn>
              </a:cxnLst>
              <a:rect l="0" t="0" r="r" b="b"/>
              <a:pathLst>
                <a:path w="3995" h="2944">
                  <a:moveTo>
                    <a:pt x="3995" y="2790"/>
                  </a:moveTo>
                  <a:lnTo>
                    <a:pt x="2659" y="0"/>
                  </a:lnTo>
                  <a:lnTo>
                    <a:pt x="0" y="624"/>
                  </a:lnTo>
                  <a:lnTo>
                    <a:pt x="138" y="2944"/>
                  </a:lnTo>
                  <a:lnTo>
                    <a:pt x="3995" y="2790"/>
                  </a:lnTo>
                  <a:close/>
                </a:path>
              </a:pathLst>
            </a:custGeom>
            <a:solidFill>
              <a:sysClr val="window" lastClr="FFFFFF">
                <a:lumMod val="95000"/>
              </a:sysClr>
            </a:solidFill>
            <a:ln>
              <a:noFill/>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70" name="Freeform 319"/>
            <p:cNvSpPr/>
            <p:nvPr/>
          </p:nvSpPr>
          <p:spPr bwMode="auto">
            <a:xfrm>
              <a:off x="435769" y="2677962"/>
              <a:ext cx="1079897" cy="1441612"/>
            </a:xfrm>
            <a:custGeom>
              <a:avLst/>
              <a:gdLst>
                <a:gd name="T0" fmla="*/ 0 w 3398"/>
                <a:gd name="T1" fmla="*/ 930 h 4535"/>
                <a:gd name="T2" fmla="*/ 1124 w 3398"/>
                <a:gd name="T3" fmla="*/ 4535 h 4535"/>
                <a:gd name="T4" fmla="*/ 3398 w 3398"/>
                <a:gd name="T5" fmla="*/ 2561 h 4535"/>
                <a:gd name="T6" fmla="*/ 2269 w 3398"/>
                <a:gd name="T7" fmla="*/ 0 h 4535"/>
                <a:gd name="T8" fmla="*/ 0 w 3398"/>
                <a:gd name="T9" fmla="*/ 930 h 4535"/>
              </a:gdLst>
              <a:ahLst/>
              <a:cxnLst>
                <a:cxn ang="0">
                  <a:pos x="T0" y="T1"/>
                </a:cxn>
                <a:cxn ang="0">
                  <a:pos x="T2" y="T3"/>
                </a:cxn>
                <a:cxn ang="0">
                  <a:pos x="T4" y="T5"/>
                </a:cxn>
                <a:cxn ang="0">
                  <a:pos x="T6" y="T7"/>
                </a:cxn>
                <a:cxn ang="0">
                  <a:pos x="T8" y="T9"/>
                </a:cxn>
              </a:cxnLst>
              <a:rect l="0" t="0" r="r" b="b"/>
              <a:pathLst>
                <a:path w="3398" h="4535">
                  <a:moveTo>
                    <a:pt x="0" y="930"/>
                  </a:moveTo>
                  <a:lnTo>
                    <a:pt x="1124" y="4535"/>
                  </a:lnTo>
                  <a:lnTo>
                    <a:pt x="3398" y="2561"/>
                  </a:lnTo>
                  <a:lnTo>
                    <a:pt x="2269" y="0"/>
                  </a:lnTo>
                  <a:lnTo>
                    <a:pt x="0" y="930"/>
                  </a:lnTo>
                  <a:close/>
                </a:path>
              </a:pathLst>
            </a:custGeom>
            <a:solidFill>
              <a:sysClr val="window" lastClr="FFFFFF">
                <a:lumMod val="6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71" name="Freeform 320"/>
            <p:cNvSpPr/>
            <p:nvPr/>
          </p:nvSpPr>
          <p:spPr bwMode="auto">
            <a:xfrm>
              <a:off x="0" y="2973923"/>
              <a:ext cx="792956" cy="1145652"/>
            </a:xfrm>
            <a:custGeom>
              <a:avLst/>
              <a:gdLst>
                <a:gd name="T0" fmla="*/ 1371 w 2495"/>
                <a:gd name="T1" fmla="*/ 0 h 3605"/>
                <a:gd name="T2" fmla="*/ 0 w 2495"/>
                <a:gd name="T3" fmla="*/ 1203 h 3605"/>
                <a:gd name="T4" fmla="*/ 0 w 2495"/>
                <a:gd name="T5" fmla="*/ 3203 h 3605"/>
                <a:gd name="T6" fmla="*/ 2495 w 2495"/>
                <a:gd name="T7" fmla="*/ 3605 h 3605"/>
                <a:gd name="T8" fmla="*/ 1371 w 2495"/>
                <a:gd name="T9" fmla="*/ 0 h 3605"/>
              </a:gdLst>
              <a:ahLst/>
              <a:cxnLst>
                <a:cxn ang="0">
                  <a:pos x="T0" y="T1"/>
                </a:cxn>
                <a:cxn ang="0">
                  <a:pos x="T2" y="T3"/>
                </a:cxn>
                <a:cxn ang="0">
                  <a:pos x="T4" y="T5"/>
                </a:cxn>
                <a:cxn ang="0">
                  <a:pos x="T6" y="T7"/>
                </a:cxn>
                <a:cxn ang="0">
                  <a:pos x="T8" y="T9"/>
                </a:cxn>
              </a:cxnLst>
              <a:rect l="0" t="0" r="r" b="b"/>
              <a:pathLst>
                <a:path w="2495" h="3605">
                  <a:moveTo>
                    <a:pt x="1371" y="0"/>
                  </a:moveTo>
                  <a:lnTo>
                    <a:pt x="0" y="1203"/>
                  </a:lnTo>
                  <a:lnTo>
                    <a:pt x="0" y="3203"/>
                  </a:lnTo>
                  <a:lnTo>
                    <a:pt x="2495" y="3605"/>
                  </a:lnTo>
                  <a:lnTo>
                    <a:pt x="1371" y="0"/>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72" name="Freeform 321"/>
            <p:cNvSpPr/>
            <p:nvPr/>
          </p:nvSpPr>
          <p:spPr bwMode="auto">
            <a:xfrm>
              <a:off x="0" y="2213735"/>
              <a:ext cx="435769" cy="1143265"/>
            </a:xfrm>
            <a:custGeom>
              <a:avLst/>
              <a:gdLst>
                <a:gd name="T0" fmla="*/ 0 w 1371"/>
                <a:gd name="T1" fmla="*/ 3593 h 3593"/>
                <a:gd name="T2" fmla="*/ 1371 w 1371"/>
                <a:gd name="T3" fmla="*/ 2390 h 3593"/>
                <a:gd name="T4" fmla="*/ 0 w 1371"/>
                <a:gd name="T5" fmla="*/ 0 h 3593"/>
                <a:gd name="T6" fmla="*/ 0 w 1371"/>
                <a:gd name="T7" fmla="*/ 3593 h 3593"/>
              </a:gdLst>
              <a:ahLst/>
              <a:cxnLst>
                <a:cxn ang="0">
                  <a:pos x="T0" y="T1"/>
                </a:cxn>
                <a:cxn ang="0">
                  <a:pos x="T2" y="T3"/>
                </a:cxn>
                <a:cxn ang="0">
                  <a:pos x="T4" y="T5"/>
                </a:cxn>
                <a:cxn ang="0">
                  <a:pos x="T6" y="T7"/>
                </a:cxn>
              </a:cxnLst>
              <a:rect l="0" t="0" r="r" b="b"/>
              <a:pathLst>
                <a:path w="1371" h="3593">
                  <a:moveTo>
                    <a:pt x="0" y="3593"/>
                  </a:moveTo>
                  <a:lnTo>
                    <a:pt x="1371" y="2390"/>
                  </a:lnTo>
                  <a:lnTo>
                    <a:pt x="0" y="0"/>
                  </a:lnTo>
                  <a:lnTo>
                    <a:pt x="0" y="3593"/>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73" name="Freeform 322"/>
            <p:cNvSpPr/>
            <p:nvPr/>
          </p:nvSpPr>
          <p:spPr bwMode="auto">
            <a:xfrm>
              <a:off x="0" y="3993075"/>
              <a:ext cx="792956" cy="811503"/>
            </a:xfrm>
            <a:custGeom>
              <a:avLst/>
              <a:gdLst>
                <a:gd name="T0" fmla="*/ 2495 w 2495"/>
                <a:gd name="T1" fmla="*/ 402 h 2554"/>
                <a:gd name="T2" fmla="*/ 0 w 2495"/>
                <a:gd name="T3" fmla="*/ 0 h 2554"/>
                <a:gd name="T4" fmla="*/ 0 w 2495"/>
                <a:gd name="T5" fmla="*/ 2554 h 2554"/>
                <a:gd name="T6" fmla="*/ 2495 w 2495"/>
                <a:gd name="T7" fmla="*/ 402 h 2554"/>
              </a:gdLst>
              <a:ahLst/>
              <a:cxnLst>
                <a:cxn ang="0">
                  <a:pos x="T0" y="T1"/>
                </a:cxn>
                <a:cxn ang="0">
                  <a:pos x="T2" y="T3"/>
                </a:cxn>
                <a:cxn ang="0">
                  <a:pos x="T4" y="T5"/>
                </a:cxn>
                <a:cxn ang="0">
                  <a:pos x="T6" y="T7"/>
                </a:cxn>
              </a:cxnLst>
              <a:rect l="0" t="0" r="r" b="b"/>
              <a:pathLst>
                <a:path w="2495" h="2554">
                  <a:moveTo>
                    <a:pt x="2495" y="402"/>
                  </a:moveTo>
                  <a:lnTo>
                    <a:pt x="0" y="0"/>
                  </a:lnTo>
                  <a:lnTo>
                    <a:pt x="0" y="2554"/>
                  </a:lnTo>
                  <a:lnTo>
                    <a:pt x="2495" y="402"/>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74" name="Freeform 323"/>
            <p:cNvSpPr/>
            <p:nvPr/>
          </p:nvSpPr>
          <p:spPr bwMode="auto">
            <a:xfrm>
              <a:off x="839391" y="4631538"/>
              <a:ext cx="838200" cy="511963"/>
            </a:xfrm>
            <a:custGeom>
              <a:avLst/>
              <a:gdLst>
                <a:gd name="T0" fmla="*/ 627 w 2640"/>
                <a:gd name="T1" fmla="*/ 0 h 1608"/>
                <a:gd name="T2" fmla="*/ 0 w 2640"/>
                <a:gd name="T3" fmla="*/ 1608 h 1608"/>
                <a:gd name="T4" fmla="*/ 2640 w 2640"/>
                <a:gd name="T5" fmla="*/ 1608 h 1608"/>
                <a:gd name="T6" fmla="*/ 627 w 2640"/>
                <a:gd name="T7" fmla="*/ 0 h 1608"/>
              </a:gdLst>
              <a:ahLst/>
              <a:cxnLst>
                <a:cxn ang="0">
                  <a:pos x="T0" y="T1"/>
                </a:cxn>
                <a:cxn ang="0">
                  <a:pos x="T2" y="T3"/>
                </a:cxn>
                <a:cxn ang="0">
                  <a:pos x="T4" y="T5"/>
                </a:cxn>
                <a:cxn ang="0">
                  <a:pos x="T6" y="T7"/>
                </a:cxn>
              </a:cxnLst>
              <a:rect l="0" t="0" r="r" b="b"/>
              <a:pathLst>
                <a:path w="2640" h="1608">
                  <a:moveTo>
                    <a:pt x="627" y="0"/>
                  </a:moveTo>
                  <a:lnTo>
                    <a:pt x="0" y="1608"/>
                  </a:lnTo>
                  <a:lnTo>
                    <a:pt x="2640" y="1608"/>
                  </a:lnTo>
                  <a:lnTo>
                    <a:pt x="627" y="0"/>
                  </a:lnTo>
                  <a:close/>
                </a:path>
              </a:pathLst>
            </a:custGeom>
            <a:solidFill>
              <a:srgbClr val="E7E6E6">
                <a:lumMod val="90000"/>
              </a:srgb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75" name="Freeform 324"/>
            <p:cNvSpPr/>
            <p:nvPr/>
          </p:nvSpPr>
          <p:spPr bwMode="auto">
            <a:xfrm>
              <a:off x="0" y="4119575"/>
              <a:ext cx="1039416" cy="1023926"/>
            </a:xfrm>
            <a:custGeom>
              <a:avLst/>
              <a:gdLst>
                <a:gd name="T0" fmla="*/ 2640 w 3267"/>
                <a:gd name="T1" fmla="*/ 3217 h 3217"/>
                <a:gd name="T2" fmla="*/ 3267 w 3267"/>
                <a:gd name="T3" fmla="*/ 1609 h 3217"/>
                <a:gd name="T4" fmla="*/ 2495 w 3267"/>
                <a:gd name="T5" fmla="*/ 0 h 3217"/>
                <a:gd name="T6" fmla="*/ 0 w 3267"/>
                <a:gd name="T7" fmla="*/ 2152 h 3217"/>
                <a:gd name="T8" fmla="*/ 0 w 3267"/>
                <a:gd name="T9" fmla="*/ 3217 h 3217"/>
                <a:gd name="T10" fmla="*/ 2640 w 3267"/>
                <a:gd name="T11" fmla="*/ 3217 h 3217"/>
              </a:gdLst>
              <a:ahLst/>
              <a:cxnLst>
                <a:cxn ang="0">
                  <a:pos x="T0" y="T1"/>
                </a:cxn>
                <a:cxn ang="0">
                  <a:pos x="T2" y="T3"/>
                </a:cxn>
                <a:cxn ang="0">
                  <a:pos x="T4" y="T5"/>
                </a:cxn>
                <a:cxn ang="0">
                  <a:pos x="T6" y="T7"/>
                </a:cxn>
                <a:cxn ang="0">
                  <a:pos x="T8" y="T9"/>
                </a:cxn>
                <a:cxn ang="0">
                  <a:pos x="T10" y="T11"/>
                </a:cxn>
              </a:cxnLst>
              <a:rect l="0" t="0" r="r" b="b"/>
              <a:pathLst>
                <a:path w="3267" h="3217">
                  <a:moveTo>
                    <a:pt x="2640" y="3217"/>
                  </a:moveTo>
                  <a:lnTo>
                    <a:pt x="3267" y="1609"/>
                  </a:lnTo>
                  <a:lnTo>
                    <a:pt x="2495" y="0"/>
                  </a:lnTo>
                  <a:lnTo>
                    <a:pt x="0" y="2152"/>
                  </a:lnTo>
                  <a:lnTo>
                    <a:pt x="0" y="3217"/>
                  </a:lnTo>
                  <a:lnTo>
                    <a:pt x="2640" y="3217"/>
                  </a:lnTo>
                  <a:close/>
                </a:path>
              </a:pathLst>
            </a:custGeom>
            <a:solidFill>
              <a:sysClr val="window" lastClr="FFFFFF">
                <a:lumMod val="6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76" name="Freeform 325"/>
            <p:cNvSpPr/>
            <p:nvPr/>
          </p:nvSpPr>
          <p:spPr bwMode="auto">
            <a:xfrm>
              <a:off x="1677591" y="4493105"/>
              <a:ext cx="1414463" cy="650396"/>
            </a:xfrm>
            <a:custGeom>
              <a:avLst/>
              <a:gdLst>
                <a:gd name="T0" fmla="*/ 1478 w 4447"/>
                <a:gd name="T1" fmla="*/ 334 h 2046"/>
                <a:gd name="T2" fmla="*/ 0 w 4447"/>
                <a:gd name="T3" fmla="*/ 2046 h 2046"/>
                <a:gd name="T4" fmla="*/ 3122 w 4447"/>
                <a:gd name="T5" fmla="*/ 2046 h 2046"/>
                <a:gd name="T6" fmla="*/ 4447 w 4447"/>
                <a:gd name="T7" fmla="*/ 0 h 2046"/>
                <a:gd name="T8" fmla="*/ 1478 w 4447"/>
                <a:gd name="T9" fmla="*/ 334 h 2046"/>
              </a:gdLst>
              <a:ahLst/>
              <a:cxnLst>
                <a:cxn ang="0">
                  <a:pos x="T0" y="T1"/>
                </a:cxn>
                <a:cxn ang="0">
                  <a:pos x="T2" y="T3"/>
                </a:cxn>
                <a:cxn ang="0">
                  <a:pos x="T4" y="T5"/>
                </a:cxn>
                <a:cxn ang="0">
                  <a:pos x="T6" y="T7"/>
                </a:cxn>
                <a:cxn ang="0">
                  <a:pos x="T8" y="T9"/>
                </a:cxn>
              </a:cxnLst>
              <a:rect l="0" t="0" r="r" b="b"/>
              <a:pathLst>
                <a:path w="4447" h="2046">
                  <a:moveTo>
                    <a:pt x="1478" y="334"/>
                  </a:moveTo>
                  <a:lnTo>
                    <a:pt x="0" y="2046"/>
                  </a:lnTo>
                  <a:lnTo>
                    <a:pt x="3122" y="2046"/>
                  </a:lnTo>
                  <a:lnTo>
                    <a:pt x="4447" y="0"/>
                  </a:lnTo>
                  <a:lnTo>
                    <a:pt x="1478" y="334"/>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77" name="Freeform 326"/>
            <p:cNvSpPr/>
            <p:nvPr/>
          </p:nvSpPr>
          <p:spPr bwMode="auto">
            <a:xfrm>
              <a:off x="1515666" y="3493047"/>
              <a:ext cx="810815" cy="1650454"/>
            </a:xfrm>
            <a:custGeom>
              <a:avLst/>
              <a:gdLst>
                <a:gd name="T0" fmla="*/ 511 w 2551"/>
                <a:gd name="T1" fmla="*/ 5191 h 5191"/>
                <a:gd name="T2" fmla="*/ 1989 w 2551"/>
                <a:gd name="T3" fmla="*/ 3479 h 5191"/>
                <a:gd name="T4" fmla="*/ 2551 w 2551"/>
                <a:gd name="T5" fmla="*/ 940 h 5191"/>
                <a:gd name="T6" fmla="*/ 0 w 2551"/>
                <a:gd name="T7" fmla="*/ 0 h 5191"/>
                <a:gd name="T8" fmla="*/ 511 w 2551"/>
                <a:gd name="T9" fmla="*/ 5191 h 5191"/>
              </a:gdLst>
              <a:ahLst/>
              <a:cxnLst>
                <a:cxn ang="0">
                  <a:pos x="T0" y="T1"/>
                </a:cxn>
                <a:cxn ang="0">
                  <a:pos x="T2" y="T3"/>
                </a:cxn>
                <a:cxn ang="0">
                  <a:pos x="T4" y="T5"/>
                </a:cxn>
                <a:cxn ang="0">
                  <a:pos x="T6" y="T7"/>
                </a:cxn>
                <a:cxn ang="0">
                  <a:pos x="T8" y="T9"/>
                </a:cxn>
              </a:cxnLst>
              <a:rect l="0" t="0" r="r" b="b"/>
              <a:pathLst>
                <a:path w="2551" h="5191">
                  <a:moveTo>
                    <a:pt x="511" y="5191"/>
                  </a:moveTo>
                  <a:lnTo>
                    <a:pt x="1989" y="3479"/>
                  </a:lnTo>
                  <a:lnTo>
                    <a:pt x="2551" y="940"/>
                  </a:lnTo>
                  <a:lnTo>
                    <a:pt x="0" y="0"/>
                  </a:lnTo>
                  <a:lnTo>
                    <a:pt x="511" y="5191"/>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78" name="Freeform 327"/>
            <p:cNvSpPr/>
            <p:nvPr/>
          </p:nvSpPr>
          <p:spPr bwMode="auto">
            <a:xfrm>
              <a:off x="792956" y="3493047"/>
              <a:ext cx="884635" cy="1650454"/>
            </a:xfrm>
            <a:custGeom>
              <a:avLst/>
              <a:gdLst>
                <a:gd name="T0" fmla="*/ 0 w 2785"/>
                <a:gd name="T1" fmla="*/ 1974 h 5191"/>
                <a:gd name="T2" fmla="*/ 772 w 2785"/>
                <a:gd name="T3" fmla="*/ 3583 h 5191"/>
                <a:gd name="T4" fmla="*/ 2785 w 2785"/>
                <a:gd name="T5" fmla="*/ 5191 h 5191"/>
                <a:gd name="T6" fmla="*/ 2274 w 2785"/>
                <a:gd name="T7" fmla="*/ 0 h 5191"/>
                <a:gd name="T8" fmla="*/ 0 w 2785"/>
                <a:gd name="T9" fmla="*/ 1974 h 5191"/>
              </a:gdLst>
              <a:ahLst/>
              <a:cxnLst>
                <a:cxn ang="0">
                  <a:pos x="T0" y="T1"/>
                </a:cxn>
                <a:cxn ang="0">
                  <a:pos x="T2" y="T3"/>
                </a:cxn>
                <a:cxn ang="0">
                  <a:pos x="T4" y="T5"/>
                </a:cxn>
                <a:cxn ang="0">
                  <a:pos x="T6" y="T7"/>
                </a:cxn>
                <a:cxn ang="0">
                  <a:pos x="T8" y="T9"/>
                </a:cxn>
              </a:cxnLst>
              <a:rect l="0" t="0" r="r" b="b"/>
              <a:pathLst>
                <a:path w="2785" h="5191">
                  <a:moveTo>
                    <a:pt x="0" y="1974"/>
                  </a:moveTo>
                  <a:lnTo>
                    <a:pt x="772" y="3583"/>
                  </a:lnTo>
                  <a:lnTo>
                    <a:pt x="2785" y="5191"/>
                  </a:lnTo>
                  <a:lnTo>
                    <a:pt x="2274" y="0"/>
                  </a:lnTo>
                  <a:lnTo>
                    <a:pt x="0" y="1974"/>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79" name="Freeform 328"/>
            <p:cNvSpPr/>
            <p:nvPr/>
          </p:nvSpPr>
          <p:spPr bwMode="auto">
            <a:xfrm>
              <a:off x="2326481" y="3266303"/>
              <a:ext cx="1062038" cy="1226802"/>
            </a:xfrm>
            <a:custGeom>
              <a:avLst/>
              <a:gdLst>
                <a:gd name="T0" fmla="*/ 3341 w 3341"/>
                <a:gd name="T1" fmla="*/ 0 h 3860"/>
                <a:gd name="T2" fmla="*/ 0 w 3341"/>
                <a:gd name="T3" fmla="*/ 1655 h 3860"/>
                <a:gd name="T4" fmla="*/ 2407 w 3341"/>
                <a:gd name="T5" fmla="*/ 3860 h 3860"/>
                <a:gd name="T6" fmla="*/ 3341 w 3341"/>
                <a:gd name="T7" fmla="*/ 0 h 3860"/>
              </a:gdLst>
              <a:ahLst/>
              <a:cxnLst>
                <a:cxn ang="0">
                  <a:pos x="T0" y="T1"/>
                </a:cxn>
                <a:cxn ang="0">
                  <a:pos x="T2" y="T3"/>
                </a:cxn>
                <a:cxn ang="0">
                  <a:pos x="T4" y="T5"/>
                </a:cxn>
                <a:cxn ang="0">
                  <a:pos x="T6" y="T7"/>
                </a:cxn>
              </a:cxnLst>
              <a:rect l="0" t="0" r="r" b="b"/>
              <a:pathLst>
                <a:path w="3341" h="3860">
                  <a:moveTo>
                    <a:pt x="3341" y="0"/>
                  </a:moveTo>
                  <a:lnTo>
                    <a:pt x="0" y="1655"/>
                  </a:lnTo>
                  <a:lnTo>
                    <a:pt x="2407" y="3860"/>
                  </a:lnTo>
                  <a:lnTo>
                    <a:pt x="3341" y="0"/>
                  </a:lnTo>
                  <a:close/>
                </a:path>
              </a:pathLst>
            </a:custGeom>
            <a:solidFill>
              <a:srgbClr val="E7E6E6">
                <a:lumMod val="90000"/>
              </a:srgb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80" name="Freeform 329"/>
            <p:cNvSpPr/>
            <p:nvPr/>
          </p:nvSpPr>
          <p:spPr bwMode="auto">
            <a:xfrm>
              <a:off x="2671763" y="4493105"/>
              <a:ext cx="1469231" cy="650396"/>
            </a:xfrm>
            <a:custGeom>
              <a:avLst/>
              <a:gdLst>
                <a:gd name="T0" fmla="*/ 1325 w 4628"/>
                <a:gd name="T1" fmla="*/ 0 h 2046"/>
                <a:gd name="T2" fmla="*/ 0 w 4628"/>
                <a:gd name="T3" fmla="*/ 2046 h 2046"/>
                <a:gd name="T4" fmla="*/ 4628 w 4628"/>
                <a:gd name="T5" fmla="*/ 2046 h 2046"/>
                <a:gd name="T6" fmla="*/ 1325 w 4628"/>
                <a:gd name="T7" fmla="*/ 0 h 2046"/>
              </a:gdLst>
              <a:ahLst/>
              <a:cxnLst>
                <a:cxn ang="0">
                  <a:pos x="T0" y="T1"/>
                </a:cxn>
                <a:cxn ang="0">
                  <a:pos x="T2" y="T3"/>
                </a:cxn>
                <a:cxn ang="0">
                  <a:pos x="T4" y="T5"/>
                </a:cxn>
                <a:cxn ang="0">
                  <a:pos x="T6" y="T7"/>
                </a:cxn>
              </a:cxnLst>
              <a:rect l="0" t="0" r="r" b="b"/>
              <a:pathLst>
                <a:path w="4628" h="2046">
                  <a:moveTo>
                    <a:pt x="1325" y="0"/>
                  </a:moveTo>
                  <a:lnTo>
                    <a:pt x="0" y="2046"/>
                  </a:lnTo>
                  <a:lnTo>
                    <a:pt x="4628" y="2046"/>
                  </a:lnTo>
                  <a:lnTo>
                    <a:pt x="1325" y="0"/>
                  </a:lnTo>
                  <a:close/>
                </a:path>
              </a:pathLst>
            </a:custGeom>
            <a:solidFill>
              <a:sysClr val="window" lastClr="FFFFFF">
                <a:lumMod val="6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81" name="Freeform 330"/>
            <p:cNvSpPr/>
            <p:nvPr/>
          </p:nvSpPr>
          <p:spPr bwMode="auto">
            <a:xfrm>
              <a:off x="4005263" y="4268748"/>
              <a:ext cx="1075135" cy="874753"/>
            </a:xfrm>
            <a:custGeom>
              <a:avLst/>
              <a:gdLst>
                <a:gd name="T0" fmla="*/ 0 w 3384"/>
                <a:gd name="T1" fmla="*/ 0 h 2749"/>
                <a:gd name="T2" fmla="*/ 430 w 3384"/>
                <a:gd name="T3" fmla="*/ 2749 h 2749"/>
                <a:gd name="T4" fmla="*/ 3384 w 3384"/>
                <a:gd name="T5" fmla="*/ 8 h 2749"/>
                <a:gd name="T6" fmla="*/ 0 w 3384"/>
                <a:gd name="T7" fmla="*/ 0 h 2749"/>
              </a:gdLst>
              <a:ahLst/>
              <a:cxnLst>
                <a:cxn ang="0">
                  <a:pos x="T0" y="T1"/>
                </a:cxn>
                <a:cxn ang="0">
                  <a:pos x="T2" y="T3"/>
                </a:cxn>
                <a:cxn ang="0">
                  <a:pos x="T4" y="T5"/>
                </a:cxn>
                <a:cxn ang="0">
                  <a:pos x="T6" y="T7"/>
                </a:cxn>
              </a:cxnLst>
              <a:rect l="0" t="0" r="r" b="b"/>
              <a:pathLst>
                <a:path w="3384" h="2749">
                  <a:moveTo>
                    <a:pt x="0" y="0"/>
                  </a:moveTo>
                  <a:lnTo>
                    <a:pt x="430" y="2749"/>
                  </a:lnTo>
                  <a:lnTo>
                    <a:pt x="3384" y="8"/>
                  </a:lnTo>
                  <a:lnTo>
                    <a:pt x="0" y="0"/>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82" name="Freeform 331"/>
            <p:cNvSpPr/>
            <p:nvPr/>
          </p:nvSpPr>
          <p:spPr bwMode="auto">
            <a:xfrm>
              <a:off x="3092054" y="4268748"/>
              <a:ext cx="1048940" cy="874753"/>
            </a:xfrm>
            <a:custGeom>
              <a:avLst/>
              <a:gdLst>
                <a:gd name="T0" fmla="*/ 3303 w 3303"/>
                <a:gd name="T1" fmla="*/ 2749 h 2749"/>
                <a:gd name="T2" fmla="*/ 2873 w 3303"/>
                <a:gd name="T3" fmla="*/ 0 h 2749"/>
                <a:gd name="T4" fmla="*/ 0 w 3303"/>
                <a:gd name="T5" fmla="*/ 703 h 2749"/>
                <a:gd name="T6" fmla="*/ 3303 w 3303"/>
                <a:gd name="T7" fmla="*/ 2749 h 2749"/>
              </a:gdLst>
              <a:ahLst/>
              <a:cxnLst>
                <a:cxn ang="0">
                  <a:pos x="T0" y="T1"/>
                </a:cxn>
                <a:cxn ang="0">
                  <a:pos x="T2" y="T3"/>
                </a:cxn>
                <a:cxn ang="0">
                  <a:pos x="T4" y="T5"/>
                </a:cxn>
                <a:cxn ang="0">
                  <a:pos x="T6" y="T7"/>
                </a:cxn>
              </a:cxnLst>
              <a:rect l="0" t="0" r="r" b="b"/>
              <a:pathLst>
                <a:path w="3303" h="2749">
                  <a:moveTo>
                    <a:pt x="3303" y="2749"/>
                  </a:moveTo>
                  <a:lnTo>
                    <a:pt x="2873" y="0"/>
                  </a:lnTo>
                  <a:lnTo>
                    <a:pt x="0" y="703"/>
                  </a:lnTo>
                  <a:lnTo>
                    <a:pt x="3303" y="2749"/>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83" name="Freeform 332"/>
            <p:cNvSpPr/>
            <p:nvPr/>
          </p:nvSpPr>
          <p:spPr bwMode="auto">
            <a:xfrm>
              <a:off x="3388519" y="3266303"/>
              <a:ext cx="1691879" cy="1006025"/>
            </a:xfrm>
            <a:custGeom>
              <a:avLst/>
              <a:gdLst>
                <a:gd name="T0" fmla="*/ 0 w 5323"/>
                <a:gd name="T1" fmla="*/ 0 h 3165"/>
                <a:gd name="T2" fmla="*/ 1939 w 5323"/>
                <a:gd name="T3" fmla="*/ 3157 h 3165"/>
                <a:gd name="T4" fmla="*/ 5323 w 5323"/>
                <a:gd name="T5" fmla="*/ 3165 h 3165"/>
                <a:gd name="T6" fmla="*/ 3266 w 5323"/>
                <a:gd name="T7" fmla="*/ 274 h 3165"/>
                <a:gd name="T8" fmla="*/ 0 w 5323"/>
                <a:gd name="T9" fmla="*/ 0 h 3165"/>
              </a:gdLst>
              <a:ahLst/>
              <a:cxnLst>
                <a:cxn ang="0">
                  <a:pos x="T0" y="T1"/>
                </a:cxn>
                <a:cxn ang="0">
                  <a:pos x="T2" y="T3"/>
                </a:cxn>
                <a:cxn ang="0">
                  <a:pos x="T4" y="T5"/>
                </a:cxn>
                <a:cxn ang="0">
                  <a:pos x="T6" y="T7"/>
                </a:cxn>
                <a:cxn ang="0">
                  <a:pos x="T8" y="T9"/>
                </a:cxn>
              </a:cxnLst>
              <a:rect l="0" t="0" r="r" b="b"/>
              <a:pathLst>
                <a:path w="5323" h="3165">
                  <a:moveTo>
                    <a:pt x="0" y="0"/>
                  </a:moveTo>
                  <a:lnTo>
                    <a:pt x="1939" y="3157"/>
                  </a:lnTo>
                  <a:lnTo>
                    <a:pt x="5323" y="3165"/>
                  </a:lnTo>
                  <a:lnTo>
                    <a:pt x="3266" y="274"/>
                  </a:lnTo>
                  <a:lnTo>
                    <a:pt x="0" y="0"/>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84" name="Freeform 333"/>
            <p:cNvSpPr/>
            <p:nvPr/>
          </p:nvSpPr>
          <p:spPr bwMode="auto">
            <a:xfrm>
              <a:off x="3092054" y="3266303"/>
              <a:ext cx="913209" cy="1226802"/>
            </a:xfrm>
            <a:custGeom>
              <a:avLst/>
              <a:gdLst>
                <a:gd name="T0" fmla="*/ 2873 w 2873"/>
                <a:gd name="T1" fmla="*/ 3157 h 3860"/>
                <a:gd name="T2" fmla="*/ 934 w 2873"/>
                <a:gd name="T3" fmla="*/ 0 h 3860"/>
                <a:gd name="T4" fmla="*/ 0 w 2873"/>
                <a:gd name="T5" fmla="*/ 3860 h 3860"/>
                <a:gd name="T6" fmla="*/ 2873 w 2873"/>
                <a:gd name="T7" fmla="*/ 3157 h 3860"/>
              </a:gdLst>
              <a:ahLst/>
              <a:cxnLst>
                <a:cxn ang="0">
                  <a:pos x="T0" y="T1"/>
                </a:cxn>
                <a:cxn ang="0">
                  <a:pos x="T2" y="T3"/>
                </a:cxn>
                <a:cxn ang="0">
                  <a:pos x="T4" y="T5"/>
                </a:cxn>
                <a:cxn ang="0">
                  <a:pos x="T6" y="T7"/>
                </a:cxn>
              </a:cxnLst>
              <a:rect l="0" t="0" r="r" b="b"/>
              <a:pathLst>
                <a:path w="2873" h="3860">
                  <a:moveTo>
                    <a:pt x="2873" y="3157"/>
                  </a:moveTo>
                  <a:lnTo>
                    <a:pt x="934" y="0"/>
                  </a:lnTo>
                  <a:lnTo>
                    <a:pt x="0" y="3860"/>
                  </a:lnTo>
                  <a:lnTo>
                    <a:pt x="2873" y="3157"/>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85" name="Freeform 334"/>
            <p:cNvSpPr/>
            <p:nvPr/>
          </p:nvSpPr>
          <p:spPr bwMode="auto">
            <a:xfrm>
              <a:off x="2149079" y="3792586"/>
              <a:ext cx="942975" cy="805537"/>
            </a:xfrm>
            <a:custGeom>
              <a:avLst/>
              <a:gdLst>
                <a:gd name="T0" fmla="*/ 2969 w 2969"/>
                <a:gd name="T1" fmla="*/ 2205 h 2539"/>
                <a:gd name="T2" fmla="*/ 562 w 2969"/>
                <a:gd name="T3" fmla="*/ 0 h 2539"/>
                <a:gd name="T4" fmla="*/ 0 w 2969"/>
                <a:gd name="T5" fmla="*/ 2539 h 2539"/>
                <a:gd name="T6" fmla="*/ 2969 w 2969"/>
                <a:gd name="T7" fmla="*/ 2205 h 2539"/>
              </a:gdLst>
              <a:ahLst/>
              <a:cxnLst>
                <a:cxn ang="0">
                  <a:pos x="T0" y="T1"/>
                </a:cxn>
                <a:cxn ang="0">
                  <a:pos x="T2" y="T3"/>
                </a:cxn>
                <a:cxn ang="0">
                  <a:pos x="T4" y="T5"/>
                </a:cxn>
                <a:cxn ang="0">
                  <a:pos x="T6" y="T7"/>
                </a:cxn>
              </a:cxnLst>
              <a:rect l="0" t="0" r="r" b="b"/>
              <a:pathLst>
                <a:path w="2969" h="2539">
                  <a:moveTo>
                    <a:pt x="2969" y="2205"/>
                  </a:moveTo>
                  <a:lnTo>
                    <a:pt x="562" y="0"/>
                  </a:lnTo>
                  <a:lnTo>
                    <a:pt x="0" y="2539"/>
                  </a:lnTo>
                  <a:lnTo>
                    <a:pt x="2969" y="2205"/>
                  </a:lnTo>
                  <a:close/>
                </a:path>
              </a:pathLst>
            </a:custGeom>
            <a:solidFill>
              <a:sysClr val="window" lastClr="FFFFFF">
                <a:lumMod val="8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86" name="Freeform 335"/>
            <p:cNvSpPr/>
            <p:nvPr/>
          </p:nvSpPr>
          <p:spPr bwMode="auto">
            <a:xfrm>
              <a:off x="2051447" y="2044274"/>
              <a:ext cx="1390650" cy="1222029"/>
            </a:xfrm>
            <a:custGeom>
              <a:avLst/>
              <a:gdLst>
                <a:gd name="T0" fmla="*/ 0 w 4374"/>
                <a:gd name="T1" fmla="*/ 1921 h 3842"/>
                <a:gd name="T2" fmla="*/ 4205 w 4374"/>
                <a:gd name="T3" fmla="*/ 3842 h 3842"/>
                <a:gd name="T4" fmla="*/ 4374 w 4374"/>
                <a:gd name="T5" fmla="*/ 0 h 3842"/>
                <a:gd name="T6" fmla="*/ 0 w 4374"/>
                <a:gd name="T7" fmla="*/ 1921 h 3842"/>
              </a:gdLst>
              <a:ahLst/>
              <a:cxnLst>
                <a:cxn ang="0">
                  <a:pos x="T0" y="T1"/>
                </a:cxn>
                <a:cxn ang="0">
                  <a:pos x="T2" y="T3"/>
                </a:cxn>
                <a:cxn ang="0">
                  <a:pos x="T4" y="T5"/>
                </a:cxn>
                <a:cxn ang="0">
                  <a:pos x="T6" y="T7"/>
                </a:cxn>
              </a:cxnLst>
              <a:rect l="0" t="0" r="r" b="b"/>
              <a:pathLst>
                <a:path w="4374" h="3842">
                  <a:moveTo>
                    <a:pt x="0" y="1921"/>
                  </a:moveTo>
                  <a:lnTo>
                    <a:pt x="4205" y="3842"/>
                  </a:lnTo>
                  <a:lnTo>
                    <a:pt x="4374" y="0"/>
                  </a:lnTo>
                  <a:lnTo>
                    <a:pt x="0" y="1921"/>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87" name="Freeform 336"/>
            <p:cNvSpPr/>
            <p:nvPr/>
          </p:nvSpPr>
          <p:spPr bwMode="auto">
            <a:xfrm>
              <a:off x="4399360" y="2686317"/>
              <a:ext cx="1696640" cy="665910"/>
            </a:xfrm>
            <a:custGeom>
              <a:avLst/>
              <a:gdLst>
                <a:gd name="T0" fmla="*/ 0 w 5342"/>
                <a:gd name="T1" fmla="*/ 0 h 2097"/>
                <a:gd name="T2" fmla="*/ 88 w 5342"/>
                <a:gd name="T3" fmla="*/ 2097 h 2097"/>
                <a:gd name="T4" fmla="*/ 5342 w 5342"/>
                <a:gd name="T5" fmla="*/ 1606 h 2097"/>
                <a:gd name="T6" fmla="*/ 0 w 5342"/>
                <a:gd name="T7" fmla="*/ 0 h 2097"/>
              </a:gdLst>
              <a:ahLst/>
              <a:cxnLst>
                <a:cxn ang="0">
                  <a:pos x="T0" y="T1"/>
                </a:cxn>
                <a:cxn ang="0">
                  <a:pos x="T2" y="T3"/>
                </a:cxn>
                <a:cxn ang="0">
                  <a:pos x="T4" y="T5"/>
                </a:cxn>
                <a:cxn ang="0">
                  <a:pos x="T6" y="T7"/>
                </a:cxn>
              </a:cxnLst>
              <a:rect l="0" t="0" r="r" b="b"/>
              <a:pathLst>
                <a:path w="5342" h="2097">
                  <a:moveTo>
                    <a:pt x="0" y="0"/>
                  </a:moveTo>
                  <a:lnTo>
                    <a:pt x="88" y="2097"/>
                  </a:lnTo>
                  <a:lnTo>
                    <a:pt x="5342" y="1606"/>
                  </a:lnTo>
                  <a:lnTo>
                    <a:pt x="0" y="0"/>
                  </a:lnTo>
                  <a:close/>
                </a:path>
              </a:pathLst>
            </a:custGeom>
            <a:solidFill>
              <a:sysClr val="window" lastClr="FFFFFF">
                <a:lumMod val="7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88" name="Freeform 337"/>
            <p:cNvSpPr/>
            <p:nvPr/>
          </p:nvSpPr>
          <p:spPr bwMode="auto">
            <a:xfrm>
              <a:off x="1515666" y="2656482"/>
              <a:ext cx="810815" cy="1136105"/>
            </a:xfrm>
            <a:custGeom>
              <a:avLst/>
              <a:gdLst>
                <a:gd name="T0" fmla="*/ 2551 w 2551"/>
                <a:gd name="T1" fmla="*/ 3575 h 3575"/>
                <a:gd name="T2" fmla="*/ 1687 w 2551"/>
                <a:gd name="T3" fmla="*/ 0 h 3575"/>
                <a:gd name="T4" fmla="*/ 0 w 2551"/>
                <a:gd name="T5" fmla="*/ 2635 h 3575"/>
                <a:gd name="T6" fmla="*/ 2551 w 2551"/>
                <a:gd name="T7" fmla="*/ 3575 h 3575"/>
              </a:gdLst>
              <a:ahLst/>
              <a:cxnLst>
                <a:cxn ang="0">
                  <a:pos x="T0" y="T1"/>
                </a:cxn>
                <a:cxn ang="0">
                  <a:pos x="T2" y="T3"/>
                </a:cxn>
                <a:cxn ang="0">
                  <a:pos x="T4" y="T5"/>
                </a:cxn>
                <a:cxn ang="0">
                  <a:pos x="T6" y="T7"/>
                </a:cxn>
              </a:cxnLst>
              <a:rect l="0" t="0" r="r" b="b"/>
              <a:pathLst>
                <a:path w="2551" h="3575">
                  <a:moveTo>
                    <a:pt x="2551" y="3575"/>
                  </a:moveTo>
                  <a:lnTo>
                    <a:pt x="1687" y="0"/>
                  </a:lnTo>
                  <a:lnTo>
                    <a:pt x="0" y="2635"/>
                  </a:lnTo>
                  <a:lnTo>
                    <a:pt x="2551" y="3575"/>
                  </a:lnTo>
                  <a:close/>
                </a:path>
              </a:pathLst>
            </a:custGeom>
            <a:solidFill>
              <a:sysClr val="window" lastClr="FFFFFF">
                <a:lumMod val="95000"/>
              </a:sysClr>
            </a:solidFill>
            <a:ln w="9525">
              <a:noFill/>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89" name="Freeform 385"/>
            <p:cNvSpPr/>
            <p:nvPr/>
          </p:nvSpPr>
          <p:spPr bwMode="auto">
            <a:xfrm>
              <a:off x="8440341" y="4349899"/>
              <a:ext cx="700088" cy="793602"/>
            </a:xfrm>
            <a:custGeom>
              <a:avLst/>
              <a:gdLst>
                <a:gd name="T0" fmla="*/ 0 w 2203"/>
                <a:gd name="T1" fmla="*/ 2495 h 2495"/>
                <a:gd name="T2" fmla="*/ 2203 w 2203"/>
                <a:gd name="T3" fmla="*/ 2495 h 2495"/>
                <a:gd name="T4" fmla="*/ 2203 w 2203"/>
                <a:gd name="T5" fmla="*/ 0 h 2495"/>
              </a:gdLst>
              <a:ahLst/>
              <a:cxnLst>
                <a:cxn ang="0">
                  <a:pos x="T0" y="T1"/>
                </a:cxn>
                <a:cxn ang="0">
                  <a:pos x="T2" y="T3"/>
                </a:cxn>
                <a:cxn ang="0">
                  <a:pos x="T4" y="T5"/>
                </a:cxn>
              </a:cxnLst>
              <a:rect l="0" t="0" r="r" b="b"/>
              <a:pathLst>
                <a:path w="2203" h="2495">
                  <a:moveTo>
                    <a:pt x="0" y="2495"/>
                  </a:moveTo>
                  <a:lnTo>
                    <a:pt x="2203" y="2495"/>
                  </a:lnTo>
                  <a:lnTo>
                    <a:pt x="2203" y="0"/>
                  </a:lnTo>
                </a:path>
              </a:pathLst>
            </a:custGeom>
            <a:noFill/>
            <a:ln w="6350">
              <a:noFill/>
              <a:prstDash val="solid"/>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90" name="Freeform 413"/>
            <p:cNvSpPr/>
            <p:nvPr/>
          </p:nvSpPr>
          <p:spPr bwMode="auto">
            <a:xfrm>
              <a:off x="2050256" y="985739"/>
              <a:ext cx="1037035" cy="655170"/>
            </a:xfrm>
            <a:custGeom>
              <a:avLst/>
              <a:gdLst>
                <a:gd name="T0" fmla="*/ 3267 w 3267"/>
                <a:gd name="T1" fmla="*/ 0 h 2060"/>
                <a:gd name="T2" fmla="*/ 1565 w 3267"/>
                <a:gd name="T3" fmla="*/ 735 h 2060"/>
                <a:gd name="T4" fmla="*/ 0 w 3267"/>
                <a:gd name="T5" fmla="*/ 2060 h 2060"/>
              </a:gdLst>
              <a:ahLst/>
              <a:cxnLst>
                <a:cxn ang="0">
                  <a:pos x="T0" y="T1"/>
                </a:cxn>
                <a:cxn ang="0">
                  <a:pos x="T2" y="T3"/>
                </a:cxn>
                <a:cxn ang="0">
                  <a:pos x="T4" y="T5"/>
                </a:cxn>
              </a:cxnLst>
              <a:rect l="0" t="0" r="r" b="b"/>
              <a:pathLst>
                <a:path w="3267" h="2060">
                  <a:moveTo>
                    <a:pt x="3267" y="0"/>
                  </a:moveTo>
                  <a:lnTo>
                    <a:pt x="1565" y="735"/>
                  </a:lnTo>
                  <a:lnTo>
                    <a:pt x="0" y="2060"/>
                  </a:lnTo>
                </a:path>
              </a:pathLst>
            </a:custGeom>
            <a:noFill/>
            <a:ln w="6350">
              <a:noFill/>
              <a:prstDash val="solid"/>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91" name="Freeform 425"/>
            <p:cNvSpPr/>
            <p:nvPr/>
          </p:nvSpPr>
          <p:spPr bwMode="auto">
            <a:xfrm>
              <a:off x="0" y="1"/>
              <a:ext cx="350044" cy="650397"/>
            </a:xfrm>
            <a:custGeom>
              <a:avLst/>
              <a:gdLst>
                <a:gd name="T0" fmla="*/ 1101 w 1101"/>
                <a:gd name="T1" fmla="*/ 0 h 2045"/>
                <a:gd name="T2" fmla="*/ 0 w 1101"/>
                <a:gd name="T3" fmla="*/ 0 h 2045"/>
                <a:gd name="T4" fmla="*/ 0 w 1101"/>
                <a:gd name="T5" fmla="*/ 2045 h 2045"/>
              </a:gdLst>
              <a:ahLst/>
              <a:cxnLst>
                <a:cxn ang="0">
                  <a:pos x="T0" y="T1"/>
                </a:cxn>
                <a:cxn ang="0">
                  <a:pos x="T2" y="T3"/>
                </a:cxn>
                <a:cxn ang="0">
                  <a:pos x="T4" y="T5"/>
                </a:cxn>
              </a:cxnLst>
              <a:rect l="0" t="0" r="r" b="b"/>
              <a:pathLst>
                <a:path w="1101" h="2045">
                  <a:moveTo>
                    <a:pt x="1101" y="0"/>
                  </a:moveTo>
                  <a:lnTo>
                    <a:pt x="0" y="0"/>
                  </a:lnTo>
                  <a:lnTo>
                    <a:pt x="0" y="2045"/>
                  </a:lnTo>
                </a:path>
              </a:pathLst>
            </a:custGeom>
            <a:noFill/>
            <a:ln w="6350">
              <a:noFill/>
              <a:prstDash val="solid"/>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sp>
          <p:nvSpPr>
            <p:cNvPr id="92" name="Freeform 450"/>
            <p:cNvSpPr/>
            <p:nvPr/>
          </p:nvSpPr>
          <p:spPr bwMode="auto">
            <a:xfrm>
              <a:off x="0" y="4804579"/>
              <a:ext cx="839391" cy="338922"/>
            </a:xfrm>
            <a:custGeom>
              <a:avLst/>
              <a:gdLst>
                <a:gd name="T0" fmla="*/ 0 w 2640"/>
                <a:gd name="T1" fmla="*/ 0 h 1065"/>
                <a:gd name="T2" fmla="*/ 0 w 2640"/>
                <a:gd name="T3" fmla="*/ 1065 h 1065"/>
                <a:gd name="T4" fmla="*/ 2640 w 2640"/>
                <a:gd name="T5" fmla="*/ 1065 h 1065"/>
              </a:gdLst>
              <a:ahLst/>
              <a:cxnLst>
                <a:cxn ang="0">
                  <a:pos x="T0" y="T1"/>
                </a:cxn>
                <a:cxn ang="0">
                  <a:pos x="T2" y="T3"/>
                </a:cxn>
                <a:cxn ang="0">
                  <a:pos x="T4" y="T5"/>
                </a:cxn>
              </a:cxnLst>
              <a:rect l="0" t="0" r="r" b="b"/>
              <a:pathLst>
                <a:path w="2640" h="1065">
                  <a:moveTo>
                    <a:pt x="0" y="0"/>
                  </a:moveTo>
                  <a:lnTo>
                    <a:pt x="0" y="1065"/>
                  </a:lnTo>
                  <a:lnTo>
                    <a:pt x="2640" y="1065"/>
                  </a:lnTo>
                </a:path>
              </a:pathLst>
            </a:custGeom>
            <a:noFill/>
            <a:ln w="6350">
              <a:noFill/>
              <a:prstDash val="solid"/>
              <a:round/>
            </a:ln>
          </p:spPr>
          <p:txBody>
            <a:bodyPr/>
            <a:lstStyle/>
            <a:p>
              <a:pPr defTabSz="985015" fontAlgn="auto">
                <a:spcBef>
                  <a:spcPts val="0"/>
                </a:spcBef>
                <a:spcAft>
                  <a:spcPts val="0"/>
                </a:spcAft>
                <a:defRPr/>
              </a:pPr>
              <a:endParaRPr lang="zh-CN" altLang="en-US" sz="1900" kern="0">
                <a:solidFill>
                  <a:prstClr val="black"/>
                </a:solidFill>
                <a:latin typeface="+mn-lt"/>
                <a:ea typeface="+mn-ea"/>
              </a:endParaRPr>
            </a:p>
          </p:txBody>
        </p:sp>
      </p:grpSp>
      <p:sp>
        <p:nvSpPr>
          <p:cNvPr id="93" name="矩形 96"/>
          <p:cNvSpPr/>
          <p:nvPr/>
        </p:nvSpPr>
        <p:spPr>
          <a:xfrm>
            <a:off x="0" y="0"/>
            <a:ext cx="13682855" cy="684053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31335" tIns="65668" rIns="131335" bIns="65668" anchor="ctr"/>
          <a:lstStyle/>
          <a:p>
            <a:pPr algn="ctr" fontAlgn="auto">
              <a:spcBef>
                <a:spcPts val="0"/>
              </a:spcBef>
              <a:spcAft>
                <a:spcPts val="0"/>
              </a:spcAft>
              <a:defRPr/>
            </a:pPr>
            <a:endParaRPr lang="zh-CN" altLang="en-US"/>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txStyles>
    <p:titleStyle>
      <a:lvl1pPr algn="ctr" defTabSz="1313353" rtl="0" eaLnBrk="1" latinLnBrk="0" hangingPunct="1">
        <a:spcBef>
          <a:spcPct val="0"/>
        </a:spcBef>
        <a:buNone/>
        <a:defRPr sz="6300" kern="1200">
          <a:solidFill>
            <a:schemeClr val="tx1"/>
          </a:solidFill>
          <a:latin typeface="+mj-lt"/>
          <a:ea typeface="+mj-ea"/>
          <a:cs typeface="+mj-cs"/>
        </a:defRPr>
      </a:lvl1pPr>
    </p:titleStyle>
    <p:bodyStyle>
      <a:lvl1pPr marL="492507" indent="-492507" algn="l" defTabSz="1313353" rtl="0" eaLnBrk="1" latinLnBrk="0" hangingPunct="1">
        <a:spcBef>
          <a:spcPct val="20000"/>
        </a:spcBef>
        <a:buFont typeface="Arial" panose="020B0604020202020204" pitchFamily="34" charset="0"/>
        <a:buChar char="•"/>
        <a:defRPr sz="4600" kern="1200">
          <a:solidFill>
            <a:schemeClr val="tx1"/>
          </a:solidFill>
          <a:latin typeface="+mn-lt"/>
          <a:ea typeface="+mn-ea"/>
          <a:cs typeface="+mn-cs"/>
        </a:defRPr>
      </a:lvl1pPr>
      <a:lvl2pPr marL="1067099" indent="-410423" algn="l" defTabSz="1313353" rtl="0" eaLnBrk="1" latinLnBrk="0" hangingPunct="1">
        <a:spcBef>
          <a:spcPct val="20000"/>
        </a:spcBef>
        <a:buFont typeface="Arial" panose="020B0604020202020204" pitchFamily="34" charset="0"/>
        <a:buChar char="–"/>
        <a:defRPr sz="4000" kern="1200">
          <a:solidFill>
            <a:schemeClr val="tx1"/>
          </a:solidFill>
          <a:latin typeface="+mn-lt"/>
          <a:ea typeface="+mn-ea"/>
          <a:cs typeface="+mn-cs"/>
        </a:defRPr>
      </a:lvl2pPr>
      <a:lvl3pPr marL="1641691" indent="-328338" algn="l" defTabSz="1313353" rtl="0" eaLnBrk="1" latinLnBrk="0" hangingPunct="1">
        <a:spcBef>
          <a:spcPct val="20000"/>
        </a:spcBef>
        <a:buFont typeface="Arial" panose="020B0604020202020204" pitchFamily="34" charset="0"/>
        <a:buChar char="•"/>
        <a:defRPr sz="3400" kern="1200">
          <a:solidFill>
            <a:schemeClr val="tx1"/>
          </a:solidFill>
          <a:latin typeface="+mn-lt"/>
          <a:ea typeface="+mn-ea"/>
          <a:cs typeface="+mn-cs"/>
        </a:defRPr>
      </a:lvl3pPr>
      <a:lvl4pPr marL="2298367" indent="-328338" algn="l" defTabSz="1313353"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4pPr>
      <a:lvl5pPr marL="2955044" indent="-328338" algn="l" defTabSz="1313353"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5pPr>
      <a:lvl6pPr marL="3611720" indent="-328338" algn="l" defTabSz="1313353"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6pPr>
      <a:lvl7pPr marL="4268396" indent="-328338" algn="l" defTabSz="1313353"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7pPr>
      <a:lvl8pPr marL="4925073" indent="-328338" algn="l" defTabSz="1313353"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8pPr>
      <a:lvl9pPr marL="5581749" indent="-328338" algn="l" defTabSz="1313353"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9pPr>
    </p:bodyStyle>
    <p:otherStyle>
      <a:defPPr>
        <a:defRPr lang="zh-CN"/>
      </a:defPPr>
      <a:lvl1pPr marL="0" algn="l" defTabSz="1313353" rtl="0" eaLnBrk="1" latinLnBrk="0" hangingPunct="1">
        <a:defRPr sz="2600" kern="1200">
          <a:solidFill>
            <a:schemeClr val="tx1"/>
          </a:solidFill>
          <a:latin typeface="+mn-lt"/>
          <a:ea typeface="+mn-ea"/>
          <a:cs typeface="+mn-cs"/>
        </a:defRPr>
      </a:lvl1pPr>
      <a:lvl2pPr marL="656676" algn="l" defTabSz="1313353" rtl="0" eaLnBrk="1" latinLnBrk="0" hangingPunct="1">
        <a:defRPr sz="2600" kern="1200">
          <a:solidFill>
            <a:schemeClr val="tx1"/>
          </a:solidFill>
          <a:latin typeface="+mn-lt"/>
          <a:ea typeface="+mn-ea"/>
          <a:cs typeface="+mn-cs"/>
        </a:defRPr>
      </a:lvl2pPr>
      <a:lvl3pPr marL="1313353" algn="l" defTabSz="1313353" rtl="0" eaLnBrk="1" latinLnBrk="0" hangingPunct="1">
        <a:defRPr sz="2600" kern="1200">
          <a:solidFill>
            <a:schemeClr val="tx1"/>
          </a:solidFill>
          <a:latin typeface="+mn-lt"/>
          <a:ea typeface="+mn-ea"/>
          <a:cs typeface="+mn-cs"/>
        </a:defRPr>
      </a:lvl3pPr>
      <a:lvl4pPr marL="1970029" algn="l" defTabSz="1313353" rtl="0" eaLnBrk="1" latinLnBrk="0" hangingPunct="1">
        <a:defRPr sz="2600" kern="1200">
          <a:solidFill>
            <a:schemeClr val="tx1"/>
          </a:solidFill>
          <a:latin typeface="+mn-lt"/>
          <a:ea typeface="+mn-ea"/>
          <a:cs typeface="+mn-cs"/>
        </a:defRPr>
      </a:lvl4pPr>
      <a:lvl5pPr marL="2626705" algn="l" defTabSz="1313353" rtl="0" eaLnBrk="1" latinLnBrk="0" hangingPunct="1">
        <a:defRPr sz="2600" kern="1200">
          <a:solidFill>
            <a:schemeClr val="tx1"/>
          </a:solidFill>
          <a:latin typeface="+mn-lt"/>
          <a:ea typeface="+mn-ea"/>
          <a:cs typeface="+mn-cs"/>
        </a:defRPr>
      </a:lvl5pPr>
      <a:lvl6pPr marL="3283382" algn="l" defTabSz="1313353" rtl="0" eaLnBrk="1" latinLnBrk="0" hangingPunct="1">
        <a:defRPr sz="2600" kern="1200">
          <a:solidFill>
            <a:schemeClr val="tx1"/>
          </a:solidFill>
          <a:latin typeface="+mn-lt"/>
          <a:ea typeface="+mn-ea"/>
          <a:cs typeface="+mn-cs"/>
        </a:defRPr>
      </a:lvl6pPr>
      <a:lvl7pPr marL="3940058" algn="l" defTabSz="1313353" rtl="0" eaLnBrk="1" latinLnBrk="0" hangingPunct="1">
        <a:defRPr sz="2600" kern="1200">
          <a:solidFill>
            <a:schemeClr val="tx1"/>
          </a:solidFill>
          <a:latin typeface="+mn-lt"/>
          <a:ea typeface="+mn-ea"/>
          <a:cs typeface="+mn-cs"/>
        </a:defRPr>
      </a:lvl7pPr>
      <a:lvl8pPr marL="4596735" algn="l" defTabSz="1313353" rtl="0" eaLnBrk="1" latinLnBrk="0" hangingPunct="1">
        <a:defRPr sz="2600" kern="1200">
          <a:solidFill>
            <a:schemeClr val="tx1"/>
          </a:solidFill>
          <a:latin typeface="+mn-lt"/>
          <a:ea typeface="+mn-ea"/>
          <a:cs typeface="+mn-cs"/>
        </a:defRPr>
      </a:lvl8pPr>
      <a:lvl9pPr marL="5253411" algn="l" defTabSz="1313353" rtl="0" eaLnBrk="1" latinLnBrk="0" hangingPunct="1">
        <a:defRPr sz="2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oleObject" Target="../embeddings/Microsoft_Excel_97-2003____1.xls"/><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6.emf"/></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Rectangle 6" descr="Rectangle: Click to edit Master text styles&#10;Second level&#10;Third level&#10;Fourth level&#10;Fifth level"/>
          <p:cNvSpPr>
            <a:spLocks noChangeArrowheads="1"/>
          </p:cNvSpPr>
          <p:nvPr/>
        </p:nvSpPr>
        <p:spPr bwMode="auto">
          <a:xfrm>
            <a:off x="1655961" y="971997"/>
            <a:ext cx="10374815" cy="988078"/>
          </a:xfrm>
          <a:prstGeom prst="rect">
            <a:avLst/>
          </a:prstGeom>
          <a:noFill/>
          <a:ln w="9525">
            <a:noFill/>
            <a:miter lim="800000"/>
            <a:headEnd/>
            <a:tailEnd/>
          </a:ln>
          <a:effectLst/>
        </p:spPr>
        <p:txBody>
          <a:bodyPr lIns="131335" tIns="65668" rIns="131335" bIns="65668"/>
          <a:lstStyle/>
          <a:p>
            <a:pPr algn="ctr">
              <a:spcBef>
                <a:spcPct val="20000"/>
              </a:spcBef>
              <a:buClr>
                <a:schemeClr val="hlink"/>
              </a:buClr>
              <a:buSzPct val="110000"/>
              <a:buFont typeface="Wingdings" pitchFamily="2" charset="2"/>
              <a:buNone/>
            </a:pPr>
            <a:r>
              <a:rPr lang="zh-CN" altLang="en-US" sz="3600" b="1" dirty="0">
                <a:effectLst>
                  <a:outerShdw blurRad="38100" dist="38100" dir="2700000" algn="tl">
                    <a:srgbClr val="C0C0C0"/>
                  </a:outerShdw>
                </a:effectLst>
                <a:latin typeface="汉仪菱心体简" pitchFamily="49" charset="-122"/>
                <a:ea typeface="汉仪菱心体简" pitchFamily="49" charset="-122"/>
              </a:rPr>
              <a:t>新产品导入</a:t>
            </a:r>
            <a:endParaRPr lang="en-US" altLang="zh-CN" sz="3600" b="1" dirty="0">
              <a:effectLst>
                <a:outerShdw blurRad="38100" dist="38100" dir="2700000" algn="tl">
                  <a:srgbClr val="C0C0C0"/>
                </a:outerShdw>
              </a:effectLst>
              <a:latin typeface="汉仪菱心体简" pitchFamily="49" charset="-122"/>
              <a:ea typeface="汉仪菱心体简" pitchFamily="49" charset="-122"/>
            </a:endParaRPr>
          </a:p>
          <a:p>
            <a:pPr algn="ctr">
              <a:spcBef>
                <a:spcPct val="20000"/>
              </a:spcBef>
              <a:buClr>
                <a:schemeClr val="hlink"/>
              </a:buClr>
              <a:buSzPct val="110000"/>
              <a:buFont typeface="Wingdings" pitchFamily="2" charset="2"/>
              <a:buNone/>
            </a:pPr>
            <a:r>
              <a:rPr lang="zh-CN" altLang="en-US" sz="3600" b="1" dirty="0">
                <a:effectLst>
                  <a:outerShdw blurRad="38100" dist="38100" dir="2700000" algn="tl">
                    <a:srgbClr val="C0C0C0"/>
                  </a:outerShdw>
                </a:effectLst>
                <a:latin typeface="汉仪菱心体简" pitchFamily="49" charset="-122"/>
                <a:ea typeface="汉仪菱心体简" pitchFamily="49" charset="-122"/>
              </a:rPr>
              <a:t>培训教材</a:t>
            </a:r>
            <a:endParaRPr lang="en-US" altLang="zh-CN" sz="3600" b="1" dirty="0">
              <a:effectLst>
                <a:outerShdw blurRad="38100" dist="38100" dir="2700000" algn="tl">
                  <a:srgbClr val="C0C0C0"/>
                </a:outerShdw>
              </a:effectLst>
              <a:latin typeface="汉仪菱心体简" pitchFamily="49" charset="-122"/>
              <a:ea typeface="汉仪菱心体简" pitchFamily="49" charset="-122"/>
            </a:endParaRPr>
          </a:p>
          <a:p>
            <a:pPr algn="ctr">
              <a:spcBef>
                <a:spcPct val="20000"/>
              </a:spcBef>
              <a:buClr>
                <a:schemeClr val="hlink"/>
              </a:buClr>
              <a:buSzPct val="110000"/>
              <a:buFont typeface="Wingdings" pitchFamily="2" charset="2"/>
              <a:buNone/>
            </a:pPr>
            <a:endParaRPr lang="en-US" altLang="zh-CN" sz="3600" b="1" dirty="0">
              <a:effectLst>
                <a:outerShdw blurRad="38100" dist="38100" dir="2700000" algn="tl">
                  <a:srgbClr val="C0C0C0"/>
                </a:outerShdw>
              </a:effectLst>
              <a:latin typeface="汉仪菱心体简" pitchFamily="49" charset="-122"/>
              <a:ea typeface="汉仪菱心体简" pitchFamily="49"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idx="1"/>
          </p:nvPr>
        </p:nvSpPr>
        <p:spPr>
          <a:xfrm>
            <a:off x="912072" y="1976155"/>
            <a:ext cx="11628914" cy="4104323"/>
          </a:xfrm>
          <a:noFill/>
          <a:ln/>
        </p:spPr>
        <p:txBody>
          <a:bodyPr/>
          <a:lstStyle/>
          <a:p>
            <a:pPr marL="0" indent="0" algn="ctr">
              <a:buClr>
                <a:schemeClr val="hlink"/>
              </a:buClr>
              <a:buSzPct val="110000"/>
              <a:buNone/>
            </a:pPr>
            <a:r>
              <a:rPr lang="zh-CN" altLang="en-US" sz="4000" b="1" dirty="0">
                <a:solidFill>
                  <a:schemeClr val="tx2"/>
                </a:solidFill>
                <a:effectLst>
                  <a:outerShdw blurRad="38100" dist="38100" dir="2700000" algn="tl">
                    <a:srgbClr val="C0C0C0"/>
                  </a:outerShdw>
                </a:effectLst>
                <a:latin typeface="迷你简菱心" pitchFamily="49" charset="-122"/>
                <a:ea typeface="迷你简菱心" pitchFamily="49" charset="-122"/>
              </a:rPr>
              <a:t>第　</a:t>
            </a:r>
            <a:r>
              <a:rPr lang="zh-CN" altLang="en-US" sz="4000" b="1" dirty="0">
                <a:solidFill>
                  <a:schemeClr val="tx2"/>
                </a:solidFill>
                <a:effectLst>
                  <a:outerShdw blurRad="38100" dist="38100" dir="2700000" algn="tl">
                    <a:srgbClr val="C0C0C0"/>
                  </a:outerShdw>
                </a:effectLst>
                <a:latin typeface="迷你简菱心" pitchFamily="49" charset="-122"/>
                <a:ea typeface="迷你简菱心" pitchFamily="49" charset="-122"/>
              </a:rPr>
              <a:t>一</a:t>
            </a:r>
            <a:r>
              <a:rPr lang="zh-CN" altLang="en-US" sz="4000" b="1" dirty="0">
                <a:solidFill>
                  <a:schemeClr val="tx2"/>
                </a:solidFill>
                <a:effectLst>
                  <a:outerShdw blurRad="38100" dist="38100" dir="2700000" algn="tl">
                    <a:srgbClr val="C0C0C0"/>
                  </a:outerShdw>
                </a:effectLst>
                <a:latin typeface="迷你简菱心" pitchFamily="49" charset="-122"/>
                <a:ea typeface="迷你简菱心" pitchFamily="49" charset="-122"/>
              </a:rPr>
              <a:t>　篇</a:t>
            </a:r>
          </a:p>
          <a:p>
            <a:pPr marL="0" indent="0" algn="ctr">
              <a:buClr>
                <a:schemeClr val="hlink"/>
              </a:buClr>
              <a:buSzPct val="110000"/>
              <a:buNone/>
            </a:pPr>
            <a:r>
              <a:rPr lang="zh-CN" altLang="en-US" sz="4000" b="1" dirty="0">
                <a:effectLst>
                  <a:outerShdw blurRad="38100" dist="38100" dir="2700000" algn="tl">
                    <a:srgbClr val="C0C0C0"/>
                  </a:outerShdw>
                </a:effectLst>
                <a:latin typeface="迷你简菱心" pitchFamily="49" charset="-122"/>
                <a:ea typeface="迷你简菱心" pitchFamily="49" charset="-122"/>
              </a:rPr>
              <a:t>新产品导入三阶段</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6532" name="Rectangle 4"/>
          <p:cNvSpPr>
            <a:spLocks noGrp="1" noChangeArrowheads="1"/>
          </p:cNvSpPr>
          <p:nvPr>
            <p:ph type="title"/>
          </p:nvPr>
        </p:nvSpPr>
        <p:spPr>
          <a:xfrm>
            <a:off x="2341987" y="152012"/>
            <a:ext cx="11659790" cy="1140090"/>
          </a:xfrm>
          <a:noFill/>
          <a:ln/>
        </p:spPr>
        <p:txBody>
          <a:bodyPr/>
          <a:lstStyle/>
          <a:p>
            <a:r>
              <a:rPr lang="zh-CN" altLang="en-US" dirty="0">
                <a:solidFill>
                  <a:srgbClr val="CC0000"/>
                </a:solidFill>
                <a:ea typeface="微软雅黑" pitchFamily="34" charset="-122"/>
              </a:rPr>
              <a:t>目    录</a:t>
            </a:r>
            <a:endParaRPr lang="zh-TW" altLang="en-US" dirty="0">
              <a:solidFill>
                <a:srgbClr val="CC0000"/>
              </a:solidFill>
              <a:ea typeface="微软雅黑" pitchFamily="34" charset="-122"/>
            </a:endParaRPr>
          </a:p>
        </p:txBody>
      </p:sp>
      <p:sp>
        <p:nvSpPr>
          <p:cNvPr id="406533" name="Rectangle 5" descr="Rectangle: Click to edit Master text styles&#10;Second level&#10;Third level&#10;Fourth level&#10;Fifth level"/>
          <p:cNvSpPr>
            <a:spLocks noGrp="1" noChangeArrowheads="1"/>
          </p:cNvSpPr>
          <p:nvPr>
            <p:ph idx="1"/>
          </p:nvPr>
        </p:nvSpPr>
        <p:spPr>
          <a:xfrm>
            <a:off x="3024113" y="971997"/>
            <a:ext cx="8436663" cy="4104323"/>
          </a:xfrm>
          <a:noFill/>
          <a:ln/>
        </p:spPr>
        <p:txBody>
          <a:bodyPr/>
          <a:lstStyle/>
          <a:p>
            <a:pPr>
              <a:lnSpc>
                <a:spcPct val="120000"/>
              </a:lnSpc>
            </a:pPr>
            <a:r>
              <a:rPr lang="en-US" altLang="zh-TW" sz="2000" b="1" dirty="0">
                <a:latin typeface="微软雅黑" pitchFamily="34" charset="-122"/>
                <a:ea typeface="微软雅黑" pitchFamily="34" charset="-122"/>
              </a:rPr>
              <a:t>  </a:t>
            </a:r>
            <a:r>
              <a:rPr lang="zh-CN" altLang="en-US" sz="2000" b="1" dirty="0">
                <a:latin typeface="微软雅黑" pitchFamily="34" charset="-122"/>
                <a:ea typeface="微软雅黑" pitchFamily="34" charset="-122"/>
              </a:rPr>
              <a:t>样品制作</a:t>
            </a:r>
          </a:p>
          <a:p>
            <a:pPr>
              <a:lnSpc>
                <a:spcPct val="120000"/>
              </a:lnSpc>
            </a:pPr>
            <a:r>
              <a:rPr lang="zh-CN" altLang="en-US" sz="2000" b="1" dirty="0">
                <a:latin typeface="微软雅黑" pitchFamily="34" charset="-122"/>
                <a:ea typeface="微软雅黑" pitchFamily="34" charset="-122"/>
              </a:rPr>
              <a:t>  试生产</a:t>
            </a:r>
          </a:p>
          <a:p>
            <a:pPr>
              <a:lnSpc>
                <a:spcPct val="120000"/>
              </a:lnSpc>
            </a:pPr>
            <a:r>
              <a:rPr lang="zh-CN" altLang="en-US" sz="2000" b="1" dirty="0">
                <a:latin typeface="微软雅黑" pitchFamily="34" charset="-122"/>
                <a:ea typeface="微软雅黑" pitchFamily="34" charset="-122"/>
              </a:rPr>
              <a:t>  批量生产</a:t>
            </a:r>
          </a:p>
          <a:p>
            <a:pPr>
              <a:lnSpc>
                <a:spcPct val="120000"/>
              </a:lnSpc>
            </a:pPr>
            <a:r>
              <a:rPr lang="zh-CN" altLang="en-US" sz="2000" b="1" dirty="0">
                <a:latin typeface="微软雅黑" pitchFamily="34" charset="-122"/>
                <a:ea typeface="微软雅黑" pitchFamily="34" charset="-122"/>
              </a:rPr>
              <a:t>  控制计划</a:t>
            </a:r>
          </a:p>
          <a:p>
            <a:pPr>
              <a:lnSpc>
                <a:spcPct val="120000"/>
              </a:lnSpc>
            </a:pPr>
            <a:r>
              <a:rPr lang="zh-CN" altLang="en-US" sz="2000" b="1" dirty="0">
                <a:latin typeface="微软雅黑" pitchFamily="34" charset="-122"/>
                <a:ea typeface="微软雅黑" pitchFamily="34" charset="-122"/>
              </a:rPr>
              <a:t>  特殊特性</a:t>
            </a:r>
          </a:p>
          <a:p>
            <a:pPr>
              <a:lnSpc>
                <a:spcPct val="120000"/>
              </a:lnSpc>
            </a:pPr>
            <a:r>
              <a:rPr lang="zh-CN" altLang="en-US" sz="2000" b="1" dirty="0">
                <a:latin typeface="微软雅黑" pitchFamily="34" charset="-122"/>
                <a:ea typeface="微软雅黑" pitchFamily="34" charset="-122"/>
              </a:rPr>
              <a:t>  过程能力</a:t>
            </a:r>
          </a:p>
          <a:p>
            <a:pPr>
              <a:lnSpc>
                <a:spcPct val="120000"/>
              </a:lnSpc>
            </a:pPr>
            <a:r>
              <a:rPr lang="en-US" altLang="zh-CN" sz="2000" b="1" dirty="0">
                <a:latin typeface="微软雅黑" pitchFamily="34" charset="-122"/>
                <a:ea typeface="微软雅黑" pitchFamily="34" charset="-122"/>
              </a:rPr>
              <a:t>PE</a:t>
            </a:r>
            <a:r>
              <a:rPr lang="zh-CN" altLang="en-US" sz="2000" b="1" dirty="0">
                <a:latin typeface="微软雅黑" pitchFamily="34" charset="-122"/>
                <a:ea typeface="微软雅黑" pitchFamily="34" charset="-122"/>
              </a:rPr>
              <a:t>在各个阶段的职责</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Rectangle 2"/>
          <p:cNvSpPr>
            <a:spLocks noGrp="1" noChangeArrowheads="1"/>
          </p:cNvSpPr>
          <p:nvPr>
            <p:ph type="title"/>
          </p:nvPr>
        </p:nvSpPr>
        <p:spPr>
          <a:xfrm>
            <a:off x="2341987" y="152012"/>
            <a:ext cx="11659790" cy="1140090"/>
          </a:xfrm>
          <a:noFill/>
          <a:ln/>
        </p:spPr>
        <p:txBody>
          <a:bodyPr/>
          <a:lstStyle/>
          <a:p>
            <a:r>
              <a:rPr lang="zh-CN" altLang="en-US" dirty="0">
                <a:solidFill>
                  <a:srgbClr val="CC0000"/>
                </a:solidFill>
                <a:ea typeface="微软雅黑" pitchFamily="34" charset="-122"/>
              </a:rPr>
              <a:t>样品制作阶段</a:t>
            </a:r>
            <a:endParaRPr lang="zh-TW" altLang="en-US" dirty="0">
              <a:solidFill>
                <a:srgbClr val="CC0000"/>
              </a:solidFill>
              <a:ea typeface="微软雅黑" pitchFamily="34" charset="-122"/>
            </a:endParaRPr>
          </a:p>
        </p:txBody>
      </p:sp>
      <p:sp>
        <p:nvSpPr>
          <p:cNvPr id="240643" name="Rectangle 3"/>
          <p:cNvSpPr>
            <a:spLocks noGrp="1" noChangeArrowheads="1"/>
          </p:cNvSpPr>
          <p:nvPr>
            <p:ph idx="1"/>
          </p:nvPr>
        </p:nvSpPr>
        <p:spPr>
          <a:xfrm>
            <a:off x="1769515" y="2012576"/>
            <a:ext cx="8947327" cy="3231837"/>
          </a:xfrm>
          <a:noFill/>
          <a:ln/>
        </p:spPr>
        <p:txBody>
          <a:bodyPr/>
          <a:lstStyle/>
          <a:p>
            <a:pPr>
              <a:lnSpc>
                <a:spcPct val="120000"/>
              </a:lnSpc>
            </a:pPr>
            <a:r>
              <a:rPr lang="zh-CN" altLang="en-US" sz="2800" b="1" dirty="0">
                <a:latin typeface="微软雅黑" pitchFamily="34" charset="-122"/>
                <a:ea typeface="微软雅黑" pitchFamily="34" charset="-122"/>
              </a:rPr>
              <a:t>样机评审</a:t>
            </a:r>
          </a:p>
          <a:p>
            <a:pPr>
              <a:lnSpc>
                <a:spcPct val="120000"/>
              </a:lnSpc>
            </a:pPr>
            <a:r>
              <a:rPr lang="zh-CN" altLang="en-US" sz="2800" b="1" dirty="0">
                <a:latin typeface="微软雅黑" pitchFamily="34" charset="-122"/>
                <a:ea typeface="微软雅黑" pitchFamily="34" charset="-122"/>
              </a:rPr>
              <a:t>工程图样</a:t>
            </a:r>
          </a:p>
          <a:p>
            <a:pPr>
              <a:lnSpc>
                <a:spcPct val="120000"/>
              </a:lnSpc>
            </a:pPr>
            <a:r>
              <a:rPr lang="en-US" altLang="zh-CN" sz="2800" b="1" dirty="0">
                <a:latin typeface="微软雅黑" pitchFamily="34" charset="-122"/>
                <a:ea typeface="微软雅黑" pitchFamily="34" charset="-122"/>
              </a:rPr>
              <a:t>S/C </a:t>
            </a:r>
            <a:r>
              <a:rPr lang="zh-CN" altLang="en-US" sz="2800" b="1" dirty="0">
                <a:latin typeface="微软雅黑" pitchFamily="34" charset="-122"/>
                <a:ea typeface="微软雅黑" pitchFamily="34" charset="-122"/>
              </a:rPr>
              <a:t>特殊特性确定 </a:t>
            </a:r>
          </a:p>
          <a:p>
            <a:pPr>
              <a:lnSpc>
                <a:spcPct val="120000"/>
              </a:lnSpc>
            </a:pPr>
            <a:r>
              <a:rPr lang="zh-CN" altLang="en-US" sz="2800" b="1" dirty="0">
                <a:latin typeface="微软雅黑" pitchFamily="34" charset="-122"/>
                <a:ea typeface="微软雅黑" pitchFamily="34" charset="-122"/>
              </a:rPr>
              <a:t>控制计划</a:t>
            </a:r>
          </a:p>
          <a:p>
            <a:pPr>
              <a:lnSpc>
                <a:spcPct val="120000"/>
              </a:lnSpc>
            </a:pPr>
            <a:r>
              <a:rPr lang="zh-CN" altLang="en-US" sz="2800" b="1" dirty="0">
                <a:latin typeface="微软雅黑" pitchFamily="34" charset="-122"/>
                <a:ea typeface="微软雅黑" pitchFamily="34" charset="-122"/>
              </a:rPr>
              <a:t>材料清单（</a:t>
            </a:r>
            <a:r>
              <a:rPr lang="en-US" altLang="zh-CN" sz="2800" b="1" dirty="0">
                <a:latin typeface="微软雅黑" pitchFamily="34" charset="-122"/>
                <a:ea typeface="微软雅黑" pitchFamily="34" charset="-122"/>
              </a:rPr>
              <a:t>BOM</a:t>
            </a:r>
            <a:r>
              <a:rPr lang="zh-CN" altLang="en-US" sz="2800" b="1" dirty="0">
                <a:latin typeface="微软雅黑" pitchFamily="34" charset="-122"/>
                <a:ea typeface="微软雅黑" pitchFamily="34" charset="-122"/>
              </a:rPr>
              <a:t>）</a:t>
            </a:r>
          </a:p>
          <a:p>
            <a:pPr>
              <a:lnSpc>
                <a:spcPct val="120000"/>
              </a:lnSpc>
            </a:pPr>
            <a:r>
              <a:rPr lang="zh-CN" altLang="en-US" sz="2800" b="1" dirty="0">
                <a:latin typeface="微软雅黑" pitchFamily="34" charset="-122"/>
                <a:ea typeface="微软雅黑" pitchFamily="34" charset="-122"/>
              </a:rPr>
              <a:t>生产条件的策划</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7554"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样机评审</a:t>
            </a:r>
            <a:endParaRPr lang="zh-TW" altLang="en-US" dirty="0">
              <a:solidFill>
                <a:srgbClr val="CC0000"/>
              </a:solidFill>
              <a:ea typeface="微软雅黑" pitchFamily="34" charset="-122"/>
            </a:endParaRPr>
          </a:p>
        </p:txBody>
      </p:sp>
      <p:sp>
        <p:nvSpPr>
          <p:cNvPr id="407558" name="Text Box 6"/>
          <p:cNvSpPr txBox="1">
            <a:spLocks noChangeArrowheads="1"/>
          </p:cNvSpPr>
          <p:nvPr/>
        </p:nvSpPr>
        <p:spPr bwMode="auto">
          <a:xfrm>
            <a:off x="684054" y="1368107"/>
            <a:ext cx="12654994" cy="4864383"/>
          </a:xfrm>
          <a:prstGeom prst="rect">
            <a:avLst/>
          </a:prstGeom>
          <a:noFill/>
          <a:ln w="9525">
            <a:noFill/>
            <a:miter lim="800000"/>
            <a:headEnd/>
            <a:tailEnd/>
          </a:ln>
          <a:effectLst/>
        </p:spPr>
        <p:txBody>
          <a:bodyPr lIns="131335" tIns="65668" rIns="131335" bIns="65668"/>
          <a:lstStyle/>
          <a:p>
            <a:pPr marL="875568" indent="-875568">
              <a:lnSpc>
                <a:spcPct val="135000"/>
              </a:lnSpc>
              <a:spcBef>
                <a:spcPct val="20000"/>
              </a:spcBef>
              <a:buClr>
                <a:schemeClr val="tx1"/>
              </a:buClr>
              <a:buSzPct val="80000"/>
            </a:pPr>
            <a:r>
              <a:rPr lang="zh-CN" altLang="en-US" sz="2000" b="1" dirty="0">
                <a:latin typeface="微软雅黑" pitchFamily="34" charset="-122"/>
                <a:ea typeface="微软雅黑" pitchFamily="34" charset="-122"/>
              </a:rPr>
              <a:t>样机均应被评审以：</a:t>
            </a:r>
          </a:p>
          <a:p>
            <a:pPr marL="875568" indent="-875568">
              <a:lnSpc>
                <a:spcPct val="135000"/>
              </a:lnSpc>
              <a:spcBef>
                <a:spcPct val="20000"/>
              </a:spcBef>
              <a:buClr>
                <a:schemeClr val="tx1"/>
              </a:buClr>
              <a:buSzPct val="80000"/>
              <a:buFont typeface="Wingdings" pitchFamily="2" charset="2"/>
              <a:buChar char="v"/>
            </a:pPr>
            <a:r>
              <a:rPr lang="zh-CN" altLang="en-US" sz="2000" dirty="0">
                <a:latin typeface="微软雅黑" pitchFamily="34" charset="-122"/>
                <a:ea typeface="微软雅黑" pitchFamily="34" charset="-122"/>
              </a:rPr>
              <a:t>保证产品或服务符合所要求的规格和报告数据</a:t>
            </a:r>
          </a:p>
          <a:p>
            <a:pPr marL="875568" indent="-875568">
              <a:lnSpc>
                <a:spcPct val="135000"/>
              </a:lnSpc>
              <a:spcBef>
                <a:spcPct val="20000"/>
              </a:spcBef>
              <a:buClr>
                <a:schemeClr val="tx1"/>
              </a:buClr>
              <a:buSzPct val="80000"/>
              <a:buFont typeface="Wingdings" pitchFamily="2" charset="2"/>
              <a:buChar char="v"/>
            </a:pPr>
            <a:r>
              <a:rPr lang="zh-CN" altLang="en-US" sz="2000" dirty="0">
                <a:latin typeface="微软雅黑" pitchFamily="34" charset="-122"/>
                <a:ea typeface="微软雅黑" pitchFamily="34" charset="-122"/>
              </a:rPr>
              <a:t>保证对产品</a:t>
            </a:r>
            <a:r>
              <a:rPr lang="en-US" altLang="zh-CN"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过程特殊特性给予了特别的关注</a:t>
            </a:r>
          </a:p>
          <a:p>
            <a:pPr marL="875568" indent="-875568">
              <a:lnSpc>
                <a:spcPct val="135000"/>
              </a:lnSpc>
              <a:spcBef>
                <a:spcPct val="20000"/>
              </a:spcBef>
              <a:buClr>
                <a:schemeClr val="tx1"/>
              </a:buClr>
              <a:buSzPct val="80000"/>
              <a:buFont typeface="Wingdings" pitchFamily="2" charset="2"/>
              <a:buChar char="v"/>
            </a:pPr>
            <a:r>
              <a:rPr lang="zh-CN" altLang="en-US" sz="2000" dirty="0">
                <a:latin typeface="微软雅黑" pitchFamily="34" charset="-122"/>
                <a:ea typeface="微软雅黑" pitchFamily="34" charset="-122"/>
              </a:rPr>
              <a:t>使用数据和经验以建立初始过程参数和包装要求</a:t>
            </a:r>
          </a:p>
          <a:p>
            <a:pPr marL="875568" indent="-875568">
              <a:lnSpc>
                <a:spcPct val="135000"/>
              </a:lnSpc>
              <a:spcBef>
                <a:spcPct val="20000"/>
              </a:spcBef>
              <a:buClr>
                <a:schemeClr val="tx1"/>
              </a:buClr>
              <a:buSzPct val="80000"/>
              <a:buFont typeface="Wingdings" pitchFamily="2" charset="2"/>
              <a:buChar char="v"/>
            </a:pPr>
            <a:r>
              <a:rPr lang="zh-CN" altLang="en-US" sz="2000" dirty="0">
                <a:latin typeface="微软雅黑" pitchFamily="34" charset="-122"/>
                <a:ea typeface="微软雅黑" pitchFamily="34" charset="-122"/>
              </a:rPr>
              <a:t>针对任何相关问题、变异和成本影响与顾客进行沟通</a:t>
            </a:r>
          </a:p>
          <a:p>
            <a:pPr marL="875568" indent="-875568">
              <a:lnSpc>
                <a:spcPct val="135000"/>
              </a:lnSpc>
              <a:spcBef>
                <a:spcPct val="20000"/>
              </a:spcBef>
              <a:buClr>
                <a:schemeClr val="tx1"/>
              </a:buClr>
              <a:buSzPct val="80000"/>
              <a:buFont typeface="Wingdings" pitchFamily="2" charset="2"/>
              <a:buChar char="v"/>
            </a:pPr>
            <a:r>
              <a:rPr lang="en-US" altLang="zh-CN" sz="2000" dirty="0">
                <a:latin typeface="微软雅黑" pitchFamily="34" charset="-122"/>
                <a:ea typeface="微软雅黑" pitchFamily="34" charset="-122"/>
              </a:rPr>
              <a:t>PE</a:t>
            </a:r>
            <a:r>
              <a:rPr lang="zh-CN" altLang="en-US" sz="2000" dirty="0">
                <a:latin typeface="微软雅黑" pitchFamily="34" charset="-122"/>
                <a:ea typeface="微软雅黑" pitchFamily="34" charset="-122"/>
              </a:rPr>
              <a:t>工程师及生产相关人员了解设计可实现性的最佳时机</a:t>
            </a:r>
          </a:p>
          <a:p>
            <a:pPr marL="875568" indent="-875568">
              <a:lnSpc>
                <a:spcPct val="135000"/>
              </a:lnSpc>
              <a:spcBef>
                <a:spcPct val="20000"/>
              </a:spcBef>
              <a:buClr>
                <a:schemeClr val="tx1"/>
              </a:buClr>
              <a:buSzPct val="80000"/>
            </a:pPr>
            <a:r>
              <a:rPr lang="en-US" altLang="zh-CN" sz="2000" b="1" dirty="0">
                <a:latin typeface="微软雅黑" pitchFamily="34" charset="-122"/>
                <a:ea typeface="微软雅黑" pitchFamily="34" charset="-122"/>
              </a:rPr>
              <a:t>PE</a:t>
            </a:r>
            <a:r>
              <a:rPr lang="zh-CN" altLang="en-US" sz="2000" b="1" dirty="0">
                <a:latin typeface="微软雅黑" pitchFamily="34" charset="-122"/>
                <a:ea typeface="微软雅黑" pitchFamily="34" charset="-122"/>
              </a:rPr>
              <a:t>工程师之关注点：</a:t>
            </a:r>
          </a:p>
          <a:p>
            <a:pPr marL="875568" indent="-875568" eaLnBrk="0" hangingPunct="0">
              <a:lnSpc>
                <a:spcPct val="110000"/>
              </a:lnSpc>
              <a:spcBef>
                <a:spcPct val="50000"/>
              </a:spcBef>
              <a:buSzPct val="80000"/>
              <a:buFont typeface="Wingdings" pitchFamily="2" charset="2"/>
              <a:buChar char="v"/>
            </a:pPr>
            <a:r>
              <a:rPr lang="zh-CN" altLang="en-US" sz="2000" dirty="0">
                <a:latin typeface="微软雅黑" pitchFamily="34" charset="-122"/>
                <a:ea typeface="微软雅黑" pitchFamily="34" charset="-122"/>
              </a:rPr>
              <a:t>设计、概念、功能和对制造变异的敏感度、制造</a:t>
            </a:r>
            <a:r>
              <a:rPr lang="en-US" altLang="zh-CN"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装配过程、尺寸公差、性能要求、零件数量、过程调整、材料处理</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8578"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工程图样</a:t>
            </a:r>
            <a:endParaRPr lang="zh-TW" altLang="en-US" dirty="0">
              <a:solidFill>
                <a:srgbClr val="CC0000"/>
              </a:solidFill>
              <a:ea typeface="微软雅黑" pitchFamily="34" charset="-122"/>
            </a:endParaRPr>
          </a:p>
        </p:txBody>
      </p:sp>
      <p:sp>
        <p:nvSpPr>
          <p:cNvPr id="408581" name="Text Box 5"/>
          <p:cNvSpPr txBox="1">
            <a:spLocks noChangeArrowheads="1"/>
          </p:cNvSpPr>
          <p:nvPr/>
        </p:nvSpPr>
        <p:spPr bwMode="auto">
          <a:xfrm>
            <a:off x="370529" y="1496369"/>
            <a:ext cx="12883012" cy="4812128"/>
          </a:xfrm>
          <a:prstGeom prst="rect">
            <a:avLst/>
          </a:prstGeom>
          <a:noFill/>
          <a:ln w="9525">
            <a:noFill/>
            <a:miter lim="800000"/>
            <a:headEnd/>
            <a:tailEnd/>
          </a:ln>
          <a:effectLst/>
        </p:spPr>
        <p:txBody>
          <a:bodyPr lIns="131335" tIns="65668" rIns="131335" bIns="65668"/>
          <a:lstStyle/>
          <a:p>
            <a:pPr marL="875568" indent="-875568">
              <a:lnSpc>
                <a:spcPct val="135000"/>
              </a:lnSpc>
              <a:spcBef>
                <a:spcPct val="20000"/>
              </a:spcBef>
              <a:buClr>
                <a:schemeClr val="tx1"/>
              </a:buClr>
              <a:buSzPct val="80000"/>
            </a:pPr>
            <a:r>
              <a:rPr lang="zh-CN" altLang="en-US" sz="2000" dirty="0">
                <a:latin typeface="微软雅黑" pitchFamily="34" charset="-122"/>
                <a:ea typeface="微软雅黑" pitchFamily="34" charset="-122"/>
              </a:rPr>
              <a:t>工程图样（设计加工图纸）：</a:t>
            </a:r>
          </a:p>
          <a:p>
            <a:pPr marL="875568" indent="-875568">
              <a:lnSpc>
                <a:spcPct val="135000"/>
              </a:lnSpc>
              <a:spcBef>
                <a:spcPct val="20000"/>
              </a:spcBef>
              <a:buClr>
                <a:schemeClr val="tx1"/>
              </a:buClr>
              <a:buSzPct val="80000"/>
              <a:buFont typeface="Wingdings" pitchFamily="2" charset="2"/>
              <a:buChar char="v"/>
            </a:pPr>
            <a:r>
              <a:rPr lang="zh-CN" altLang="en-US" sz="2000" dirty="0">
                <a:latin typeface="微软雅黑" pitchFamily="34" charset="-122"/>
                <a:ea typeface="微软雅黑" pitchFamily="34" charset="-122"/>
              </a:rPr>
              <a:t>工程图样应包括控制计划上确定的特殊</a:t>
            </a:r>
            <a:r>
              <a:rPr lang="en-US" altLang="zh-CN"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政府规定和安全性能</a:t>
            </a:r>
            <a:r>
              <a:rPr lang="en-US" altLang="zh-CN"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特性</a:t>
            </a:r>
            <a:r>
              <a:rPr lang="en-US" altLang="zh-CN" sz="2000" dirty="0">
                <a:latin typeface="微软雅黑" pitchFamily="34" charset="-122"/>
                <a:ea typeface="微软雅黑" pitchFamily="34" charset="-122"/>
              </a:rPr>
              <a:t>.</a:t>
            </a:r>
          </a:p>
          <a:p>
            <a:pPr marL="875568" indent="-875568">
              <a:lnSpc>
                <a:spcPct val="135000"/>
              </a:lnSpc>
              <a:spcBef>
                <a:spcPct val="20000"/>
              </a:spcBef>
              <a:buClr>
                <a:schemeClr val="tx1"/>
              </a:buClr>
              <a:buSzPct val="80000"/>
              <a:buFont typeface="Wingdings" pitchFamily="2" charset="2"/>
              <a:buChar char="v"/>
            </a:pPr>
            <a:r>
              <a:rPr lang="zh-CN" altLang="en-US" sz="2000" dirty="0">
                <a:latin typeface="微软雅黑" pitchFamily="34" charset="-122"/>
                <a:ea typeface="微软雅黑" pitchFamily="34" charset="-122"/>
              </a:rPr>
              <a:t>当没有工程图样时</a:t>
            </a:r>
            <a:r>
              <a:rPr lang="en-US" altLang="zh-CN" sz="2000" dirty="0">
                <a:latin typeface="微软雅黑" pitchFamily="34" charset="-122"/>
                <a:ea typeface="微软雅黑" pitchFamily="34" charset="-122"/>
              </a:rPr>
              <a:t>,PE</a:t>
            </a:r>
            <a:r>
              <a:rPr lang="zh-CN" altLang="en-US" sz="2000" dirty="0">
                <a:latin typeface="微软雅黑" pitchFamily="34" charset="-122"/>
                <a:ea typeface="微软雅黑" pitchFamily="34" charset="-122"/>
              </a:rPr>
              <a:t>人员应就控制图样进行评审确定哪些特性影响装配、功能、寿命和政府规定的安全要求。</a:t>
            </a:r>
          </a:p>
          <a:p>
            <a:pPr marL="875568" indent="-875568">
              <a:lnSpc>
                <a:spcPct val="135000"/>
              </a:lnSpc>
              <a:spcBef>
                <a:spcPct val="20000"/>
              </a:spcBef>
              <a:buClr>
                <a:schemeClr val="tx1"/>
              </a:buClr>
              <a:buSzPct val="80000"/>
              <a:buFont typeface="Wingdings" pitchFamily="2" charset="2"/>
              <a:buChar char="v"/>
            </a:pPr>
            <a:r>
              <a:rPr lang="zh-CN" altLang="en-US" sz="2000" dirty="0">
                <a:latin typeface="微软雅黑" pitchFamily="34" charset="-122"/>
                <a:ea typeface="微软雅黑" pitchFamily="34" charset="-122"/>
              </a:rPr>
              <a:t>工程图样应被评审是否具有足够的信息以对每个零件进行全尺寸检查。</a:t>
            </a:r>
          </a:p>
          <a:p>
            <a:pPr marL="875568" indent="-875568">
              <a:lnSpc>
                <a:spcPct val="135000"/>
              </a:lnSpc>
              <a:spcBef>
                <a:spcPct val="20000"/>
              </a:spcBef>
              <a:buClr>
                <a:schemeClr val="tx1"/>
              </a:buClr>
              <a:buSzPct val="80000"/>
              <a:buFont typeface="Wingdings" pitchFamily="2" charset="2"/>
              <a:buChar char="v"/>
            </a:pPr>
            <a:r>
              <a:rPr lang="zh-CN" altLang="en-US" sz="2000" dirty="0">
                <a:latin typeface="微软雅黑" pitchFamily="34" charset="-122"/>
                <a:ea typeface="微软雅黑" pitchFamily="34" charset="-122"/>
              </a:rPr>
              <a:t>应能清楚地标识控制或基准</a:t>
            </a:r>
            <a:r>
              <a:rPr lang="en-US" altLang="zh-CN"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定位面，以便能为整个控制过程设计合适的测量工具和设备。</a:t>
            </a:r>
          </a:p>
          <a:p>
            <a:pPr marL="875568" indent="-875568">
              <a:lnSpc>
                <a:spcPct val="135000"/>
              </a:lnSpc>
              <a:spcBef>
                <a:spcPct val="20000"/>
              </a:spcBef>
              <a:buClr>
                <a:schemeClr val="tx1"/>
              </a:buClr>
              <a:buSzPct val="80000"/>
              <a:buFont typeface="Wingdings" pitchFamily="2" charset="2"/>
              <a:buChar char="v"/>
            </a:pPr>
            <a:r>
              <a:rPr lang="zh-CN" altLang="en-US" sz="2000" dirty="0">
                <a:latin typeface="微软雅黑" pitchFamily="34" charset="-122"/>
                <a:ea typeface="微软雅黑" pitchFamily="34" charset="-122"/>
              </a:rPr>
              <a:t>应评价尺寸的可行性，并与制造工业和测量标准保持一致。</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02"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特殊特性</a:t>
            </a:r>
            <a:endParaRPr lang="zh-TW" altLang="en-US" dirty="0">
              <a:solidFill>
                <a:srgbClr val="CC0000"/>
              </a:solidFill>
              <a:ea typeface="微软雅黑" pitchFamily="34" charset="-122"/>
            </a:endParaRPr>
          </a:p>
        </p:txBody>
      </p:sp>
      <p:sp>
        <p:nvSpPr>
          <p:cNvPr id="409603" name="Text Box 3"/>
          <p:cNvSpPr txBox="1">
            <a:spLocks noChangeArrowheads="1"/>
          </p:cNvSpPr>
          <p:nvPr/>
        </p:nvSpPr>
        <p:spPr bwMode="auto">
          <a:xfrm>
            <a:off x="1026080" y="1368107"/>
            <a:ext cx="11742923" cy="4864383"/>
          </a:xfrm>
          <a:prstGeom prst="rect">
            <a:avLst/>
          </a:prstGeom>
          <a:noFill/>
          <a:ln w="9525">
            <a:noFill/>
            <a:miter lim="800000"/>
            <a:headEnd/>
            <a:tailEnd/>
          </a:ln>
          <a:effectLst/>
        </p:spPr>
        <p:txBody>
          <a:bodyPr lIns="131335" tIns="65668" rIns="131335" bIns="65668"/>
          <a:lstStyle/>
          <a:p>
            <a:pPr marL="875568" indent="-875568">
              <a:lnSpc>
                <a:spcPct val="135000"/>
              </a:lnSpc>
              <a:spcBef>
                <a:spcPct val="20000"/>
              </a:spcBef>
              <a:buClr>
                <a:schemeClr val="tx1"/>
              </a:buClr>
              <a:buSzPct val="80000"/>
            </a:pPr>
            <a:endParaRPr lang="zh-TW" altLang="en-US" dirty="0">
              <a:latin typeface="微软雅黑" pitchFamily="34" charset="-122"/>
              <a:ea typeface="微软雅黑" pitchFamily="34" charset="-122"/>
            </a:endParaRPr>
          </a:p>
        </p:txBody>
      </p:sp>
      <p:sp>
        <p:nvSpPr>
          <p:cNvPr id="409604" name="Text Box 4"/>
          <p:cNvSpPr txBox="1">
            <a:spLocks noChangeArrowheads="1"/>
          </p:cNvSpPr>
          <p:nvPr/>
        </p:nvSpPr>
        <p:spPr bwMode="auto">
          <a:xfrm>
            <a:off x="370529" y="1496369"/>
            <a:ext cx="12883012" cy="4812128"/>
          </a:xfrm>
          <a:prstGeom prst="rect">
            <a:avLst/>
          </a:prstGeom>
          <a:noFill/>
          <a:ln w="9525">
            <a:noFill/>
            <a:miter lim="800000"/>
            <a:headEnd/>
            <a:tailEnd/>
          </a:ln>
          <a:effectLst/>
        </p:spPr>
        <p:txBody>
          <a:bodyPr lIns="131335" tIns="65668" rIns="131335" bIns="65668"/>
          <a:lstStyle/>
          <a:p>
            <a:pPr marL="875568" indent="-875568">
              <a:lnSpc>
                <a:spcPct val="135000"/>
              </a:lnSpc>
              <a:spcBef>
                <a:spcPct val="20000"/>
              </a:spcBef>
              <a:buClr>
                <a:schemeClr val="tx1"/>
              </a:buClr>
              <a:buSzPct val="80000"/>
            </a:pPr>
            <a:r>
              <a:rPr lang="zh-CN" altLang="en-US" sz="2000" dirty="0">
                <a:latin typeface="微软雅黑" pitchFamily="34" charset="-122"/>
                <a:ea typeface="微软雅黑" pitchFamily="34" charset="-122"/>
              </a:rPr>
              <a:t>特殊特性：</a:t>
            </a:r>
          </a:p>
          <a:p>
            <a:pPr marL="875568" indent="-875568">
              <a:lnSpc>
                <a:spcPct val="135000"/>
              </a:lnSpc>
              <a:spcBef>
                <a:spcPct val="20000"/>
              </a:spcBef>
              <a:buClr>
                <a:schemeClr val="tx1"/>
              </a:buClr>
              <a:buSzPct val="80000"/>
              <a:buFont typeface="Wingdings" pitchFamily="2" charset="2"/>
              <a:buChar char="v"/>
            </a:pPr>
            <a:r>
              <a:rPr lang="zh-CN" altLang="en-US" sz="2000" dirty="0">
                <a:latin typeface="微软雅黑" pitchFamily="34" charset="-122"/>
                <a:ea typeface="微软雅黑" pitchFamily="34" charset="-122"/>
              </a:rPr>
              <a:t>研发技术人员应根据产品的性、经验数据、顾客的信息与要求关注制定产品的特殊特性明细表，以期在产品实现过程中加强控制。</a:t>
            </a:r>
          </a:p>
          <a:p>
            <a:pPr marL="875568" indent="-875568">
              <a:lnSpc>
                <a:spcPct val="135000"/>
              </a:lnSpc>
              <a:spcBef>
                <a:spcPct val="20000"/>
              </a:spcBef>
              <a:buClr>
                <a:schemeClr val="tx1"/>
              </a:buClr>
              <a:buSzPct val="80000"/>
              <a:buFont typeface="Wingdings" pitchFamily="2" charset="2"/>
              <a:buChar char="v"/>
            </a:pPr>
            <a:r>
              <a:rPr lang="zh-CN" altLang="en-US" sz="2000" dirty="0">
                <a:latin typeface="微软雅黑" pitchFamily="34" charset="-122"/>
                <a:ea typeface="微软雅黑" pitchFamily="34" charset="-122"/>
              </a:rPr>
              <a:t>特殊特性来源以下：</a:t>
            </a:r>
          </a:p>
          <a:p>
            <a:pPr marL="875568" indent="-875568">
              <a:lnSpc>
                <a:spcPct val="135000"/>
              </a:lnSpc>
              <a:spcBef>
                <a:spcPct val="20000"/>
              </a:spcBef>
              <a:buClr>
                <a:schemeClr val="tx1"/>
              </a:buClr>
              <a:buSzPct val="80000"/>
            </a:pPr>
            <a:r>
              <a:rPr lang="zh-CN" altLang="en-US" sz="2000" dirty="0">
                <a:latin typeface="微软雅黑" pitchFamily="34" charset="-122"/>
                <a:ea typeface="微软雅黑" pitchFamily="34" charset="-122"/>
              </a:rPr>
              <a:t>     </a:t>
            </a:r>
            <a:r>
              <a:rPr lang="en-US" altLang="zh-CN" sz="2000" dirty="0">
                <a:latin typeface="微软雅黑" pitchFamily="34" charset="-122"/>
                <a:ea typeface="微软雅黑" pitchFamily="34" charset="-122"/>
              </a:rPr>
              <a:t>1</a:t>
            </a:r>
            <a:r>
              <a:rPr lang="zh-CN" altLang="en-US" sz="2000" dirty="0">
                <a:latin typeface="微软雅黑" pitchFamily="34" charset="-122"/>
                <a:ea typeface="微软雅黑" pitchFamily="34" charset="-122"/>
              </a:rPr>
              <a:t>） 基于顾客需要和期望分析的产品设想；</a:t>
            </a:r>
          </a:p>
          <a:p>
            <a:pPr marL="875568" indent="-875568">
              <a:lnSpc>
                <a:spcPct val="135000"/>
              </a:lnSpc>
              <a:spcBef>
                <a:spcPct val="20000"/>
              </a:spcBef>
              <a:buClr>
                <a:schemeClr val="tx1"/>
              </a:buClr>
              <a:buSzPct val="80000"/>
            </a:pPr>
            <a:r>
              <a:rPr lang="zh-CN" altLang="en-US" sz="2000" dirty="0">
                <a:latin typeface="微软雅黑" pitchFamily="34" charset="-122"/>
                <a:ea typeface="微软雅黑" pitchFamily="34" charset="-122"/>
              </a:rPr>
              <a:t>     </a:t>
            </a:r>
            <a:r>
              <a:rPr lang="en-US" altLang="zh-CN" sz="2000" dirty="0">
                <a:latin typeface="微软雅黑" pitchFamily="34" charset="-122"/>
                <a:ea typeface="微软雅黑" pitchFamily="34" charset="-122"/>
              </a:rPr>
              <a:t>2</a:t>
            </a:r>
            <a:r>
              <a:rPr lang="zh-CN" altLang="en-US" sz="2000" dirty="0">
                <a:latin typeface="微软雅黑" pitchFamily="34" charset="-122"/>
                <a:ea typeface="微软雅黑" pitchFamily="34" charset="-122"/>
              </a:rPr>
              <a:t>） 可靠性目标</a:t>
            </a:r>
            <a:r>
              <a:rPr lang="en-US" altLang="zh-CN"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要求的确定；</a:t>
            </a:r>
          </a:p>
          <a:p>
            <a:pPr marL="875568" indent="-875568">
              <a:lnSpc>
                <a:spcPct val="135000"/>
              </a:lnSpc>
              <a:spcBef>
                <a:spcPct val="20000"/>
              </a:spcBef>
              <a:buClr>
                <a:schemeClr val="tx1"/>
              </a:buClr>
              <a:buSzPct val="80000"/>
            </a:pPr>
            <a:r>
              <a:rPr lang="zh-CN" altLang="en-US" sz="2000" dirty="0">
                <a:latin typeface="微软雅黑" pitchFamily="34" charset="-122"/>
                <a:ea typeface="微软雅黑" pitchFamily="34" charset="-122"/>
              </a:rPr>
              <a:t>     </a:t>
            </a:r>
            <a:r>
              <a:rPr lang="en-US" altLang="zh-CN" sz="2000" dirty="0">
                <a:latin typeface="微软雅黑" pitchFamily="34" charset="-122"/>
                <a:ea typeface="微软雅黑" pitchFamily="34" charset="-122"/>
              </a:rPr>
              <a:t>3</a:t>
            </a:r>
            <a:r>
              <a:rPr lang="zh-CN" altLang="en-US" sz="2000" dirty="0">
                <a:latin typeface="微软雅黑" pitchFamily="34" charset="-122"/>
                <a:ea typeface="微软雅黑" pitchFamily="34" charset="-122"/>
              </a:rPr>
              <a:t>） 从预期的制造过程中确定的特殊过程特性；</a:t>
            </a:r>
          </a:p>
          <a:p>
            <a:pPr marL="875568" indent="-875568">
              <a:lnSpc>
                <a:spcPct val="135000"/>
              </a:lnSpc>
              <a:spcBef>
                <a:spcPct val="20000"/>
              </a:spcBef>
              <a:buClr>
                <a:schemeClr val="tx1"/>
              </a:buClr>
              <a:buSzPct val="80000"/>
            </a:pPr>
            <a:r>
              <a:rPr lang="zh-CN" altLang="en-US" sz="2000" dirty="0">
                <a:latin typeface="微软雅黑" pitchFamily="34" charset="-122"/>
                <a:ea typeface="微软雅黑" pitchFamily="34" charset="-122"/>
              </a:rPr>
              <a:t>     </a:t>
            </a:r>
            <a:r>
              <a:rPr lang="en-US" altLang="zh-CN" sz="2000" dirty="0">
                <a:latin typeface="微软雅黑" pitchFamily="34" charset="-122"/>
                <a:ea typeface="微软雅黑" pitchFamily="34" charset="-122"/>
              </a:rPr>
              <a:t>4</a:t>
            </a:r>
            <a:r>
              <a:rPr lang="zh-CN" altLang="en-US" sz="2000" dirty="0">
                <a:latin typeface="微软雅黑" pitchFamily="34" charset="-122"/>
                <a:ea typeface="微软雅黑" pitchFamily="34" charset="-122"/>
              </a:rPr>
              <a:t>） 类似零件的失效模式及后果分析（</a:t>
            </a:r>
            <a:r>
              <a:rPr lang="en-US" altLang="zh-CN" sz="2000" dirty="0">
                <a:latin typeface="微软雅黑" pitchFamily="34" charset="-122"/>
                <a:ea typeface="微软雅黑" pitchFamily="34" charset="-122"/>
              </a:rPr>
              <a:t>FMEA</a:t>
            </a:r>
            <a:r>
              <a:rPr lang="zh-CN" altLang="en-US" sz="2000" dirty="0">
                <a:latin typeface="微软雅黑" pitchFamily="34" charset="-122"/>
                <a:ea typeface="微软雅黑" pitchFamily="34" charset="-122"/>
              </a:rPr>
              <a:t>）。</a:t>
            </a:r>
          </a:p>
          <a:p>
            <a:pPr marL="875568" indent="-875568">
              <a:lnSpc>
                <a:spcPct val="135000"/>
              </a:lnSpc>
              <a:spcBef>
                <a:spcPct val="20000"/>
              </a:spcBef>
              <a:buClr>
                <a:schemeClr val="tx1"/>
              </a:buClr>
              <a:buSzPct val="80000"/>
              <a:buFont typeface="Wingdings" pitchFamily="2" charset="2"/>
              <a:buChar char="v"/>
            </a:pPr>
            <a:r>
              <a:rPr lang="en-US" altLang="zh-CN" sz="2000" dirty="0">
                <a:latin typeface="微软雅黑" pitchFamily="34" charset="-122"/>
                <a:ea typeface="微软雅黑" pitchFamily="34" charset="-122"/>
              </a:rPr>
              <a:t>PE</a:t>
            </a:r>
            <a:r>
              <a:rPr lang="zh-CN" altLang="en-US" sz="2000" dirty="0">
                <a:latin typeface="微软雅黑" pitchFamily="34" charset="-122"/>
                <a:ea typeface="微软雅黑" pitchFamily="34" charset="-122"/>
              </a:rPr>
              <a:t>工程师应了解特殊特性清单，并给予适当的补充，设想过程中控制的方法。</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2610" name="Rectangle 2"/>
          <p:cNvSpPr>
            <a:spLocks noGrp="1" noChangeArrowheads="1"/>
          </p:cNvSpPr>
          <p:nvPr>
            <p:ph type="title"/>
          </p:nvPr>
        </p:nvSpPr>
        <p:spPr>
          <a:xfrm>
            <a:off x="2341987" y="152012"/>
            <a:ext cx="11659790" cy="1140090"/>
          </a:xfrm>
          <a:noFill/>
          <a:ln/>
        </p:spPr>
        <p:txBody>
          <a:bodyPr/>
          <a:lstStyle/>
          <a:p>
            <a:r>
              <a:rPr lang="zh-CN" altLang="en-US" dirty="0">
                <a:solidFill>
                  <a:srgbClr val="CC0000"/>
                </a:solidFill>
                <a:ea typeface="微软雅黑" pitchFamily="34" charset="-122"/>
              </a:rPr>
              <a:t>控制计划</a:t>
            </a:r>
            <a:endParaRPr lang="zh-TW" altLang="en-US" dirty="0">
              <a:solidFill>
                <a:srgbClr val="CC0000"/>
              </a:solidFill>
              <a:ea typeface="微软雅黑" pitchFamily="34" charset="-122"/>
            </a:endParaRPr>
          </a:p>
        </p:txBody>
      </p:sp>
      <p:sp>
        <p:nvSpPr>
          <p:cNvPr id="452611" name="Rectangle 3"/>
          <p:cNvSpPr>
            <a:spLocks noGrp="1" noChangeArrowheads="1"/>
          </p:cNvSpPr>
          <p:nvPr>
            <p:ph idx="1"/>
          </p:nvPr>
        </p:nvSpPr>
        <p:spPr>
          <a:xfrm>
            <a:off x="798063" y="1672131"/>
            <a:ext cx="12084950" cy="4256335"/>
          </a:xfrm>
          <a:noFill/>
          <a:ln/>
        </p:spPr>
        <p:txBody>
          <a:bodyPr/>
          <a:lstStyle/>
          <a:p>
            <a:pPr marL="875568" indent="-875568">
              <a:lnSpc>
                <a:spcPct val="135000"/>
              </a:lnSpc>
              <a:buClr>
                <a:schemeClr val="tx1"/>
              </a:buClr>
              <a:buSzPct val="80000"/>
              <a:buFont typeface="Wingdings" pitchFamily="2" charset="2"/>
              <a:buChar char="v"/>
            </a:pPr>
            <a:r>
              <a:rPr lang="zh-CN" altLang="en-US" sz="2000" dirty="0">
                <a:latin typeface="微软雅黑" pitchFamily="34" charset="-122"/>
                <a:ea typeface="微软雅黑" pitchFamily="34" charset="-122"/>
              </a:rPr>
              <a:t>控制计划是控制零件与过程系统的书面描述，单独的控制计划包括三个阶段：</a:t>
            </a:r>
          </a:p>
          <a:p>
            <a:pPr marL="875568" indent="-875568">
              <a:lnSpc>
                <a:spcPct val="135000"/>
              </a:lnSpc>
              <a:buClr>
                <a:schemeClr val="tx1"/>
              </a:buClr>
              <a:buSzPct val="80000"/>
              <a:buFont typeface="Wingdings" pitchFamily="2" charset="2"/>
              <a:buChar char="v"/>
            </a:pPr>
            <a:r>
              <a:rPr lang="zh-CN" altLang="en-US" sz="2000" dirty="0">
                <a:latin typeface="微软雅黑" pitchFamily="34" charset="-122"/>
                <a:ea typeface="微软雅黑" pitchFamily="34" charset="-122"/>
              </a:rPr>
              <a:t>样件：在制造过程中，对尺寸测量和材料与性能试验的描述；</a:t>
            </a:r>
          </a:p>
          <a:p>
            <a:pPr marL="875568" indent="-875568">
              <a:lnSpc>
                <a:spcPct val="135000"/>
              </a:lnSpc>
              <a:buClr>
                <a:schemeClr val="tx1"/>
              </a:buClr>
              <a:buSzPct val="80000"/>
              <a:buFont typeface="Wingdings" pitchFamily="2" charset="2"/>
              <a:buChar char="v"/>
            </a:pPr>
            <a:r>
              <a:rPr lang="zh-CN" altLang="en-US" sz="2000" dirty="0">
                <a:latin typeface="微软雅黑" pitchFamily="34" charset="-122"/>
                <a:ea typeface="微软雅黑" pitchFamily="34" charset="-122"/>
              </a:rPr>
              <a:t>试生产：在样件试制之后，全面生产之前所进行的尺寸测量和材料与性能试验的描述；</a:t>
            </a:r>
          </a:p>
          <a:p>
            <a:pPr marL="875568" indent="-875568">
              <a:lnSpc>
                <a:spcPct val="135000"/>
              </a:lnSpc>
              <a:buClr>
                <a:schemeClr val="tx1"/>
              </a:buClr>
              <a:buSzPct val="80000"/>
              <a:buFont typeface="Wingdings" pitchFamily="2" charset="2"/>
              <a:buChar char="v"/>
            </a:pPr>
            <a:r>
              <a:rPr lang="zh-CN" altLang="en-US" sz="2000" dirty="0">
                <a:latin typeface="微软雅黑" pitchFamily="34" charset="-122"/>
                <a:ea typeface="微软雅黑" pitchFamily="34" charset="-122"/>
              </a:rPr>
              <a:t>生产：在大批量生产中，将提供产品</a:t>
            </a:r>
            <a:r>
              <a:rPr lang="en-US" altLang="zh-CN"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过程特性、过程控制、试验和测量系统的综合文件。</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626" name="Rectangle 2"/>
          <p:cNvSpPr>
            <a:spLocks noGrp="1" noChangeArrowheads="1"/>
          </p:cNvSpPr>
          <p:nvPr>
            <p:ph type="title"/>
          </p:nvPr>
        </p:nvSpPr>
        <p:spPr>
          <a:xfrm>
            <a:off x="2555756" y="152012"/>
            <a:ext cx="11659790" cy="1140090"/>
          </a:xfrm>
          <a:noFill/>
          <a:ln/>
        </p:spPr>
        <p:txBody>
          <a:bodyPr/>
          <a:lstStyle/>
          <a:p>
            <a:r>
              <a:rPr lang="zh-CN" altLang="en-US" dirty="0">
                <a:solidFill>
                  <a:srgbClr val="CC0000"/>
                </a:solidFill>
                <a:ea typeface="微软雅黑" pitchFamily="34" charset="-122"/>
              </a:rPr>
              <a:t>材料清单</a:t>
            </a:r>
            <a:endParaRPr lang="zh-TW" altLang="en-US" dirty="0">
              <a:solidFill>
                <a:srgbClr val="CC0000"/>
              </a:solidFill>
              <a:ea typeface="微软雅黑" pitchFamily="34" charset="-122"/>
            </a:endParaRPr>
          </a:p>
        </p:txBody>
      </p:sp>
      <p:sp>
        <p:nvSpPr>
          <p:cNvPr id="410627" name="Text Box 3"/>
          <p:cNvSpPr txBox="1">
            <a:spLocks noChangeArrowheads="1"/>
          </p:cNvSpPr>
          <p:nvPr/>
        </p:nvSpPr>
        <p:spPr bwMode="auto">
          <a:xfrm>
            <a:off x="1026080" y="1368107"/>
            <a:ext cx="11742923" cy="4864383"/>
          </a:xfrm>
          <a:prstGeom prst="rect">
            <a:avLst/>
          </a:prstGeom>
          <a:noFill/>
          <a:ln w="9525">
            <a:noFill/>
            <a:miter lim="800000"/>
            <a:headEnd/>
            <a:tailEnd/>
          </a:ln>
          <a:effectLst/>
        </p:spPr>
        <p:txBody>
          <a:bodyPr lIns="131335" tIns="65668" rIns="131335" bIns="65668"/>
          <a:lstStyle/>
          <a:p>
            <a:pPr marL="875568" indent="-875568">
              <a:lnSpc>
                <a:spcPct val="135000"/>
              </a:lnSpc>
              <a:spcBef>
                <a:spcPct val="20000"/>
              </a:spcBef>
              <a:buClr>
                <a:schemeClr val="tx1"/>
              </a:buClr>
              <a:buSzPct val="80000"/>
            </a:pPr>
            <a:r>
              <a:rPr lang="en-US" altLang="zh-CN" sz="2000" b="1" dirty="0">
                <a:latin typeface="微软雅黑" pitchFamily="34" charset="-122"/>
                <a:ea typeface="微软雅黑" pitchFamily="34" charset="-122"/>
              </a:rPr>
              <a:t>PE</a:t>
            </a:r>
            <a:r>
              <a:rPr lang="zh-CN" altLang="en-US" sz="2000" b="1" dirty="0">
                <a:latin typeface="微软雅黑" pitchFamily="34" charset="-122"/>
                <a:ea typeface="微软雅黑" pitchFamily="34" charset="-122"/>
              </a:rPr>
              <a:t>人员应清楚材料清单以：</a:t>
            </a:r>
          </a:p>
          <a:p>
            <a:pPr marL="875568" indent="-875568">
              <a:lnSpc>
                <a:spcPct val="135000"/>
              </a:lnSpc>
              <a:spcBef>
                <a:spcPct val="20000"/>
              </a:spcBef>
              <a:buClr>
                <a:schemeClr val="tx1"/>
              </a:buClr>
              <a:buSzPct val="80000"/>
              <a:buFont typeface="Wingdings" pitchFamily="2" charset="2"/>
              <a:buChar char="v"/>
            </a:pPr>
            <a:r>
              <a:rPr lang="zh-CN" altLang="en-US" sz="2000" dirty="0">
                <a:latin typeface="微软雅黑" pitchFamily="34" charset="-122"/>
                <a:ea typeface="微软雅黑" pitchFamily="34" charset="-122"/>
              </a:rPr>
              <a:t>清楚产品的实现所依赖的材料明细</a:t>
            </a:r>
          </a:p>
          <a:p>
            <a:pPr marL="875568" indent="-875568">
              <a:lnSpc>
                <a:spcPct val="135000"/>
              </a:lnSpc>
              <a:spcBef>
                <a:spcPct val="20000"/>
              </a:spcBef>
              <a:buClr>
                <a:schemeClr val="tx1"/>
              </a:buClr>
              <a:buSzPct val="80000"/>
              <a:buFont typeface="Wingdings" pitchFamily="2" charset="2"/>
              <a:buChar char="v"/>
            </a:pPr>
            <a:r>
              <a:rPr lang="zh-CN" altLang="en-US" sz="2000" dirty="0">
                <a:latin typeface="微软雅黑" pitchFamily="34" charset="-122"/>
                <a:ea typeface="微软雅黑" pitchFamily="34" charset="-122"/>
              </a:rPr>
              <a:t>材料的规格、性能、材质是否变化</a:t>
            </a:r>
          </a:p>
          <a:p>
            <a:pPr marL="875568" indent="-875568">
              <a:lnSpc>
                <a:spcPct val="135000"/>
              </a:lnSpc>
              <a:spcBef>
                <a:spcPct val="20000"/>
              </a:spcBef>
              <a:buClr>
                <a:schemeClr val="tx1"/>
              </a:buClr>
              <a:buSzPct val="80000"/>
              <a:buFont typeface="Wingdings" pitchFamily="2" charset="2"/>
              <a:buChar char="v"/>
            </a:pPr>
            <a:r>
              <a:rPr lang="zh-CN" altLang="en-US" sz="2000" dirty="0">
                <a:latin typeface="微软雅黑" pitchFamily="34" charset="-122"/>
                <a:ea typeface="微软雅黑" pitchFamily="34" charset="-122"/>
              </a:rPr>
              <a:t>特殊特性应用在材料上的控制</a:t>
            </a:r>
          </a:p>
          <a:p>
            <a:pPr marL="875568" indent="-875568">
              <a:lnSpc>
                <a:spcPct val="135000"/>
              </a:lnSpc>
              <a:spcBef>
                <a:spcPct val="20000"/>
              </a:spcBef>
              <a:buClr>
                <a:schemeClr val="tx1"/>
              </a:buClr>
              <a:buSzPct val="80000"/>
              <a:buFont typeface="Wingdings" pitchFamily="2" charset="2"/>
              <a:buChar char="v"/>
            </a:pPr>
            <a:r>
              <a:rPr lang="zh-CN" altLang="en-US" sz="2000" dirty="0">
                <a:latin typeface="微软雅黑" pitchFamily="34" charset="-122"/>
                <a:ea typeface="微软雅黑" pitchFamily="34" charset="-122"/>
              </a:rPr>
              <a:t>不同材料在生产线上的预测</a:t>
            </a:r>
          </a:p>
          <a:p>
            <a:pPr marL="875568" indent="-875568">
              <a:lnSpc>
                <a:spcPct val="135000"/>
              </a:lnSpc>
              <a:spcBef>
                <a:spcPct val="20000"/>
              </a:spcBef>
              <a:buClr>
                <a:schemeClr val="tx1"/>
              </a:buClr>
              <a:buSzPct val="80000"/>
              <a:buFont typeface="Wingdings" pitchFamily="2" charset="2"/>
              <a:buChar char="v"/>
            </a:pPr>
            <a:r>
              <a:rPr lang="zh-CN" altLang="en-US" sz="2000" dirty="0">
                <a:latin typeface="微软雅黑" pitchFamily="34" charset="-122"/>
                <a:ea typeface="微软雅黑" pitchFamily="34" charset="-122"/>
              </a:rPr>
              <a:t>与其它机种的对比</a:t>
            </a:r>
          </a:p>
          <a:p>
            <a:pPr marL="875568" indent="-875568">
              <a:lnSpc>
                <a:spcPct val="135000"/>
              </a:lnSpc>
              <a:spcBef>
                <a:spcPct val="20000"/>
              </a:spcBef>
              <a:buClr>
                <a:schemeClr val="tx1"/>
              </a:buClr>
              <a:buSzPct val="80000"/>
              <a:buFont typeface="Wingdings" pitchFamily="2" charset="2"/>
              <a:buChar char="v"/>
            </a:pPr>
            <a:r>
              <a:rPr lang="zh-CN" altLang="en-US" sz="2000" dirty="0">
                <a:latin typeface="微软雅黑" pitchFamily="34" charset="-122"/>
                <a:ea typeface="微软雅黑" pitchFamily="34" charset="-122"/>
              </a:rPr>
              <a:t>预防错误的发生</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1650" name="Rectangle 2"/>
          <p:cNvSpPr>
            <a:spLocks noGrp="1" noChangeArrowheads="1"/>
          </p:cNvSpPr>
          <p:nvPr>
            <p:ph type="title"/>
          </p:nvPr>
        </p:nvSpPr>
        <p:spPr>
          <a:xfrm>
            <a:off x="2341987" y="152012"/>
            <a:ext cx="11659790" cy="1140090"/>
          </a:xfrm>
          <a:noFill/>
          <a:ln/>
        </p:spPr>
        <p:txBody>
          <a:bodyPr/>
          <a:lstStyle/>
          <a:p>
            <a:r>
              <a:rPr lang="zh-CN" altLang="en-US" dirty="0">
                <a:solidFill>
                  <a:srgbClr val="CC0000"/>
                </a:solidFill>
                <a:ea typeface="微软雅黑" pitchFamily="34" charset="-122"/>
              </a:rPr>
              <a:t>生产条件的策划</a:t>
            </a:r>
            <a:endParaRPr lang="zh-TW" altLang="en-US" dirty="0">
              <a:solidFill>
                <a:srgbClr val="CC0000"/>
              </a:solidFill>
              <a:ea typeface="微软雅黑" pitchFamily="34" charset="-122"/>
            </a:endParaRPr>
          </a:p>
        </p:txBody>
      </p:sp>
      <p:sp>
        <p:nvSpPr>
          <p:cNvPr id="411651" name="Text Box 3"/>
          <p:cNvSpPr txBox="1">
            <a:spLocks noChangeArrowheads="1"/>
          </p:cNvSpPr>
          <p:nvPr/>
        </p:nvSpPr>
        <p:spPr bwMode="auto">
          <a:xfrm>
            <a:off x="228018" y="1368107"/>
            <a:ext cx="13111030" cy="5016395"/>
          </a:xfrm>
          <a:prstGeom prst="rect">
            <a:avLst/>
          </a:prstGeom>
          <a:noFill/>
          <a:ln w="9525">
            <a:noFill/>
            <a:miter lim="800000"/>
            <a:headEnd/>
            <a:tailEnd/>
          </a:ln>
          <a:effectLst/>
        </p:spPr>
        <p:txBody>
          <a:bodyPr lIns="131335" tIns="65668" rIns="131335" bIns="65668"/>
          <a:lstStyle/>
          <a:p>
            <a:pPr marL="875568" indent="-875568">
              <a:lnSpc>
                <a:spcPct val="135000"/>
              </a:lnSpc>
              <a:spcBef>
                <a:spcPct val="20000"/>
              </a:spcBef>
              <a:buClr>
                <a:schemeClr val="tx1"/>
              </a:buClr>
              <a:buSzPct val="80000"/>
            </a:pPr>
            <a:r>
              <a:rPr lang="zh-CN" altLang="en-US" sz="2000" b="1" dirty="0">
                <a:latin typeface="微软雅黑" pitchFamily="34" charset="-122"/>
                <a:ea typeface="微软雅黑" pitchFamily="34" charset="-122"/>
              </a:rPr>
              <a:t>为支持产品实现必须的</a:t>
            </a:r>
            <a:r>
              <a:rPr lang="en-US" altLang="zh-CN" sz="2000" b="1" dirty="0">
                <a:latin typeface="微软雅黑" pitchFamily="34" charset="-122"/>
                <a:ea typeface="微软雅黑" pitchFamily="34" charset="-122"/>
              </a:rPr>
              <a:t>5M1E</a:t>
            </a:r>
            <a:r>
              <a:rPr lang="zh-CN" altLang="en-US" sz="2000" b="1" dirty="0">
                <a:latin typeface="微软雅黑" pitchFamily="34" charset="-122"/>
                <a:ea typeface="微软雅黑" pitchFamily="34" charset="-122"/>
              </a:rPr>
              <a:t>：</a:t>
            </a:r>
          </a:p>
          <a:p>
            <a:pPr marL="875568" indent="-875568">
              <a:lnSpc>
                <a:spcPct val="135000"/>
              </a:lnSpc>
              <a:spcBef>
                <a:spcPct val="20000"/>
              </a:spcBef>
              <a:buClr>
                <a:schemeClr val="tx1"/>
              </a:buClr>
              <a:buSzPct val="80000"/>
              <a:buFont typeface="Wingdings" pitchFamily="2" charset="2"/>
              <a:buChar char="v"/>
            </a:pPr>
            <a:r>
              <a:rPr lang="zh-CN" altLang="en-US" sz="2000" dirty="0">
                <a:latin typeface="微软雅黑" pitchFamily="34" charset="-122"/>
                <a:ea typeface="微软雅黑" pitchFamily="34" charset="-122"/>
              </a:rPr>
              <a:t>设备的准备：</a:t>
            </a:r>
            <a:r>
              <a:rPr lang="en-US" altLang="zh-CN" sz="2000" dirty="0">
                <a:latin typeface="微软雅黑" pitchFamily="34" charset="-122"/>
                <a:ea typeface="微软雅黑" pitchFamily="34" charset="-122"/>
              </a:rPr>
              <a:t>PE</a:t>
            </a:r>
            <a:r>
              <a:rPr lang="zh-CN" altLang="en-US" sz="2000" dirty="0">
                <a:latin typeface="微软雅黑" pitchFamily="34" charset="-122"/>
                <a:ea typeface="微软雅黑" pitchFamily="34" charset="-122"/>
              </a:rPr>
              <a:t>人员应策划并订购相应的生产设备、工具及辅助用具；</a:t>
            </a:r>
          </a:p>
          <a:p>
            <a:pPr marL="875568" indent="-875568">
              <a:lnSpc>
                <a:spcPct val="135000"/>
              </a:lnSpc>
              <a:spcBef>
                <a:spcPct val="20000"/>
              </a:spcBef>
              <a:buClr>
                <a:schemeClr val="tx1"/>
              </a:buClr>
              <a:buSzPct val="80000"/>
              <a:buFont typeface="Wingdings" pitchFamily="2" charset="2"/>
              <a:buChar char="v"/>
            </a:pPr>
            <a:r>
              <a:rPr lang="zh-CN" altLang="en-US" sz="2000" dirty="0">
                <a:latin typeface="微软雅黑" pitchFamily="34" charset="-122"/>
                <a:ea typeface="微软雅黑" pitchFamily="34" charset="-122"/>
              </a:rPr>
              <a:t>方法的准备：</a:t>
            </a:r>
            <a:r>
              <a:rPr lang="en-US" altLang="zh-CN" sz="2000" dirty="0">
                <a:latin typeface="微软雅黑" pitchFamily="34" charset="-122"/>
                <a:ea typeface="微软雅黑" pitchFamily="34" charset="-122"/>
              </a:rPr>
              <a:t>PE</a:t>
            </a:r>
            <a:r>
              <a:rPr lang="zh-CN" altLang="en-US" sz="2000" dirty="0">
                <a:latin typeface="微软雅黑" pitchFamily="34" charset="-122"/>
                <a:ea typeface="微软雅黑" pitchFamily="34" charset="-122"/>
              </a:rPr>
              <a:t>人员应与研发人员一起就产品的实现方法及操作标准进行策划，并参考以前类似的经验编制</a:t>
            </a:r>
            <a:r>
              <a:rPr lang="en-US" altLang="zh-CN" sz="2000" dirty="0">
                <a:latin typeface="微软雅黑" pitchFamily="34" charset="-122"/>
                <a:ea typeface="微软雅黑" pitchFamily="34" charset="-122"/>
              </a:rPr>
              <a:t>QC</a:t>
            </a:r>
            <a:r>
              <a:rPr lang="zh-CN" altLang="en-US" sz="2000" dirty="0">
                <a:latin typeface="微软雅黑" pitchFamily="34" charset="-122"/>
                <a:ea typeface="微软雅黑" pitchFamily="34" charset="-122"/>
              </a:rPr>
              <a:t>工程表、作业指导书等；</a:t>
            </a:r>
          </a:p>
          <a:p>
            <a:pPr marL="875568" indent="-875568">
              <a:lnSpc>
                <a:spcPct val="135000"/>
              </a:lnSpc>
              <a:spcBef>
                <a:spcPct val="20000"/>
              </a:spcBef>
              <a:buClr>
                <a:schemeClr val="tx1"/>
              </a:buClr>
              <a:buSzPct val="80000"/>
              <a:buFont typeface="Wingdings" pitchFamily="2" charset="2"/>
              <a:buChar char="v"/>
            </a:pPr>
            <a:r>
              <a:rPr lang="zh-CN" altLang="en-US" sz="2000" dirty="0">
                <a:latin typeface="微软雅黑" pitchFamily="34" charset="-122"/>
                <a:ea typeface="微软雅黑" pitchFamily="34" charset="-122"/>
              </a:rPr>
              <a:t>测试系统的准备：与品质保证人员一起共同对产品的过程实现性进行策划并设计测试仪器与系统；</a:t>
            </a:r>
          </a:p>
          <a:p>
            <a:pPr marL="875568" indent="-875568">
              <a:lnSpc>
                <a:spcPct val="135000"/>
              </a:lnSpc>
              <a:spcBef>
                <a:spcPct val="20000"/>
              </a:spcBef>
              <a:buClr>
                <a:schemeClr val="tx1"/>
              </a:buClr>
              <a:buSzPct val="80000"/>
              <a:buFont typeface="Wingdings" pitchFamily="2" charset="2"/>
              <a:buChar char="v"/>
            </a:pPr>
            <a:r>
              <a:rPr lang="zh-CN" altLang="en-US" sz="2000" dirty="0">
                <a:latin typeface="微软雅黑" pitchFamily="34" charset="-122"/>
                <a:ea typeface="微软雅黑" pitchFamily="34" charset="-122"/>
              </a:rPr>
              <a:t>操作环境的策划：</a:t>
            </a:r>
            <a:r>
              <a:rPr lang="en-US" altLang="zh-CN" sz="2000" dirty="0">
                <a:latin typeface="微软雅黑" pitchFamily="34" charset="-122"/>
                <a:ea typeface="微软雅黑" pitchFamily="34" charset="-122"/>
              </a:rPr>
              <a:t>PE</a:t>
            </a:r>
            <a:r>
              <a:rPr lang="zh-CN" altLang="en-US" sz="2000" dirty="0">
                <a:latin typeface="微软雅黑" pitchFamily="34" charset="-122"/>
                <a:ea typeface="微软雅黑" pitchFamily="34" charset="-122"/>
              </a:rPr>
              <a:t>应就产品的特性对生产车间进行策划：照明、温湿度、静电、防尘度等进行测试与准备；</a:t>
            </a:r>
          </a:p>
          <a:p>
            <a:pPr marL="875568" indent="-875568">
              <a:lnSpc>
                <a:spcPct val="135000"/>
              </a:lnSpc>
              <a:spcBef>
                <a:spcPct val="20000"/>
              </a:spcBef>
              <a:buClr>
                <a:schemeClr val="tx1"/>
              </a:buClr>
              <a:buSzPct val="80000"/>
              <a:buFont typeface="Wingdings" pitchFamily="2" charset="2"/>
              <a:buChar char="v"/>
            </a:pPr>
            <a:r>
              <a:rPr lang="zh-CN" altLang="en-US" sz="2000" dirty="0">
                <a:latin typeface="微软雅黑" pitchFamily="34" charset="-122"/>
                <a:ea typeface="微软雅黑" pitchFamily="34" charset="-122"/>
              </a:rPr>
              <a:t>人员的准备：</a:t>
            </a:r>
            <a:r>
              <a:rPr lang="en-US" altLang="zh-CN" sz="2000" dirty="0">
                <a:latin typeface="微软雅黑" pitchFamily="34" charset="-122"/>
                <a:ea typeface="微软雅黑" pitchFamily="34" charset="-122"/>
              </a:rPr>
              <a:t>PE</a:t>
            </a:r>
            <a:r>
              <a:rPr lang="zh-CN" altLang="en-US" sz="2000" dirty="0">
                <a:latin typeface="微软雅黑" pitchFamily="34" charset="-122"/>
                <a:ea typeface="微软雅黑" pitchFamily="34" charset="-122"/>
              </a:rPr>
              <a:t>人员应就产品的实现难度及特性值，充分掌握实现产品所需具备的人员技能、工艺要求并对人员进行相应的培训；</a:t>
            </a:r>
          </a:p>
          <a:p>
            <a:pPr marL="875568" indent="-875568">
              <a:lnSpc>
                <a:spcPct val="135000"/>
              </a:lnSpc>
              <a:spcBef>
                <a:spcPct val="20000"/>
              </a:spcBef>
              <a:buClr>
                <a:schemeClr val="tx1"/>
              </a:buClr>
              <a:buSzPct val="80000"/>
              <a:buFont typeface="Wingdings" pitchFamily="2" charset="2"/>
              <a:buChar char="v"/>
            </a:pPr>
            <a:r>
              <a:rPr lang="zh-CN" altLang="en-US" sz="2000" dirty="0">
                <a:latin typeface="微软雅黑" pitchFamily="34" charset="-122"/>
                <a:ea typeface="微软雅黑" pitchFamily="34" charset="-122"/>
              </a:rPr>
              <a:t>材料的准备：对于物料清单中的新规物料，</a:t>
            </a:r>
            <a:r>
              <a:rPr lang="en-US" altLang="zh-CN" sz="2000" dirty="0">
                <a:latin typeface="微软雅黑" pitchFamily="34" charset="-122"/>
                <a:ea typeface="微软雅黑" pitchFamily="34" charset="-122"/>
              </a:rPr>
              <a:t>PE</a:t>
            </a:r>
            <a:r>
              <a:rPr lang="zh-CN" altLang="en-US" sz="2000" dirty="0">
                <a:latin typeface="微软雅黑" pitchFamily="34" charset="-122"/>
                <a:ea typeface="微软雅黑" pitchFamily="34" charset="-122"/>
              </a:rPr>
              <a:t>应作为材料装配与生产的技术力量，参与对供应商现场的评估、材料的测试与考核工作。</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Rectangle 2"/>
          <p:cNvSpPr>
            <a:spLocks noGrp="1" noChangeArrowheads="1"/>
          </p:cNvSpPr>
          <p:nvPr>
            <p:ph type="title"/>
          </p:nvPr>
        </p:nvSpPr>
        <p:spPr>
          <a:xfrm>
            <a:off x="2341987" y="152012"/>
            <a:ext cx="11659790" cy="1140090"/>
          </a:xfrm>
          <a:noFill/>
          <a:ln/>
        </p:spPr>
        <p:txBody>
          <a:bodyPr/>
          <a:lstStyle/>
          <a:p>
            <a:r>
              <a:rPr lang="zh-CN" altLang="en-US" dirty="0">
                <a:solidFill>
                  <a:srgbClr val="CC0000"/>
                </a:solidFill>
                <a:ea typeface="微软雅黑" pitchFamily="34" charset="-122"/>
              </a:rPr>
              <a:t>试生产阶段</a:t>
            </a:r>
            <a:endParaRPr lang="zh-TW" altLang="en-US" dirty="0">
              <a:solidFill>
                <a:srgbClr val="CC0000"/>
              </a:solidFill>
              <a:ea typeface="微软雅黑" pitchFamily="34" charset="-122"/>
            </a:endParaRPr>
          </a:p>
        </p:txBody>
      </p:sp>
      <p:sp>
        <p:nvSpPr>
          <p:cNvPr id="241667" name="Rectangle 3"/>
          <p:cNvSpPr>
            <a:spLocks noGrp="1" noChangeArrowheads="1"/>
          </p:cNvSpPr>
          <p:nvPr>
            <p:ph idx="1"/>
          </p:nvPr>
        </p:nvSpPr>
        <p:spPr>
          <a:xfrm>
            <a:off x="1769515" y="2012576"/>
            <a:ext cx="9403363" cy="4104323"/>
          </a:xfrm>
          <a:noFill/>
          <a:ln/>
        </p:spPr>
        <p:txBody>
          <a:bodyPr/>
          <a:lstStyle/>
          <a:p>
            <a:pPr>
              <a:lnSpc>
                <a:spcPct val="120000"/>
              </a:lnSpc>
            </a:pPr>
            <a:r>
              <a:rPr lang="zh-CN" altLang="en-US" sz="2800" b="1" dirty="0">
                <a:latin typeface="微软雅黑" pitchFamily="34" charset="-122"/>
                <a:ea typeface="微软雅黑" pitchFamily="34" charset="-122"/>
              </a:rPr>
              <a:t>过程流程图（</a:t>
            </a:r>
            <a:r>
              <a:rPr lang="en-US" altLang="zh-CN" sz="2800" b="1" dirty="0">
                <a:latin typeface="微软雅黑" pitchFamily="34" charset="-122"/>
                <a:ea typeface="微软雅黑" pitchFamily="34" charset="-122"/>
              </a:rPr>
              <a:t>Flow Chart</a:t>
            </a:r>
            <a:r>
              <a:rPr lang="zh-CN" altLang="en-US" sz="2800" b="1" dirty="0">
                <a:latin typeface="微软雅黑" pitchFamily="34" charset="-122"/>
                <a:ea typeface="微软雅黑" pitchFamily="34" charset="-122"/>
              </a:rPr>
              <a:t>）</a:t>
            </a:r>
          </a:p>
          <a:p>
            <a:pPr>
              <a:lnSpc>
                <a:spcPct val="120000"/>
              </a:lnSpc>
            </a:pPr>
            <a:r>
              <a:rPr lang="zh-CN" altLang="en-US" sz="2800" b="1" dirty="0">
                <a:latin typeface="微软雅黑" pitchFamily="34" charset="-122"/>
                <a:ea typeface="微软雅黑" pitchFamily="34" charset="-122"/>
              </a:rPr>
              <a:t>过程指导书</a:t>
            </a:r>
          </a:p>
          <a:p>
            <a:pPr>
              <a:lnSpc>
                <a:spcPct val="120000"/>
              </a:lnSpc>
            </a:pPr>
            <a:r>
              <a:rPr lang="zh-CN" altLang="en-US" sz="2800" b="1" dirty="0">
                <a:latin typeface="微软雅黑" pitchFamily="34" charset="-122"/>
                <a:ea typeface="微软雅黑" pitchFamily="34" charset="-122"/>
              </a:rPr>
              <a:t>初始过程能力研究（</a:t>
            </a:r>
            <a:r>
              <a:rPr lang="en-US" altLang="zh-CN" sz="2800" b="1" dirty="0" err="1">
                <a:latin typeface="微软雅黑" pitchFamily="34" charset="-122"/>
                <a:ea typeface="微软雅黑" pitchFamily="34" charset="-122"/>
              </a:rPr>
              <a:t>CpK</a:t>
            </a:r>
            <a:r>
              <a:rPr lang="zh-CN" altLang="en-US" sz="2800" b="1" dirty="0">
                <a:latin typeface="微软雅黑" pitchFamily="34" charset="-122"/>
                <a:ea typeface="微软雅黑" pitchFamily="34" charset="-122"/>
              </a:rPr>
              <a:t>）</a:t>
            </a:r>
          </a:p>
          <a:p>
            <a:pPr>
              <a:lnSpc>
                <a:spcPct val="120000"/>
              </a:lnSpc>
            </a:pPr>
            <a:r>
              <a:rPr lang="zh-CN" altLang="en-US" sz="2800" b="1" dirty="0">
                <a:latin typeface="微软雅黑" pitchFamily="34" charset="-122"/>
                <a:ea typeface="微软雅黑" pitchFamily="34" charset="-122"/>
              </a:rPr>
              <a:t>包装评价（</a:t>
            </a:r>
            <a:r>
              <a:rPr lang="en-US" altLang="zh-CN" sz="2800" b="1" dirty="0">
                <a:latin typeface="微软雅黑" pitchFamily="34" charset="-122"/>
                <a:ea typeface="微软雅黑" pitchFamily="34" charset="-122"/>
              </a:rPr>
              <a:t>Package</a:t>
            </a:r>
            <a:r>
              <a:rPr lang="zh-CN" altLang="en-US" sz="2800" b="1" dirty="0">
                <a:latin typeface="微软雅黑" pitchFamily="34" charset="-122"/>
                <a:ea typeface="微软雅黑" pitchFamily="34" charset="-122"/>
              </a:rPr>
              <a:t>）</a:t>
            </a:r>
          </a:p>
          <a:p>
            <a:pPr>
              <a:lnSpc>
                <a:spcPct val="120000"/>
              </a:lnSpc>
            </a:pPr>
            <a:r>
              <a:rPr lang="zh-CN" altLang="en-US" sz="2800" b="1" dirty="0">
                <a:latin typeface="微软雅黑" pitchFamily="34" charset="-122"/>
                <a:ea typeface="微软雅黑" pitchFamily="34" charset="-122"/>
              </a:rPr>
              <a:t>生产件的批准</a:t>
            </a:r>
            <a:endParaRPr lang="en-US" altLang="zh-TW" sz="2800" b="1" dirty="0">
              <a:latin typeface="微软雅黑" pitchFamily="34" charset="-122"/>
              <a:ea typeface="微软雅黑"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3698"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过程流程图</a:t>
            </a:r>
            <a:endParaRPr lang="zh-TW" altLang="en-US" dirty="0">
              <a:solidFill>
                <a:srgbClr val="CC0000"/>
              </a:solidFill>
              <a:ea typeface="微软雅黑" pitchFamily="34" charset="-122"/>
            </a:endParaRPr>
          </a:p>
        </p:txBody>
      </p:sp>
      <p:sp>
        <p:nvSpPr>
          <p:cNvPr id="413700" name="Rectangle 4"/>
          <p:cNvSpPr>
            <a:spLocks noGrp="1" noChangeArrowheads="1"/>
          </p:cNvSpPr>
          <p:nvPr>
            <p:ph idx="1"/>
          </p:nvPr>
        </p:nvSpPr>
        <p:spPr>
          <a:xfrm>
            <a:off x="1026081" y="1748137"/>
            <a:ext cx="11628914" cy="4408347"/>
          </a:xfrm>
          <a:noFill/>
          <a:ln/>
        </p:spPr>
        <p:txBody>
          <a:bodyPr/>
          <a:lstStyle/>
          <a:p>
            <a:pPr marL="875568" indent="-875568">
              <a:lnSpc>
                <a:spcPct val="135000"/>
              </a:lnSpc>
              <a:buClr>
                <a:schemeClr val="tx1"/>
              </a:buClr>
              <a:buSzPct val="80000"/>
              <a:buFont typeface="Wingdings" pitchFamily="2" charset="2"/>
              <a:buChar char="v"/>
            </a:pPr>
            <a:r>
              <a:rPr lang="zh-CN" altLang="en-US" sz="2000" dirty="0">
                <a:latin typeface="微软雅黑" pitchFamily="34" charset="-122"/>
                <a:ea typeface="微软雅黑" pitchFamily="34" charset="-122"/>
              </a:rPr>
              <a:t>过程流程图：系统地提出了现有的或提出的过程流程，它可用来分析制造、装配过程自始至终的机器、材料、方法和人员变化的原因。</a:t>
            </a:r>
          </a:p>
          <a:p>
            <a:pPr marL="875568" indent="-875568">
              <a:lnSpc>
                <a:spcPct val="135000"/>
              </a:lnSpc>
              <a:buClr>
                <a:schemeClr val="tx1"/>
              </a:buClr>
              <a:buSzPct val="80000"/>
              <a:buFont typeface="Wingdings" pitchFamily="2" charset="2"/>
              <a:buChar char="v"/>
            </a:pPr>
            <a:r>
              <a:rPr lang="en-US" altLang="zh-CN" sz="2000" dirty="0">
                <a:latin typeface="微软雅黑" pitchFamily="34" charset="-122"/>
                <a:ea typeface="微软雅黑" pitchFamily="34" charset="-122"/>
              </a:rPr>
              <a:t>PE</a:t>
            </a:r>
            <a:r>
              <a:rPr lang="zh-CN" altLang="en-US" sz="2000" dirty="0">
                <a:latin typeface="微软雅黑" pitchFamily="34" charset="-122"/>
                <a:ea typeface="微软雅黑" pitchFamily="34" charset="-122"/>
              </a:rPr>
              <a:t>工程师应对过程流程图进行分析，特别关注特殊特性的产生工位与控制检查工位，及其检查频度与方法，并列出特殊特性与制造工位的关系矩阵图。</a:t>
            </a:r>
          </a:p>
          <a:p>
            <a:pPr marL="875568" indent="-875568">
              <a:lnSpc>
                <a:spcPct val="135000"/>
              </a:lnSpc>
              <a:buClr>
                <a:schemeClr val="tx1"/>
              </a:buClr>
              <a:buSzPct val="80000"/>
              <a:buFont typeface="Wingdings" pitchFamily="2" charset="2"/>
              <a:buChar char="v"/>
            </a:pPr>
            <a:r>
              <a:rPr lang="en-US" altLang="zh-CN" sz="2000" dirty="0">
                <a:latin typeface="微软雅黑" pitchFamily="34" charset="-122"/>
                <a:ea typeface="微软雅黑" pitchFamily="34" charset="-122"/>
              </a:rPr>
              <a:t>PE</a:t>
            </a:r>
            <a:r>
              <a:rPr lang="zh-CN" altLang="en-US" sz="2000" dirty="0">
                <a:latin typeface="微软雅黑" pitchFamily="34" charset="-122"/>
                <a:ea typeface="微软雅黑" pitchFamily="34" charset="-122"/>
              </a:rPr>
              <a:t>人同应根据相应的特殊特性与过程流程图确定场地平面布置图，确定检测点的可接受性、控制图的位置布局、仪器仪表的应用、中间维修站与不合格材料的贮存区，并且所有的材料流程图应与过程流程图相一致。</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722"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过程指导书</a:t>
            </a:r>
            <a:endParaRPr lang="zh-TW" altLang="en-US" dirty="0">
              <a:solidFill>
                <a:srgbClr val="CC0000"/>
              </a:solidFill>
              <a:ea typeface="微软雅黑" pitchFamily="34" charset="-122"/>
            </a:endParaRPr>
          </a:p>
        </p:txBody>
      </p:sp>
      <p:sp>
        <p:nvSpPr>
          <p:cNvPr id="414724" name="Rectangle 4"/>
          <p:cNvSpPr>
            <a:spLocks noGrp="1" noChangeArrowheads="1"/>
          </p:cNvSpPr>
          <p:nvPr>
            <p:ph idx="1"/>
          </p:nvPr>
        </p:nvSpPr>
        <p:spPr>
          <a:xfrm>
            <a:off x="798063" y="1635712"/>
            <a:ext cx="12084950" cy="4520772"/>
          </a:xfrm>
          <a:noFill/>
          <a:ln/>
        </p:spPr>
        <p:txBody>
          <a:bodyPr/>
          <a:lstStyle/>
          <a:p>
            <a:pPr marL="875568" indent="-875568">
              <a:lnSpc>
                <a:spcPct val="135000"/>
              </a:lnSpc>
              <a:buClr>
                <a:schemeClr val="tx1"/>
              </a:buClr>
              <a:buSzPct val="80000"/>
              <a:buNone/>
            </a:pPr>
            <a:r>
              <a:rPr lang="en-US" altLang="zh-CN" sz="2000" dirty="0">
                <a:latin typeface="微软雅黑" pitchFamily="34" charset="-122"/>
                <a:ea typeface="微软雅黑" pitchFamily="34" charset="-122"/>
              </a:rPr>
              <a:t>PE</a:t>
            </a:r>
            <a:r>
              <a:rPr lang="zh-CN" altLang="en-US" sz="2000" dirty="0">
                <a:latin typeface="微软雅黑" pitchFamily="34" charset="-122"/>
                <a:ea typeface="微软雅黑" pitchFamily="34" charset="-122"/>
              </a:rPr>
              <a:t>人员在产品试生产阶段应制定或获得以下过程指导书：</a:t>
            </a:r>
          </a:p>
          <a:p>
            <a:pPr marL="875568" indent="-875568">
              <a:lnSpc>
                <a:spcPct val="135000"/>
              </a:lnSpc>
              <a:buClr>
                <a:schemeClr val="tx1"/>
              </a:buClr>
              <a:buSzPct val="80000"/>
              <a:buFont typeface="Wingdings" pitchFamily="2" charset="2"/>
              <a:buChar char="v"/>
            </a:pPr>
            <a:r>
              <a:rPr lang="zh-CN" altLang="en-US" sz="2000" dirty="0">
                <a:latin typeface="微软雅黑" pitchFamily="34" charset="-122"/>
                <a:ea typeface="微软雅黑" pitchFamily="34" charset="-122"/>
              </a:rPr>
              <a:t>失效模式及后果分析（</a:t>
            </a:r>
            <a:r>
              <a:rPr lang="en-US" altLang="zh-CN" sz="2000" dirty="0">
                <a:latin typeface="微软雅黑" pitchFamily="34" charset="-122"/>
                <a:ea typeface="微软雅黑" pitchFamily="34" charset="-122"/>
              </a:rPr>
              <a:t>FMEA</a:t>
            </a:r>
            <a:r>
              <a:rPr lang="zh-CN" altLang="en-US" sz="2000" dirty="0">
                <a:latin typeface="微软雅黑" pitchFamily="34" charset="-122"/>
                <a:ea typeface="微软雅黑" pitchFamily="34" charset="-122"/>
              </a:rPr>
              <a:t>）；</a:t>
            </a:r>
            <a:r>
              <a:rPr lang="en-US" altLang="zh-CN"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控制计划；</a:t>
            </a:r>
          </a:p>
          <a:p>
            <a:pPr marL="875568" indent="-875568">
              <a:lnSpc>
                <a:spcPct val="135000"/>
              </a:lnSpc>
              <a:buClr>
                <a:schemeClr val="tx1"/>
              </a:buClr>
              <a:buSzPct val="80000"/>
              <a:buFont typeface="Wingdings" pitchFamily="2" charset="2"/>
              <a:buChar char="v"/>
            </a:pPr>
            <a:r>
              <a:rPr lang="zh-CN" altLang="en-US" sz="2000" dirty="0">
                <a:latin typeface="微软雅黑" pitchFamily="34" charset="-122"/>
                <a:ea typeface="微软雅黑" pitchFamily="34" charset="-122"/>
              </a:rPr>
              <a:t>工程图样、性能规范、材料规范、检验标准、行业标准；</a:t>
            </a:r>
          </a:p>
          <a:p>
            <a:pPr marL="875568" indent="-875568">
              <a:lnSpc>
                <a:spcPct val="135000"/>
              </a:lnSpc>
              <a:buClr>
                <a:schemeClr val="tx1"/>
              </a:buClr>
              <a:buSzPct val="80000"/>
              <a:buFont typeface="Wingdings" pitchFamily="2" charset="2"/>
              <a:buChar char="v"/>
            </a:pPr>
            <a:r>
              <a:rPr lang="zh-CN" altLang="en-US" sz="2000" dirty="0">
                <a:latin typeface="微软雅黑" pitchFamily="34" charset="-122"/>
                <a:ea typeface="微软雅黑" pitchFamily="34" charset="-122"/>
              </a:rPr>
              <a:t>过程流程图；</a:t>
            </a:r>
            <a:r>
              <a:rPr lang="en-US" altLang="zh-CN"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场地平面布置图；</a:t>
            </a:r>
          </a:p>
          <a:p>
            <a:pPr marL="875568" indent="-875568">
              <a:lnSpc>
                <a:spcPct val="135000"/>
              </a:lnSpc>
              <a:buClr>
                <a:schemeClr val="tx1"/>
              </a:buClr>
              <a:buSzPct val="80000"/>
              <a:buFont typeface="Wingdings" pitchFamily="2" charset="2"/>
              <a:buChar char="v"/>
            </a:pPr>
            <a:r>
              <a:rPr lang="zh-CN" altLang="en-US" sz="2000" dirty="0">
                <a:latin typeface="微软雅黑" pitchFamily="34" charset="-122"/>
                <a:ea typeface="微软雅黑" pitchFamily="34" charset="-122"/>
              </a:rPr>
              <a:t>特性矩阵图；</a:t>
            </a:r>
            <a:r>
              <a:rPr lang="en-US" altLang="zh-CN"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包装标准；</a:t>
            </a:r>
          </a:p>
          <a:p>
            <a:pPr marL="875568" indent="-875568">
              <a:lnSpc>
                <a:spcPct val="135000"/>
              </a:lnSpc>
              <a:buClr>
                <a:schemeClr val="tx1"/>
              </a:buClr>
              <a:buSzPct val="80000"/>
              <a:buFont typeface="Wingdings" pitchFamily="2" charset="2"/>
              <a:buChar char="v"/>
            </a:pPr>
            <a:r>
              <a:rPr lang="zh-CN" altLang="en-US" sz="2000" dirty="0">
                <a:latin typeface="微软雅黑" pitchFamily="34" charset="-122"/>
                <a:ea typeface="微软雅黑" pitchFamily="34" charset="-122"/>
              </a:rPr>
              <a:t>过程参数；</a:t>
            </a:r>
            <a:r>
              <a:rPr lang="en-US" altLang="zh-CN"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生产者对过程和产品的专业技能与知识；</a:t>
            </a:r>
          </a:p>
          <a:p>
            <a:pPr marL="875568" indent="-875568">
              <a:lnSpc>
                <a:spcPct val="135000"/>
              </a:lnSpc>
              <a:buClr>
                <a:schemeClr val="tx1"/>
              </a:buClr>
              <a:buSzPct val="80000"/>
              <a:buFont typeface="Wingdings" pitchFamily="2" charset="2"/>
              <a:buChar char="v"/>
            </a:pPr>
            <a:r>
              <a:rPr lang="zh-CN" altLang="en-US" sz="2000" dirty="0">
                <a:latin typeface="微软雅黑" pitchFamily="34" charset="-122"/>
                <a:ea typeface="微软雅黑" pitchFamily="34" charset="-122"/>
              </a:rPr>
              <a:t>搬运要求；</a:t>
            </a:r>
            <a:r>
              <a:rPr lang="en-US" altLang="zh-CN"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过程的操作者</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770"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初始过程能力</a:t>
            </a:r>
            <a:endParaRPr lang="zh-TW" altLang="en-US" dirty="0">
              <a:solidFill>
                <a:srgbClr val="CC0000"/>
              </a:solidFill>
              <a:ea typeface="微软雅黑" pitchFamily="34" charset="-122"/>
            </a:endParaRPr>
          </a:p>
        </p:txBody>
      </p:sp>
      <p:sp>
        <p:nvSpPr>
          <p:cNvPr id="416772" name="Rectangle 4"/>
          <p:cNvSpPr>
            <a:spLocks noGrp="1" noChangeArrowheads="1"/>
          </p:cNvSpPr>
          <p:nvPr>
            <p:ph idx="1"/>
          </p:nvPr>
        </p:nvSpPr>
        <p:spPr>
          <a:xfrm>
            <a:off x="1026081" y="1748137"/>
            <a:ext cx="11628914" cy="4104323"/>
          </a:xfrm>
          <a:noFill/>
          <a:ln/>
        </p:spPr>
        <p:txBody>
          <a:bodyPr/>
          <a:lstStyle/>
          <a:p>
            <a:pPr marL="875568" indent="-875568">
              <a:lnSpc>
                <a:spcPct val="135000"/>
              </a:lnSpc>
              <a:buClr>
                <a:schemeClr val="tx1"/>
              </a:buClr>
              <a:buSzPct val="80000"/>
              <a:buFont typeface="Wingdings" pitchFamily="2" charset="2"/>
              <a:buChar char="v"/>
            </a:pPr>
            <a:r>
              <a:rPr lang="en-US" altLang="zh-CN" sz="2000" dirty="0">
                <a:latin typeface="微软雅黑" pitchFamily="34" charset="-122"/>
                <a:ea typeface="微软雅黑" pitchFamily="34" charset="-122"/>
              </a:rPr>
              <a:t>PE</a:t>
            </a:r>
            <a:r>
              <a:rPr lang="zh-CN" altLang="en-US" sz="2000" dirty="0">
                <a:latin typeface="微软雅黑" pitchFamily="34" charset="-122"/>
                <a:ea typeface="微软雅黑" pitchFamily="34" charset="-122"/>
              </a:rPr>
              <a:t>工程师应对即将投入试生产的产品制定或获得一份初始过程能力计划，对特殊特性加以控制。</a:t>
            </a:r>
          </a:p>
          <a:p>
            <a:pPr marL="875568" indent="-875568">
              <a:lnSpc>
                <a:spcPct val="135000"/>
              </a:lnSpc>
              <a:buClr>
                <a:schemeClr val="tx1"/>
              </a:buClr>
              <a:buSzPct val="80000"/>
              <a:buFont typeface="Wingdings" pitchFamily="2" charset="2"/>
              <a:buChar char="v"/>
            </a:pPr>
            <a:r>
              <a:rPr lang="zh-CN" altLang="en-US" sz="2000" dirty="0">
                <a:latin typeface="微软雅黑" pitchFamily="34" charset="-122"/>
                <a:ea typeface="微软雅黑" pitchFamily="34" charset="-122"/>
              </a:rPr>
              <a:t>常用方法是直方图、控制图。</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794" name="Rectangle 2"/>
          <p:cNvSpPr>
            <a:spLocks noGrp="1" noChangeArrowheads="1"/>
          </p:cNvSpPr>
          <p:nvPr>
            <p:ph type="title"/>
          </p:nvPr>
        </p:nvSpPr>
        <p:spPr>
          <a:xfrm>
            <a:off x="2555756" y="152012"/>
            <a:ext cx="11659790" cy="1140090"/>
          </a:xfrm>
          <a:noFill/>
          <a:ln/>
        </p:spPr>
        <p:txBody>
          <a:bodyPr/>
          <a:lstStyle/>
          <a:p>
            <a:r>
              <a:rPr lang="zh-CN" altLang="en-US" dirty="0">
                <a:solidFill>
                  <a:srgbClr val="CC0000"/>
                </a:solidFill>
                <a:ea typeface="微软雅黑" pitchFamily="34" charset="-122"/>
              </a:rPr>
              <a:t>包装评价</a:t>
            </a:r>
            <a:endParaRPr lang="zh-TW" altLang="en-US" dirty="0">
              <a:solidFill>
                <a:srgbClr val="CC0000"/>
              </a:solidFill>
              <a:ea typeface="微软雅黑" pitchFamily="34" charset="-122"/>
            </a:endParaRPr>
          </a:p>
        </p:txBody>
      </p:sp>
      <p:sp>
        <p:nvSpPr>
          <p:cNvPr id="417796" name="Rectangle 4"/>
          <p:cNvSpPr>
            <a:spLocks noGrp="1" noChangeArrowheads="1"/>
          </p:cNvSpPr>
          <p:nvPr>
            <p:ph idx="1"/>
          </p:nvPr>
        </p:nvSpPr>
        <p:spPr>
          <a:xfrm>
            <a:off x="798063" y="1672131"/>
            <a:ext cx="12084950" cy="4104323"/>
          </a:xfrm>
          <a:noFill/>
          <a:ln/>
        </p:spPr>
        <p:txBody>
          <a:bodyPr/>
          <a:lstStyle/>
          <a:p>
            <a:pPr marL="875568" indent="-875568">
              <a:lnSpc>
                <a:spcPct val="135000"/>
              </a:lnSpc>
              <a:buClr>
                <a:schemeClr val="tx1"/>
              </a:buClr>
              <a:buSzPct val="80000"/>
              <a:buFont typeface="Wingdings" pitchFamily="2" charset="2"/>
              <a:buChar char="v"/>
            </a:pPr>
            <a:r>
              <a:rPr lang="zh-CN" altLang="en-US" sz="2000" dirty="0">
                <a:latin typeface="微软雅黑" pitchFamily="34" charset="-122"/>
                <a:ea typeface="微软雅黑" pitchFamily="34" charset="-122"/>
              </a:rPr>
              <a:t>一般由多功能小组或研发中心设计并开发单个的产品包装，其包装要求应保证产品性能和特性在包装、搬运和开包的过程中保持不变；</a:t>
            </a:r>
          </a:p>
          <a:p>
            <a:pPr marL="875568" indent="-875568">
              <a:lnSpc>
                <a:spcPct val="135000"/>
              </a:lnSpc>
              <a:buClr>
                <a:schemeClr val="tx1"/>
              </a:buClr>
              <a:buSzPct val="80000"/>
              <a:buFont typeface="Wingdings" pitchFamily="2" charset="2"/>
              <a:buChar char="v"/>
            </a:pPr>
            <a:r>
              <a:rPr lang="en-US" altLang="zh-CN" sz="2000" dirty="0">
                <a:latin typeface="微软雅黑" pitchFamily="34" charset="-122"/>
                <a:ea typeface="微软雅黑" pitchFamily="34" charset="-122"/>
              </a:rPr>
              <a:t>PE</a:t>
            </a:r>
            <a:r>
              <a:rPr lang="zh-CN" altLang="en-US" sz="2000" dirty="0">
                <a:latin typeface="微软雅黑" pitchFamily="34" charset="-122"/>
                <a:ea typeface="微软雅黑" pitchFamily="34" charset="-122"/>
              </a:rPr>
              <a:t>工程师应对包装进行试验，并依据相应的试验标准，给同试验结果与报告。</a:t>
            </a:r>
          </a:p>
          <a:p>
            <a:pPr marL="875568" indent="-875568">
              <a:lnSpc>
                <a:spcPct val="135000"/>
              </a:lnSpc>
              <a:buClr>
                <a:schemeClr val="tx1"/>
              </a:buClr>
              <a:buSzPct val="80000"/>
              <a:buFont typeface="Wingdings" pitchFamily="2" charset="2"/>
              <a:buChar char="v"/>
            </a:pPr>
            <a:r>
              <a:rPr lang="zh-CN" altLang="en-US" sz="2000" dirty="0">
                <a:latin typeface="微软雅黑" pitchFamily="34" charset="-122"/>
                <a:ea typeface="微软雅黑" pitchFamily="34" charset="-122"/>
              </a:rPr>
              <a:t>所有的试装运（可行的情况下）和试验方法都应评价产品免受在正常运输中损伤和在不利环境下受到保护，顾客规定的包装不排除公司内部对包装方法的评价；</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3634" name="Rectangle 2"/>
          <p:cNvSpPr>
            <a:spLocks noGrp="1" noChangeArrowheads="1"/>
          </p:cNvSpPr>
          <p:nvPr>
            <p:ph type="title"/>
          </p:nvPr>
        </p:nvSpPr>
        <p:spPr>
          <a:xfrm>
            <a:off x="2341987" y="152012"/>
            <a:ext cx="11659790" cy="1140090"/>
          </a:xfrm>
          <a:noFill/>
          <a:ln/>
        </p:spPr>
        <p:txBody>
          <a:bodyPr/>
          <a:lstStyle/>
          <a:p>
            <a:r>
              <a:rPr lang="zh-CN" altLang="en-US" dirty="0">
                <a:solidFill>
                  <a:srgbClr val="CC0000"/>
                </a:solidFill>
                <a:ea typeface="微软雅黑" pitchFamily="34" charset="-122"/>
              </a:rPr>
              <a:t>生产件批准</a:t>
            </a:r>
            <a:endParaRPr lang="zh-TW" altLang="en-US" dirty="0">
              <a:solidFill>
                <a:srgbClr val="CC0000"/>
              </a:solidFill>
              <a:ea typeface="微软雅黑" pitchFamily="34" charset="-122"/>
            </a:endParaRPr>
          </a:p>
        </p:txBody>
      </p:sp>
      <p:sp>
        <p:nvSpPr>
          <p:cNvPr id="453635" name="Rectangle 3"/>
          <p:cNvSpPr>
            <a:spLocks noGrp="1" noChangeArrowheads="1"/>
          </p:cNvSpPr>
          <p:nvPr>
            <p:ph idx="1"/>
          </p:nvPr>
        </p:nvSpPr>
        <p:spPr>
          <a:xfrm>
            <a:off x="456036" y="1672131"/>
            <a:ext cx="12769003" cy="4788377"/>
          </a:xfrm>
          <a:noFill/>
          <a:ln/>
        </p:spPr>
        <p:txBody>
          <a:bodyPr/>
          <a:lstStyle/>
          <a:p>
            <a:pPr marL="875568" indent="-875568">
              <a:lnSpc>
                <a:spcPct val="135000"/>
              </a:lnSpc>
              <a:buClr>
                <a:schemeClr val="tx1"/>
              </a:buClr>
              <a:buSzPct val="80000"/>
              <a:buFont typeface="Wingdings" pitchFamily="2" charset="2"/>
              <a:buChar char="v"/>
            </a:pPr>
            <a:r>
              <a:rPr lang="zh-CN" altLang="en-US" sz="2000" dirty="0">
                <a:latin typeface="微软雅黑" pitchFamily="34" charset="-122"/>
                <a:ea typeface="微软雅黑" pitchFamily="34" charset="-122"/>
              </a:rPr>
              <a:t>生产件在试产过程中必须获得批准，以保证由正式生产工装和过程制造出来的产品是符合技术要求与性能要求的；</a:t>
            </a:r>
          </a:p>
          <a:p>
            <a:pPr marL="875568" indent="-875568">
              <a:lnSpc>
                <a:spcPct val="135000"/>
              </a:lnSpc>
              <a:buClr>
                <a:schemeClr val="tx1"/>
              </a:buClr>
              <a:buSzPct val="80000"/>
              <a:buFont typeface="Wingdings" pitchFamily="2" charset="2"/>
              <a:buChar char="v"/>
            </a:pPr>
            <a:endParaRPr lang="zh-CN" altLang="en-US" sz="2000" dirty="0">
              <a:latin typeface="微软雅黑" pitchFamily="34" charset="-122"/>
              <a:ea typeface="微软雅黑" pitchFamily="34" charset="-122"/>
            </a:endParaRPr>
          </a:p>
          <a:p>
            <a:pPr marL="875568" indent="-875568">
              <a:lnSpc>
                <a:spcPct val="135000"/>
              </a:lnSpc>
              <a:buClr>
                <a:schemeClr val="tx1"/>
              </a:buClr>
              <a:buSzPct val="80000"/>
              <a:buFont typeface="Wingdings" pitchFamily="2" charset="2"/>
              <a:buChar char="v"/>
            </a:pPr>
            <a:r>
              <a:rPr lang="zh-CN" altLang="en-US" sz="2000" dirty="0">
                <a:latin typeface="微软雅黑" pitchFamily="34" charset="-122"/>
                <a:ea typeface="微软雅黑" pitchFamily="34" charset="-122"/>
              </a:rPr>
              <a:t>生产件批准方法：供应商现场考核、材料样品试验、参与产品试产并验证、供应商谈判以期量产时产品质量的确保。</a:t>
            </a:r>
          </a:p>
          <a:p>
            <a:pPr marL="875568" indent="-875568">
              <a:lnSpc>
                <a:spcPct val="135000"/>
              </a:lnSpc>
              <a:buClr>
                <a:schemeClr val="tx1"/>
              </a:buClr>
              <a:buSzPct val="80000"/>
              <a:buFont typeface="Wingdings" pitchFamily="2" charset="2"/>
              <a:buChar char="v"/>
            </a:pPr>
            <a:endParaRPr lang="zh-CN" altLang="en-US" sz="2000" dirty="0">
              <a:latin typeface="微软雅黑" pitchFamily="34" charset="-122"/>
              <a:ea typeface="微软雅黑" pitchFamily="34" charset="-122"/>
            </a:endParaRPr>
          </a:p>
          <a:p>
            <a:pPr marL="875568" indent="-875568">
              <a:lnSpc>
                <a:spcPct val="135000"/>
              </a:lnSpc>
              <a:buClr>
                <a:schemeClr val="tx1"/>
              </a:buClr>
              <a:buSzPct val="80000"/>
              <a:buFont typeface="Wingdings" pitchFamily="2" charset="2"/>
              <a:buChar char="v"/>
            </a:pPr>
            <a:r>
              <a:rPr lang="zh-CN" altLang="en-US" sz="2000" dirty="0">
                <a:latin typeface="微软雅黑" pitchFamily="34" charset="-122"/>
                <a:ea typeface="微软雅黑" pitchFamily="34" charset="-122"/>
              </a:rPr>
              <a:t>批准参与部门：研发技术部门</a:t>
            </a:r>
            <a:r>
              <a:rPr lang="en-US" altLang="zh-CN"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工程部门</a:t>
            </a:r>
            <a:r>
              <a:rPr lang="en-US" altLang="zh-CN"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品质保证部门等相关人员（</a:t>
            </a:r>
            <a:r>
              <a:rPr lang="en-US" altLang="zh-CN" sz="2000" dirty="0">
                <a:latin typeface="微软雅黑" pitchFamily="34" charset="-122"/>
                <a:ea typeface="微软雅黑" pitchFamily="34" charset="-122"/>
              </a:rPr>
              <a:t>PE</a:t>
            </a:r>
            <a:r>
              <a:rPr lang="zh-CN" altLang="en-US" sz="2000" dirty="0">
                <a:latin typeface="微软雅黑" pitchFamily="34" charset="-122"/>
                <a:ea typeface="微软雅黑" pitchFamily="34" charset="-122"/>
              </a:rPr>
              <a:t>是生产件批准的不可缺少的成员之一）</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0"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批量生产阶段</a:t>
            </a:r>
            <a:endParaRPr lang="zh-TW" altLang="en-US" dirty="0">
              <a:solidFill>
                <a:srgbClr val="CC0000"/>
              </a:solidFill>
              <a:ea typeface="微软雅黑" pitchFamily="34" charset="-122"/>
            </a:endParaRPr>
          </a:p>
        </p:txBody>
      </p:sp>
      <p:sp>
        <p:nvSpPr>
          <p:cNvPr id="242691" name="Rectangle 3"/>
          <p:cNvSpPr>
            <a:spLocks noGrp="1" noChangeArrowheads="1"/>
          </p:cNvSpPr>
          <p:nvPr>
            <p:ph idx="1"/>
          </p:nvPr>
        </p:nvSpPr>
        <p:spPr>
          <a:xfrm>
            <a:off x="2166170" y="1748137"/>
            <a:ext cx="9348735" cy="4104323"/>
          </a:xfrm>
          <a:noFill/>
          <a:ln/>
        </p:spPr>
        <p:txBody>
          <a:bodyPr/>
          <a:lstStyle/>
          <a:p>
            <a:pPr>
              <a:lnSpc>
                <a:spcPct val="120000"/>
              </a:lnSpc>
            </a:pPr>
            <a:r>
              <a:rPr lang="zh-CN" altLang="en-US" sz="2800" b="1" dirty="0">
                <a:latin typeface="微软雅黑" pitchFamily="34" charset="-122"/>
                <a:ea typeface="微软雅黑" pitchFamily="34" charset="-122"/>
              </a:rPr>
              <a:t>过程能力</a:t>
            </a:r>
          </a:p>
          <a:p>
            <a:pPr>
              <a:lnSpc>
                <a:spcPct val="120000"/>
              </a:lnSpc>
            </a:pPr>
            <a:r>
              <a:rPr lang="zh-CN" altLang="en-US" sz="2800" b="1" dirty="0">
                <a:latin typeface="微软雅黑" pitchFamily="34" charset="-122"/>
                <a:ea typeface="微软雅黑" pitchFamily="34" charset="-122"/>
              </a:rPr>
              <a:t>顾客满意</a:t>
            </a:r>
          </a:p>
          <a:p>
            <a:pPr>
              <a:lnSpc>
                <a:spcPct val="120000"/>
              </a:lnSpc>
              <a:buFont typeface="Wingdings" pitchFamily="2" charset="2"/>
              <a:buNone/>
            </a:pPr>
            <a:endParaRPr lang="zh-CN" altLang="en-US" sz="2800" b="1" dirty="0">
              <a:latin typeface="微软雅黑" pitchFamily="34" charset="-122"/>
              <a:ea typeface="微软雅黑" pitchFamily="34" charset="-122"/>
            </a:endParaRPr>
          </a:p>
          <a:p>
            <a:pPr>
              <a:lnSpc>
                <a:spcPct val="120000"/>
              </a:lnSpc>
            </a:pPr>
            <a:endParaRPr lang="zh-TW" altLang="en-US" sz="2800" b="1" dirty="0">
              <a:latin typeface="微软雅黑" pitchFamily="34" charset="-122"/>
              <a:ea typeface="微软雅黑"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8818"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过程能力</a:t>
            </a:r>
            <a:endParaRPr lang="zh-TW" altLang="en-US" dirty="0">
              <a:solidFill>
                <a:srgbClr val="CC0000"/>
              </a:solidFill>
              <a:ea typeface="微软雅黑" pitchFamily="34" charset="-122"/>
            </a:endParaRPr>
          </a:p>
        </p:txBody>
      </p:sp>
      <p:sp>
        <p:nvSpPr>
          <p:cNvPr id="418820" name="Rectangle 4"/>
          <p:cNvSpPr>
            <a:spLocks noGrp="1" noChangeArrowheads="1"/>
          </p:cNvSpPr>
          <p:nvPr>
            <p:ph idx="1"/>
          </p:nvPr>
        </p:nvSpPr>
        <p:spPr>
          <a:xfrm>
            <a:off x="1026081" y="1672132"/>
            <a:ext cx="11628914" cy="2888227"/>
          </a:xfrm>
          <a:noFill/>
          <a:ln/>
        </p:spPr>
        <p:txBody>
          <a:bodyPr/>
          <a:lstStyle/>
          <a:p>
            <a:pPr marL="875568" indent="-875568">
              <a:lnSpc>
                <a:spcPct val="135000"/>
              </a:lnSpc>
              <a:buClr>
                <a:schemeClr val="tx1"/>
              </a:buClr>
              <a:buSzPct val="80000"/>
              <a:buFont typeface="Wingdings" pitchFamily="2" charset="2"/>
              <a:buChar char="v"/>
            </a:pPr>
            <a:r>
              <a:rPr lang="zh-CN" altLang="en-US" sz="2000" dirty="0">
                <a:latin typeface="微软雅黑" pitchFamily="34" charset="-122"/>
                <a:ea typeface="微软雅黑" pitchFamily="34" charset="-122"/>
              </a:rPr>
              <a:t>过程能力的研究是用来评价生产过程的变差大小；</a:t>
            </a:r>
          </a:p>
          <a:p>
            <a:pPr marL="875568" indent="-875568">
              <a:lnSpc>
                <a:spcPct val="135000"/>
              </a:lnSpc>
              <a:buClr>
                <a:schemeClr val="tx1"/>
              </a:buClr>
              <a:buSzPct val="80000"/>
              <a:buFont typeface="Wingdings" pitchFamily="2" charset="2"/>
              <a:buChar char="v"/>
            </a:pPr>
            <a:r>
              <a:rPr lang="zh-CN" altLang="en-US" sz="2000" dirty="0">
                <a:latin typeface="微软雅黑" pitchFamily="34" charset="-122"/>
                <a:ea typeface="微软雅黑" pitchFamily="34" charset="-122"/>
              </a:rPr>
              <a:t>控制图、直方图或其它统计技术应用于识别过程变差的工具，分析和纠正措施应用来减少变差；</a:t>
            </a:r>
          </a:p>
          <a:p>
            <a:pPr marL="875568" indent="-875568">
              <a:lnSpc>
                <a:spcPct val="135000"/>
              </a:lnSpc>
              <a:buClr>
                <a:schemeClr val="tx1"/>
              </a:buClr>
              <a:buSzPct val="80000"/>
              <a:buFont typeface="Wingdings" pitchFamily="2" charset="2"/>
              <a:buChar char="v"/>
            </a:pPr>
            <a:r>
              <a:rPr lang="zh-CN" altLang="en-US" sz="2000" dirty="0">
                <a:latin typeface="微软雅黑" pitchFamily="34" charset="-122"/>
                <a:ea typeface="微软雅黑" pitchFamily="34" charset="-122"/>
              </a:rPr>
              <a:t>要做到持续改进不仅需要注意变差的特殊原因，还要解其普通原因并寻找减少这些变差源由的途径。</a:t>
            </a:r>
          </a:p>
          <a:p>
            <a:pPr marL="875568" indent="-875568">
              <a:lnSpc>
                <a:spcPct val="135000"/>
              </a:lnSpc>
              <a:buClr>
                <a:schemeClr val="tx1"/>
              </a:buClr>
              <a:buSzPct val="80000"/>
              <a:buFont typeface="Wingdings" pitchFamily="2" charset="2"/>
              <a:buChar char="v"/>
            </a:pPr>
            <a:r>
              <a:rPr lang="zh-CN" altLang="en-US" sz="2000" dirty="0">
                <a:latin typeface="微软雅黑" pitchFamily="34" charset="-122"/>
                <a:ea typeface="微软雅黑" pitchFamily="34" charset="-122"/>
              </a:rPr>
              <a:t>为提出并评审包括价格、时间进度和预期效果在内的改善方案。</a:t>
            </a:r>
          </a:p>
        </p:txBody>
      </p:sp>
      <p:pic>
        <p:nvPicPr>
          <p:cNvPr id="418821" name="Picture 5"/>
          <p:cNvPicPr>
            <a:picLocks noChangeAspect="1" noChangeArrowheads="1"/>
          </p:cNvPicPr>
          <p:nvPr/>
        </p:nvPicPr>
        <p:blipFill>
          <a:blip r:embed="rId2"/>
          <a:srcRect/>
          <a:stretch>
            <a:fillRect/>
          </a:stretch>
        </p:blipFill>
        <p:spPr bwMode="auto">
          <a:xfrm>
            <a:off x="1308731" y="4560360"/>
            <a:ext cx="9724014" cy="1702217"/>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658"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过程能力计算</a:t>
            </a:r>
            <a:endParaRPr lang="zh-TW" altLang="en-US" dirty="0">
              <a:solidFill>
                <a:srgbClr val="CC0000"/>
              </a:solidFill>
              <a:ea typeface="微软雅黑" pitchFamily="34" charset="-122"/>
            </a:endParaRPr>
          </a:p>
        </p:txBody>
      </p:sp>
      <p:pic>
        <p:nvPicPr>
          <p:cNvPr id="454661" name="Picture 5" descr="C:\Documents and Settings\cnh86493\My Documents\My Pictures\Cp.gif"/>
          <p:cNvPicPr>
            <a:picLocks noChangeAspect="1" noChangeArrowheads="1" noCrop="1"/>
          </p:cNvPicPr>
          <p:nvPr/>
        </p:nvPicPr>
        <p:blipFill>
          <a:blip r:embed="rId2"/>
          <a:srcRect/>
          <a:stretch>
            <a:fillRect/>
          </a:stretch>
        </p:blipFill>
        <p:spPr bwMode="auto">
          <a:xfrm>
            <a:off x="228018" y="2204173"/>
            <a:ext cx="6612520" cy="3344263"/>
          </a:xfrm>
          <a:prstGeom prst="rect">
            <a:avLst/>
          </a:prstGeom>
          <a:noFill/>
        </p:spPr>
      </p:pic>
      <p:pic>
        <p:nvPicPr>
          <p:cNvPr id="454662" name="Picture 6" descr="C:\Documents and Settings\cnh86493\My Documents\My Pictures\Cpk.gif"/>
          <p:cNvPicPr>
            <a:picLocks noChangeAspect="1" noChangeArrowheads="1" noCrop="1"/>
          </p:cNvPicPr>
          <p:nvPr/>
        </p:nvPicPr>
        <p:blipFill>
          <a:blip r:embed="rId3"/>
          <a:srcRect/>
          <a:stretch>
            <a:fillRect/>
          </a:stretch>
        </p:blipFill>
        <p:spPr bwMode="auto">
          <a:xfrm>
            <a:off x="6612519" y="2204173"/>
            <a:ext cx="6840538" cy="3317345"/>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42"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顾客满意</a:t>
            </a:r>
            <a:endParaRPr lang="zh-TW" altLang="en-US" dirty="0">
              <a:solidFill>
                <a:srgbClr val="CC0000"/>
              </a:solidFill>
              <a:ea typeface="微软雅黑" pitchFamily="34" charset="-122"/>
            </a:endParaRPr>
          </a:p>
        </p:txBody>
      </p:sp>
      <p:sp>
        <p:nvSpPr>
          <p:cNvPr id="419844" name="Rectangle 4"/>
          <p:cNvSpPr>
            <a:spLocks noGrp="1" noChangeArrowheads="1"/>
          </p:cNvSpPr>
          <p:nvPr>
            <p:ph idx="1"/>
          </p:nvPr>
        </p:nvSpPr>
        <p:spPr>
          <a:xfrm>
            <a:off x="1026081" y="1672131"/>
            <a:ext cx="11628914" cy="4104323"/>
          </a:xfrm>
          <a:noFill/>
          <a:ln/>
        </p:spPr>
        <p:txBody>
          <a:bodyPr/>
          <a:lstStyle/>
          <a:p>
            <a:pPr marL="875568" indent="-875568">
              <a:lnSpc>
                <a:spcPct val="135000"/>
              </a:lnSpc>
              <a:buClr>
                <a:schemeClr val="tx1"/>
              </a:buClr>
              <a:buSzPct val="80000"/>
              <a:buFont typeface="Wingdings" pitchFamily="2" charset="2"/>
              <a:buChar char="v"/>
            </a:pPr>
            <a:r>
              <a:rPr lang="zh-CN" altLang="en-US" sz="2000" dirty="0">
                <a:latin typeface="微软雅黑" pitchFamily="34" charset="-122"/>
                <a:ea typeface="微软雅黑" pitchFamily="34" charset="-122"/>
              </a:rPr>
              <a:t>产品与服务的策划及试产所显示的过程能力并不能持续地保证顾客满意，所以量产阶段才是显示</a:t>
            </a:r>
            <a:r>
              <a:rPr lang="en-US" altLang="zh-CN" sz="2000" dirty="0">
                <a:latin typeface="微软雅黑" pitchFamily="34" charset="-122"/>
                <a:ea typeface="微软雅黑" pitchFamily="34" charset="-122"/>
              </a:rPr>
              <a:t>PE</a:t>
            </a:r>
            <a:r>
              <a:rPr lang="zh-CN" altLang="en-US" sz="2000" dirty="0">
                <a:latin typeface="微软雅黑" pitchFamily="34" charset="-122"/>
                <a:ea typeface="微软雅黑" pitchFamily="34" charset="-122"/>
              </a:rPr>
              <a:t>工程师的工作业绩与有效性的最好时机；</a:t>
            </a:r>
          </a:p>
          <a:p>
            <a:pPr marL="875568" indent="-875568">
              <a:lnSpc>
                <a:spcPct val="135000"/>
              </a:lnSpc>
              <a:buClr>
                <a:schemeClr val="tx1"/>
              </a:buClr>
              <a:buSzPct val="80000"/>
              <a:buFont typeface="Wingdings" pitchFamily="2" charset="2"/>
              <a:buChar char="v"/>
            </a:pPr>
            <a:r>
              <a:rPr lang="zh-CN" altLang="en-US" sz="2000" dirty="0">
                <a:latin typeface="微软雅黑" pitchFamily="34" charset="-122"/>
                <a:ea typeface="微软雅黑" pitchFamily="34" charset="-122"/>
              </a:rPr>
              <a:t>如何保证产品与生产过程的最顺畅、质量最完备、交货期最准确、作业员最熟练等一系列的效果均需要</a:t>
            </a:r>
            <a:r>
              <a:rPr lang="en-US" altLang="zh-CN" sz="2000" dirty="0">
                <a:latin typeface="微软雅黑" pitchFamily="34" charset="-122"/>
                <a:ea typeface="微软雅黑" pitchFamily="34" charset="-122"/>
              </a:rPr>
              <a:t>PE</a:t>
            </a:r>
            <a:r>
              <a:rPr lang="zh-CN" altLang="en-US" sz="2000" dirty="0">
                <a:latin typeface="微软雅黑" pitchFamily="34" charset="-122"/>
                <a:ea typeface="微软雅黑" pitchFamily="34" charset="-122"/>
              </a:rPr>
              <a:t>工程师去完成。</a:t>
            </a:r>
          </a:p>
          <a:p>
            <a:pPr marL="875568" indent="-875568">
              <a:lnSpc>
                <a:spcPct val="135000"/>
              </a:lnSpc>
              <a:buClr>
                <a:schemeClr val="tx1"/>
              </a:buClr>
              <a:buSzPct val="80000"/>
              <a:buFont typeface="Wingdings" pitchFamily="2" charset="2"/>
              <a:buChar char="v"/>
            </a:pPr>
            <a:r>
              <a:rPr lang="zh-CN" altLang="en-US" sz="2000" dirty="0">
                <a:latin typeface="微软雅黑" pitchFamily="34" charset="-122"/>
                <a:ea typeface="微软雅黑" pitchFamily="34" charset="-122"/>
              </a:rPr>
              <a:t>此阶段的纠正与预防措施及不断地解决问题与持续改进均是</a:t>
            </a:r>
            <a:r>
              <a:rPr lang="en-US" altLang="zh-CN" sz="2000" dirty="0">
                <a:latin typeface="微软雅黑" pitchFamily="34" charset="-122"/>
                <a:ea typeface="微软雅黑" pitchFamily="34" charset="-122"/>
              </a:rPr>
              <a:t>PE</a:t>
            </a:r>
            <a:r>
              <a:rPr lang="zh-CN" altLang="en-US" sz="2000" dirty="0">
                <a:latin typeface="微软雅黑" pitchFamily="34" charset="-122"/>
                <a:ea typeface="微软雅黑" pitchFamily="34" charset="-122"/>
              </a:rPr>
              <a:t>工程师带给公司与顾客的最好回报。</a:t>
            </a:r>
          </a:p>
          <a:p>
            <a:pPr marL="875568" indent="-875568">
              <a:lnSpc>
                <a:spcPct val="135000"/>
              </a:lnSpc>
              <a:buClr>
                <a:schemeClr val="tx1"/>
              </a:buClr>
              <a:buSzPct val="80000"/>
              <a:buFont typeface="Wingdings" pitchFamily="2" charset="2"/>
              <a:buChar char="v"/>
            </a:pPr>
            <a:r>
              <a:rPr lang="zh-CN" altLang="en-US" sz="2000" dirty="0">
                <a:latin typeface="微软雅黑" pitchFamily="34" charset="-122"/>
                <a:ea typeface="微软雅黑" pitchFamily="34" charset="-122"/>
              </a:rPr>
              <a:t>量产阶段的维持向上是每一个</a:t>
            </a:r>
            <a:r>
              <a:rPr lang="en-US" altLang="zh-CN" sz="2000" dirty="0">
                <a:latin typeface="微软雅黑" pitchFamily="34" charset="-122"/>
                <a:ea typeface="微软雅黑" pitchFamily="34" charset="-122"/>
              </a:rPr>
              <a:t>PE</a:t>
            </a:r>
            <a:r>
              <a:rPr lang="zh-CN" altLang="en-US" sz="2000" dirty="0">
                <a:latin typeface="微软雅黑" pitchFamily="34" charset="-122"/>
                <a:ea typeface="微软雅黑" pitchFamily="34" charset="-122"/>
              </a:rPr>
              <a:t>人员的最神圣最愉快的经历。</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Rectangle 2"/>
          <p:cNvSpPr>
            <a:spLocks noGrp="1" noChangeArrowheads="1"/>
          </p:cNvSpPr>
          <p:nvPr>
            <p:ph idx="1"/>
          </p:nvPr>
        </p:nvSpPr>
        <p:spPr>
          <a:xfrm>
            <a:off x="1026081" y="1900149"/>
            <a:ext cx="11628914" cy="4104323"/>
          </a:xfrm>
          <a:noFill/>
          <a:ln/>
        </p:spPr>
        <p:txBody>
          <a:bodyPr/>
          <a:lstStyle/>
          <a:p>
            <a:pPr marL="0" indent="0" algn="ctr">
              <a:buClr>
                <a:schemeClr val="hlink"/>
              </a:buClr>
              <a:buSzPct val="110000"/>
              <a:buNone/>
            </a:pPr>
            <a:r>
              <a:rPr lang="zh-CN" altLang="en-US" sz="4000" b="1" dirty="0">
                <a:solidFill>
                  <a:schemeClr val="tx2"/>
                </a:solidFill>
                <a:effectLst>
                  <a:outerShdw blurRad="38100" dist="38100" dir="2700000" algn="tl">
                    <a:srgbClr val="C0C0C0"/>
                  </a:outerShdw>
                </a:effectLst>
                <a:latin typeface="微软雅黑" pitchFamily="34" charset="-122"/>
                <a:ea typeface="微软雅黑" pitchFamily="34" charset="-122"/>
              </a:rPr>
              <a:t>第　</a:t>
            </a:r>
            <a:r>
              <a:rPr lang="zh-CN" altLang="en-US" sz="4000" b="1" dirty="0">
                <a:solidFill>
                  <a:schemeClr val="tx2"/>
                </a:solidFill>
                <a:effectLst>
                  <a:outerShdw blurRad="38100" dist="38100" dir="2700000" algn="tl">
                    <a:srgbClr val="C0C0C0"/>
                  </a:outerShdw>
                </a:effectLst>
                <a:latin typeface="微软雅黑" pitchFamily="34" charset="-122"/>
                <a:ea typeface="微软雅黑" pitchFamily="34" charset="-122"/>
              </a:rPr>
              <a:t>二</a:t>
            </a:r>
            <a:r>
              <a:rPr lang="zh-CN" altLang="en-US" sz="4000" b="1" dirty="0">
                <a:solidFill>
                  <a:schemeClr val="tx2"/>
                </a:solidFill>
                <a:effectLst>
                  <a:outerShdw blurRad="38100" dist="38100" dir="2700000" algn="tl">
                    <a:srgbClr val="C0C0C0"/>
                  </a:outerShdw>
                </a:effectLst>
                <a:latin typeface="微软雅黑" pitchFamily="34" charset="-122"/>
                <a:ea typeface="微软雅黑" pitchFamily="34" charset="-122"/>
              </a:rPr>
              <a:t>　篇</a:t>
            </a:r>
          </a:p>
          <a:p>
            <a:pPr marL="0" indent="0" algn="ctr">
              <a:buClr>
                <a:schemeClr val="hlink"/>
              </a:buClr>
              <a:buSzPct val="110000"/>
              <a:buNone/>
            </a:pPr>
            <a:r>
              <a:rPr lang="zh-CN" altLang="en-US" sz="4000" b="1" dirty="0">
                <a:effectLst>
                  <a:outerShdw blurRad="38100" dist="38100" dir="2700000" algn="tl">
                    <a:srgbClr val="C0C0C0"/>
                  </a:outerShdw>
                </a:effectLst>
                <a:latin typeface="微软雅黑" pitchFamily="34" charset="-122"/>
                <a:ea typeface="微软雅黑" pitchFamily="34" charset="-122"/>
              </a:rPr>
              <a:t>标准化管理</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1892" name="Rectangle 4"/>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目    录</a:t>
            </a:r>
            <a:endParaRPr lang="zh-TW" altLang="en-US" dirty="0">
              <a:solidFill>
                <a:srgbClr val="CC0000"/>
              </a:solidFill>
              <a:ea typeface="微软雅黑" pitchFamily="34" charset="-122"/>
            </a:endParaRPr>
          </a:p>
        </p:txBody>
      </p:sp>
      <p:sp>
        <p:nvSpPr>
          <p:cNvPr id="421893" name="Rectangle 5" descr="Rectangle: Click to edit Master text styles&#10;Second level&#10;Third level&#10;Fourth level&#10;Fifth level"/>
          <p:cNvSpPr>
            <a:spLocks noChangeArrowheads="1"/>
          </p:cNvSpPr>
          <p:nvPr/>
        </p:nvSpPr>
        <p:spPr bwMode="auto">
          <a:xfrm>
            <a:off x="3762296" y="1824143"/>
            <a:ext cx="8436663" cy="4104323"/>
          </a:xfrm>
          <a:prstGeom prst="rect">
            <a:avLst/>
          </a:prstGeom>
          <a:noFill/>
          <a:ln w="9525">
            <a:noFill/>
            <a:miter lim="800000"/>
            <a:headEnd/>
            <a:tailEnd/>
          </a:ln>
          <a:effectLst/>
        </p:spPr>
        <p:txBody>
          <a:bodyPr lIns="131335" tIns="65668" rIns="131335" bIns="65668"/>
          <a:lstStyle/>
          <a:p>
            <a:pPr marL="492507" indent="-492507">
              <a:lnSpc>
                <a:spcPct val="120000"/>
              </a:lnSpc>
              <a:spcBef>
                <a:spcPct val="20000"/>
              </a:spcBef>
              <a:buClr>
                <a:schemeClr val="folHlink"/>
              </a:buClr>
              <a:buSzPct val="60000"/>
              <a:buFont typeface="Wingdings" pitchFamily="2" charset="2"/>
              <a:buChar char="n"/>
            </a:pPr>
            <a:r>
              <a:rPr lang="en-US" altLang="zh-TW" sz="2000" b="1" dirty="0">
                <a:latin typeface="微软雅黑" pitchFamily="34" charset="-122"/>
                <a:ea typeface="微软雅黑" pitchFamily="34" charset="-122"/>
              </a:rPr>
              <a:t>  </a:t>
            </a:r>
            <a:r>
              <a:rPr lang="en-US" altLang="zh-CN" sz="2000" b="1" dirty="0">
                <a:latin typeface="微软雅黑" pitchFamily="34" charset="-122"/>
                <a:ea typeface="微软雅黑" pitchFamily="34" charset="-122"/>
              </a:rPr>
              <a:t>PDCA</a:t>
            </a:r>
            <a:r>
              <a:rPr lang="zh-CN" altLang="en-US" sz="2000" b="1" dirty="0">
                <a:latin typeface="微软雅黑" pitchFamily="34" charset="-122"/>
                <a:ea typeface="微软雅黑" pitchFamily="34" charset="-122"/>
              </a:rPr>
              <a:t>与</a:t>
            </a:r>
            <a:r>
              <a:rPr lang="en-US" altLang="zh-CN" sz="2000" b="1" dirty="0">
                <a:latin typeface="微软雅黑" pitchFamily="34" charset="-122"/>
                <a:ea typeface="微软雅黑" pitchFamily="34" charset="-122"/>
              </a:rPr>
              <a:t>SDCA</a:t>
            </a:r>
          </a:p>
          <a:p>
            <a:pPr marL="492507" indent="-492507">
              <a:lnSpc>
                <a:spcPct val="120000"/>
              </a:lnSpc>
              <a:spcBef>
                <a:spcPct val="20000"/>
              </a:spcBef>
              <a:buClr>
                <a:schemeClr val="folHlink"/>
              </a:buClr>
              <a:buSzPct val="60000"/>
              <a:buFont typeface="Wingdings" pitchFamily="2" charset="2"/>
              <a:buChar char="n"/>
            </a:pPr>
            <a:r>
              <a:rPr lang="en-US" altLang="zh-CN" sz="2000" b="1" dirty="0">
                <a:latin typeface="微软雅黑" pitchFamily="34" charset="-122"/>
                <a:ea typeface="微软雅黑" pitchFamily="34" charset="-122"/>
              </a:rPr>
              <a:t>  </a:t>
            </a:r>
            <a:r>
              <a:rPr lang="zh-CN" altLang="en-US" sz="2000" b="1" dirty="0">
                <a:latin typeface="微软雅黑" pitchFamily="34" charset="-122"/>
                <a:ea typeface="微软雅黑" pitchFamily="34" charset="-122"/>
              </a:rPr>
              <a:t>标准的主要特征</a:t>
            </a:r>
          </a:p>
          <a:p>
            <a:pPr marL="492507" indent="-492507">
              <a:lnSpc>
                <a:spcPct val="120000"/>
              </a:lnSpc>
              <a:spcBef>
                <a:spcPct val="20000"/>
              </a:spcBef>
              <a:buClr>
                <a:schemeClr val="folHlink"/>
              </a:buClr>
              <a:buSzPct val="60000"/>
              <a:buFont typeface="Wingdings" pitchFamily="2" charset="2"/>
              <a:buChar char="n"/>
            </a:pPr>
            <a:r>
              <a:rPr lang="zh-CN" altLang="en-US" sz="2000" b="1" dirty="0">
                <a:latin typeface="微软雅黑" pitchFamily="34" charset="-122"/>
                <a:ea typeface="微软雅黑" pitchFamily="34" charset="-122"/>
              </a:rPr>
              <a:t>  产品标准化</a:t>
            </a:r>
          </a:p>
          <a:p>
            <a:pPr marL="492507" indent="-492507">
              <a:lnSpc>
                <a:spcPct val="120000"/>
              </a:lnSpc>
              <a:spcBef>
                <a:spcPct val="20000"/>
              </a:spcBef>
              <a:buClr>
                <a:schemeClr val="folHlink"/>
              </a:buClr>
              <a:buSzPct val="60000"/>
              <a:buFont typeface="Wingdings" pitchFamily="2" charset="2"/>
              <a:buChar char="n"/>
            </a:pPr>
            <a:r>
              <a:rPr lang="zh-CN" altLang="en-US" sz="2000" b="1" dirty="0">
                <a:latin typeface="微软雅黑" pitchFamily="34" charset="-122"/>
                <a:ea typeface="微软雅黑" pitchFamily="34" charset="-122"/>
              </a:rPr>
              <a:t>  工艺标准化</a:t>
            </a:r>
          </a:p>
          <a:p>
            <a:pPr marL="492507" indent="-492507">
              <a:lnSpc>
                <a:spcPct val="120000"/>
              </a:lnSpc>
              <a:spcBef>
                <a:spcPct val="20000"/>
              </a:spcBef>
              <a:buClr>
                <a:schemeClr val="folHlink"/>
              </a:buClr>
              <a:buSzPct val="60000"/>
              <a:buFont typeface="Wingdings" pitchFamily="2" charset="2"/>
              <a:buChar char="n"/>
            </a:pPr>
            <a:r>
              <a:rPr lang="zh-CN" altLang="en-US" sz="2000" b="1" dirty="0">
                <a:latin typeface="微软雅黑" pitchFamily="34" charset="-122"/>
                <a:ea typeface="微软雅黑" pitchFamily="34" charset="-122"/>
              </a:rPr>
              <a:t>  工时标准化</a:t>
            </a:r>
          </a:p>
          <a:p>
            <a:pPr marL="492507" indent="-492507">
              <a:lnSpc>
                <a:spcPct val="120000"/>
              </a:lnSpc>
              <a:spcBef>
                <a:spcPct val="20000"/>
              </a:spcBef>
              <a:buClr>
                <a:schemeClr val="folHlink"/>
              </a:buClr>
              <a:buSzPct val="60000"/>
              <a:buFont typeface="Wingdings" pitchFamily="2" charset="2"/>
              <a:buChar char="n"/>
            </a:pPr>
            <a:r>
              <a:rPr lang="zh-CN" altLang="en-US" sz="2000" b="1" dirty="0">
                <a:latin typeface="微软雅黑" pitchFamily="34" charset="-122"/>
                <a:ea typeface="微软雅黑" pitchFamily="34" charset="-122"/>
              </a:rPr>
              <a:t>  生产线平衡</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Rectangle 2"/>
          <p:cNvSpPr>
            <a:spLocks noGrp="1" noChangeArrowheads="1"/>
          </p:cNvSpPr>
          <p:nvPr>
            <p:ph type="title"/>
          </p:nvPr>
        </p:nvSpPr>
        <p:spPr>
          <a:xfrm>
            <a:off x="2555756" y="152012"/>
            <a:ext cx="11659790" cy="1140090"/>
          </a:xfrm>
          <a:noFill/>
          <a:ln/>
        </p:spPr>
        <p:txBody>
          <a:bodyPr/>
          <a:lstStyle/>
          <a:p>
            <a:r>
              <a:rPr lang="en-US" altLang="zh-TW" dirty="0">
                <a:solidFill>
                  <a:srgbClr val="CC0000"/>
                </a:solidFill>
                <a:latin typeface="微软雅黑" pitchFamily="34" charset="-122"/>
                <a:ea typeface="微软雅黑" pitchFamily="34" charset="-122"/>
              </a:rPr>
              <a:t>PDCA</a:t>
            </a:r>
            <a:r>
              <a:rPr lang="zh-CN" altLang="en-US" dirty="0">
                <a:solidFill>
                  <a:srgbClr val="CC0000"/>
                </a:solidFill>
                <a:latin typeface="微软雅黑" pitchFamily="34" charset="-122"/>
                <a:ea typeface="微软雅黑" pitchFamily="34" charset="-122"/>
              </a:rPr>
              <a:t>与</a:t>
            </a:r>
            <a:r>
              <a:rPr lang="en-US" altLang="zh-CN" dirty="0">
                <a:solidFill>
                  <a:srgbClr val="CC0000"/>
                </a:solidFill>
                <a:latin typeface="微软雅黑" pitchFamily="34" charset="-122"/>
                <a:ea typeface="微软雅黑" pitchFamily="34" charset="-122"/>
              </a:rPr>
              <a:t>SDCA</a:t>
            </a:r>
            <a:endParaRPr lang="zh-TW" altLang="en-US" dirty="0">
              <a:solidFill>
                <a:srgbClr val="CC0000"/>
              </a:solidFill>
              <a:latin typeface="微软雅黑" pitchFamily="34" charset="-122"/>
              <a:ea typeface="微软雅黑" pitchFamily="34" charset="-122"/>
            </a:endParaRPr>
          </a:p>
        </p:txBody>
      </p:sp>
      <p:sp>
        <p:nvSpPr>
          <p:cNvPr id="30" name="灯片编号占位符 5"/>
          <p:cNvSpPr>
            <a:spLocks noGrp="1"/>
          </p:cNvSpPr>
          <p:nvPr>
            <p:ph type="sldNum" sz="quarter" idx="12"/>
          </p:nvPr>
        </p:nvSpPr>
        <p:spPr/>
        <p:txBody>
          <a:bodyPr/>
          <a:lstStyle/>
          <a:p>
            <a:fld id="{CBD185F6-0C04-4486-88D7-6A0F7CF59B45}" type="slidenum">
              <a:rPr lang="en-US" altLang="zh-CN" sz="2000"/>
              <a:pPr/>
              <a:t>23</a:t>
            </a:fld>
            <a:endParaRPr lang="en-US" altLang="zh-CN" sz="2000"/>
          </a:p>
        </p:txBody>
      </p:sp>
      <p:sp>
        <p:nvSpPr>
          <p:cNvPr id="246787" name="AutoShape 3"/>
          <p:cNvSpPr>
            <a:spLocks noChangeArrowheads="1"/>
          </p:cNvSpPr>
          <p:nvPr/>
        </p:nvSpPr>
        <p:spPr bwMode="auto">
          <a:xfrm>
            <a:off x="2555701" y="3152666"/>
            <a:ext cx="2964233" cy="1976155"/>
          </a:xfrm>
          <a:prstGeom prst="flowChartOr">
            <a:avLst/>
          </a:prstGeom>
          <a:ln>
            <a:headEnd/>
            <a:tailEnd/>
          </a:ln>
        </p:spPr>
        <p:style>
          <a:lnRef idx="1">
            <a:schemeClr val="accent3"/>
          </a:lnRef>
          <a:fillRef idx="3">
            <a:schemeClr val="accent3"/>
          </a:fillRef>
          <a:effectRef idx="2">
            <a:schemeClr val="accent3"/>
          </a:effectRef>
          <a:fontRef idx="minor">
            <a:schemeClr val="lt1"/>
          </a:fontRef>
        </p:style>
        <p:txBody>
          <a:bodyPr wrap="none" lIns="131335" tIns="65668" rIns="131335" bIns="65668" anchor="ctr"/>
          <a:lstStyle/>
          <a:p>
            <a:pPr algn="ctr"/>
            <a:endParaRPr lang="zh-TW" altLang="en-US" sz="2000" dirty="0">
              <a:latin typeface="3ds Light" pitchFamily="50" charset="0"/>
            </a:endParaRPr>
          </a:p>
        </p:txBody>
      </p:sp>
      <p:sp>
        <p:nvSpPr>
          <p:cNvPr id="246788" name="Text Box 4"/>
          <p:cNvSpPr txBox="1">
            <a:spLocks noChangeArrowheads="1"/>
          </p:cNvSpPr>
          <p:nvPr/>
        </p:nvSpPr>
        <p:spPr bwMode="auto">
          <a:xfrm>
            <a:off x="4356094" y="3562780"/>
            <a:ext cx="427139" cy="440395"/>
          </a:xfrm>
          <a:prstGeom prst="rect">
            <a:avLst/>
          </a:prstGeom>
          <a:noFill/>
          <a:ln w="9525">
            <a:noFill/>
            <a:miter lim="800000"/>
            <a:headEnd/>
            <a:tailEnd/>
          </a:ln>
          <a:effectLst/>
        </p:spPr>
        <p:txBody>
          <a:bodyPr wrap="none" lIns="131335" tIns="65668" rIns="131335" bIns="65668">
            <a:spAutoFit/>
          </a:bodyPr>
          <a:lstStyle/>
          <a:p>
            <a:r>
              <a:rPr lang="en-US" altLang="zh-CN" sz="2000" dirty="0">
                <a:solidFill>
                  <a:srgbClr val="FF3300"/>
                </a:solidFill>
                <a:latin typeface="3ds Light" pitchFamily="50" charset="0"/>
              </a:rPr>
              <a:t>P</a:t>
            </a:r>
          </a:p>
        </p:txBody>
      </p:sp>
      <p:sp>
        <p:nvSpPr>
          <p:cNvPr id="246789" name="Text Box 5"/>
          <p:cNvSpPr txBox="1">
            <a:spLocks noChangeArrowheads="1"/>
          </p:cNvSpPr>
          <p:nvPr/>
        </p:nvSpPr>
        <p:spPr bwMode="auto">
          <a:xfrm>
            <a:off x="4379844" y="4170828"/>
            <a:ext cx="439963" cy="440395"/>
          </a:xfrm>
          <a:prstGeom prst="rect">
            <a:avLst/>
          </a:prstGeom>
          <a:noFill/>
          <a:ln w="9525">
            <a:noFill/>
            <a:miter lim="800000"/>
            <a:headEnd/>
            <a:tailEnd/>
          </a:ln>
          <a:effectLst/>
        </p:spPr>
        <p:txBody>
          <a:bodyPr wrap="none" lIns="131335" tIns="65668" rIns="131335" bIns="65668">
            <a:spAutoFit/>
          </a:bodyPr>
          <a:lstStyle/>
          <a:p>
            <a:r>
              <a:rPr lang="en-US" altLang="zh-CN" sz="2000" dirty="0">
                <a:solidFill>
                  <a:srgbClr val="FF3300"/>
                </a:solidFill>
                <a:latin typeface="3ds Light" pitchFamily="50" charset="0"/>
              </a:rPr>
              <a:t>D</a:t>
            </a:r>
          </a:p>
        </p:txBody>
      </p:sp>
      <p:sp>
        <p:nvSpPr>
          <p:cNvPr id="246790" name="Text Box 6"/>
          <p:cNvSpPr txBox="1">
            <a:spLocks noChangeArrowheads="1"/>
          </p:cNvSpPr>
          <p:nvPr/>
        </p:nvSpPr>
        <p:spPr bwMode="auto">
          <a:xfrm>
            <a:off x="3011737" y="4140744"/>
            <a:ext cx="412711" cy="440395"/>
          </a:xfrm>
          <a:prstGeom prst="rect">
            <a:avLst/>
          </a:prstGeom>
          <a:noFill/>
          <a:ln w="9525">
            <a:noFill/>
            <a:miter lim="800000"/>
            <a:headEnd/>
            <a:tailEnd/>
          </a:ln>
          <a:effectLst/>
        </p:spPr>
        <p:txBody>
          <a:bodyPr wrap="none" lIns="131335" tIns="65668" rIns="131335" bIns="65668">
            <a:spAutoFit/>
          </a:bodyPr>
          <a:lstStyle/>
          <a:p>
            <a:r>
              <a:rPr lang="en-US" altLang="zh-CN" sz="2000" dirty="0">
                <a:solidFill>
                  <a:srgbClr val="FF3300"/>
                </a:solidFill>
                <a:latin typeface="3ds Light" pitchFamily="50" charset="0"/>
              </a:rPr>
              <a:t>C</a:t>
            </a:r>
          </a:p>
        </p:txBody>
      </p:sp>
      <p:sp>
        <p:nvSpPr>
          <p:cNvPr id="246791" name="Text Box 7"/>
          <p:cNvSpPr txBox="1">
            <a:spLocks noChangeArrowheads="1"/>
          </p:cNvSpPr>
          <p:nvPr/>
        </p:nvSpPr>
        <p:spPr bwMode="auto">
          <a:xfrm>
            <a:off x="3011738" y="3562780"/>
            <a:ext cx="439963" cy="440395"/>
          </a:xfrm>
          <a:prstGeom prst="rect">
            <a:avLst/>
          </a:prstGeom>
          <a:noFill/>
          <a:ln w="9525">
            <a:noFill/>
            <a:miter lim="800000"/>
            <a:headEnd/>
            <a:tailEnd/>
          </a:ln>
          <a:effectLst/>
        </p:spPr>
        <p:txBody>
          <a:bodyPr wrap="none" lIns="131335" tIns="65668" rIns="131335" bIns="65668">
            <a:spAutoFit/>
          </a:bodyPr>
          <a:lstStyle/>
          <a:p>
            <a:r>
              <a:rPr lang="en-US" altLang="zh-CN" sz="2000" dirty="0">
                <a:solidFill>
                  <a:srgbClr val="FF3300"/>
                </a:solidFill>
                <a:latin typeface="3ds Light" pitchFamily="50" charset="0"/>
              </a:rPr>
              <a:t>A</a:t>
            </a:r>
          </a:p>
        </p:txBody>
      </p:sp>
      <p:sp>
        <p:nvSpPr>
          <p:cNvPr id="246792" name="Rectangle 8"/>
          <p:cNvSpPr>
            <a:spLocks noChangeArrowheads="1"/>
          </p:cNvSpPr>
          <p:nvPr/>
        </p:nvSpPr>
        <p:spPr bwMode="auto">
          <a:xfrm>
            <a:off x="3306260" y="2052161"/>
            <a:ext cx="1482116" cy="380030"/>
          </a:xfrm>
          <a:prstGeom prst="rect">
            <a:avLst/>
          </a:prstGeom>
          <a:solidFill>
            <a:srgbClr val="CCFFCC"/>
          </a:solidFill>
          <a:ln w="9525">
            <a:solidFill>
              <a:schemeClr val="tx1"/>
            </a:solidFill>
            <a:miter lim="800000"/>
            <a:headEnd/>
            <a:tailEnd/>
          </a:ln>
          <a:effectLst/>
        </p:spPr>
        <p:txBody>
          <a:bodyPr wrap="none" lIns="131335" tIns="65668" rIns="131335" bIns="65668" anchor="ctr"/>
          <a:lstStyle/>
          <a:p>
            <a:pPr algn="ctr"/>
            <a:r>
              <a:rPr lang="zh-CN" altLang="en-US" sz="2000" b="1" dirty="0">
                <a:solidFill>
                  <a:schemeClr val="tx2"/>
                </a:solidFill>
                <a:latin typeface="微软雅黑" pitchFamily="34" charset="-122"/>
                <a:ea typeface="微软雅黑" pitchFamily="34" charset="-122"/>
              </a:rPr>
              <a:t>改 进</a:t>
            </a:r>
          </a:p>
        </p:txBody>
      </p:sp>
      <p:sp>
        <p:nvSpPr>
          <p:cNvPr id="246793" name="Text Box 9"/>
          <p:cNvSpPr txBox="1">
            <a:spLocks noChangeArrowheads="1"/>
          </p:cNvSpPr>
          <p:nvPr/>
        </p:nvSpPr>
        <p:spPr bwMode="auto">
          <a:xfrm>
            <a:off x="5154156" y="3021239"/>
            <a:ext cx="778196" cy="440395"/>
          </a:xfrm>
          <a:prstGeom prst="rect">
            <a:avLst/>
          </a:prstGeom>
          <a:noFill/>
          <a:ln w="9525">
            <a:noFill/>
            <a:miter lim="800000"/>
            <a:headEnd/>
            <a:tailEnd/>
          </a:ln>
          <a:effectLst/>
        </p:spPr>
        <p:txBody>
          <a:bodyPr wrap="none" lIns="131335" tIns="65668" rIns="131335" bIns="65668">
            <a:spAutoFit/>
          </a:bodyPr>
          <a:lstStyle/>
          <a:p>
            <a:r>
              <a:rPr lang="zh-CN" altLang="en-US" sz="2000" dirty="0">
                <a:latin typeface="3ds Light" pitchFamily="50" charset="0"/>
                <a:ea typeface="微软雅黑" pitchFamily="34" charset="-122"/>
              </a:rPr>
              <a:t>计划</a:t>
            </a:r>
          </a:p>
        </p:txBody>
      </p:sp>
      <p:sp>
        <p:nvSpPr>
          <p:cNvPr id="246794" name="Text Box 10"/>
          <p:cNvSpPr txBox="1">
            <a:spLocks noChangeArrowheads="1"/>
          </p:cNvSpPr>
          <p:nvPr/>
        </p:nvSpPr>
        <p:spPr bwMode="auto">
          <a:xfrm>
            <a:off x="1710135" y="4596780"/>
            <a:ext cx="778196" cy="440395"/>
          </a:xfrm>
          <a:prstGeom prst="rect">
            <a:avLst/>
          </a:prstGeom>
          <a:noFill/>
          <a:ln w="9525">
            <a:noFill/>
            <a:miter lim="800000"/>
            <a:headEnd/>
            <a:tailEnd/>
          </a:ln>
          <a:effectLst/>
        </p:spPr>
        <p:txBody>
          <a:bodyPr wrap="none" lIns="131335" tIns="65668" rIns="131335" bIns="65668">
            <a:spAutoFit/>
          </a:bodyPr>
          <a:lstStyle/>
          <a:p>
            <a:r>
              <a:rPr lang="zh-CN" altLang="en-US" sz="2000" dirty="0">
                <a:latin typeface="3ds Light" pitchFamily="50" charset="0"/>
                <a:ea typeface="微软雅黑" pitchFamily="34" charset="-122"/>
              </a:rPr>
              <a:t>查核</a:t>
            </a:r>
          </a:p>
        </p:txBody>
      </p:sp>
      <p:sp>
        <p:nvSpPr>
          <p:cNvPr id="246795" name="Text Box 11"/>
          <p:cNvSpPr txBox="1">
            <a:spLocks noChangeArrowheads="1"/>
          </p:cNvSpPr>
          <p:nvPr/>
        </p:nvSpPr>
        <p:spPr bwMode="auto">
          <a:xfrm>
            <a:off x="1757639" y="3000654"/>
            <a:ext cx="778196" cy="440395"/>
          </a:xfrm>
          <a:prstGeom prst="rect">
            <a:avLst/>
          </a:prstGeom>
          <a:noFill/>
          <a:ln w="9525">
            <a:noFill/>
            <a:miter lim="800000"/>
            <a:headEnd/>
            <a:tailEnd/>
          </a:ln>
          <a:effectLst/>
        </p:spPr>
        <p:txBody>
          <a:bodyPr wrap="none" lIns="131335" tIns="65668" rIns="131335" bIns="65668">
            <a:spAutoFit/>
          </a:bodyPr>
          <a:lstStyle/>
          <a:p>
            <a:r>
              <a:rPr lang="zh-CN" altLang="en-US" sz="2000" dirty="0">
                <a:latin typeface="3ds Light" pitchFamily="50" charset="0"/>
                <a:ea typeface="微软雅黑" pitchFamily="34" charset="-122"/>
              </a:rPr>
              <a:t>改进</a:t>
            </a:r>
          </a:p>
        </p:txBody>
      </p:sp>
      <p:sp>
        <p:nvSpPr>
          <p:cNvPr id="246796" name="Text Box 12"/>
          <p:cNvSpPr txBox="1">
            <a:spLocks noChangeArrowheads="1"/>
          </p:cNvSpPr>
          <p:nvPr/>
        </p:nvSpPr>
        <p:spPr bwMode="auto">
          <a:xfrm>
            <a:off x="5177908" y="4596780"/>
            <a:ext cx="778196" cy="440395"/>
          </a:xfrm>
          <a:prstGeom prst="rect">
            <a:avLst/>
          </a:prstGeom>
          <a:noFill/>
          <a:ln w="9525">
            <a:noFill/>
            <a:miter lim="800000"/>
            <a:headEnd/>
            <a:tailEnd/>
          </a:ln>
          <a:effectLst/>
        </p:spPr>
        <p:txBody>
          <a:bodyPr wrap="none" lIns="131335" tIns="65668" rIns="131335" bIns="65668">
            <a:spAutoFit/>
          </a:bodyPr>
          <a:lstStyle/>
          <a:p>
            <a:r>
              <a:rPr lang="zh-CN" altLang="en-US" sz="2000" dirty="0">
                <a:latin typeface="3ds Light" pitchFamily="50" charset="0"/>
                <a:ea typeface="微软雅黑" pitchFamily="34" charset="-122"/>
              </a:rPr>
              <a:t>执行</a:t>
            </a:r>
          </a:p>
        </p:txBody>
      </p:sp>
      <p:sp>
        <p:nvSpPr>
          <p:cNvPr id="246797" name="Text Box 13"/>
          <p:cNvSpPr txBox="1">
            <a:spLocks noChangeArrowheads="1"/>
          </p:cNvSpPr>
          <p:nvPr/>
        </p:nvSpPr>
        <p:spPr bwMode="auto">
          <a:xfrm>
            <a:off x="1368107" y="5396425"/>
            <a:ext cx="3086520" cy="440395"/>
          </a:xfrm>
          <a:prstGeom prst="rect">
            <a:avLst/>
          </a:prstGeom>
          <a:noFill/>
          <a:ln w="9525">
            <a:noFill/>
            <a:miter lim="800000"/>
            <a:headEnd/>
            <a:tailEnd/>
          </a:ln>
          <a:effectLst/>
        </p:spPr>
        <p:txBody>
          <a:bodyPr wrap="none" lIns="131335" tIns="65668" rIns="131335" bIns="65668">
            <a:spAutoFit/>
          </a:bodyPr>
          <a:lstStyle/>
          <a:p>
            <a:r>
              <a:rPr lang="zh-CN" altLang="en-US" sz="2000" dirty="0">
                <a:solidFill>
                  <a:schemeClr val="tx2"/>
                </a:solidFill>
                <a:latin typeface="微软雅黑" pitchFamily="34" charset="-122"/>
                <a:ea typeface="微软雅黑" pitchFamily="34" charset="-122"/>
              </a:rPr>
              <a:t>计划→执行→查核→改进</a:t>
            </a:r>
          </a:p>
        </p:txBody>
      </p:sp>
      <p:sp>
        <p:nvSpPr>
          <p:cNvPr id="246801" name="AutoShape 17"/>
          <p:cNvSpPr>
            <a:spLocks noChangeArrowheads="1"/>
          </p:cNvSpPr>
          <p:nvPr/>
        </p:nvSpPr>
        <p:spPr bwMode="auto">
          <a:xfrm>
            <a:off x="8412911" y="3152666"/>
            <a:ext cx="2964233" cy="1976155"/>
          </a:xfrm>
          <a:prstGeom prst="flowChartOr">
            <a:avLst/>
          </a:prstGeom>
          <a:ln>
            <a:headEnd/>
            <a:tailEnd/>
          </a:ln>
        </p:spPr>
        <p:style>
          <a:lnRef idx="1">
            <a:schemeClr val="accent3"/>
          </a:lnRef>
          <a:fillRef idx="3">
            <a:schemeClr val="accent3"/>
          </a:fillRef>
          <a:effectRef idx="2">
            <a:schemeClr val="accent3"/>
          </a:effectRef>
          <a:fontRef idx="minor">
            <a:schemeClr val="lt1"/>
          </a:fontRef>
        </p:style>
        <p:txBody>
          <a:bodyPr wrap="none" lIns="131335" tIns="65668" rIns="131335" bIns="65668" anchor="ctr"/>
          <a:lstStyle/>
          <a:p>
            <a:pPr algn="ctr"/>
            <a:endParaRPr lang="zh-TW" altLang="en-US" sz="2000" dirty="0">
              <a:latin typeface="3ds Light" pitchFamily="50" charset="0"/>
            </a:endParaRPr>
          </a:p>
        </p:txBody>
      </p:sp>
      <p:sp>
        <p:nvSpPr>
          <p:cNvPr id="246802" name="Text Box 18"/>
          <p:cNvSpPr txBox="1">
            <a:spLocks noChangeArrowheads="1"/>
          </p:cNvSpPr>
          <p:nvPr/>
        </p:nvSpPr>
        <p:spPr bwMode="auto">
          <a:xfrm>
            <a:off x="10213304" y="3562780"/>
            <a:ext cx="409505" cy="440395"/>
          </a:xfrm>
          <a:prstGeom prst="rect">
            <a:avLst/>
          </a:prstGeom>
          <a:noFill/>
          <a:ln w="9525">
            <a:noFill/>
            <a:miter lim="800000"/>
            <a:headEnd/>
            <a:tailEnd/>
          </a:ln>
          <a:effectLst/>
        </p:spPr>
        <p:txBody>
          <a:bodyPr wrap="none" lIns="131335" tIns="65668" rIns="131335" bIns="65668">
            <a:spAutoFit/>
          </a:bodyPr>
          <a:lstStyle/>
          <a:p>
            <a:r>
              <a:rPr lang="en-US" altLang="zh-CN" sz="2000" dirty="0">
                <a:solidFill>
                  <a:srgbClr val="FF3300"/>
                </a:solidFill>
                <a:latin typeface="3ds Light" pitchFamily="50" charset="0"/>
              </a:rPr>
              <a:t>S</a:t>
            </a:r>
          </a:p>
        </p:txBody>
      </p:sp>
      <p:sp>
        <p:nvSpPr>
          <p:cNvPr id="246803" name="Text Box 19"/>
          <p:cNvSpPr txBox="1">
            <a:spLocks noChangeArrowheads="1"/>
          </p:cNvSpPr>
          <p:nvPr/>
        </p:nvSpPr>
        <p:spPr bwMode="auto">
          <a:xfrm>
            <a:off x="10237054" y="4170828"/>
            <a:ext cx="439963" cy="440395"/>
          </a:xfrm>
          <a:prstGeom prst="rect">
            <a:avLst/>
          </a:prstGeom>
          <a:noFill/>
          <a:ln w="9525">
            <a:noFill/>
            <a:miter lim="800000"/>
            <a:headEnd/>
            <a:tailEnd/>
          </a:ln>
          <a:effectLst/>
        </p:spPr>
        <p:txBody>
          <a:bodyPr wrap="none" lIns="131335" tIns="65668" rIns="131335" bIns="65668">
            <a:spAutoFit/>
          </a:bodyPr>
          <a:lstStyle/>
          <a:p>
            <a:r>
              <a:rPr lang="en-US" altLang="zh-CN" sz="2000" dirty="0">
                <a:solidFill>
                  <a:srgbClr val="FF3300"/>
                </a:solidFill>
                <a:latin typeface="3ds Light" pitchFamily="50" charset="0"/>
              </a:rPr>
              <a:t>D</a:t>
            </a:r>
          </a:p>
        </p:txBody>
      </p:sp>
      <p:sp>
        <p:nvSpPr>
          <p:cNvPr id="246804" name="Text Box 20"/>
          <p:cNvSpPr txBox="1">
            <a:spLocks noChangeArrowheads="1"/>
          </p:cNvSpPr>
          <p:nvPr/>
        </p:nvSpPr>
        <p:spPr bwMode="auto">
          <a:xfrm>
            <a:off x="8868947" y="4140744"/>
            <a:ext cx="412711" cy="440395"/>
          </a:xfrm>
          <a:prstGeom prst="rect">
            <a:avLst/>
          </a:prstGeom>
          <a:noFill/>
          <a:ln w="9525">
            <a:noFill/>
            <a:miter lim="800000"/>
            <a:headEnd/>
            <a:tailEnd/>
          </a:ln>
          <a:effectLst/>
        </p:spPr>
        <p:txBody>
          <a:bodyPr wrap="none" lIns="131335" tIns="65668" rIns="131335" bIns="65668">
            <a:spAutoFit/>
          </a:bodyPr>
          <a:lstStyle/>
          <a:p>
            <a:r>
              <a:rPr lang="en-US" altLang="zh-CN" sz="2000" dirty="0">
                <a:solidFill>
                  <a:srgbClr val="FF3300"/>
                </a:solidFill>
                <a:latin typeface="3ds Light" pitchFamily="50" charset="0"/>
              </a:rPr>
              <a:t>C</a:t>
            </a:r>
          </a:p>
        </p:txBody>
      </p:sp>
      <p:sp>
        <p:nvSpPr>
          <p:cNvPr id="246805" name="Text Box 21"/>
          <p:cNvSpPr txBox="1">
            <a:spLocks noChangeArrowheads="1"/>
          </p:cNvSpPr>
          <p:nvPr/>
        </p:nvSpPr>
        <p:spPr bwMode="auto">
          <a:xfrm>
            <a:off x="8868948" y="3562780"/>
            <a:ext cx="439963" cy="440395"/>
          </a:xfrm>
          <a:prstGeom prst="rect">
            <a:avLst/>
          </a:prstGeom>
          <a:noFill/>
          <a:ln w="9525">
            <a:noFill/>
            <a:miter lim="800000"/>
            <a:headEnd/>
            <a:tailEnd/>
          </a:ln>
          <a:effectLst/>
        </p:spPr>
        <p:txBody>
          <a:bodyPr wrap="none" lIns="131335" tIns="65668" rIns="131335" bIns="65668">
            <a:spAutoFit/>
          </a:bodyPr>
          <a:lstStyle/>
          <a:p>
            <a:r>
              <a:rPr lang="en-US" altLang="zh-CN" sz="2000" dirty="0">
                <a:solidFill>
                  <a:srgbClr val="FF3300"/>
                </a:solidFill>
                <a:latin typeface="3ds Light" pitchFamily="50" charset="0"/>
              </a:rPr>
              <a:t>A</a:t>
            </a:r>
          </a:p>
        </p:txBody>
      </p:sp>
      <p:sp>
        <p:nvSpPr>
          <p:cNvPr id="246806" name="Rectangle 22"/>
          <p:cNvSpPr>
            <a:spLocks noChangeArrowheads="1"/>
          </p:cNvSpPr>
          <p:nvPr/>
        </p:nvSpPr>
        <p:spPr bwMode="auto">
          <a:xfrm>
            <a:off x="9163470" y="2052161"/>
            <a:ext cx="1482116" cy="380030"/>
          </a:xfrm>
          <a:prstGeom prst="rect">
            <a:avLst/>
          </a:prstGeom>
          <a:solidFill>
            <a:srgbClr val="CCFFCC"/>
          </a:solidFill>
          <a:ln w="9525">
            <a:solidFill>
              <a:schemeClr val="tx1"/>
            </a:solidFill>
            <a:miter lim="800000"/>
            <a:headEnd/>
            <a:tailEnd/>
          </a:ln>
          <a:effectLst/>
        </p:spPr>
        <p:txBody>
          <a:bodyPr wrap="none" lIns="131335" tIns="65668" rIns="131335" bIns="65668" anchor="ctr"/>
          <a:lstStyle/>
          <a:p>
            <a:pPr algn="ctr"/>
            <a:r>
              <a:rPr lang="zh-CN" altLang="en-US" sz="2000" b="1" dirty="0">
                <a:solidFill>
                  <a:schemeClr val="tx2"/>
                </a:solidFill>
                <a:latin typeface="微软雅黑" pitchFamily="34" charset="-122"/>
                <a:ea typeface="微软雅黑" pitchFamily="34" charset="-122"/>
              </a:rPr>
              <a:t>改 进</a:t>
            </a:r>
          </a:p>
        </p:txBody>
      </p:sp>
      <p:sp>
        <p:nvSpPr>
          <p:cNvPr id="246807" name="Text Box 23"/>
          <p:cNvSpPr txBox="1">
            <a:spLocks noChangeArrowheads="1"/>
          </p:cNvSpPr>
          <p:nvPr/>
        </p:nvSpPr>
        <p:spPr bwMode="auto">
          <a:xfrm>
            <a:off x="11011365" y="3021239"/>
            <a:ext cx="1034677" cy="440395"/>
          </a:xfrm>
          <a:prstGeom prst="rect">
            <a:avLst/>
          </a:prstGeom>
          <a:noFill/>
          <a:ln w="9525">
            <a:noFill/>
            <a:miter lim="800000"/>
            <a:headEnd/>
            <a:tailEnd/>
          </a:ln>
          <a:effectLst/>
        </p:spPr>
        <p:txBody>
          <a:bodyPr wrap="none" lIns="131335" tIns="65668" rIns="131335" bIns="65668">
            <a:spAutoFit/>
          </a:bodyPr>
          <a:lstStyle/>
          <a:p>
            <a:r>
              <a:rPr lang="zh-CN" altLang="en-US" sz="2000" dirty="0">
                <a:latin typeface="3ds Light" pitchFamily="50" charset="0"/>
                <a:ea typeface="微软雅黑" pitchFamily="34" charset="-122"/>
              </a:rPr>
              <a:t>标准化</a:t>
            </a:r>
          </a:p>
        </p:txBody>
      </p:sp>
      <p:sp>
        <p:nvSpPr>
          <p:cNvPr id="246808" name="Text Box 24"/>
          <p:cNvSpPr txBox="1">
            <a:spLocks noChangeArrowheads="1"/>
          </p:cNvSpPr>
          <p:nvPr/>
        </p:nvSpPr>
        <p:spPr bwMode="auto">
          <a:xfrm>
            <a:off x="7567345" y="4596780"/>
            <a:ext cx="778196" cy="440395"/>
          </a:xfrm>
          <a:prstGeom prst="rect">
            <a:avLst/>
          </a:prstGeom>
          <a:noFill/>
          <a:ln w="9525">
            <a:noFill/>
            <a:miter lim="800000"/>
            <a:headEnd/>
            <a:tailEnd/>
          </a:ln>
          <a:effectLst/>
        </p:spPr>
        <p:txBody>
          <a:bodyPr wrap="none" lIns="131335" tIns="65668" rIns="131335" bIns="65668">
            <a:spAutoFit/>
          </a:bodyPr>
          <a:lstStyle/>
          <a:p>
            <a:r>
              <a:rPr lang="zh-CN" altLang="en-US" sz="2000" dirty="0">
                <a:latin typeface="3ds Light" pitchFamily="50" charset="0"/>
                <a:ea typeface="微软雅黑" pitchFamily="34" charset="-122"/>
              </a:rPr>
              <a:t>查核</a:t>
            </a:r>
          </a:p>
        </p:txBody>
      </p:sp>
      <p:sp>
        <p:nvSpPr>
          <p:cNvPr id="246809" name="Text Box 25"/>
          <p:cNvSpPr txBox="1">
            <a:spLocks noChangeArrowheads="1"/>
          </p:cNvSpPr>
          <p:nvPr/>
        </p:nvSpPr>
        <p:spPr bwMode="auto">
          <a:xfrm>
            <a:off x="7614849" y="3000654"/>
            <a:ext cx="778196" cy="440395"/>
          </a:xfrm>
          <a:prstGeom prst="rect">
            <a:avLst/>
          </a:prstGeom>
          <a:noFill/>
          <a:ln w="9525">
            <a:noFill/>
            <a:miter lim="800000"/>
            <a:headEnd/>
            <a:tailEnd/>
          </a:ln>
          <a:effectLst/>
        </p:spPr>
        <p:txBody>
          <a:bodyPr wrap="none" lIns="131335" tIns="65668" rIns="131335" bIns="65668">
            <a:spAutoFit/>
          </a:bodyPr>
          <a:lstStyle/>
          <a:p>
            <a:r>
              <a:rPr lang="zh-CN" altLang="en-US" sz="2000" dirty="0">
                <a:latin typeface="3ds Light" pitchFamily="50" charset="0"/>
                <a:ea typeface="微软雅黑" pitchFamily="34" charset="-122"/>
              </a:rPr>
              <a:t>处置</a:t>
            </a:r>
          </a:p>
        </p:txBody>
      </p:sp>
      <p:sp>
        <p:nvSpPr>
          <p:cNvPr id="246810" name="Text Box 26"/>
          <p:cNvSpPr txBox="1">
            <a:spLocks noChangeArrowheads="1"/>
          </p:cNvSpPr>
          <p:nvPr/>
        </p:nvSpPr>
        <p:spPr bwMode="auto">
          <a:xfrm>
            <a:off x="11035118" y="4596780"/>
            <a:ext cx="778196" cy="440395"/>
          </a:xfrm>
          <a:prstGeom prst="rect">
            <a:avLst/>
          </a:prstGeom>
          <a:noFill/>
          <a:ln w="9525">
            <a:noFill/>
            <a:miter lim="800000"/>
            <a:headEnd/>
            <a:tailEnd/>
          </a:ln>
          <a:effectLst/>
        </p:spPr>
        <p:txBody>
          <a:bodyPr wrap="none" lIns="131335" tIns="65668" rIns="131335" bIns="65668">
            <a:spAutoFit/>
          </a:bodyPr>
          <a:lstStyle/>
          <a:p>
            <a:r>
              <a:rPr lang="zh-CN" altLang="en-US" sz="2000" dirty="0">
                <a:latin typeface="3ds Light" pitchFamily="50" charset="0"/>
                <a:ea typeface="微软雅黑" pitchFamily="34" charset="-122"/>
              </a:rPr>
              <a:t>执行</a:t>
            </a:r>
          </a:p>
        </p:txBody>
      </p:sp>
      <p:sp>
        <p:nvSpPr>
          <p:cNvPr id="246811" name="Text Box 27"/>
          <p:cNvSpPr txBox="1">
            <a:spLocks noChangeArrowheads="1"/>
          </p:cNvSpPr>
          <p:nvPr/>
        </p:nvSpPr>
        <p:spPr bwMode="auto">
          <a:xfrm>
            <a:off x="7135061" y="5396425"/>
            <a:ext cx="3343001" cy="440395"/>
          </a:xfrm>
          <a:prstGeom prst="rect">
            <a:avLst/>
          </a:prstGeom>
          <a:noFill/>
          <a:ln w="9525">
            <a:noFill/>
            <a:miter lim="800000"/>
            <a:headEnd/>
            <a:tailEnd/>
          </a:ln>
          <a:effectLst/>
        </p:spPr>
        <p:txBody>
          <a:bodyPr wrap="none" lIns="131335" tIns="65668" rIns="131335" bIns="65668">
            <a:spAutoFit/>
          </a:bodyPr>
          <a:lstStyle/>
          <a:p>
            <a:r>
              <a:rPr lang="zh-CN" altLang="en-US" sz="2000" dirty="0">
                <a:solidFill>
                  <a:schemeClr val="tx2"/>
                </a:solidFill>
                <a:latin typeface="微软雅黑" pitchFamily="34" charset="-122"/>
                <a:ea typeface="微软雅黑" pitchFamily="34" charset="-122"/>
              </a:rPr>
              <a:t>标准化→执行→查核→处置</a:t>
            </a:r>
          </a:p>
        </p:txBody>
      </p:sp>
      <p:sp>
        <p:nvSpPr>
          <p:cNvPr id="246815" name="AutoShape 31"/>
          <p:cNvSpPr>
            <a:spLocks noChangeArrowheads="1"/>
          </p:cNvSpPr>
          <p:nvPr/>
        </p:nvSpPr>
        <p:spPr bwMode="auto">
          <a:xfrm>
            <a:off x="6156484" y="3836719"/>
            <a:ext cx="1710134" cy="456036"/>
          </a:xfrm>
          <a:prstGeom prst="rightArrow">
            <a:avLst>
              <a:gd name="adj1" fmla="val 50000"/>
              <a:gd name="adj2" fmla="val 62500"/>
            </a:avLst>
          </a:prstGeom>
          <a:ln>
            <a:headEnd/>
            <a:tailEnd type="none" w="sm" len="med"/>
          </a:ln>
        </p:spPr>
        <p:style>
          <a:lnRef idx="1">
            <a:schemeClr val="accent3"/>
          </a:lnRef>
          <a:fillRef idx="3">
            <a:schemeClr val="accent3"/>
          </a:fillRef>
          <a:effectRef idx="2">
            <a:schemeClr val="accent3"/>
          </a:effectRef>
          <a:fontRef idx="minor">
            <a:schemeClr val="lt1"/>
          </a:fontRef>
        </p:style>
        <p:txBody>
          <a:bodyPr wrap="none" lIns="129267" tIns="67219" rIns="129267" bIns="67219" anchor="ctr"/>
          <a:lstStyle/>
          <a:p>
            <a:endParaRPr lang="zh-CN" altLang="en-US" sz="2000"/>
          </a:p>
        </p:txBody>
      </p:sp>
      <p:sp>
        <p:nvSpPr>
          <p:cNvPr id="246816" name="AutoShape 32"/>
          <p:cNvSpPr>
            <a:spLocks noChangeArrowheads="1"/>
          </p:cNvSpPr>
          <p:nvPr/>
        </p:nvSpPr>
        <p:spPr bwMode="auto">
          <a:xfrm>
            <a:off x="3420269" y="2736215"/>
            <a:ext cx="1254099" cy="532042"/>
          </a:xfrm>
          <a:custGeom>
            <a:avLst/>
            <a:gdLst>
              <a:gd name="G0" fmla="+- -625698 0 0"/>
              <a:gd name="G1" fmla="+- -11181862 0 0"/>
              <a:gd name="G2" fmla="+- -625698 0 -11181862"/>
              <a:gd name="G3" fmla="+- 10800 0 0"/>
              <a:gd name="G4" fmla="+- 0 0 -625698"/>
              <a:gd name="T0" fmla="*/ 360 256 1"/>
              <a:gd name="T1" fmla="*/ 0 256 1"/>
              <a:gd name="G5" fmla="+- G2 T0 T1"/>
              <a:gd name="G6" fmla="?: G2 G2 G5"/>
              <a:gd name="G7" fmla="+- 0 0 G6"/>
              <a:gd name="G8" fmla="+- 6975 0 0"/>
              <a:gd name="G9" fmla="+- 0 0 -11181862"/>
              <a:gd name="G10" fmla="+- 6975 0 2700"/>
              <a:gd name="G11" fmla="cos G10 -625698"/>
              <a:gd name="G12" fmla="sin G10 -625698"/>
              <a:gd name="G13" fmla="cos 13500 -625698"/>
              <a:gd name="G14" fmla="sin 13500 -625698"/>
              <a:gd name="G15" fmla="+- G11 10800 0"/>
              <a:gd name="G16" fmla="+- G12 10800 0"/>
              <a:gd name="G17" fmla="+- G13 10800 0"/>
              <a:gd name="G18" fmla="+- G14 10800 0"/>
              <a:gd name="G19" fmla="*/ 6975 1 2"/>
              <a:gd name="G20" fmla="+- G19 5400 0"/>
              <a:gd name="G21" fmla="cos G20 -625698"/>
              <a:gd name="G22" fmla="sin G20 -625698"/>
              <a:gd name="G23" fmla="+- G21 10800 0"/>
              <a:gd name="G24" fmla="+- G12 G23 G22"/>
              <a:gd name="G25" fmla="+- G22 G23 G11"/>
              <a:gd name="G26" fmla="cos 10800 -625698"/>
              <a:gd name="G27" fmla="sin 10800 -625698"/>
              <a:gd name="G28" fmla="cos 6975 -625698"/>
              <a:gd name="G29" fmla="sin 6975 -625698"/>
              <a:gd name="G30" fmla="+- G26 10800 0"/>
              <a:gd name="G31" fmla="+- G27 10800 0"/>
              <a:gd name="G32" fmla="+- G28 10800 0"/>
              <a:gd name="G33" fmla="+- G29 10800 0"/>
              <a:gd name="G34" fmla="+- G19 5400 0"/>
              <a:gd name="G35" fmla="cos G34 -11181862"/>
              <a:gd name="G36" fmla="sin G34 -11181862"/>
              <a:gd name="G37" fmla="+/ -11181862 -625698 2"/>
              <a:gd name="T2" fmla="*/ 180 256 1"/>
              <a:gd name="T3" fmla="*/ 0 256 1"/>
              <a:gd name="G38" fmla="+- G37 T2 T3"/>
              <a:gd name="G39" fmla="?: G2 G37 G38"/>
              <a:gd name="G40" fmla="cos 10800 G39"/>
              <a:gd name="G41" fmla="sin 10800 G39"/>
              <a:gd name="G42" fmla="cos 6975 G39"/>
              <a:gd name="G43" fmla="sin 6975 G39"/>
              <a:gd name="G44" fmla="+- G40 10800 0"/>
              <a:gd name="G45" fmla="+- G41 10800 0"/>
              <a:gd name="G46" fmla="+- G42 10800 0"/>
              <a:gd name="G47" fmla="+- G43 10800 0"/>
              <a:gd name="G48" fmla="+- G35 10800 0"/>
              <a:gd name="G49" fmla="+- G36 10800 0"/>
              <a:gd name="T4" fmla="*/ 10784 w 21600"/>
              <a:gd name="T5" fmla="*/ 0 h 21600"/>
              <a:gd name="T6" fmla="*/ 2030 w 21600"/>
              <a:gd name="T7" fmla="*/ 9351 h 21600"/>
              <a:gd name="T8" fmla="*/ 10789 w 21600"/>
              <a:gd name="T9" fmla="*/ 3825 h 21600"/>
              <a:gd name="T10" fmla="*/ 24113 w 21600"/>
              <a:gd name="T11" fmla="*/ 8560 h 21600"/>
              <a:gd name="T12" fmla="*/ 20329 w 21600"/>
              <a:gd name="T13" fmla="*/ 13874 h 21600"/>
              <a:gd name="T14" fmla="*/ 15015 w 21600"/>
              <a:gd name="T15" fmla="*/ 1009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7678" y="9643"/>
                </a:moveTo>
                <a:cubicBezTo>
                  <a:pt x="17113" y="6284"/>
                  <a:pt x="14205" y="3825"/>
                  <a:pt x="10800" y="3825"/>
                </a:cubicBezTo>
                <a:cubicBezTo>
                  <a:pt x="7386" y="3824"/>
                  <a:pt x="4474" y="6295"/>
                  <a:pt x="3918" y="9663"/>
                </a:cubicBezTo>
                <a:lnTo>
                  <a:pt x="144" y="9040"/>
                </a:lnTo>
                <a:cubicBezTo>
                  <a:pt x="1005" y="3825"/>
                  <a:pt x="5514" y="-1"/>
                  <a:pt x="10800" y="0"/>
                </a:cubicBezTo>
                <a:cubicBezTo>
                  <a:pt x="16073" y="0"/>
                  <a:pt x="20575" y="3808"/>
                  <a:pt x="21450" y="9008"/>
                </a:cubicBezTo>
                <a:lnTo>
                  <a:pt x="24113" y="8560"/>
                </a:lnTo>
                <a:lnTo>
                  <a:pt x="20329" y="13874"/>
                </a:lnTo>
                <a:lnTo>
                  <a:pt x="15015" y="10090"/>
                </a:lnTo>
                <a:lnTo>
                  <a:pt x="17678" y="9643"/>
                </a:lnTo>
                <a:close/>
              </a:path>
            </a:pathLst>
          </a:custGeom>
          <a:solidFill>
            <a:srgbClr val="FF0000"/>
          </a:solidFill>
          <a:ln w="19050">
            <a:solidFill>
              <a:srgbClr val="FF0000"/>
            </a:solidFill>
            <a:miter lim="800000"/>
            <a:headEnd/>
            <a:tailEnd type="none" w="sm" len="med"/>
          </a:ln>
          <a:effectLst/>
        </p:spPr>
        <p:txBody>
          <a:bodyPr wrap="none" lIns="129267" tIns="67219" rIns="129267" bIns="67219" anchor="ctr"/>
          <a:lstStyle/>
          <a:p>
            <a:endParaRPr lang="zh-CN" altLang="en-US" sz="2000"/>
          </a:p>
        </p:txBody>
      </p:sp>
      <p:sp>
        <p:nvSpPr>
          <p:cNvPr id="246817" name="AutoShape 33"/>
          <p:cNvSpPr>
            <a:spLocks noChangeArrowheads="1"/>
          </p:cNvSpPr>
          <p:nvPr/>
        </p:nvSpPr>
        <p:spPr bwMode="auto">
          <a:xfrm>
            <a:off x="9348734" y="2736215"/>
            <a:ext cx="1254099" cy="532042"/>
          </a:xfrm>
          <a:custGeom>
            <a:avLst/>
            <a:gdLst>
              <a:gd name="G0" fmla="+- -625698 0 0"/>
              <a:gd name="G1" fmla="+- -11181862 0 0"/>
              <a:gd name="G2" fmla="+- -625698 0 -11181862"/>
              <a:gd name="G3" fmla="+- 10800 0 0"/>
              <a:gd name="G4" fmla="+- 0 0 -625698"/>
              <a:gd name="T0" fmla="*/ 360 256 1"/>
              <a:gd name="T1" fmla="*/ 0 256 1"/>
              <a:gd name="G5" fmla="+- G2 T0 T1"/>
              <a:gd name="G6" fmla="?: G2 G2 G5"/>
              <a:gd name="G7" fmla="+- 0 0 G6"/>
              <a:gd name="G8" fmla="+- 6975 0 0"/>
              <a:gd name="G9" fmla="+- 0 0 -11181862"/>
              <a:gd name="G10" fmla="+- 6975 0 2700"/>
              <a:gd name="G11" fmla="cos G10 -625698"/>
              <a:gd name="G12" fmla="sin G10 -625698"/>
              <a:gd name="G13" fmla="cos 13500 -625698"/>
              <a:gd name="G14" fmla="sin 13500 -625698"/>
              <a:gd name="G15" fmla="+- G11 10800 0"/>
              <a:gd name="G16" fmla="+- G12 10800 0"/>
              <a:gd name="G17" fmla="+- G13 10800 0"/>
              <a:gd name="G18" fmla="+- G14 10800 0"/>
              <a:gd name="G19" fmla="*/ 6975 1 2"/>
              <a:gd name="G20" fmla="+- G19 5400 0"/>
              <a:gd name="G21" fmla="cos G20 -625698"/>
              <a:gd name="G22" fmla="sin G20 -625698"/>
              <a:gd name="G23" fmla="+- G21 10800 0"/>
              <a:gd name="G24" fmla="+- G12 G23 G22"/>
              <a:gd name="G25" fmla="+- G22 G23 G11"/>
              <a:gd name="G26" fmla="cos 10800 -625698"/>
              <a:gd name="G27" fmla="sin 10800 -625698"/>
              <a:gd name="G28" fmla="cos 6975 -625698"/>
              <a:gd name="G29" fmla="sin 6975 -625698"/>
              <a:gd name="G30" fmla="+- G26 10800 0"/>
              <a:gd name="G31" fmla="+- G27 10800 0"/>
              <a:gd name="G32" fmla="+- G28 10800 0"/>
              <a:gd name="G33" fmla="+- G29 10800 0"/>
              <a:gd name="G34" fmla="+- G19 5400 0"/>
              <a:gd name="G35" fmla="cos G34 -11181862"/>
              <a:gd name="G36" fmla="sin G34 -11181862"/>
              <a:gd name="G37" fmla="+/ -11181862 -625698 2"/>
              <a:gd name="T2" fmla="*/ 180 256 1"/>
              <a:gd name="T3" fmla="*/ 0 256 1"/>
              <a:gd name="G38" fmla="+- G37 T2 T3"/>
              <a:gd name="G39" fmla="?: G2 G37 G38"/>
              <a:gd name="G40" fmla="cos 10800 G39"/>
              <a:gd name="G41" fmla="sin 10800 G39"/>
              <a:gd name="G42" fmla="cos 6975 G39"/>
              <a:gd name="G43" fmla="sin 6975 G39"/>
              <a:gd name="G44" fmla="+- G40 10800 0"/>
              <a:gd name="G45" fmla="+- G41 10800 0"/>
              <a:gd name="G46" fmla="+- G42 10800 0"/>
              <a:gd name="G47" fmla="+- G43 10800 0"/>
              <a:gd name="G48" fmla="+- G35 10800 0"/>
              <a:gd name="G49" fmla="+- G36 10800 0"/>
              <a:gd name="T4" fmla="*/ 10784 w 21600"/>
              <a:gd name="T5" fmla="*/ 0 h 21600"/>
              <a:gd name="T6" fmla="*/ 2030 w 21600"/>
              <a:gd name="T7" fmla="*/ 9351 h 21600"/>
              <a:gd name="T8" fmla="*/ 10789 w 21600"/>
              <a:gd name="T9" fmla="*/ 3825 h 21600"/>
              <a:gd name="T10" fmla="*/ 24113 w 21600"/>
              <a:gd name="T11" fmla="*/ 8560 h 21600"/>
              <a:gd name="T12" fmla="*/ 20329 w 21600"/>
              <a:gd name="T13" fmla="*/ 13874 h 21600"/>
              <a:gd name="T14" fmla="*/ 15015 w 21600"/>
              <a:gd name="T15" fmla="*/ 1009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7678" y="9643"/>
                </a:moveTo>
                <a:cubicBezTo>
                  <a:pt x="17113" y="6284"/>
                  <a:pt x="14205" y="3825"/>
                  <a:pt x="10800" y="3825"/>
                </a:cubicBezTo>
                <a:cubicBezTo>
                  <a:pt x="7386" y="3824"/>
                  <a:pt x="4474" y="6295"/>
                  <a:pt x="3918" y="9663"/>
                </a:cubicBezTo>
                <a:lnTo>
                  <a:pt x="144" y="9040"/>
                </a:lnTo>
                <a:cubicBezTo>
                  <a:pt x="1005" y="3825"/>
                  <a:pt x="5514" y="-1"/>
                  <a:pt x="10800" y="0"/>
                </a:cubicBezTo>
                <a:cubicBezTo>
                  <a:pt x="16073" y="0"/>
                  <a:pt x="20575" y="3808"/>
                  <a:pt x="21450" y="9008"/>
                </a:cubicBezTo>
                <a:lnTo>
                  <a:pt x="24113" y="8560"/>
                </a:lnTo>
                <a:lnTo>
                  <a:pt x="20329" y="13874"/>
                </a:lnTo>
                <a:lnTo>
                  <a:pt x="15015" y="10090"/>
                </a:lnTo>
                <a:lnTo>
                  <a:pt x="17678" y="9643"/>
                </a:lnTo>
                <a:close/>
              </a:path>
            </a:pathLst>
          </a:custGeom>
          <a:solidFill>
            <a:srgbClr val="FF0000"/>
          </a:solidFill>
          <a:ln w="19050">
            <a:solidFill>
              <a:srgbClr val="FF0000"/>
            </a:solidFill>
            <a:miter lim="800000"/>
            <a:headEnd/>
            <a:tailEnd type="none" w="sm" len="med"/>
          </a:ln>
          <a:effectLst/>
        </p:spPr>
        <p:txBody>
          <a:bodyPr wrap="none" lIns="129267" tIns="67219" rIns="129267" bIns="67219" anchor="ctr"/>
          <a:lstStyle/>
          <a:p>
            <a:endParaRPr lang="zh-CN" altLang="en-US" sz="2000"/>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维持和改进标准</a:t>
            </a:r>
            <a:endParaRPr lang="zh-TW" altLang="en-US" dirty="0">
              <a:solidFill>
                <a:srgbClr val="CC0000"/>
              </a:solidFill>
              <a:ea typeface="微软雅黑" pitchFamily="34" charset="-122"/>
            </a:endParaRPr>
          </a:p>
        </p:txBody>
      </p:sp>
      <p:sp>
        <p:nvSpPr>
          <p:cNvPr id="247811" name="AutoShape 3"/>
          <p:cNvSpPr>
            <a:spLocks noChangeArrowheads="1"/>
          </p:cNvSpPr>
          <p:nvPr/>
        </p:nvSpPr>
        <p:spPr bwMode="auto">
          <a:xfrm>
            <a:off x="7638600" y="3268257"/>
            <a:ext cx="1254099" cy="836066"/>
          </a:xfrm>
          <a:prstGeom prst="flowChartOr">
            <a:avLst/>
          </a:prstGeom>
          <a:noFill/>
          <a:ln w="9525">
            <a:solidFill>
              <a:schemeClr val="tx1"/>
            </a:solidFill>
            <a:round/>
            <a:headEnd/>
            <a:tailEnd/>
          </a:ln>
          <a:effectLst/>
        </p:spPr>
        <p:txBody>
          <a:bodyPr wrap="none" lIns="131335" tIns="65668" rIns="131335" bIns="65668" anchor="ctr"/>
          <a:lstStyle/>
          <a:p>
            <a:pPr algn="ctr"/>
            <a:endParaRPr lang="zh-TW" altLang="en-US" sz="2000" dirty="0">
              <a:latin typeface="3ds Light" pitchFamily="50" charset="0"/>
            </a:endParaRPr>
          </a:p>
        </p:txBody>
      </p:sp>
      <p:sp>
        <p:nvSpPr>
          <p:cNvPr id="247812" name="Text Box 4"/>
          <p:cNvSpPr txBox="1">
            <a:spLocks noChangeArrowheads="1"/>
          </p:cNvSpPr>
          <p:nvPr/>
        </p:nvSpPr>
        <p:spPr bwMode="auto">
          <a:xfrm>
            <a:off x="8249024" y="3344263"/>
            <a:ext cx="409505" cy="440395"/>
          </a:xfrm>
          <a:prstGeom prst="rect">
            <a:avLst/>
          </a:prstGeom>
          <a:noFill/>
          <a:ln w="9525">
            <a:noFill/>
            <a:miter lim="800000"/>
            <a:headEnd/>
            <a:tailEnd/>
          </a:ln>
          <a:effectLst/>
        </p:spPr>
        <p:txBody>
          <a:bodyPr wrap="none" lIns="131335" tIns="65668" rIns="131335" bIns="65668">
            <a:spAutoFit/>
          </a:bodyPr>
          <a:lstStyle/>
          <a:p>
            <a:r>
              <a:rPr lang="en-US" altLang="zh-CN" sz="2000" dirty="0">
                <a:latin typeface="3ds Light" pitchFamily="50" charset="0"/>
              </a:rPr>
              <a:t>S</a:t>
            </a:r>
          </a:p>
        </p:txBody>
      </p:sp>
      <p:sp>
        <p:nvSpPr>
          <p:cNvPr id="247813" name="Text Box 5"/>
          <p:cNvSpPr txBox="1">
            <a:spLocks noChangeArrowheads="1"/>
          </p:cNvSpPr>
          <p:nvPr/>
        </p:nvSpPr>
        <p:spPr bwMode="auto">
          <a:xfrm>
            <a:off x="8227646" y="3673622"/>
            <a:ext cx="439963" cy="440395"/>
          </a:xfrm>
          <a:prstGeom prst="rect">
            <a:avLst/>
          </a:prstGeom>
          <a:noFill/>
          <a:ln w="9525">
            <a:noFill/>
            <a:miter lim="800000"/>
            <a:headEnd/>
            <a:tailEnd/>
          </a:ln>
          <a:effectLst/>
        </p:spPr>
        <p:txBody>
          <a:bodyPr wrap="none" lIns="131335" tIns="65668" rIns="131335" bIns="65668">
            <a:spAutoFit/>
          </a:bodyPr>
          <a:lstStyle/>
          <a:p>
            <a:r>
              <a:rPr lang="en-US" altLang="zh-CN" sz="2000" dirty="0">
                <a:latin typeface="3ds Light" pitchFamily="50" charset="0"/>
              </a:rPr>
              <a:t>D</a:t>
            </a:r>
          </a:p>
        </p:txBody>
      </p:sp>
      <p:sp>
        <p:nvSpPr>
          <p:cNvPr id="247814" name="Text Box 6"/>
          <p:cNvSpPr txBox="1">
            <a:spLocks noChangeArrowheads="1"/>
          </p:cNvSpPr>
          <p:nvPr/>
        </p:nvSpPr>
        <p:spPr bwMode="auto">
          <a:xfrm>
            <a:off x="7752609" y="3662538"/>
            <a:ext cx="412711" cy="440395"/>
          </a:xfrm>
          <a:prstGeom prst="rect">
            <a:avLst/>
          </a:prstGeom>
          <a:noFill/>
          <a:ln w="9525">
            <a:noFill/>
            <a:miter lim="800000"/>
            <a:headEnd/>
            <a:tailEnd/>
          </a:ln>
          <a:effectLst/>
        </p:spPr>
        <p:txBody>
          <a:bodyPr wrap="none" lIns="131335" tIns="65668" rIns="131335" bIns="65668">
            <a:spAutoFit/>
          </a:bodyPr>
          <a:lstStyle/>
          <a:p>
            <a:r>
              <a:rPr lang="en-US" altLang="zh-CN" sz="2000" dirty="0">
                <a:latin typeface="3ds Light" pitchFamily="50" charset="0"/>
              </a:rPr>
              <a:t>C</a:t>
            </a:r>
          </a:p>
        </p:txBody>
      </p:sp>
      <p:sp>
        <p:nvSpPr>
          <p:cNvPr id="247815" name="Text Box 7"/>
          <p:cNvSpPr txBox="1">
            <a:spLocks noChangeArrowheads="1"/>
          </p:cNvSpPr>
          <p:nvPr/>
        </p:nvSpPr>
        <p:spPr bwMode="auto">
          <a:xfrm>
            <a:off x="7752609" y="3344263"/>
            <a:ext cx="439963" cy="440395"/>
          </a:xfrm>
          <a:prstGeom prst="rect">
            <a:avLst/>
          </a:prstGeom>
          <a:noFill/>
          <a:ln w="9525">
            <a:noFill/>
            <a:miter lim="800000"/>
            <a:headEnd/>
            <a:tailEnd/>
          </a:ln>
          <a:effectLst/>
        </p:spPr>
        <p:txBody>
          <a:bodyPr wrap="none" lIns="131335" tIns="65668" rIns="131335" bIns="65668">
            <a:spAutoFit/>
          </a:bodyPr>
          <a:lstStyle/>
          <a:p>
            <a:r>
              <a:rPr lang="en-US" altLang="zh-CN" sz="2000" dirty="0">
                <a:latin typeface="3ds Light" pitchFamily="50" charset="0"/>
              </a:rPr>
              <a:t>A</a:t>
            </a:r>
          </a:p>
        </p:txBody>
      </p:sp>
      <p:sp>
        <p:nvSpPr>
          <p:cNvPr id="247816" name="AutoShape 8"/>
          <p:cNvSpPr>
            <a:spLocks noChangeArrowheads="1"/>
          </p:cNvSpPr>
          <p:nvPr/>
        </p:nvSpPr>
        <p:spPr bwMode="auto">
          <a:xfrm>
            <a:off x="8322654" y="2204173"/>
            <a:ext cx="1254099" cy="836066"/>
          </a:xfrm>
          <a:prstGeom prst="flowChartOr">
            <a:avLst/>
          </a:prstGeom>
          <a:noFill/>
          <a:ln w="9525">
            <a:solidFill>
              <a:schemeClr val="tx1"/>
            </a:solidFill>
            <a:round/>
            <a:headEnd/>
            <a:tailEnd/>
          </a:ln>
          <a:effectLst/>
        </p:spPr>
        <p:txBody>
          <a:bodyPr wrap="none" lIns="131335" tIns="65668" rIns="131335" bIns="65668" anchor="ctr"/>
          <a:lstStyle/>
          <a:p>
            <a:pPr algn="ctr"/>
            <a:endParaRPr lang="zh-TW" altLang="en-US" sz="2000" dirty="0">
              <a:latin typeface="3ds Light" pitchFamily="50" charset="0"/>
            </a:endParaRPr>
          </a:p>
        </p:txBody>
      </p:sp>
      <p:sp>
        <p:nvSpPr>
          <p:cNvPr id="247817" name="Text Box 9"/>
          <p:cNvSpPr txBox="1">
            <a:spLocks noChangeArrowheads="1"/>
          </p:cNvSpPr>
          <p:nvPr/>
        </p:nvSpPr>
        <p:spPr bwMode="auto">
          <a:xfrm>
            <a:off x="8933078" y="2280179"/>
            <a:ext cx="427139" cy="440395"/>
          </a:xfrm>
          <a:prstGeom prst="rect">
            <a:avLst/>
          </a:prstGeom>
          <a:noFill/>
          <a:ln w="9525">
            <a:noFill/>
            <a:miter lim="800000"/>
            <a:headEnd/>
            <a:tailEnd/>
          </a:ln>
          <a:effectLst/>
        </p:spPr>
        <p:txBody>
          <a:bodyPr wrap="none" lIns="131335" tIns="65668" rIns="131335" bIns="65668">
            <a:spAutoFit/>
          </a:bodyPr>
          <a:lstStyle/>
          <a:p>
            <a:r>
              <a:rPr lang="en-US" altLang="zh-CN" sz="2000" dirty="0">
                <a:latin typeface="3ds Light" pitchFamily="50" charset="0"/>
              </a:rPr>
              <a:t>P</a:t>
            </a:r>
          </a:p>
        </p:txBody>
      </p:sp>
      <p:sp>
        <p:nvSpPr>
          <p:cNvPr id="247818" name="Text Box 10"/>
          <p:cNvSpPr txBox="1">
            <a:spLocks noChangeArrowheads="1"/>
          </p:cNvSpPr>
          <p:nvPr/>
        </p:nvSpPr>
        <p:spPr bwMode="auto">
          <a:xfrm>
            <a:off x="8911700" y="2609538"/>
            <a:ext cx="439963" cy="440395"/>
          </a:xfrm>
          <a:prstGeom prst="rect">
            <a:avLst/>
          </a:prstGeom>
          <a:noFill/>
          <a:ln w="9525">
            <a:noFill/>
            <a:miter lim="800000"/>
            <a:headEnd/>
            <a:tailEnd/>
          </a:ln>
          <a:effectLst/>
        </p:spPr>
        <p:txBody>
          <a:bodyPr wrap="none" lIns="131335" tIns="65668" rIns="131335" bIns="65668">
            <a:spAutoFit/>
          </a:bodyPr>
          <a:lstStyle/>
          <a:p>
            <a:r>
              <a:rPr lang="en-US" altLang="zh-CN" sz="2000" dirty="0">
                <a:latin typeface="3ds Light" pitchFamily="50" charset="0"/>
              </a:rPr>
              <a:t>D</a:t>
            </a:r>
          </a:p>
        </p:txBody>
      </p:sp>
      <p:sp>
        <p:nvSpPr>
          <p:cNvPr id="247819" name="Text Box 11"/>
          <p:cNvSpPr txBox="1">
            <a:spLocks noChangeArrowheads="1"/>
          </p:cNvSpPr>
          <p:nvPr/>
        </p:nvSpPr>
        <p:spPr bwMode="auto">
          <a:xfrm>
            <a:off x="8436663" y="2598455"/>
            <a:ext cx="412711" cy="440395"/>
          </a:xfrm>
          <a:prstGeom prst="rect">
            <a:avLst/>
          </a:prstGeom>
          <a:noFill/>
          <a:ln w="9525">
            <a:noFill/>
            <a:miter lim="800000"/>
            <a:headEnd/>
            <a:tailEnd/>
          </a:ln>
          <a:effectLst/>
        </p:spPr>
        <p:txBody>
          <a:bodyPr wrap="none" lIns="131335" tIns="65668" rIns="131335" bIns="65668">
            <a:spAutoFit/>
          </a:bodyPr>
          <a:lstStyle/>
          <a:p>
            <a:r>
              <a:rPr lang="en-US" altLang="zh-CN" sz="2000" dirty="0">
                <a:latin typeface="3ds Light" pitchFamily="50" charset="0"/>
              </a:rPr>
              <a:t>C</a:t>
            </a:r>
          </a:p>
        </p:txBody>
      </p:sp>
      <p:sp>
        <p:nvSpPr>
          <p:cNvPr id="247820" name="Text Box 12"/>
          <p:cNvSpPr txBox="1">
            <a:spLocks noChangeArrowheads="1"/>
          </p:cNvSpPr>
          <p:nvPr/>
        </p:nvSpPr>
        <p:spPr bwMode="auto">
          <a:xfrm>
            <a:off x="8436663" y="2280179"/>
            <a:ext cx="439963" cy="440395"/>
          </a:xfrm>
          <a:prstGeom prst="rect">
            <a:avLst/>
          </a:prstGeom>
          <a:noFill/>
          <a:ln w="9525">
            <a:noFill/>
            <a:miter lim="800000"/>
            <a:headEnd/>
            <a:tailEnd/>
          </a:ln>
          <a:effectLst/>
        </p:spPr>
        <p:txBody>
          <a:bodyPr wrap="none" lIns="131335" tIns="65668" rIns="131335" bIns="65668">
            <a:spAutoFit/>
          </a:bodyPr>
          <a:lstStyle/>
          <a:p>
            <a:r>
              <a:rPr lang="en-US" altLang="zh-CN" sz="2000" dirty="0">
                <a:latin typeface="3ds Light" pitchFamily="50" charset="0"/>
              </a:rPr>
              <a:t>A</a:t>
            </a:r>
          </a:p>
        </p:txBody>
      </p:sp>
      <p:sp>
        <p:nvSpPr>
          <p:cNvPr id="247821" name="AutoShape 13"/>
          <p:cNvSpPr>
            <a:spLocks noChangeArrowheads="1"/>
          </p:cNvSpPr>
          <p:nvPr/>
        </p:nvSpPr>
        <p:spPr bwMode="auto">
          <a:xfrm>
            <a:off x="4332340" y="4788376"/>
            <a:ext cx="1254099" cy="836066"/>
          </a:xfrm>
          <a:prstGeom prst="flowChartOr">
            <a:avLst/>
          </a:prstGeom>
          <a:noFill/>
          <a:ln w="9525">
            <a:solidFill>
              <a:schemeClr val="tx1"/>
            </a:solidFill>
            <a:round/>
            <a:headEnd/>
            <a:tailEnd/>
          </a:ln>
          <a:effectLst/>
        </p:spPr>
        <p:txBody>
          <a:bodyPr wrap="none" lIns="131335" tIns="65668" rIns="131335" bIns="65668" anchor="ctr"/>
          <a:lstStyle/>
          <a:p>
            <a:pPr algn="ctr"/>
            <a:endParaRPr lang="zh-TW" altLang="en-US" sz="2000" dirty="0">
              <a:latin typeface="3ds Light" pitchFamily="50" charset="0"/>
            </a:endParaRPr>
          </a:p>
        </p:txBody>
      </p:sp>
      <p:sp>
        <p:nvSpPr>
          <p:cNvPr id="247822" name="Text Box 14"/>
          <p:cNvSpPr txBox="1">
            <a:spLocks noChangeArrowheads="1"/>
          </p:cNvSpPr>
          <p:nvPr/>
        </p:nvSpPr>
        <p:spPr bwMode="auto">
          <a:xfrm>
            <a:off x="4942764" y="4864382"/>
            <a:ext cx="409505" cy="440395"/>
          </a:xfrm>
          <a:prstGeom prst="rect">
            <a:avLst/>
          </a:prstGeom>
          <a:noFill/>
          <a:ln w="9525">
            <a:noFill/>
            <a:miter lim="800000"/>
            <a:headEnd/>
            <a:tailEnd/>
          </a:ln>
          <a:effectLst/>
        </p:spPr>
        <p:txBody>
          <a:bodyPr wrap="none" lIns="131335" tIns="65668" rIns="131335" bIns="65668">
            <a:spAutoFit/>
          </a:bodyPr>
          <a:lstStyle/>
          <a:p>
            <a:r>
              <a:rPr lang="en-US" altLang="zh-CN" sz="2000" dirty="0">
                <a:latin typeface="3ds Light" pitchFamily="50" charset="0"/>
              </a:rPr>
              <a:t>S</a:t>
            </a:r>
          </a:p>
        </p:txBody>
      </p:sp>
      <p:sp>
        <p:nvSpPr>
          <p:cNvPr id="247823" name="Text Box 15"/>
          <p:cNvSpPr txBox="1">
            <a:spLocks noChangeArrowheads="1"/>
          </p:cNvSpPr>
          <p:nvPr/>
        </p:nvSpPr>
        <p:spPr bwMode="auto">
          <a:xfrm>
            <a:off x="4921387" y="5193742"/>
            <a:ext cx="439963" cy="440395"/>
          </a:xfrm>
          <a:prstGeom prst="rect">
            <a:avLst/>
          </a:prstGeom>
          <a:noFill/>
          <a:ln w="9525">
            <a:noFill/>
            <a:miter lim="800000"/>
            <a:headEnd/>
            <a:tailEnd/>
          </a:ln>
          <a:effectLst/>
        </p:spPr>
        <p:txBody>
          <a:bodyPr wrap="none" lIns="131335" tIns="65668" rIns="131335" bIns="65668">
            <a:spAutoFit/>
          </a:bodyPr>
          <a:lstStyle/>
          <a:p>
            <a:r>
              <a:rPr lang="en-US" altLang="zh-CN" sz="2000" dirty="0">
                <a:latin typeface="3ds Light" pitchFamily="50" charset="0"/>
              </a:rPr>
              <a:t>D</a:t>
            </a:r>
          </a:p>
        </p:txBody>
      </p:sp>
      <p:sp>
        <p:nvSpPr>
          <p:cNvPr id="247824" name="Text Box 16"/>
          <p:cNvSpPr txBox="1">
            <a:spLocks noChangeArrowheads="1"/>
          </p:cNvSpPr>
          <p:nvPr/>
        </p:nvSpPr>
        <p:spPr bwMode="auto">
          <a:xfrm>
            <a:off x="4446349" y="5182658"/>
            <a:ext cx="412711" cy="440395"/>
          </a:xfrm>
          <a:prstGeom prst="rect">
            <a:avLst/>
          </a:prstGeom>
          <a:noFill/>
          <a:ln w="9525">
            <a:noFill/>
            <a:miter lim="800000"/>
            <a:headEnd/>
            <a:tailEnd/>
          </a:ln>
          <a:effectLst/>
        </p:spPr>
        <p:txBody>
          <a:bodyPr wrap="none" lIns="131335" tIns="65668" rIns="131335" bIns="65668">
            <a:spAutoFit/>
          </a:bodyPr>
          <a:lstStyle/>
          <a:p>
            <a:r>
              <a:rPr lang="en-US" altLang="zh-CN" sz="2000" dirty="0">
                <a:latin typeface="3ds Light" pitchFamily="50" charset="0"/>
              </a:rPr>
              <a:t>C</a:t>
            </a:r>
          </a:p>
        </p:txBody>
      </p:sp>
      <p:sp>
        <p:nvSpPr>
          <p:cNvPr id="247825" name="Text Box 17"/>
          <p:cNvSpPr txBox="1">
            <a:spLocks noChangeArrowheads="1"/>
          </p:cNvSpPr>
          <p:nvPr/>
        </p:nvSpPr>
        <p:spPr bwMode="auto">
          <a:xfrm>
            <a:off x="4446349" y="4864382"/>
            <a:ext cx="439963" cy="440395"/>
          </a:xfrm>
          <a:prstGeom prst="rect">
            <a:avLst/>
          </a:prstGeom>
          <a:noFill/>
          <a:ln w="9525">
            <a:noFill/>
            <a:miter lim="800000"/>
            <a:headEnd/>
            <a:tailEnd/>
          </a:ln>
          <a:effectLst/>
        </p:spPr>
        <p:txBody>
          <a:bodyPr wrap="none" lIns="131335" tIns="65668" rIns="131335" bIns="65668">
            <a:spAutoFit/>
          </a:bodyPr>
          <a:lstStyle/>
          <a:p>
            <a:r>
              <a:rPr lang="en-US" altLang="zh-CN" sz="2000" dirty="0">
                <a:latin typeface="3ds Light" pitchFamily="50" charset="0"/>
              </a:rPr>
              <a:t>A</a:t>
            </a:r>
          </a:p>
        </p:txBody>
      </p:sp>
      <p:sp>
        <p:nvSpPr>
          <p:cNvPr id="247826" name="AutoShape 18"/>
          <p:cNvSpPr>
            <a:spLocks noChangeArrowheads="1"/>
          </p:cNvSpPr>
          <p:nvPr/>
        </p:nvSpPr>
        <p:spPr bwMode="auto">
          <a:xfrm>
            <a:off x="5016394" y="3724293"/>
            <a:ext cx="1254099" cy="836066"/>
          </a:xfrm>
          <a:prstGeom prst="flowChartOr">
            <a:avLst/>
          </a:prstGeom>
          <a:noFill/>
          <a:ln w="9525">
            <a:solidFill>
              <a:schemeClr val="tx1"/>
            </a:solidFill>
            <a:round/>
            <a:headEnd/>
            <a:tailEnd/>
          </a:ln>
          <a:effectLst/>
        </p:spPr>
        <p:txBody>
          <a:bodyPr wrap="none" lIns="131335" tIns="65668" rIns="131335" bIns="65668" anchor="ctr"/>
          <a:lstStyle/>
          <a:p>
            <a:pPr algn="ctr"/>
            <a:endParaRPr lang="zh-TW" altLang="en-US" sz="2000" dirty="0">
              <a:latin typeface="3ds Light" pitchFamily="50" charset="0"/>
            </a:endParaRPr>
          </a:p>
        </p:txBody>
      </p:sp>
      <p:sp>
        <p:nvSpPr>
          <p:cNvPr id="247827" name="Text Box 19"/>
          <p:cNvSpPr txBox="1">
            <a:spLocks noChangeArrowheads="1"/>
          </p:cNvSpPr>
          <p:nvPr/>
        </p:nvSpPr>
        <p:spPr bwMode="auto">
          <a:xfrm>
            <a:off x="5626818" y="3800299"/>
            <a:ext cx="427139" cy="440395"/>
          </a:xfrm>
          <a:prstGeom prst="rect">
            <a:avLst/>
          </a:prstGeom>
          <a:noFill/>
          <a:ln w="9525">
            <a:noFill/>
            <a:miter lim="800000"/>
            <a:headEnd/>
            <a:tailEnd/>
          </a:ln>
          <a:effectLst/>
        </p:spPr>
        <p:txBody>
          <a:bodyPr wrap="none" lIns="131335" tIns="65668" rIns="131335" bIns="65668">
            <a:spAutoFit/>
          </a:bodyPr>
          <a:lstStyle/>
          <a:p>
            <a:r>
              <a:rPr lang="en-US" altLang="zh-CN" sz="2000" dirty="0">
                <a:latin typeface="3ds Light" pitchFamily="50" charset="0"/>
              </a:rPr>
              <a:t>P</a:t>
            </a:r>
          </a:p>
        </p:txBody>
      </p:sp>
      <p:sp>
        <p:nvSpPr>
          <p:cNvPr id="247828" name="Text Box 20"/>
          <p:cNvSpPr txBox="1">
            <a:spLocks noChangeArrowheads="1"/>
          </p:cNvSpPr>
          <p:nvPr/>
        </p:nvSpPr>
        <p:spPr bwMode="auto">
          <a:xfrm>
            <a:off x="5605440" y="4129658"/>
            <a:ext cx="439963" cy="440395"/>
          </a:xfrm>
          <a:prstGeom prst="rect">
            <a:avLst/>
          </a:prstGeom>
          <a:noFill/>
          <a:ln w="9525">
            <a:noFill/>
            <a:miter lim="800000"/>
            <a:headEnd/>
            <a:tailEnd/>
          </a:ln>
          <a:effectLst/>
        </p:spPr>
        <p:txBody>
          <a:bodyPr wrap="none" lIns="131335" tIns="65668" rIns="131335" bIns="65668">
            <a:spAutoFit/>
          </a:bodyPr>
          <a:lstStyle/>
          <a:p>
            <a:r>
              <a:rPr lang="en-US" altLang="zh-CN" sz="2000" dirty="0">
                <a:latin typeface="3ds Light" pitchFamily="50" charset="0"/>
              </a:rPr>
              <a:t>D</a:t>
            </a:r>
          </a:p>
        </p:txBody>
      </p:sp>
      <p:sp>
        <p:nvSpPr>
          <p:cNvPr id="247829" name="Text Box 21"/>
          <p:cNvSpPr txBox="1">
            <a:spLocks noChangeArrowheads="1"/>
          </p:cNvSpPr>
          <p:nvPr/>
        </p:nvSpPr>
        <p:spPr bwMode="auto">
          <a:xfrm>
            <a:off x="5130403" y="4118574"/>
            <a:ext cx="412711" cy="440395"/>
          </a:xfrm>
          <a:prstGeom prst="rect">
            <a:avLst/>
          </a:prstGeom>
          <a:noFill/>
          <a:ln w="9525">
            <a:noFill/>
            <a:miter lim="800000"/>
            <a:headEnd/>
            <a:tailEnd/>
          </a:ln>
          <a:effectLst/>
        </p:spPr>
        <p:txBody>
          <a:bodyPr wrap="none" lIns="131335" tIns="65668" rIns="131335" bIns="65668">
            <a:spAutoFit/>
          </a:bodyPr>
          <a:lstStyle/>
          <a:p>
            <a:r>
              <a:rPr lang="en-US" altLang="zh-CN" sz="2000" dirty="0">
                <a:latin typeface="3ds Light" pitchFamily="50" charset="0"/>
              </a:rPr>
              <a:t>C</a:t>
            </a:r>
          </a:p>
        </p:txBody>
      </p:sp>
      <p:sp>
        <p:nvSpPr>
          <p:cNvPr id="247830" name="Text Box 22"/>
          <p:cNvSpPr txBox="1">
            <a:spLocks noChangeArrowheads="1"/>
          </p:cNvSpPr>
          <p:nvPr/>
        </p:nvSpPr>
        <p:spPr bwMode="auto">
          <a:xfrm>
            <a:off x="5130403" y="3800299"/>
            <a:ext cx="439963" cy="440395"/>
          </a:xfrm>
          <a:prstGeom prst="rect">
            <a:avLst/>
          </a:prstGeom>
          <a:noFill/>
          <a:ln w="9525">
            <a:noFill/>
            <a:miter lim="800000"/>
            <a:headEnd/>
            <a:tailEnd/>
          </a:ln>
          <a:effectLst/>
        </p:spPr>
        <p:txBody>
          <a:bodyPr wrap="none" lIns="131335" tIns="65668" rIns="131335" bIns="65668">
            <a:spAutoFit/>
          </a:bodyPr>
          <a:lstStyle/>
          <a:p>
            <a:r>
              <a:rPr lang="en-US" altLang="zh-CN" sz="2000" dirty="0">
                <a:latin typeface="3ds Light" pitchFamily="50" charset="0"/>
              </a:rPr>
              <a:t>A</a:t>
            </a:r>
          </a:p>
        </p:txBody>
      </p:sp>
      <p:sp>
        <p:nvSpPr>
          <p:cNvPr id="247831" name="Line 23"/>
          <p:cNvSpPr>
            <a:spLocks noChangeShapeType="1"/>
          </p:cNvSpPr>
          <p:nvPr/>
        </p:nvSpPr>
        <p:spPr bwMode="auto">
          <a:xfrm>
            <a:off x="3192251" y="5776454"/>
            <a:ext cx="7866618" cy="0"/>
          </a:xfrm>
          <a:prstGeom prst="line">
            <a:avLst/>
          </a:prstGeom>
          <a:noFill/>
          <a:ln w="9525">
            <a:solidFill>
              <a:schemeClr val="tx1"/>
            </a:solidFill>
            <a:round/>
            <a:headEnd/>
            <a:tailEnd/>
          </a:ln>
          <a:effectLst/>
        </p:spPr>
        <p:txBody>
          <a:bodyPr lIns="131335" tIns="65668" rIns="131335" bIns="65668"/>
          <a:lstStyle/>
          <a:p>
            <a:endParaRPr lang="zh-CN" altLang="en-US" sz="2000"/>
          </a:p>
        </p:txBody>
      </p:sp>
      <p:cxnSp>
        <p:nvCxnSpPr>
          <p:cNvPr id="247832" name="AutoShape 24"/>
          <p:cNvCxnSpPr>
            <a:cxnSpLocks noChangeShapeType="1"/>
            <a:stCxn id="247831" idx="0"/>
          </p:cNvCxnSpPr>
          <p:nvPr/>
        </p:nvCxnSpPr>
        <p:spPr bwMode="auto">
          <a:xfrm flipV="1">
            <a:off x="3192251" y="2128167"/>
            <a:ext cx="0" cy="3648287"/>
          </a:xfrm>
          <a:prstGeom prst="straightConnector1">
            <a:avLst/>
          </a:prstGeom>
          <a:noFill/>
          <a:ln w="9525">
            <a:solidFill>
              <a:schemeClr val="tx1"/>
            </a:solidFill>
            <a:round/>
            <a:headEnd/>
            <a:tailEnd/>
          </a:ln>
          <a:effectLst/>
        </p:spPr>
      </p:cxnSp>
      <p:sp>
        <p:nvSpPr>
          <p:cNvPr id="247833" name="Line 25"/>
          <p:cNvSpPr>
            <a:spLocks noChangeShapeType="1"/>
          </p:cNvSpPr>
          <p:nvPr/>
        </p:nvSpPr>
        <p:spPr bwMode="auto">
          <a:xfrm>
            <a:off x="9918779" y="6004472"/>
            <a:ext cx="1140090" cy="0"/>
          </a:xfrm>
          <a:prstGeom prst="line">
            <a:avLst/>
          </a:prstGeom>
          <a:noFill/>
          <a:ln w="9525">
            <a:solidFill>
              <a:schemeClr val="tx1"/>
            </a:solidFill>
            <a:round/>
            <a:headEnd/>
            <a:tailEnd type="triangle" w="med" len="lg"/>
          </a:ln>
          <a:effectLst/>
        </p:spPr>
        <p:txBody>
          <a:bodyPr lIns="131335" tIns="65668" rIns="131335" bIns="65668"/>
          <a:lstStyle/>
          <a:p>
            <a:endParaRPr lang="zh-CN" altLang="en-US" sz="2000"/>
          </a:p>
        </p:txBody>
      </p:sp>
      <p:sp>
        <p:nvSpPr>
          <p:cNvPr id="247834" name="Line 26"/>
          <p:cNvSpPr>
            <a:spLocks noChangeShapeType="1"/>
          </p:cNvSpPr>
          <p:nvPr/>
        </p:nvSpPr>
        <p:spPr bwMode="auto">
          <a:xfrm flipV="1">
            <a:off x="2736215" y="2280179"/>
            <a:ext cx="0" cy="608048"/>
          </a:xfrm>
          <a:prstGeom prst="line">
            <a:avLst/>
          </a:prstGeom>
          <a:noFill/>
          <a:ln w="9525">
            <a:solidFill>
              <a:schemeClr val="tx1"/>
            </a:solidFill>
            <a:round/>
            <a:headEnd/>
            <a:tailEnd type="triangle" w="med" len="lg"/>
          </a:ln>
          <a:effectLst/>
        </p:spPr>
        <p:txBody>
          <a:bodyPr lIns="131335" tIns="65668" rIns="131335" bIns="65668"/>
          <a:lstStyle/>
          <a:p>
            <a:endParaRPr lang="zh-CN" altLang="en-US" sz="2000"/>
          </a:p>
        </p:txBody>
      </p:sp>
      <p:sp>
        <p:nvSpPr>
          <p:cNvPr id="247835" name="Text Box 27"/>
          <p:cNvSpPr txBox="1">
            <a:spLocks noChangeArrowheads="1"/>
          </p:cNvSpPr>
          <p:nvPr/>
        </p:nvSpPr>
        <p:spPr bwMode="auto">
          <a:xfrm>
            <a:off x="9006708" y="5852460"/>
            <a:ext cx="778196" cy="440395"/>
          </a:xfrm>
          <a:prstGeom prst="rect">
            <a:avLst/>
          </a:prstGeom>
          <a:noFill/>
          <a:ln w="9525">
            <a:noFill/>
            <a:miter lim="800000"/>
            <a:headEnd/>
            <a:tailEnd/>
          </a:ln>
          <a:effectLst/>
        </p:spPr>
        <p:txBody>
          <a:bodyPr wrap="none" lIns="131335" tIns="65668" rIns="131335" bIns="65668">
            <a:spAutoFit/>
          </a:bodyPr>
          <a:lstStyle/>
          <a:p>
            <a:r>
              <a:rPr lang="zh-CN" altLang="en-US" sz="2000" dirty="0">
                <a:latin typeface="3ds Light" pitchFamily="50" charset="0"/>
              </a:rPr>
              <a:t>时间</a:t>
            </a:r>
          </a:p>
        </p:txBody>
      </p:sp>
      <p:sp>
        <p:nvSpPr>
          <p:cNvPr id="247836" name="Text Box 28"/>
          <p:cNvSpPr txBox="1">
            <a:spLocks noChangeArrowheads="1"/>
          </p:cNvSpPr>
          <p:nvPr/>
        </p:nvSpPr>
        <p:spPr bwMode="auto">
          <a:xfrm>
            <a:off x="2519483" y="2964234"/>
            <a:ext cx="573012" cy="711303"/>
          </a:xfrm>
          <a:prstGeom prst="rect">
            <a:avLst/>
          </a:prstGeom>
          <a:noFill/>
          <a:ln w="9525">
            <a:noFill/>
            <a:miter lim="800000"/>
            <a:headEnd/>
            <a:tailEnd/>
          </a:ln>
          <a:effectLst/>
        </p:spPr>
        <p:txBody>
          <a:bodyPr vert="eaVert" wrap="none" lIns="131335" tIns="65668" rIns="131335" bIns="65668">
            <a:spAutoFit/>
          </a:bodyPr>
          <a:lstStyle/>
          <a:p>
            <a:r>
              <a:rPr lang="zh-CN" altLang="en-US" sz="2000" dirty="0">
                <a:latin typeface="3ds Light" pitchFamily="50" charset="0"/>
              </a:rPr>
              <a:t>改 进</a:t>
            </a:r>
          </a:p>
        </p:txBody>
      </p:sp>
      <p:sp>
        <p:nvSpPr>
          <p:cNvPr id="247837" name="Line 29"/>
          <p:cNvSpPr>
            <a:spLocks noChangeShapeType="1"/>
          </p:cNvSpPr>
          <p:nvPr/>
        </p:nvSpPr>
        <p:spPr bwMode="auto">
          <a:xfrm>
            <a:off x="4674367" y="4712371"/>
            <a:ext cx="2394188" cy="0"/>
          </a:xfrm>
          <a:prstGeom prst="line">
            <a:avLst/>
          </a:prstGeom>
          <a:noFill/>
          <a:ln w="25400">
            <a:solidFill>
              <a:schemeClr val="tx1"/>
            </a:solidFill>
            <a:round/>
            <a:headEnd/>
            <a:tailEnd/>
          </a:ln>
          <a:effectLst/>
        </p:spPr>
        <p:txBody>
          <a:bodyPr lIns="131335" tIns="65668" rIns="131335" bIns="65668"/>
          <a:lstStyle/>
          <a:p>
            <a:endParaRPr lang="zh-CN" altLang="en-US" sz="2000"/>
          </a:p>
        </p:txBody>
      </p:sp>
      <p:sp>
        <p:nvSpPr>
          <p:cNvPr id="247838" name="Line 30"/>
          <p:cNvSpPr>
            <a:spLocks noChangeShapeType="1"/>
          </p:cNvSpPr>
          <p:nvPr/>
        </p:nvSpPr>
        <p:spPr bwMode="auto">
          <a:xfrm flipV="1">
            <a:off x="7068555" y="2888227"/>
            <a:ext cx="0" cy="1824143"/>
          </a:xfrm>
          <a:prstGeom prst="line">
            <a:avLst/>
          </a:prstGeom>
          <a:noFill/>
          <a:ln w="25400">
            <a:solidFill>
              <a:schemeClr val="tx1"/>
            </a:solidFill>
            <a:round/>
            <a:headEnd/>
            <a:tailEnd/>
          </a:ln>
          <a:effectLst/>
        </p:spPr>
        <p:txBody>
          <a:bodyPr lIns="131335" tIns="65668" rIns="131335" bIns="65668"/>
          <a:lstStyle/>
          <a:p>
            <a:endParaRPr lang="zh-CN" altLang="en-US" sz="2000"/>
          </a:p>
        </p:txBody>
      </p:sp>
      <p:sp>
        <p:nvSpPr>
          <p:cNvPr id="247839" name="Line 31"/>
          <p:cNvSpPr>
            <a:spLocks noChangeShapeType="1"/>
          </p:cNvSpPr>
          <p:nvPr/>
        </p:nvSpPr>
        <p:spPr bwMode="auto">
          <a:xfrm>
            <a:off x="7980627" y="3192251"/>
            <a:ext cx="2052161" cy="0"/>
          </a:xfrm>
          <a:prstGeom prst="line">
            <a:avLst/>
          </a:prstGeom>
          <a:noFill/>
          <a:ln w="25400">
            <a:solidFill>
              <a:schemeClr val="tx1"/>
            </a:solidFill>
            <a:round/>
            <a:headEnd/>
            <a:tailEnd/>
          </a:ln>
          <a:effectLst/>
        </p:spPr>
        <p:txBody>
          <a:bodyPr lIns="131335" tIns="65668" rIns="131335" bIns="65668"/>
          <a:lstStyle/>
          <a:p>
            <a:endParaRPr lang="zh-CN" altLang="en-US" sz="2000"/>
          </a:p>
        </p:txBody>
      </p:sp>
      <p:cxnSp>
        <p:nvCxnSpPr>
          <p:cNvPr id="247840" name="AutoShape 32"/>
          <p:cNvCxnSpPr>
            <a:cxnSpLocks noChangeShapeType="1"/>
            <a:stCxn id="247839" idx="1"/>
          </p:cNvCxnSpPr>
          <p:nvPr/>
        </p:nvCxnSpPr>
        <p:spPr bwMode="auto">
          <a:xfrm flipV="1">
            <a:off x="10032788" y="1988823"/>
            <a:ext cx="0" cy="1216096"/>
          </a:xfrm>
          <a:prstGeom prst="straightConnector1">
            <a:avLst/>
          </a:prstGeom>
          <a:noFill/>
          <a:ln w="25400">
            <a:solidFill>
              <a:schemeClr val="tx1"/>
            </a:solidFill>
            <a:round/>
            <a:headEnd/>
            <a:tailEnd/>
          </a:ln>
          <a:effectLst/>
        </p:spPr>
      </p:cxnSp>
      <p:cxnSp>
        <p:nvCxnSpPr>
          <p:cNvPr id="247841" name="AutoShape 33"/>
          <p:cNvCxnSpPr>
            <a:cxnSpLocks noChangeShapeType="1"/>
            <a:stCxn id="247837" idx="0"/>
          </p:cNvCxnSpPr>
          <p:nvPr/>
        </p:nvCxnSpPr>
        <p:spPr bwMode="auto">
          <a:xfrm rot="5400000" flipH="1">
            <a:off x="4503354" y="4528689"/>
            <a:ext cx="228018" cy="114009"/>
          </a:xfrm>
          <a:prstGeom prst="curvedConnector3">
            <a:avLst>
              <a:gd name="adj1" fmla="val 50000"/>
            </a:avLst>
          </a:prstGeom>
          <a:noFill/>
          <a:ln w="25400">
            <a:solidFill>
              <a:schemeClr val="tx1"/>
            </a:solidFill>
            <a:round/>
            <a:headEnd/>
            <a:tailEnd/>
          </a:ln>
          <a:effectLst/>
        </p:spPr>
      </p:cxnSp>
      <p:cxnSp>
        <p:nvCxnSpPr>
          <p:cNvPr id="247842" name="AutoShape 34"/>
          <p:cNvCxnSpPr>
            <a:cxnSpLocks noChangeShapeType="1"/>
          </p:cNvCxnSpPr>
          <p:nvPr/>
        </p:nvCxnSpPr>
        <p:spPr bwMode="auto">
          <a:xfrm rot="5400000">
            <a:off x="4199330" y="4503354"/>
            <a:ext cx="380030" cy="342027"/>
          </a:xfrm>
          <a:prstGeom prst="curvedConnector3">
            <a:avLst>
              <a:gd name="adj1" fmla="val 50000"/>
            </a:avLst>
          </a:prstGeom>
          <a:noFill/>
          <a:ln w="25400">
            <a:solidFill>
              <a:schemeClr val="tx1"/>
            </a:solidFill>
            <a:round/>
            <a:headEnd/>
            <a:tailEnd/>
          </a:ln>
          <a:effectLst/>
        </p:spPr>
      </p:cxnSp>
      <p:cxnSp>
        <p:nvCxnSpPr>
          <p:cNvPr id="247843" name="AutoShape 35"/>
          <p:cNvCxnSpPr>
            <a:cxnSpLocks noChangeShapeType="1"/>
          </p:cNvCxnSpPr>
          <p:nvPr/>
        </p:nvCxnSpPr>
        <p:spPr bwMode="auto">
          <a:xfrm rot="5400000" flipH="1">
            <a:off x="3933309" y="4579360"/>
            <a:ext cx="456036" cy="114009"/>
          </a:xfrm>
          <a:prstGeom prst="curvedConnector3">
            <a:avLst>
              <a:gd name="adj1" fmla="val 50000"/>
            </a:avLst>
          </a:prstGeom>
          <a:noFill/>
          <a:ln w="25400">
            <a:solidFill>
              <a:schemeClr val="tx1"/>
            </a:solidFill>
            <a:round/>
            <a:headEnd/>
            <a:tailEnd/>
          </a:ln>
          <a:effectLst/>
        </p:spPr>
      </p:cxnSp>
      <p:cxnSp>
        <p:nvCxnSpPr>
          <p:cNvPr id="247844" name="AutoShape 36"/>
          <p:cNvCxnSpPr>
            <a:cxnSpLocks noChangeShapeType="1"/>
          </p:cNvCxnSpPr>
          <p:nvPr/>
        </p:nvCxnSpPr>
        <p:spPr bwMode="auto">
          <a:xfrm rot="5400000">
            <a:off x="3762296" y="4522356"/>
            <a:ext cx="456036" cy="228018"/>
          </a:xfrm>
          <a:prstGeom prst="curvedConnector3">
            <a:avLst>
              <a:gd name="adj1" fmla="val 50000"/>
            </a:avLst>
          </a:prstGeom>
          <a:noFill/>
          <a:ln w="25400">
            <a:solidFill>
              <a:schemeClr val="tx1"/>
            </a:solidFill>
            <a:round/>
            <a:headEnd/>
            <a:tailEnd/>
          </a:ln>
          <a:effectLst/>
        </p:spPr>
      </p:cxnSp>
      <p:cxnSp>
        <p:nvCxnSpPr>
          <p:cNvPr id="247845" name="AutoShape 37"/>
          <p:cNvCxnSpPr>
            <a:cxnSpLocks noChangeShapeType="1"/>
          </p:cNvCxnSpPr>
          <p:nvPr/>
        </p:nvCxnSpPr>
        <p:spPr bwMode="auto">
          <a:xfrm rot="5400000" flipH="1">
            <a:off x="3458272" y="4446350"/>
            <a:ext cx="608048" cy="228018"/>
          </a:xfrm>
          <a:prstGeom prst="curvedConnector3">
            <a:avLst>
              <a:gd name="adj1" fmla="val 50000"/>
            </a:avLst>
          </a:prstGeom>
          <a:noFill/>
          <a:ln w="25400">
            <a:solidFill>
              <a:schemeClr val="tx1"/>
            </a:solidFill>
            <a:round/>
            <a:headEnd/>
            <a:tailEnd/>
          </a:ln>
          <a:effectLst/>
        </p:spPr>
      </p:cxnSp>
      <p:cxnSp>
        <p:nvCxnSpPr>
          <p:cNvPr id="247846" name="AutoShape 38"/>
          <p:cNvCxnSpPr>
            <a:cxnSpLocks noChangeShapeType="1"/>
          </p:cNvCxnSpPr>
          <p:nvPr/>
        </p:nvCxnSpPr>
        <p:spPr bwMode="auto">
          <a:xfrm rot="5400000" flipH="1">
            <a:off x="7809614" y="3021238"/>
            <a:ext cx="228018" cy="114009"/>
          </a:xfrm>
          <a:prstGeom prst="curvedConnector3">
            <a:avLst>
              <a:gd name="adj1" fmla="val 50000"/>
            </a:avLst>
          </a:prstGeom>
          <a:noFill/>
          <a:ln w="25400">
            <a:solidFill>
              <a:schemeClr val="tx1"/>
            </a:solidFill>
            <a:round/>
            <a:headEnd/>
            <a:tailEnd/>
          </a:ln>
          <a:effectLst/>
        </p:spPr>
      </p:cxnSp>
      <p:cxnSp>
        <p:nvCxnSpPr>
          <p:cNvPr id="247847" name="AutoShape 39"/>
          <p:cNvCxnSpPr>
            <a:cxnSpLocks noChangeShapeType="1"/>
          </p:cNvCxnSpPr>
          <p:nvPr/>
        </p:nvCxnSpPr>
        <p:spPr bwMode="auto">
          <a:xfrm rot="5400000">
            <a:off x="7505590" y="2983235"/>
            <a:ext cx="380030" cy="342027"/>
          </a:xfrm>
          <a:prstGeom prst="curvedConnector3">
            <a:avLst>
              <a:gd name="adj1" fmla="val 50000"/>
            </a:avLst>
          </a:prstGeom>
          <a:noFill/>
          <a:ln w="25400">
            <a:solidFill>
              <a:schemeClr val="tx1"/>
            </a:solidFill>
            <a:round/>
            <a:headEnd/>
            <a:tailEnd/>
          </a:ln>
          <a:effectLst/>
        </p:spPr>
      </p:cxnSp>
      <p:cxnSp>
        <p:nvCxnSpPr>
          <p:cNvPr id="247848" name="AutoShape 40"/>
          <p:cNvCxnSpPr>
            <a:cxnSpLocks noChangeShapeType="1"/>
          </p:cNvCxnSpPr>
          <p:nvPr/>
        </p:nvCxnSpPr>
        <p:spPr bwMode="auto">
          <a:xfrm rot="5400000" flipH="1">
            <a:off x="7239569" y="3059241"/>
            <a:ext cx="456036" cy="114009"/>
          </a:xfrm>
          <a:prstGeom prst="curvedConnector3">
            <a:avLst>
              <a:gd name="adj1" fmla="val 50000"/>
            </a:avLst>
          </a:prstGeom>
          <a:noFill/>
          <a:ln w="25400">
            <a:solidFill>
              <a:schemeClr val="tx1"/>
            </a:solidFill>
            <a:round/>
            <a:headEnd/>
            <a:tailEnd/>
          </a:ln>
          <a:effectLst/>
        </p:spPr>
      </p:cxnSp>
      <p:cxnSp>
        <p:nvCxnSpPr>
          <p:cNvPr id="247849" name="AutoShape 41"/>
          <p:cNvCxnSpPr>
            <a:cxnSpLocks noChangeShapeType="1"/>
          </p:cNvCxnSpPr>
          <p:nvPr/>
        </p:nvCxnSpPr>
        <p:spPr bwMode="auto">
          <a:xfrm rot="5400000">
            <a:off x="7087557" y="3097244"/>
            <a:ext cx="532042" cy="114009"/>
          </a:xfrm>
          <a:prstGeom prst="curvedConnector3">
            <a:avLst>
              <a:gd name="adj1" fmla="val 50000"/>
            </a:avLst>
          </a:prstGeom>
          <a:noFill/>
          <a:ln w="25400">
            <a:solidFill>
              <a:schemeClr val="tx1"/>
            </a:solidFill>
            <a:round/>
            <a:headEnd/>
            <a:tailEnd/>
          </a:ln>
          <a:effectLst/>
        </p:spPr>
      </p:cxnSp>
      <p:cxnSp>
        <p:nvCxnSpPr>
          <p:cNvPr id="247850" name="AutoShape 42"/>
          <p:cNvCxnSpPr>
            <a:cxnSpLocks noChangeShapeType="1"/>
          </p:cNvCxnSpPr>
          <p:nvPr/>
        </p:nvCxnSpPr>
        <p:spPr bwMode="auto">
          <a:xfrm rot="5400000" flipH="1">
            <a:off x="6878540" y="3002236"/>
            <a:ext cx="608048" cy="228018"/>
          </a:xfrm>
          <a:prstGeom prst="curvedConnector3">
            <a:avLst>
              <a:gd name="adj1" fmla="val 50000"/>
            </a:avLst>
          </a:prstGeom>
          <a:noFill/>
          <a:ln w="25400">
            <a:solidFill>
              <a:schemeClr val="tx1"/>
            </a:solidFill>
            <a:round/>
            <a:headEnd/>
            <a:tailEnd/>
          </a:ln>
          <a:effectLst/>
        </p:spPr>
      </p:cxnSp>
      <p:cxnSp>
        <p:nvCxnSpPr>
          <p:cNvPr id="247851" name="AutoShape 43"/>
          <p:cNvCxnSpPr>
            <a:cxnSpLocks noChangeShapeType="1"/>
          </p:cNvCxnSpPr>
          <p:nvPr/>
        </p:nvCxnSpPr>
        <p:spPr bwMode="auto">
          <a:xfrm rot="5400000" flipH="1">
            <a:off x="10887855" y="2261178"/>
            <a:ext cx="228018" cy="114009"/>
          </a:xfrm>
          <a:prstGeom prst="curvedConnector3">
            <a:avLst>
              <a:gd name="adj1" fmla="val 50000"/>
            </a:avLst>
          </a:prstGeom>
          <a:noFill/>
          <a:ln w="25400">
            <a:solidFill>
              <a:schemeClr val="tx1"/>
            </a:solidFill>
            <a:round/>
            <a:headEnd/>
            <a:tailEnd/>
          </a:ln>
          <a:effectLst/>
        </p:spPr>
      </p:cxnSp>
      <p:cxnSp>
        <p:nvCxnSpPr>
          <p:cNvPr id="247852" name="AutoShape 44"/>
          <p:cNvCxnSpPr>
            <a:cxnSpLocks noChangeShapeType="1"/>
          </p:cNvCxnSpPr>
          <p:nvPr/>
        </p:nvCxnSpPr>
        <p:spPr bwMode="auto">
          <a:xfrm rot="5400000">
            <a:off x="10583832" y="2223175"/>
            <a:ext cx="380030" cy="342027"/>
          </a:xfrm>
          <a:prstGeom prst="curvedConnector3">
            <a:avLst>
              <a:gd name="adj1" fmla="val 50000"/>
            </a:avLst>
          </a:prstGeom>
          <a:noFill/>
          <a:ln w="25400">
            <a:solidFill>
              <a:schemeClr val="tx1"/>
            </a:solidFill>
            <a:round/>
            <a:headEnd/>
            <a:tailEnd/>
          </a:ln>
          <a:effectLst/>
        </p:spPr>
      </p:cxnSp>
      <p:cxnSp>
        <p:nvCxnSpPr>
          <p:cNvPr id="247853" name="AutoShape 45"/>
          <p:cNvCxnSpPr>
            <a:cxnSpLocks noChangeShapeType="1"/>
          </p:cNvCxnSpPr>
          <p:nvPr/>
        </p:nvCxnSpPr>
        <p:spPr bwMode="auto">
          <a:xfrm rot="5400000" flipH="1">
            <a:off x="10317811" y="2299181"/>
            <a:ext cx="456036" cy="114009"/>
          </a:xfrm>
          <a:prstGeom prst="curvedConnector3">
            <a:avLst>
              <a:gd name="adj1" fmla="val 50000"/>
            </a:avLst>
          </a:prstGeom>
          <a:noFill/>
          <a:ln w="25400">
            <a:solidFill>
              <a:schemeClr val="tx1"/>
            </a:solidFill>
            <a:round/>
            <a:headEnd/>
            <a:tailEnd/>
          </a:ln>
          <a:effectLst/>
        </p:spPr>
      </p:cxnSp>
      <p:cxnSp>
        <p:nvCxnSpPr>
          <p:cNvPr id="247854" name="AutoShape 46"/>
          <p:cNvCxnSpPr>
            <a:cxnSpLocks noChangeShapeType="1"/>
          </p:cNvCxnSpPr>
          <p:nvPr/>
        </p:nvCxnSpPr>
        <p:spPr bwMode="auto">
          <a:xfrm rot="5400000">
            <a:off x="10146797" y="2242176"/>
            <a:ext cx="456036" cy="228018"/>
          </a:xfrm>
          <a:prstGeom prst="curvedConnector3">
            <a:avLst>
              <a:gd name="adj1" fmla="val 50000"/>
            </a:avLst>
          </a:prstGeom>
          <a:noFill/>
          <a:ln w="25400">
            <a:solidFill>
              <a:schemeClr val="tx1"/>
            </a:solidFill>
            <a:round/>
            <a:headEnd/>
            <a:tailEnd/>
          </a:ln>
          <a:effectLst/>
        </p:spPr>
      </p:cxnSp>
      <p:cxnSp>
        <p:nvCxnSpPr>
          <p:cNvPr id="247855" name="AutoShape 47"/>
          <p:cNvCxnSpPr>
            <a:cxnSpLocks noChangeShapeType="1"/>
          </p:cNvCxnSpPr>
          <p:nvPr/>
        </p:nvCxnSpPr>
        <p:spPr bwMode="auto">
          <a:xfrm rot="5400000" flipH="1">
            <a:off x="9842773" y="2166170"/>
            <a:ext cx="608048" cy="228018"/>
          </a:xfrm>
          <a:prstGeom prst="curvedConnector3">
            <a:avLst>
              <a:gd name="adj1" fmla="val 50000"/>
            </a:avLst>
          </a:prstGeom>
          <a:noFill/>
          <a:ln w="25400">
            <a:solidFill>
              <a:schemeClr val="tx1"/>
            </a:solidFill>
            <a:round/>
            <a:headEnd/>
            <a:tailEnd/>
          </a:ln>
          <a:effectLst/>
        </p:spPr>
      </p:cxnSp>
      <p:sp>
        <p:nvSpPr>
          <p:cNvPr id="247856" name="Line 48"/>
          <p:cNvSpPr>
            <a:spLocks noChangeShapeType="1"/>
          </p:cNvSpPr>
          <p:nvPr/>
        </p:nvSpPr>
        <p:spPr bwMode="auto">
          <a:xfrm>
            <a:off x="5928466" y="3572281"/>
            <a:ext cx="570045" cy="0"/>
          </a:xfrm>
          <a:prstGeom prst="line">
            <a:avLst/>
          </a:prstGeom>
          <a:noFill/>
          <a:ln w="19050">
            <a:solidFill>
              <a:srgbClr val="FF0000"/>
            </a:solidFill>
            <a:round/>
            <a:headEnd/>
            <a:tailEnd type="triangle" w="med" len="lg"/>
          </a:ln>
          <a:effectLst/>
        </p:spPr>
        <p:txBody>
          <a:bodyPr lIns="131335" tIns="65668" rIns="131335" bIns="65668"/>
          <a:lstStyle/>
          <a:p>
            <a:endParaRPr lang="zh-CN" altLang="en-US" sz="2000"/>
          </a:p>
        </p:txBody>
      </p:sp>
      <p:sp>
        <p:nvSpPr>
          <p:cNvPr id="247857" name="Line 49"/>
          <p:cNvSpPr>
            <a:spLocks noChangeShapeType="1"/>
          </p:cNvSpPr>
          <p:nvPr/>
        </p:nvSpPr>
        <p:spPr bwMode="auto">
          <a:xfrm flipV="1">
            <a:off x="5814457" y="4788377"/>
            <a:ext cx="0" cy="456036"/>
          </a:xfrm>
          <a:prstGeom prst="line">
            <a:avLst/>
          </a:prstGeom>
          <a:noFill/>
          <a:ln w="19050">
            <a:solidFill>
              <a:srgbClr val="FF0000"/>
            </a:solidFill>
            <a:round/>
            <a:headEnd/>
            <a:tailEnd type="triangle" w="med" len="lg"/>
          </a:ln>
          <a:effectLst/>
        </p:spPr>
        <p:txBody>
          <a:bodyPr lIns="131335" tIns="65668" rIns="131335" bIns="65668"/>
          <a:lstStyle/>
          <a:p>
            <a:endParaRPr lang="zh-CN" altLang="en-US" sz="2000"/>
          </a:p>
        </p:txBody>
      </p:sp>
      <p:sp>
        <p:nvSpPr>
          <p:cNvPr id="247858" name="Line 50"/>
          <p:cNvSpPr>
            <a:spLocks noChangeShapeType="1"/>
          </p:cNvSpPr>
          <p:nvPr/>
        </p:nvSpPr>
        <p:spPr bwMode="auto">
          <a:xfrm flipV="1">
            <a:off x="9120717" y="3344263"/>
            <a:ext cx="0" cy="380030"/>
          </a:xfrm>
          <a:prstGeom prst="line">
            <a:avLst/>
          </a:prstGeom>
          <a:noFill/>
          <a:ln w="19050">
            <a:solidFill>
              <a:srgbClr val="FF0000"/>
            </a:solidFill>
            <a:round/>
            <a:headEnd/>
            <a:tailEnd type="triangle" w="med" len="lg"/>
          </a:ln>
          <a:effectLst/>
        </p:spPr>
        <p:txBody>
          <a:bodyPr lIns="131335" tIns="65668" rIns="131335" bIns="65668"/>
          <a:lstStyle/>
          <a:p>
            <a:endParaRPr lang="zh-CN" altLang="en-US" sz="2000"/>
          </a:p>
        </p:txBody>
      </p:sp>
      <p:sp>
        <p:nvSpPr>
          <p:cNvPr id="247859" name="Line 51"/>
          <p:cNvSpPr>
            <a:spLocks noChangeShapeType="1"/>
          </p:cNvSpPr>
          <p:nvPr/>
        </p:nvSpPr>
        <p:spPr bwMode="auto">
          <a:xfrm>
            <a:off x="9120717" y="2052161"/>
            <a:ext cx="570045" cy="0"/>
          </a:xfrm>
          <a:prstGeom prst="line">
            <a:avLst/>
          </a:prstGeom>
          <a:noFill/>
          <a:ln w="19050">
            <a:solidFill>
              <a:srgbClr val="FF0000"/>
            </a:solidFill>
            <a:round/>
            <a:headEnd/>
            <a:tailEnd type="triangle" w="med" len="lg"/>
          </a:ln>
          <a:effectLst/>
        </p:spPr>
        <p:txBody>
          <a:bodyPr lIns="131335" tIns="65668" rIns="131335" bIns="65668"/>
          <a:lstStyle/>
          <a:p>
            <a:endParaRPr lang="zh-CN" altLang="en-US" sz="2000"/>
          </a:p>
        </p:txBody>
      </p:sp>
      <p:sp>
        <p:nvSpPr>
          <p:cNvPr id="247860" name="Line 52"/>
          <p:cNvSpPr>
            <a:spLocks noChangeShapeType="1"/>
          </p:cNvSpPr>
          <p:nvPr/>
        </p:nvSpPr>
        <p:spPr bwMode="auto">
          <a:xfrm>
            <a:off x="11058869" y="2432191"/>
            <a:ext cx="570045" cy="0"/>
          </a:xfrm>
          <a:prstGeom prst="line">
            <a:avLst/>
          </a:prstGeom>
          <a:noFill/>
          <a:ln w="19050">
            <a:solidFill>
              <a:srgbClr val="FF0000"/>
            </a:solidFill>
            <a:round/>
            <a:headEnd/>
            <a:tailEnd type="triangle" w="med" len="lg"/>
          </a:ln>
          <a:effectLst/>
        </p:spPr>
        <p:txBody>
          <a:bodyPr lIns="131335" tIns="65668" rIns="131335" bIns="65668"/>
          <a:lstStyle/>
          <a:p>
            <a:endParaRPr lang="zh-CN" altLang="en-US" sz="2000"/>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8834"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标准的主要特征</a:t>
            </a:r>
            <a:endParaRPr lang="zh-TW" altLang="en-US" dirty="0">
              <a:solidFill>
                <a:srgbClr val="CC0000"/>
              </a:solidFill>
              <a:ea typeface="微软雅黑" pitchFamily="34" charset="-122"/>
            </a:endParaRPr>
          </a:p>
        </p:txBody>
      </p:sp>
      <p:sp>
        <p:nvSpPr>
          <p:cNvPr id="248835" name="Rectangle 3"/>
          <p:cNvSpPr>
            <a:spLocks noGrp="1" noChangeArrowheads="1"/>
          </p:cNvSpPr>
          <p:nvPr>
            <p:ph idx="1"/>
          </p:nvPr>
        </p:nvSpPr>
        <p:spPr>
          <a:xfrm>
            <a:off x="1254098" y="1824143"/>
            <a:ext cx="11742923" cy="4408347"/>
          </a:xfrm>
          <a:noFill/>
          <a:ln/>
        </p:spPr>
        <p:txBody>
          <a:bodyPr/>
          <a:lstStyle/>
          <a:p>
            <a:pPr marL="829966" indent="-829966">
              <a:buClr>
                <a:schemeClr val="tx2"/>
              </a:buClr>
              <a:buFont typeface="Wingdings" pitchFamily="2" charset="2"/>
              <a:buChar char="v"/>
            </a:pPr>
            <a:r>
              <a:rPr lang="zh-CN" altLang="en-US" sz="2000" dirty="0">
                <a:ea typeface="微软雅黑" pitchFamily="34" charset="-122"/>
              </a:rPr>
              <a:t>代表最好、最容易与最安全的工作方法</a:t>
            </a:r>
          </a:p>
          <a:p>
            <a:pPr marL="829966" indent="-829966">
              <a:buClr>
                <a:schemeClr val="tx2"/>
              </a:buClr>
              <a:buFont typeface="Wingdings" pitchFamily="2" charset="2"/>
              <a:buChar char="v"/>
            </a:pPr>
            <a:r>
              <a:rPr lang="zh-CN" altLang="en-US" sz="2000" dirty="0">
                <a:ea typeface="微软雅黑" pitchFamily="34" charset="-122"/>
              </a:rPr>
              <a:t>提供了一个保存技巧和专业技术的最佳方法</a:t>
            </a:r>
          </a:p>
          <a:p>
            <a:pPr marL="829966" indent="-829966">
              <a:buClr>
                <a:schemeClr val="tx2"/>
              </a:buClr>
              <a:buFont typeface="Wingdings" pitchFamily="2" charset="2"/>
              <a:buChar char="v"/>
            </a:pPr>
            <a:r>
              <a:rPr lang="zh-CN" altLang="en-US" sz="2000" dirty="0">
                <a:ea typeface="微软雅黑" pitchFamily="34" charset="-122"/>
              </a:rPr>
              <a:t>提供了一个衡量绩效的方法</a:t>
            </a:r>
          </a:p>
          <a:p>
            <a:pPr marL="829966" indent="-829966">
              <a:buClr>
                <a:schemeClr val="tx2"/>
              </a:buClr>
              <a:buFont typeface="Wingdings" pitchFamily="2" charset="2"/>
              <a:buChar char="v"/>
            </a:pPr>
            <a:r>
              <a:rPr lang="zh-CN" altLang="en-US" sz="2000" dirty="0">
                <a:ea typeface="微软雅黑" pitchFamily="34" charset="-122"/>
              </a:rPr>
              <a:t>提供维持及改善的基础</a:t>
            </a:r>
          </a:p>
          <a:p>
            <a:pPr marL="829966" indent="-829966">
              <a:buClr>
                <a:schemeClr val="tx2"/>
              </a:buClr>
              <a:buFont typeface="Wingdings" pitchFamily="2" charset="2"/>
              <a:buChar char="v"/>
            </a:pPr>
            <a:r>
              <a:rPr lang="zh-CN" altLang="en-US" sz="2000" dirty="0">
                <a:ea typeface="微软雅黑" pitchFamily="34" charset="-122"/>
              </a:rPr>
              <a:t>作为目标及训练目的</a:t>
            </a:r>
          </a:p>
          <a:p>
            <a:pPr marL="829966" indent="-829966">
              <a:buClr>
                <a:schemeClr val="tx2"/>
              </a:buClr>
              <a:buFont typeface="Wingdings" pitchFamily="2" charset="2"/>
              <a:buChar char="v"/>
            </a:pPr>
            <a:r>
              <a:rPr lang="zh-CN" altLang="en-US" sz="2000" dirty="0">
                <a:ea typeface="微软雅黑" pitchFamily="34" charset="-122"/>
              </a:rPr>
              <a:t>建立成为稽查或论断的基础</a:t>
            </a:r>
          </a:p>
          <a:p>
            <a:pPr marL="829966" indent="-829966">
              <a:buClr>
                <a:schemeClr val="tx2"/>
              </a:buClr>
              <a:buFont typeface="Wingdings" pitchFamily="2" charset="2"/>
              <a:buChar char="v"/>
            </a:pPr>
            <a:r>
              <a:rPr lang="zh-CN" altLang="en-US" sz="2000" dirty="0">
                <a:ea typeface="微软雅黑" pitchFamily="34" charset="-122"/>
              </a:rPr>
              <a:t>防止错误再发生及变异最小化的方法</a:t>
            </a:r>
          </a:p>
          <a:p>
            <a:pPr marL="829966" indent="-829966">
              <a:buClr>
                <a:schemeClr val="tx2"/>
              </a:buClr>
              <a:buFont typeface="Wingdings" pitchFamily="2" charset="2"/>
              <a:buChar char="v"/>
            </a:pPr>
            <a:r>
              <a:rPr lang="zh-CN" altLang="en-US" sz="2000" dirty="0">
                <a:ea typeface="微软雅黑" pitchFamily="34" charset="-122"/>
              </a:rPr>
              <a:t>无需担忧熟练工人离开后没办法工作</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8" name="Rectangle 2"/>
          <p:cNvSpPr>
            <a:spLocks noGrp="1" noChangeArrowheads="1"/>
          </p:cNvSpPr>
          <p:nvPr>
            <p:ph type="title"/>
          </p:nvPr>
        </p:nvSpPr>
        <p:spPr>
          <a:xfrm>
            <a:off x="2555756" y="152012"/>
            <a:ext cx="11659790" cy="1140090"/>
          </a:xfrm>
          <a:noFill/>
          <a:ln/>
        </p:spPr>
        <p:txBody>
          <a:bodyPr/>
          <a:lstStyle/>
          <a:p>
            <a:r>
              <a:rPr lang="zh-CN" altLang="en-US" dirty="0">
                <a:solidFill>
                  <a:srgbClr val="CC0000"/>
                </a:solidFill>
                <a:ea typeface="微软雅黑" pitchFamily="34" charset="-122"/>
              </a:rPr>
              <a:t>产品标准化</a:t>
            </a:r>
            <a:endParaRPr lang="zh-TW" altLang="en-US" dirty="0">
              <a:solidFill>
                <a:srgbClr val="CC0000"/>
              </a:solidFill>
              <a:ea typeface="微软雅黑" pitchFamily="34" charset="-122"/>
            </a:endParaRPr>
          </a:p>
        </p:txBody>
      </p:sp>
      <p:grpSp>
        <p:nvGrpSpPr>
          <p:cNvPr id="249859" name="Group 3"/>
          <p:cNvGrpSpPr>
            <a:grpSpLocks/>
          </p:cNvGrpSpPr>
          <p:nvPr/>
        </p:nvGrpSpPr>
        <p:grpSpPr bwMode="auto">
          <a:xfrm>
            <a:off x="3422644" y="1588210"/>
            <a:ext cx="6914168" cy="4340258"/>
            <a:chOff x="2157" y="1779"/>
            <a:chExt cx="1944" cy="1885"/>
          </a:xfrm>
        </p:grpSpPr>
        <p:sp>
          <p:nvSpPr>
            <p:cNvPr id="249860" name="Freeform 4"/>
            <p:cNvSpPr>
              <a:spLocks/>
            </p:cNvSpPr>
            <p:nvPr/>
          </p:nvSpPr>
          <p:spPr bwMode="blackWhite">
            <a:xfrm>
              <a:off x="2355" y="1779"/>
              <a:ext cx="973" cy="805"/>
            </a:xfrm>
            <a:custGeom>
              <a:avLst/>
              <a:gdLst/>
              <a:ahLst/>
              <a:cxnLst>
                <a:cxn ang="0">
                  <a:pos x="402" y="804"/>
                </a:cxn>
                <a:cxn ang="0">
                  <a:pos x="424" y="765"/>
                </a:cxn>
                <a:cxn ang="0">
                  <a:pos x="450" y="730"/>
                </a:cxn>
                <a:cxn ang="0">
                  <a:pos x="479" y="698"/>
                </a:cxn>
                <a:cxn ang="0">
                  <a:pos x="512" y="668"/>
                </a:cxn>
                <a:cxn ang="0">
                  <a:pos x="548" y="642"/>
                </a:cxn>
                <a:cxn ang="0">
                  <a:pos x="583" y="621"/>
                </a:cxn>
                <a:cxn ang="0">
                  <a:pos x="620" y="603"/>
                </a:cxn>
                <a:cxn ang="0">
                  <a:pos x="660" y="589"/>
                </a:cxn>
                <a:cxn ang="0">
                  <a:pos x="699" y="579"/>
                </a:cxn>
                <a:cxn ang="0">
                  <a:pos x="740" y="572"/>
                </a:cxn>
                <a:cxn ang="0">
                  <a:pos x="752" y="722"/>
                </a:cxn>
                <a:cxn ang="0">
                  <a:pos x="972" y="356"/>
                </a:cxn>
                <a:cxn ang="0">
                  <a:pos x="712" y="0"/>
                </a:cxn>
                <a:cxn ang="0">
                  <a:pos x="713" y="134"/>
                </a:cxn>
                <a:cxn ang="0">
                  <a:pos x="651" y="142"/>
                </a:cxn>
                <a:cxn ang="0">
                  <a:pos x="590" y="154"/>
                </a:cxn>
                <a:cxn ang="0">
                  <a:pos x="530" y="170"/>
                </a:cxn>
                <a:cxn ang="0">
                  <a:pos x="471" y="191"/>
                </a:cxn>
                <a:cxn ang="0">
                  <a:pos x="414" y="216"/>
                </a:cxn>
                <a:cxn ang="0">
                  <a:pos x="359" y="245"/>
                </a:cxn>
                <a:cxn ang="0">
                  <a:pos x="305" y="278"/>
                </a:cxn>
                <a:cxn ang="0">
                  <a:pos x="257" y="312"/>
                </a:cxn>
                <a:cxn ang="0">
                  <a:pos x="212" y="349"/>
                </a:cxn>
                <a:cxn ang="0">
                  <a:pos x="170" y="390"/>
                </a:cxn>
                <a:cxn ang="0">
                  <a:pos x="129" y="432"/>
                </a:cxn>
                <a:cxn ang="0">
                  <a:pos x="92" y="478"/>
                </a:cxn>
                <a:cxn ang="0">
                  <a:pos x="58" y="526"/>
                </a:cxn>
                <a:cxn ang="0">
                  <a:pos x="27" y="576"/>
                </a:cxn>
                <a:cxn ang="0">
                  <a:pos x="0" y="628"/>
                </a:cxn>
                <a:cxn ang="0">
                  <a:pos x="264" y="607"/>
                </a:cxn>
                <a:cxn ang="0">
                  <a:pos x="402" y="804"/>
                </a:cxn>
              </a:cxnLst>
              <a:rect l="0" t="0" r="r" b="b"/>
              <a:pathLst>
                <a:path w="973" h="805">
                  <a:moveTo>
                    <a:pt x="402" y="804"/>
                  </a:moveTo>
                  <a:lnTo>
                    <a:pt x="424" y="765"/>
                  </a:lnTo>
                  <a:lnTo>
                    <a:pt x="450" y="730"/>
                  </a:lnTo>
                  <a:lnTo>
                    <a:pt x="479" y="698"/>
                  </a:lnTo>
                  <a:lnTo>
                    <a:pt x="512" y="668"/>
                  </a:lnTo>
                  <a:lnTo>
                    <a:pt x="548" y="642"/>
                  </a:lnTo>
                  <a:lnTo>
                    <a:pt x="583" y="621"/>
                  </a:lnTo>
                  <a:lnTo>
                    <a:pt x="620" y="603"/>
                  </a:lnTo>
                  <a:lnTo>
                    <a:pt x="660" y="589"/>
                  </a:lnTo>
                  <a:lnTo>
                    <a:pt x="699" y="579"/>
                  </a:lnTo>
                  <a:lnTo>
                    <a:pt x="740" y="572"/>
                  </a:lnTo>
                  <a:lnTo>
                    <a:pt x="752" y="722"/>
                  </a:lnTo>
                  <a:lnTo>
                    <a:pt x="972" y="356"/>
                  </a:lnTo>
                  <a:lnTo>
                    <a:pt x="712" y="0"/>
                  </a:lnTo>
                  <a:lnTo>
                    <a:pt x="713" y="134"/>
                  </a:lnTo>
                  <a:lnTo>
                    <a:pt x="651" y="142"/>
                  </a:lnTo>
                  <a:lnTo>
                    <a:pt x="590" y="154"/>
                  </a:lnTo>
                  <a:lnTo>
                    <a:pt x="530" y="170"/>
                  </a:lnTo>
                  <a:lnTo>
                    <a:pt x="471" y="191"/>
                  </a:lnTo>
                  <a:lnTo>
                    <a:pt x="414" y="216"/>
                  </a:lnTo>
                  <a:lnTo>
                    <a:pt x="359" y="245"/>
                  </a:lnTo>
                  <a:lnTo>
                    <a:pt x="305" y="278"/>
                  </a:lnTo>
                  <a:lnTo>
                    <a:pt x="257" y="312"/>
                  </a:lnTo>
                  <a:lnTo>
                    <a:pt x="212" y="349"/>
                  </a:lnTo>
                  <a:lnTo>
                    <a:pt x="170" y="390"/>
                  </a:lnTo>
                  <a:lnTo>
                    <a:pt x="129" y="432"/>
                  </a:lnTo>
                  <a:lnTo>
                    <a:pt x="92" y="478"/>
                  </a:lnTo>
                  <a:lnTo>
                    <a:pt x="58" y="526"/>
                  </a:lnTo>
                  <a:lnTo>
                    <a:pt x="27" y="576"/>
                  </a:lnTo>
                  <a:lnTo>
                    <a:pt x="0" y="628"/>
                  </a:lnTo>
                  <a:lnTo>
                    <a:pt x="264" y="607"/>
                  </a:lnTo>
                  <a:lnTo>
                    <a:pt x="402" y="804"/>
                  </a:lnTo>
                </a:path>
              </a:pathLst>
            </a:custGeom>
            <a:ln>
              <a:headEnd/>
              <a:tailEnd/>
            </a:ln>
          </p:spPr>
          <p:style>
            <a:lnRef idx="3">
              <a:schemeClr val="accent5"/>
            </a:lnRef>
            <a:fillRef idx="0">
              <a:schemeClr val="accent5"/>
            </a:fillRef>
            <a:effectRef idx="2">
              <a:schemeClr val="accent5"/>
            </a:effectRef>
            <a:fontRef idx="minor">
              <a:schemeClr val="tx1"/>
            </a:fontRef>
          </p:style>
          <p:txBody>
            <a:bodyPr/>
            <a:lstStyle/>
            <a:p>
              <a:endParaRPr lang="zh-CN" altLang="en-US" sz="2000"/>
            </a:p>
          </p:txBody>
        </p:sp>
        <p:sp>
          <p:nvSpPr>
            <p:cNvPr id="249861" name="Freeform 5"/>
            <p:cNvSpPr>
              <a:spLocks/>
            </p:cNvSpPr>
            <p:nvPr/>
          </p:nvSpPr>
          <p:spPr bwMode="blackWhite">
            <a:xfrm>
              <a:off x="3220" y="1913"/>
              <a:ext cx="881" cy="819"/>
            </a:xfrm>
            <a:custGeom>
              <a:avLst/>
              <a:gdLst/>
              <a:ahLst/>
              <a:cxnLst>
                <a:cxn ang="0">
                  <a:pos x="583" y="818"/>
                </a:cxn>
                <a:cxn ang="0">
                  <a:pos x="685" y="715"/>
                </a:cxn>
                <a:cxn ang="0">
                  <a:pos x="784" y="609"/>
                </a:cxn>
                <a:cxn ang="0">
                  <a:pos x="880" y="502"/>
                </a:cxn>
                <a:cxn ang="0">
                  <a:pos x="734" y="542"/>
                </a:cxn>
                <a:cxn ang="0">
                  <a:pos x="709" y="487"/>
                </a:cxn>
                <a:cxn ang="0">
                  <a:pos x="681" y="433"/>
                </a:cxn>
                <a:cxn ang="0">
                  <a:pos x="650" y="383"/>
                </a:cxn>
                <a:cxn ang="0">
                  <a:pos x="615" y="334"/>
                </a:cxn>
                <a:cxn ang="0">
                  <a:pos x="576" y="288"/>
                </a:cxn>
                <a:cxn ang="0">
                  <a:pos x="534" y="245"/>
                </a:cxn>
                <a:cxn ang="0">
                  <a:pos x="490" y="204"/>
                </a:cxn>
                <a:cxn ang="0">
                  <a:pos x="443" y="168"/>
                </a:cxn>
                <a:cxn ang="0">
                  <a:pos x="393" y="133"/>
                </a:cxn>
                <a:cxn ang="0">
                  <a:pos x="342" y="103"/>
                </a:cxn>
                <a:cxn ang="0">
                  <a:pos x="288" y="76"/>
                </a:cxn>
                <a:cxn ang="0">
                  <a:pos x="233" y="54"/>
                </a:cxn>
                <a:cxn ang="0">
                  <a:pos x="176" y="34"/>
                </a:cxn>
                <a:cxn ang="0">
                  <a:pos x="118" y="19"/>
                </a:cxn>
                <a:cxn ang="0">
                  <a:pos x="60" y="8"/>
                </a:cxn>
                <a:cxn ang="0">
                  <a:pos x="0" y="0"/>
                </a:cxn>
                <a:cxn ang="0">
                  <a:pos x="147" y="218"/>
                </a:cxn>
                <a:cxn ang="0">
                  <a:pos x="27" y="444"/>
                </a:cxn>
                <a:cxn ang="0">
                  <a:pos x="70" y="456"/>
                </a:cxn>
                <a:cxn ang="0">
                  <a:pos x="111" y="474"/>
                </a:cxn>
                <a:cxn ang="0">
                  <a:pos x="149" y="496"/>
                </a:cxn>
                <a:cxn ang="0">
                  <a:pos x="187" y="522"/>
                </a:cxn>
                <a:cxn ang="0">
                  <a:pos x="220" y="551"/>
                </a:cxn>
                <a:cxn ang="0">
                  <a:pos x="252" y="584"/>
                </a:cxn>
                <a:cxn ang="0">
                  <a:pos x="279" y="618"/>
                </a:cxn>
                <a:cxn ang="0">
                  <a:pos x="302" y="657"/>
                </a:cxn>
                <a:cxn ang="0">
                  <a:pos x="146" y="699"/>
                </a:cxn>
                <a:cxn ang="0">
                  <a:pos x="583" y="818"/>
                </a:cxn>
              </a:cxnLst>
              <a:rect l="0" t="0" r="r" b="b"/>
              <a:pathLst>
                <a:path w="881" h="819">
                  <a:moveTo>
                    <a:pt x="583" y="818"/>
                  </a:moveTo>
                  <a:lnTo>
                    <a:pt x="685" y="715"/>
                  </a:lnTo>
                  <a:lnTo>
                    <a:pt x="784" y="609"/>
                  </a:lnTo>
                  <a:lnTo>
                    <a:pt x="880" y="502"/>
                  </a:lnTo>
                  <a:lnTo>
                    <a:pt x="734" y="542"/>
                  </a:lnTo>
                  <a:lnTo>
                    <a:pt x="709" y="487"/>
                  </a:lnTo>
                  <a:lnTo>
                    <a:pt x="681" y="433"/>
                  </a:lnTo>
                  <a:lnTo>
                    <a:pt x="650" y="383"/>
                  </a:lnTo>
                  <a:lnTo>
                    <a:pt x="615" y="334"/>
                  </a:lnTo>
                  <a:lnTo>
                    <a:pt x="576" y="288"/>
                  </a:lnTo>
                  <a:lnTo>
                    <a:pt x="534" y="245"/>
                  </a:lnTo>
                  <a:lnTo>
                    <a:pt x="490" y="204"/>
                  </a:lnTo>
                  <a:lnTo>
                    <a:pt x="443" y="168"/>
                  </a:lnTo>
                  <a:lnTo>
                    <a:pt x="393" y="133"/>
                  </a:lnTo>
                  <a:lnTo>
                    <a:pt x="342" y="103"/>
                  </a:lnTo>
                  <a:lnTo>
                    <a:pt x="288" y="76"/>
                  </a:lnTo>
                  <a:lnTo>
                    <a:pt x="233" y="54"/>
                  </a:lnTo>
                  <a:lnTo>
                    <a:pt x="176" y="34"/>
                  </a:lnTo>
                  <a:lnTo>
                    <a:pt x="118" y="19"/>
                  </a:lnTo>
                  <a:lnTo>
                    <a:pt x="60" y="8"/>
                  </a:lnTo>
                  <a:lnTo>
                    <a:pt x="0" y="0"/>
                  </a:lnTo>
                  <a:lnTo>
                    <a:pt x="147" y="218"/>
                  </a:lnTo>
                  <a:lnTo>
                    <a:pt x="27" y="444"/>
                  </a:lnTo>
                  <a:lnTo>
                    <a:pt x="70" y="456"/>
                  </a:lnTo>
                  <a:lnTo>
                    <a:pt x="111" y="474"/>
                  </a:lnTo>
                  <a:lnTo>
                    <a:pt x="149" y="496"/>
                  </a:lnTo>
                  <a:lnTo>
                    <a:pt x="187" y="522"/>
                  </a:lnTo>
                  <a:lnTo>
                    <a:pt x="220" y="551"/>
                  </a:lnTo>
                  <a:lnTo>
                    <a:pt x="252" y="584"/>
                  </a:lnTo>
                  <a:lnTo>
                    <a:pt x="279" y="618"/>
                  </a:lnTo>
                  <a:lnTo>
                    <a:pt x="302" y="657"/>
                  </a:lnTo>
                  <a:lnTo>
                    <a:pt x="146" y="699"/>
                  </a:lnTo>
                  <a:lnTo>
                    <a:pt x="583" y="818"/>
                  </a:lnTo>
                </a:path>
              </a:pathLst>
            </a:custGeom>
            <a:ln>
              <a:headEnd/>
              <a:tailEnd/>
            </a:ln>
          </p:spPr>
          <p:style>
            <a:lnRef idx="3">
              <a:schemeClr val="accent5"/>
            </a:lnRef>
            <a:fillRef idx="0">
              <a:schemeClr val="accent5"/>
            </a:fillRef>
            <a:effectRef idx="2">
              <a:schemeClr val="accent5"/>
            </a:effectRef>
            <a:fontRef idx="minor">
              <a:schemeClr val="tx1"/>
            </a:fontRef>
          </p:style>
          <p:txBody>
            <a:bodyPr/>
            <a:lstStyle/>
            <a:p>
              <a:endParaRPr lang="zh-CN" altLang="en-US" sz="2000"/>
            </a:p>
          </p:txBody>
        </p:sp>
        <p:sp>
          <p:nvSpPr>
            <p:cNvPr id="249862" name="Freeform 6"/>
            <p:cNvSpPr>
              <a:spLocks/>
            </p:cNvSpPr>
            <p:nvPr/>
          </p:nvSpPr>
          <p:spPr bwMode="blackWhite">
            <a:xfrm>
              <a:off x="3354" y="2584"/>
              <a:ext cx="666" cy="1033"/>
            </a:xfrm>
            <a:custGeom>
              <a:avLst/>
              <a:gdLst/>
              <a:ahLst/>
              <a:cxnLst>
                <a:cxn ang="0">
                  <a:pos x="217" y="121"/>
                </a:cxn>
                <a:cxn ang="0">
                  <a:pos x="223" y="164"/>
                </a:cxn>
                <a:cxn ang="0">
                  <a:pos x="224" y="209"/>
                </a:cxn>
                <a:cxn ang="0">
                  <a:pos x="222" y="253"/>
                </a:cxn>
                <a:cxn ang="0">
                  <a:pos x="214" y="296"/>
                </a:cxn>
                <a:cxn ang="0">
                  <a:pos x="202" y="339"/>
                </a:cxn>
                <a:cxn ang="0">
                  <a:pos x="187" y="380"/>
                </a:cxn>
                <a:cxn ang="0">
                  <a:pos x="166" y="420"/>
                </a:cxn>
                <a:cxn ang="0">
                  <a:pos x="142" y="457"/>
                </a:cxn>
                <a:cxn ang="0">
                  <a:pos x="114" y="492"/>
                </a:cxn>
                <a:cxn ang="0">
                  <a:pos x="84" y="524"/>
                </a:cxn>
                <a:cxn ang="0">
                  <a:pos x="0" y="371"/>
                </a:cxn>
                <a:cxn ang="0">
                  <a:pos x="0" y="819"/>
                </a:cxn>
                <a:cxn ang="0">
                  <a:pos x="378" y="1032"/>
                </a:cxn>
                <a:cxn ang="0">
                  <a:pos x="306" y="909"/>
                </a:cxn>
                <a:cxn ang="0">
                  <a:pos x="354" y="871"/>
                </a:cxn>
                <a:cxn ang="0">
                  <a:pos x="398" y="831"/>
                </a:cxn>
                <a:cxn ang="0">
                  <a:pos x="440" y="787"/>
                </a:cxn>
                <a:cxn ang="0">
                  <a:pos x="480" y="741"/>
                </a:cxn>
                <a:cxn ang="0">
                  <a:pos x="515" y="692"/>
                </a:cxn>
                <a:cxn ang="0">
                  <a:pos x="547" y="641"/>
                </a:cxn>
                <a:cxn ang="0">
                  <a:pos x="575" y="588"/>
                </a:cxn>
                <a:cxn ang="0">
                  <a:pos x="600" y="533"/>
                </a:cxn>
                <a:cxn ang="0">
                  <a:pos x="621" y="476"/>
                </a:cxn>
                <a:cxn ang="0">
                  <a:pos x="638" y="419"/>
                </a:cxn>
                <a:cxn ang="0">
                  <a:pos x="651" y="359"/>
                </a:cxn>
                <a:cxn ang="0">
                  <a:pos x="659" y="300"/>
                </a:cxn>
                <a:cxn ang="0">
                  <a:pos x="664" y="239"/>
                </a:cxn>
                <a:cxn ang="0">
                  <a:pos x="665" y="180"/>
                </a:cxn>
                <a:cxn ang="0">
                  <a:pos x="662" y="119"/>
                </a:cxn>
                <a:cxn ang="0">
                  <a:pos x="654" y="59"/>
                </a:cxn>
                <a:cxn ang="0">
                  <a:pos x="642" y="0"/>
                </a:cxn>
                <a:cxn ang="0">
                  <a:pos x="454" y="190"/>
                </a:cxn>
                <a:cxn ang="0">
                  <a:pos x="217" y="121"/>
                </a:cxn>
              </a:cxnLst>
              <a:rect l="0" t="0" r="r" b="b"/>
              <a:pathLst>
                <a:path w="666" h="1033">
                  <a:moveTo>
                    <a:pt x="217" y="121"/>
                  </a:moveTo>
                  <a:lnTo>
                    <a:pt x="223" y="164"/>
                  </a:lnTo>
                  <a:lnTo>
                    <a:pt x="224" y="209"/>
                  </a:lnTo>
                  <a:lnTo>
                    <a:pt x="222" y="253"/>
                  </a:lnTo>
                  <a:lnTo>
                    <a:pt x="214" y="296"/>
                  </a:lnTo>
                  <a:lnTo>
                    <a:pt x="202" y="339"/>
                  </a:lnTo>
                  <a:lnTo>
                    <a:pt x="187" y="380"/>
                  </a:lnTo>
                  <a:lnTo>
                    <a:pt x="166" y="420"/>
                  </a:lnTo>
                  <a:lnTo>
                    <a:pt x="142" y="457"/>
                  </a:lnTo>
                  <a:lnTo>
                    <a:pt x="114" y="492"/>
                  </a:lnTo>
                  <a:lnTo>
                    <a:pt x="84" y="524"/>
                  </a:lnTo>
                  <a:lnTo>
                    <a:pt x="0" y="371"/>
                  </a:lnTo>
                  <a:lnTo>
                    <a:pt x="0" y="819"/>
                  </a:lnTo>
                  <a:lnTo>
                    <a:pt x="378" y="1032"/>
                  </a:lnTo>
                  <a:lnTo>
                    <a:pt x="306" y="909"/>
                  </a:lnTo>
                  <a:lnTo>
                    <a:pt x="354" y="871"/>
                  </a:lnTo>
                  <a:lnTo>
                    <a:pt x="398" y="831"/>
                  </a:lnTo>
                  <a:lnTo>
                    <a:pt x="440" y="787"/>
                  </a:lnTo>
                  <a:lnTo>
                    <a:pt x="480" y="741"/>
                  </a:lnTo>
                  <a:lnTo>
                    <a:pt x="515" y="692"/>
                  </a:lnTo>
                  <a:lnTo>
                    <a:pt x="547" y="641"/>
                  </a:lnTo>
                  <a:lnTo>
                    <a:pt x="575" y="588"/>
                  </a:lnTo>
                  <a:lnTo>
                    <a:pt x="600" y="533"/>
                  </a:lnTo>
                  <a:lnTo>
                    <a:pt x="621" y="476"/>
                  </a:lnTo>
                  <a:lnTo>
                    <a:pt x="638" y="419"/>
                  </a:lnTo>
                  <a:lnTo>
                    <a:pt x="651" y="359"/>
                  </a:lnTo>
                  <a:lnTo>
                    <a:pt x="659" y="300"/>
                  </a:lnTo>
                  <a:lnTo>
                    <a:pt x="664" y="239"/>
                  </a:lnTo>
                  <a:lnTo>
                    <a:pt x="665" y="180"/>
                  </a:lnTo>
                  <a:lnTo>
                    <a:pt x="662" y="119"/>
                  </a:lnTo>
                  <a:lnTo>
                    <a:pt x="654" y="59"/>
                  </a:lnTo>
                  <a:lnTo>
                    <a:pt x="642" y="0"/>
                  </a:lnTo>
                  <a:lnTo>
                    <a:pt x="454" y="190"/>
                  </a:lnTo>
                  <a:lnTo>
                    <a:pt x="217" y="121"/>
                  </a:lnTo>
                </a:path>
              </a:pathLst>
            </a:custGeom>
            <a:ln>
              <a:headEnd/>
              <a:tailEnd/>
            </a:ln>
          </p:spPr>
          <p:style>
            <a:lnRef idx="3">
              <a:schemeClr val="accent5"/>
            </a:lnRef>
            <a:fillRef idx="0">
              <a:schemeClr val="accent5"/>
            </a:fillRef>
            <a:effectRef idx="2">
              <a:schemeClr val="accent5"/>
            </a:effectRef>
            <a:fontRef idx="minor">
              <a:schemeClr val="tx1"/>
            </a:fontRef>
          </p:style>
          <p:txBody>
            <a:bodyPr/>
            <a:lstStyle/>
            <a:p>
              <a:endParaRPr lang="zh-CN" altLang="en-US" sz="2000"/>
            </a:p>
          </p:txBody>
        </p:sp>
        <p:sp>
          <p:nvSpPr>
            <p:cNvPr id="249863" name="Freeform 7"/>
            <p:cNvSpPr>
              <a:spLocks/>
            </p:cNvSpPr>
            <p:nvPr/>
          </p:nvSpPr>
          <p:spPr bwMode="blackWhite">
            <a:xfrm>
              <a:off x="2522" y="3027"/>
              <a:ext cx="1030" cy="637"/>
            </a:xfrm>
            <a:custGeom>
              <a:avLst/>
              <a:gdLst/>
              <a:ahLst/>
              <a:cxnLst>
                <a:cxn ang="0">
                  <a:pos x="792" y="161"/>
                </a:cxn>
                <a:cxn ang="0">
                  <a:pos x="753" y="175"/>
                </a:cxn>
                <a:cxn ang="0">
                  <a:pos x="712" y="187"/>
                </a:cxn>
                <a:cxn ang="0">
                  <a:pos x="670" y="193"/>
                </a:cxn>
                <a:cxn ang="0">
                  <a:pos x="628" y="196"/>
                </a:cxn>
                <a:cxn ang="0">
                  <a:pos x="586" y="194"/>
                </a:cxn>
                <a:cxn ang="0">
                  <a:pos x="544" y="188"/>
                </a:cxn>
                <a:cxn ang="0">
                  <a:pos x="502" y="179"/>
                </a:cxn>
                <a:cxn ang="0">
                  <a:pos x="462" y="166"/>
                </a:cxn>
                <a:cxn ang="0">
                  <a:pos x="424" y="148"/>
                </a:cxn>
                <a:cxn ang="0">
                  <a:pos x="388" y="127"/>
                </a:cxn>
                <a:cxn ang="0">
                  <a:pos x="493" y="0"/>
                </a:cxn>
                <a:cxn ang="0">
                  <a:pos x="73" y="152"/>
                </a:cxn>
                <a:cxn ang="0">
                  <a:pos x="31" y="403"/>
                </a:cxn>
                <a:cxn ang="0">
                  <a:pos x="33" y="405"/>
                </a:cxn>
                <a:cxn ang="0">
                  <a:pos x="0" y="588"/>
                </a:cxn>
                <a:cxn ang="0">
                  <a:pos x="104" y="463"/>
                </a:cxn>
                <a:cxn ang="0">
                  <a:pos x="155" y="498"/>
                </a:cxn>
                <a:cxn ang="0">
                  <a:pos x="208" y="530"/>
                </a:cxn>
                <a:cxn ang="0">
                  <a:pos x="262" y="557"/>
                </a:cxn>
                <a:cxn ang="0">
                  <a:pos x="319" y="580"/>
                </a:cxn>
                <a:cxn ang="0">
                  <a:pos x="377" y="600"/>
                </a:cxn>
                <a:cxn ang="0">
                  <a:pos x="435" y="615"/>
                </a:cxn>
                <a:cxn ang="0">
                  <a:pos x="496" y="627"/>
                </a:cxn>
                <a:cxn ang="0">
                  <a:pos x="557" y="634"/>
                </a:cxn>
                <a:cxn ang="0">
                  <a:pos x="618" y="636"/>
                </a:cxn>
                <a:cxn ang="0">
                  <a:pos x="679" y="634"/>
                </a:cxn>
                <a:cxn ang="0">
                  <a:pos x="740" y="628"/>
                </a:cxn>
                <a:cxn ang="0">
                  <a:pos x="801" y="617"/>
                </a:cxn>
                <a:cxn ang="0">
                  <a:pos x="859" y="603"/>
                </a:cxn>
                <a:cxn ang="0">
                  <a:pos x="917" y="585"/>
                </a:cxn>
                <a:cxn ang="0">
                  <a:pos x="974" y="561"/>
                </a:cxn>
                <a:cxn ang="0">
                  <a:pos x="1029" y="534"/>
                </a:cxn>
                <a:cxn ang="0">
                  <a:pos x="795" y="398"/>
                </a:cxn>
                <a:cxn ang="0">
                  <a:pos x="792" y="161"/>
                </a:cxn>
              </a:cxnLst>
              <a:rect l="0" t="0" r="r" b="b"/>
              <a:pathLst>
                <a:path w="1030" h="637">
                  <a:moveTo>
                    <a:pt x="792" y="161"/>
                  </a:moveTo>
                  <a:lnTo>
                    <a:pt x="753" y="175"/>
                  </a:lnTo>
                  <a:lnTo>
                    <a:pt x="712" y="187"/>
                  </a:lnTo>
                  <a:lnTo>
                    <a:pt x="670" y="193"/>
                  </a:lnTo>
                  <a:lnTo>
                    <a:pt x="628" y="196"/>
                  </a:lnTo>
                  <a:lnTo>
                    <a:pt x="586" y="194"/>
                  </a:lnTo>
                  <a:lnTo>
                    <a:pt x="544" y="188"/>
                  </a:lnTo>
                  <a:lnTo>
                    <a:pt x="502" y="179"/>
                  </a:lnTo>
                  <a:lnTo>
                    <a:pt x="462" y="166"/>
                  </a:lnTo>
                  <a:lnTo>
                    <a:pt x="424" y="148"/>
                  </a:lnTo>
                  <a:lnTo>
                    <a:pt x="388" y="127"/>
                  </a:lnTo>
                  <a:lnTo>
                    <a:pt x="493" y="0"/>
                  </a:lnTo>
                  <a:lnTo>
                    <a:pt x="73" y="152"/>
                  </a:lnTo>
                  <a:lnTo>
                    <a:pt x="31" y="403"/>
                  </a:lnTo>
                  <a:lnTo>
                    <a:pt x="33" y="405"/>
                  </a:lnTo>
                  <a:lnTo>
                    <a:pt x="0" y="588"/>
                  </a:lnTo>
                  <a:lnTo>
                    <a:pt x="104" y="463"/>
                  </a:lnTo>
                  <a:lnTo>
                    <a:pt x="155" y="498"/>
                  </a:lnTo>
                  <a:lnTo>
                    <a:pt x="208" y="530"/>
                  </a:lnTo>
                  <a:lnTo>
                    <a:pt x="262" y="557"/>
                  </a:lnTo>
                  <a:lnTo>
                    <a:pt x="319" y="580"/>
                  </a:lnTo>
                  <a:lnTo>
                    <a:pt x="377" y="600"/>
                  </a:lnTo>
                  <a:lnTo>
                    <a:pt x="435" y="615"/>
                  </a:lnTo>
                  <a:lnTo>
                    <a:pt x="496" y="627"/>
                  </a:lnTo>
                  <a:lnTo>
                    <a:pt x="557" y="634"/>
                  </a:lnTo>
                  <a:lnTo>
                    <a:pt x="618" y="636"/>
                  </a:lnTo>
                  <a:lnTo>
                    <a:pt x="679" y="634"/>
                  </a:lnTo>
                  <a:lnTo>
                    <a:pt x="740" y="628"/>
                  </a:lnTo>
                  <a:lnTo>
                    <a:pt x="801" y="617"/>
                  </a:lnTo>
                  <a:lnTo>
                    <a:pt x="859" y="603"/>
                  </a:lnTo>
                  <a:lnTo>
                    <a:pt x="917" y="585"/>
                  </a:lnTo>
                  <a:lnTo>
                    <a:pt x="974" y="561"/>
                  </a:lnTo>
                  <a:lnTo>
                    <a:pt x="1029" y="534"/>
                  </a:lnTo>
                  <a:lnTo>
                    <a:pt x="795" y="398"/>
                  </a:lnTo>
                  <a:lnTo>
                    <a:pt x="792" y="161"/>
                  </a:lnTo>
                </a:path>
              </a:pathLst>
            </a:custGeom>
            <a:ln>
              <a:headEnd/>
              <a:tailEnd/>
            </a:ln>
          </p:spPr>
          <p:style>
            <a:lnRef idx="3">
              <a:schemeClr val="accent5"/>
            </a:lnRef>
            <a:fillRef idx="0">
              <a:schemeClr val="accent5"/>
            </a:fillRef>
            <a:effectRef idx="2">
              <a:schemeClr val="accent5"/>
            </a:effectRef>
            <a:fontRef idx="minor">
              <a:schemeClr val="tx1"/>
            </a:fontRef>
          </p:style>
          <p:txBody>
            <a:bodyPr/>
            <a:lstStyle/>
            <a:p>
              <a:endParaRPr lang="zh-CN" altLang="en-US" sz="2000"/>
            </a:p>
          </p:txBody>
        </p:sp>
        <p:sp>
          <p:nvSpPr>
            <p:cNvPr id="249864" name="Freeform 8"/>
            <p:cNvSpPr>
              <a:spLocks/>
            </p:cNvSpPr>
            <p:nvPr/>
          </p:nvSpPr>
          <p:spPr bwMode="blackWhite">
            <a:xfrm>
              <a:off x="2157" y="2422"/>
              <a:ext cx="697" cy="971"/>
            </a:xfrm>
            <a:custGeom>
              <a:avLst/>
              <a:gdLst/>
              <a:ahLst/>
              <a:cxnLst>
                <a:cxn ang="0">
                  <a:pos x="648" y="639"/>
                </a:cxn>
                <a:cxn ang="0">
                  <a:pos x="621" y="603"/>
                </a:cxn>
                <a:cxn ang="0">
                  <a:pos x="599" y="563"/>
                </a:cxn>
                <a:cxn ang="0">
                  <a:pos x="580" y="522"/>
                </a:cxn>
                <a:cxn ang="0">
                  <a:pos x="566" y="480"/>
                </a:cxn>
                <a:cxn ang="0">
                  <a:pos x="556" y="436"/>
                </a:cxn>
                <a:cxn ang="0">
                  <a:pos x="551" y="392"/>
                </a:cxn>
                <a:cxn ang="0">
                  <a:pos x="550" y="347"/>
                </a:cxn>
                <a:cxn ang="0">
                  <a:pos x="554" y="302"/>
                </a:cxn>
                <a:cxn ang="0">
                  <a:pos x="696" y="368"/>
                </a:cxn>
                <a:cxn ang="0">
                  <a:pos x="445" y="0"/>
                </a:cxn>
                <a:cxn ang="0">
                  <a:pos x="0" y="44"/>
                </a:cxn>
                <a:cxn ang="0">
                  <a:pos x="148" y="113"/>
                </a:cxn>
                <a:cxn ang="0">
                  <a:pos x="133" y="173"/>
                </a:cxn>
                <a:cxn ang="0">
                  <a:pos x="121" y="233"/>
                </a:cxn>
                <a:cxn ang="0">
                  <a:pos x="116" y="295"/>
                </a:cxn>
                <a:cxn ang="0">
                  <a:pos x="112" y="357"/>
                </a:cxn>
                <a:cxn ang="0">
                  <a:pos x="114" y="418"/>
                </a:cxn>
                <a:cxn ang="0">
                  <a:pos x="120" y="479"/>
                </a:cxn>
                <a:cxn ang="0">
                  <a:pos x="131" y="540"/>
                </a:cxn>
                <a:cxn ang="0">
                  <a:pos x="145" y="599"/>
                </a:cxn>
                <a:cxn ang="0">
                  <a:pos x="163" y="659"/>
                </a:cxn>
                <a:cxn ang="0">
                  <a:pos x="187" y="716"/>
                </a:cxn>
                <a:cxn ang="0">
                  <a:pos x="214" y="771"/>
                </a:cxn>
                <a:cxn ang="0">
                  <a:pos x="244" y="825"/>
                </a:cxn>
                <a:cxn ang="0">
                  <a:pos x="278" y="876"/>
                </a:cxn>
                <a:cxn ang="0">
                  <a:pos x="316" y="925"/>
                </a:cxn>
                <a:cxn ang="0">
                  <a:pos x="357" y="970"/>
                </a:cxn>
                <a:cxn ang="0">
                  <a:pos x="399" y="730"/>
                </a:cxn>
                <a:cxn ang="0">
                  <a:pos x="648" y="639"/>
                </a:cxn>
              </a:cxnLst>
              <a:rect l="0" t="0" r="r" b="b"/>
              <a:pathLst>
                <a:path w="697" h="971">
                  <a:moveTo>
                    <a:pt x="648" y="639"/>
                  </a:moveTo>
                  <a:lnTo>
                    <a:pt x="621" y="603"/>
                  </a:lnTo>
                  <a:lnTo>
                    <a:pt x="599" y="563"/>
                  </a:lnTo>
                  <a:lnTo>
                    <a:pt x="580" y="522"/>
                  </a:lnTo>
                  <a:lnTo>
                    <a:pt x="566" y="480"/>
                  </a:lnTo>
                  <a:lnTo>
                    <a:pt x="556" y="436"/>
                  </a:lnTo>
                  <a:lnTo>
                    <a:pt x="551" y="392"/>
                  </a:lnTo>
                  <a:lnTo>
                    <a:pt x="550" y="347"/>
                  </a:lnTo>
                  <a:lnTo>
                    <a:pt x="554" y="302"/>
                  </a:lnTo>
                  <a:lnTo>
                    <a:pt x="696" y="368"/>
                  </a:lnTo>
                  <a:lnTo>
                    <a:pt x="445" y="0"/>
                  </a:lnTo>
                  <a:lnTo>
                    <a:pt x="0" y="44"/>
                  </a:lnTo>
                  <a:lnTo>
                    <a:pt x="148" y="113"/>
                  </a:lnTo>
                  <a:lnTo>
                    <a:pt x="133" y="173"/>
                  </a:lnTo>
                  <a:lnTo>
                    <a:pt x="121" y="233"/>
                  </a:lnTo>
                  <a:lnTo>
                    <a:pt x="116" y="295"/>
                  </a:lnTo>
                  <a:lnTo>
                    <a:pt x="112" y="357"/>
                  </a:lnTo>
                  <a:lnTo>
                    <a:pt x="114" y="418"/>
                  </a:lnTo>
                  <a:lnTo>
                    <a:pt x="120" y="479"/>
                  </a:lnTo>
                  <a:lnTo>
                    <a:pt x="131" y="540"/>
                  </a:lnTo>
                  <a:lnTo>
                    <a:pt x="145" y="599"/>
                  </a:lnTo>
                  <a:lnTo>
                    <a:pt x="163" y="659"/>
                  </a:lnTo>
                  <a:lnTo>
                    <a:pt x="187" y="716"/>
                  </a:lnTo>
                  <a:lnTo>
                    <a:pt x="214" y="771"/>
                  </a:lnTo>
                  <a:lnTo>
                    <a:pt x="244" y="825"/>
                  </a:lnTo>
                  <a:lnTo>
                    <a:pt x="278" y="876"/>
                  </a:lnTo>
                  <a:lnTo>
                    <a:pt x="316" y="925"/>
                  </a:lnTo>
                  <a:lnTo>
                    <a:pt x="357" y="970"/>
                  </a:lnTo>
                  <a:lnTo>
                    <a:pt x="399" y="730"/>
                  </a:lnTo>
                  <a:lnTo>
                    <a:pt x="648" y="639"/>
                  </a:lnTo>
                </a:path>
              </a:pathLst>
            </a:custGeom>
            <a:ln>
              <a:headEnd/>
              <a:tailEnd/>
            </a:ln>
          </p:spPr>
          <p:style>
            <a:lnRef idx="3">
              <a:schemeClr val="accent5"/>
            </a:lnRef>
            <a:fillRef idx="0">
              <a:schemeClr val="accent5"/>
            </a:fillRef>
            <a:effectRef idx="2">
              <a:schemeClr val="accent5"/>
            </a:effectRef>
            <a:fontRef idx="minor">
              <a:schemeClr val="tx1"/>
            </a:fontRef>
          </p:style>
          <p:txBody>
            <a:bodyPr/>
            <a:lstStyle/>
            <a:p>
              <a:endParaRPr lang="zh-CN" altLang="en-US" sz="2000"/>
            </a:p>
          </p:txBody>
        </p:sp>
      </p:grpSp>
      <p:sp>
        <p:nvSpPr>
          <p:cNvPr id="249865" name="Rectangle 9"/>
          <p:cNvSpPr>
            <a:spLocks noChangeArrowheads="1"/>
          </p:cNvSpPr>
          <p:nvPr/>
        </p:nvSpPr>
        <p:spPr bwMode="blackWhite">
          <a:xfrm>
            <a:off x="3980815" y="3928266"/>
            <a:ext cx="1287351" cy="307777"/>
          </a:xfrm>
          <a:prstGeom prst="rect">
            <a:avLst/>
          </a:prstGeom>
          <a:noFill/>
          <a:ln w="9525">
            <a:noFill/>
            <a:miter lim="800000"/>
            <a:headEnd/>
            <a:tailEnd/>
          </a:ln>
          <a:effectLst/>
        </p:spPr>
        <p:txBody>
          <a:bodyPr lIns="0" tIns="0" rIns="0" bIns="0" anchor="ctr" anchorCtr="1">
            <a:spAutoFit/>
          </a:bodyPr>
          <a:lstStyle/>
          <a:p>
            <a:pPr algn="ctr" defTabSz="1130943"/>
            <a:r>
              <a:rPr lang="zh-CN" altLang="en-US" sz="2000" b="1">
                <a:latin typeface="Times New Roman" charset="0"/>
              </a:rPr>
              <a:t>材料标准</a:t>
            </a:r>
          </a:p>
        </p:txBody>
      </p:sp>
      <p:sp>
        <p:nvSpPr>
          <p:cNvPr id="249866" name="Rectangle 10"/>
          <p:cNvSpPr>
            <a:spLocks noChangeArrowheads="1"/>
          </p:cNvSpPr>
          <p:nvPr/>
        </p:nvSpPr>
        <p:spPr bwMode="blackWhite">
          <a:xfrm>
            <a:off x="5244412" y="2268509"/>
            <a:ext cx="1368108" cy="615553"/>
          </a:xfrm>
          <a:prstGeom prst="rect">
            <a:avLst/>
          </a:prstGeom>
          <a:noFill/>
          <a:ln w="9525">
            <a:noFill/>
            <a:miter lim="800000"/>
            <a:headEnd/>
            <a:tailEnd/>
          </a:ln>
          <a:effectLst/>
        </p:spPr>
        <p:txBody>
          <a:bodyPr lIns="0" tIns="0" rIns="0" bIns="0" anchor="ctr" anchorCtr="1">
            <a:spAutoFit/>
          </a:bodyPr>
          <a:lstStyle/>
          <a:p>
            <a:pPr algn="ctr" defTabSz="1130943"/>
            <a:r>
              <a:rPr lang="zh-CN" altLang="en-US" sz="2000" b="1">
                <a:latin typeface="Times New Roman" charset="0"/>
              </a:rPr>
              <a:t>工程</a:t>
            </a:r>
          </a:p>
          <a:p>
            <a:pPr algn="ctr" defTabSz="1130943"/>
            <a:r>
              <a:rPr lang="zh-CN" altLang="en-US" sz="2000" b="1">
                <a:latin typeface="Times New Roman" charset="0"/>
              </a:rPr>
              <a:t>规范</a:t>
            </a:r>
          </a:p>
        </p:txBody>
      </p:sp>
      <p:sp>
        <p:nvSpPr>
          <p:cNvPr id="249867" name="Rectangle 11"/>
          <p:cNvSpPr>
            <a:spLocks noChangeArrowheads="1"/>
          </p:cNvSpPr>
          <p:nvPr/>
        </p:nvSpPr>
        <p:spPr bwMode="blackWhite">
          <a:xfrm>
            <a:off x="7899871" y="2542448"/>
            <a:ext cx="1282601" cy="615553"/>
          </a:xfrm>
          <a:prstGeom prst="rect">
            <a:avLst/>
          </a:prstGeom>
          <a:noFill/>
          <a:ln w="9525">
            <a:noFill/>
            <a:miter lim="800000"/>
            <a:headEnd/>
            <a:tailEnd/>
          </a:ln>
          <a:effectLst/>
        </p:spPr>
        <p:txBody>
          <a:bodyPr lIns="0" tIns="0" rIns="0" bIns="0" anchor="ctr" anchorCtr="1">
            <a:spAutoFit/>
          </a:bodyPr>
          <a:lstStyle/>
          <a:p>
            <a:pPr algn="ctr" defTabSz="1130943"/>
            <a:r>
              <a:rPr lang="zh-CN" altLang="en-US" sz="2000" b="1">
                <a:latin typeface="Times New Roman" charset="0"/>
              </a:rPr>
              <a:t>标准</a:t>
            </a:r>
          </a:p>
          <a:p>
            <a:pPr algn="ctr" defTabSz="1130943"/>
            <a:r>
              <a:rPr lang="zh-CN" altLang="en-US" sz="2000" b="1">
                <a:latin typeface="Times New Roman" charset="0"/>
              </a:rPr>
              <a:t>样件</a:t>
            </a:r>
          </a:p>
        </p:txBody>
      </p:sp>
      <p:sp>
        <p:nvSpPr>
          <p:cNvPr id="249868" name="Rectangle 12"/>
          <p:cNvSpPr>
            <a:spLocks noChangeArrowheads="1"/>
          </p:cNvSpPr>
          <p:nvPr/>
        </p:nvSpPr>
        <p:spPr bwMode="blackWhite">
          <a:xfrm>
            <a:off x="8443792" y="4428640"/>
            <a:ext cx="1287351" cy="307777"/>
          </a:xfrm>
          <a:prstGeom prst="rect">
            <a:avLst/>
          </a:prstGeom>
          <a:noFill/>
          <a:ln w="9525">
            <a:noFill/>
            <a:miter lim="800000"/>
            <a:headEnd/>
            <a:tailEnd/>
          </a:ln>
          <a:effectLst/>
        </p:spPr>
        <p:txBody>
          <a:bodyPr lIns="0" tIns="0" rIns="0" bIns="0" anchor="ctr" anchorCtr="1">
            <a:spAutoFit/>
          </a:bodyPr>
          <a:lstStyle/>
          <a:p>
            <a:pPr algn="ctr" defTabSz="1130943"/>
            <a:r>
              <a:rPr lang="zh-CN" altLang="en-US" sz="2000" b="1">
                <a:latin typeface="Times New Roman" charset="0"/>
              </a:rPr>
              <a:t>结构标准</a:t>
            </a:r>
          </a:p>
        </p:txBody>
      </p:sp>
      <p:sp>
        <p:nvSpPr>
          <p:cNvPr id="249869" name="Rectangle 13"/>
          <p:cNvSpPr>
            <a:spLocks noChangeArrowheads="1"/>
          </p:cNvSpPr>
          <p:nvPr/>
        </p:nvSpPr>
        <p:spPr bwMode="blackWhite">
          <a:xfrm>
            <a:off x="5826336" y="5207700"/>
            <a:ext cx="1287351" cy="307777"/>
          </a:xfrm>
          <a:prstGeom prst="rect">
            <a:avLst/>
          </a:prstGeom>
          <a:noFill/>
          <a:ln w="9525">
            <a:noFill/>
            <a:miter lim="800000"/>
            <a:headEnd/>
            <a:tailEnd/>
          </a:ln>
          <a:effectLst/>
        </p:spPr>
        <p:txBody>
          <a:bodyPr lIns="0" tIns="0" rIns="0" bIns="0" anchor="ctr" anchorCtr="1">
            <a:spAutoFit/>
          </a:bodyPr>
          <a:lstStyle/>
          <a:p>
            <a:pPr algn="ctr" defTabSz="1130943"/>
            <a:r>
              <a:rPr lang="zh-CN" altLang="en-US" sz="2000" b="1">
                <a:latin typeface="Times New Roman" charset="0"/>
              </a:rPr>
              <a:t>零件标准</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Rectangle 2"/>
          <p:cNvSpPr>
            <a:spLocks noGrp="1" noChangeArrowheads="1"/>
          </p:cNvSpPr>
          <p:nvPr>
            <p:ph type="title"/>
          </p:nvPr>
        </p:nvSpPr>
        <p:spPr>
          <a:xfrm>
            <a:off x="2555756" y="152012"/>
            <a:ext cx="11659790" cy="1140090"/>
          </a:xfrm>
          <a:noFill/>
          <a:ln/>
        </p:spPr>
        <p:txBody>
          <a:bodyPr/>
          <a:lstStyle/>
          <a:p>
            <a:r>
              <a:rPr lang="zh-CN" altLang="en-US" dirty="0">
                <a:solidFill>
                  <a:srgbClr val="CC0000"/>
                </a:solidFill>
                <a:ea typeface="微软雅黑" pitchFamily="34" charset="-122"/>
              </a:rPr>
              <a:t>工艺标准化</a:t>
            </a:r>
            <a:endParaRPr lang="zh-TW" altLang="en-US" dirty="0">
              <a:solidFill>
                <a:srgbClr val="CC0000"/>
              </a:solidFill>
              <a:ea typeface="微软雅黑" pitchFamily="34" charset="-122"/>
            </a:endParaRPr>
          </a:p>
        </p:txBody>
      </p:sp>
      <p:grpSp>
        <p:nvGrpSpPr>
          <p:cNvPr id="250883" name="Group 3"/>
          <p:cNvGrpSpPr>
            <a:grpSpLocks/>
          </p:cNvGrpSpPr>
          <p:nvPr/>
        </p:nvGrpSpPr>
        <p:grpSpPr bwMode="auto">
          <a:xfrm>
            <a:off x="3273007" y="1512204"/>
            <a:ext cx="6937921" cy="4568276"/>
            <a:chOff x="1344" y="912"/>
            <a:chExt cx="2921" cy="2885"/>
          </a:xfrm>
        </p:grpSpPr>
        <p:sp>
          <p:nvSpPr>
            <p:cNvPr id="250884" name="Freeform 4"/>
            <p:cNvSpPr>
              <a:spLocks/>
            </p:cNvSpPr>
            <p:nvPr/>
          </p:nvSpPr>
          <p:spPr bwMode="blackWhite">
            <a:xfrm>
              <a:off x="1344" y="1648"/>
              <a:ext cx="1759" cy="735"/>
            </a:xfrm>
            <a:custGeom>
              <a:avLst/>
              <a:gdLst/>
              <a:ahLst/>
              <a:cxnLst>
                <a:cxn ang="0">
                  <a:pos x="1132" y="437"/>
                </a:cxn>
                <a:cxn ang="0">
                  <a:pos x="1117" y="366"/>
                </a:cxn>
                <a:cxn ang="0">
                  <a:pos x="1090" y="298"/>
                </a:cxn>
                <a:cxn ang="0">
                  <a:pos x="1051" y="233"/>
                </a:cxn>
                <a:cxn ang="0">
                  <a:pos x="1002" y="174"/>
                </a:cxn>
                <a:cxn ang="0">
                  <a:pos x="943" y="123"/>
                </a:cxn>
                <a:cxn ang="0">
                  <a:pos x="876" y="78"/>
                </a:cxn>
                <a:cxn ang="0">
                  <a:pos x="803" y="44"/>
                </a:cxn>
                <a:cxn ang="0">
                  <a:pos x="724" y="19"/>
                </a:cxn>
                <a:cxn ang="0">
                  <a:pos x="642" y="4"/>
                </a:cxn>
                <a:cxn ang="0">
                  <a:pos x="559" y="0"/>
                </a:cxn>
                <a:cxn ang="0">
                  <a:pos x="474" y="6"/>
                </a:cxn>
                <a:cxn ang="0">
                  <a:pos x="394" y="24"/>
                </a:cxn>
                <a:cxn ang="0">
                  <a:pos x="316" y="51"/>
                </a:cxn>
                <a:cxn ang="0">
                  <a:pos x="243" y="88"/>
                </a:cxn>
                <a:cxn ang="0">
                  <a:pos x="179" y="134"/>
                </a:cxn>
                <a:cxn ang="0">
                  <a:pos x="122" y="187"/>
                </a:cxn>
                <a:cxn ang="0">
                  <a:pos x="75" y="247"/>
                </a:cxn>
                <a:cxn ang="0">
                  <a:pos x="39" y="312"/>
                </a:cxn>
                <a:cxn ang="0">
                  <a:pos x="14" y="382"/>
                </a:cxn>
                <a:cxn ang="0">
                  <a:pos x="2" y="454"/>
                </a:cxn>
                <a:cxn ang="0">
                  <a:pos x="568" y="490"/>
                </a:cxn>
                <a:cxn ang="0">
                  <a:pos x="651" y="467"/>
                </a:cxn>
                <a:cxn ang="0">
                  <a:pos x="679" y="425"/>
                </a:cxn>
                <a:cxn ang="0">
                  <a:pos x="716" y="389"/>
                </a:cxn>
                <a:cxn ang="0">
                  <a:pos x="761" y="361"/>
                </a:cxn>
                <a:cxn ang="0">
                  <a:pos x="811" y="340"/>
                </a:cxn>
                <a:cxn ang="0">
                  <a:pos x="864" y="330"/>
                </a:cxn>
                <a:cxn ang="0">
                  <a:pos x="919" y="330"/>
                </a:cxn>
                <a:cxn ang="0">
                  <a:pos x="974" y="341"/>
                </a:cxn>
                <a:cxn ang="0">
                  <a:pos x="1025" y="362"/>
                </a:cxn>
                <a:cxn ang="0">
                  <a:pos x="1070" y="392"/>
                </a:cxn>
                <a:cxn ang="0">
                  <a:pos x="1107" y="429"/>
                </a:cxn>
                <a:cxn ang="0">
                  <a:pos x="1135" y="473"/>
                </a:cxn>
              </a:cxnLst>
              <a:rect l="0" t="0" r="r" b="b"/>
              <a:pathLst>
                <a:path w="1136" h="491">
                  <a:moveTo>
                    <a:pt x="1135" y="473"/>
                  </a:moveTo>
                  <a:lnTo>
                    <a:pt x="1132" y="437"/>
                  </a:lnTo>
                  <a:lnTo>
                    <a:pt x="1126" y="401"/>
                  </a:lnTo>
                  <a:lnTo>
                    <a:pt x="1117" y="366"/>
                  </a:lnTo>
                  <a:lnTo>
                    <a:pt x="1104" y="331"/>
                  </a:lnTo>
                  <a:lnTo>
                    <a:pt x="1090" y="298"/>
                  </a:lnTo>
                  <a:lnTo>
                    <a:pt x="1072" y="264"/>
                  </a:lnTo>
                  <a:lnTo>
                    <a:pt x="1051" y="233"/>
                  </a:lnTo>
                  <a:lnTo>
                    <a:pt x="1027" y="203"/>
                  </a:lnTo>
                  <a:lnTo>
                    <a:pt x="1002" y="174"/>
                  </a:lnTo>
                  <a:lnTo>
                    <a:pt x="974" y="148"/>
                  </a:lnTo>
                  <a:lnTo>
                    <a:pt x="943" y="123"/>
                  </a:lnTo>
                  <a:lnTo>
                    <a:pt x="911" y="99"/>
                  </a:lnTo>
                  <a:lnTo>
                    <a:pt x="876" y="78"/>
                  </a:lnTo>
                  <a:lnTo>
                    <a:pt x="840" y="60"/>
                  </a:lnTo>
                  <a:lnTo>
                    <a:pt x="803" y="44"/>
                  </a:lnTo>
                  <a:lnTo>
                    <a:pt x="764" y="30"/>
                  </a:lnTo>
                  <a:lnTo>
                    <a:pt x="724" y="19"/>
                  </a:lnTo>
                  <a:lnTo>
                    <a:pt x="683" y="10"/>
                  </a:lnTo>
                  <a:lnTo>
                    <a:pt x="642" y="4"/>
                  </a:lnTo>
                  <a:lnTo>
                    <a:pt x="600" y="1"/>
                  </a:lnTo>
                  <a:lnTo>
                    <a:pt x="559" y="0"/>
                  </a:lnTo>
                  <a:lnTo>
                    <a:pt x="517" y="2"/>
                  </a:lnTo>
                  <a:lnTo>
                    <a:pt x="474" y="6"/>
                  </a:lnTo>
                  <a:lnTo>
                    <a:pt x="433" y="14"/>
                  </a:lnTo>
                  <a:lnTo>
                    <a:pt x="394" y="24"/>
                  </a:lnTo>
                  <a:lnTo>
                    <a:pt x="354" y="37"/>
                  </a:lnTo>
                  <a:lnTo>
                    <a:pt x="316" y="51"/>
                  </a:lnTo>
                  <a:lnTo>
                    <a:pt x="279" y="68"/>
                  </a:lnTo>
                  <a:lnTo>
                    <a:pt x="243" y="88"/>
                  </a:lnTo>
                  <a:lnTo>
                    <a:pt x="210" y="110"/>
                  </a:lnTo>
                  <a:lnTo>
                    <a:pt x="179" y="134"/>
                  </a:lnTo>
                  <a:lnTo>
                    <a:pt x="149" y="159"/>
                  </a:lnTo>
                  <a:lnTo>
                    <a:pt x="122" y="187"/>
                  </a:lnTo>
                  <a:lnTo>
                    <a:pt x="97" y="217"/>
                  </a:lnTo>
                  <a:lnTo>
                    <a:pt x="75" y="247"/>
                  </a:lnTo>
                  <a:lnTo>
                    <a:pt x="56" y="280"/>
                  </a:lnTo>
                  <a:lnTo>
                    <a:pt x="39" y="312"/>
                  </a:lnTo>
                  <a:lnTo>
                    <a:pt x="25" y="347"/>
                  </a:lnTo>
                  <a:lnTo>
                    <a:pt x="14" y="382"/>
                  </a:lnTo>
                  <a:lnTo>
                    <a:pt x="7" y="417"/>
                  </a:lnTo>
                  <a:lnTo>
                    <a:pt x="2" y="454"/>
                  </a:lnTo>
                  <a:lnTo>
                    <a:pt x="0" y="490"/>
                  </a:lnTo>
                  <a:lnTo>
                    <a:pt x="568" y="490"/>
                  </a:lnTo>
                  <a:lnTo>
                    <a:pt x="640" y="490"/>
                  </a:lnTo>
                  <a:lnTo>
                    <a:pt x="651" y="467"/>
                  </a:lnTo>
                  <a:lnTo>
                    <a:pt x="664" y="445"/>
                  </a:lnTo>
                  <a:lnTo>
                    <a:pt x="679" y="425"/>
                  </a:lnTo>
                  <a:lnTo>
                    <a:pt x="696" y="406"/>
                  </a:lnTo>
                  <a:lnTo>
                    <a:pt x="716" y="389"/>
                  </a:lnTo>
                  <a:lnTo>
                    <a:pt x="738" y="374"/>
                  </a:lnTo>
                  <a:lnTo>
                    <a:pt x="761" y="361"/>
                  </a:lnTo>
                  <a:lnTo>
                    <a:pt x="785" y="350"/>
                  </a:lnTo>
                  <a:lnTo>
                    <a:pt x="811" y="340"/>
                  </a:lnTo>
                  <a:lnTo>
                    <a:pt x="837" y="334"/>
                  </a:lnTo>
                  <a:lnTo>
                    <a:pt x="864" y="330"/>
                  </a:lnTo>
                  <a:lnTo>
                    <a:pt x="891" y="330"/>
                  </a:lnTo>
                  <a:lnTo>
                    <a:pt x="919" y="330"/>
                  </a:lnTo>
                  <a:lnTo>
                    <a:pt x="947" y="335"/>
                  </a:lnTo>
                  <a:lnTo>
                    <a:pt x="974" y="341"/>
                  </a:lnTo>
                  <a:lnTo>
                    <a:pt x="1000" y="351"/>
                  </a:lnTo>
                  <a:lnTo>
                    <a:pt x="1025" y="362"/>
                  </a:lnTo>
                  <a:lnTo>
                    <a:pt x="1048" y="375"/>
                  </a:lnTo>
                  <a:lnTo>
                    <a:pt x="1070" y="392"/>
                  </a:lnTo>
                  <a:lnTo>
                    <a:pt x="1090" y="410"/>
                  </a:lnTo>
                  <a:lnTo>
                    <a:pt x="1107" y="429"/>
                  </a:lnTo>
                  <a:lnTo>
                    <a:pt x="1122" y="451"/>
                  </a:lnTo>
                  <a:lnTo>
                    <a:pt x="1135" y="473"/>
                  </a:lnTo>
                </a:path>
              </a:pathLst>
            </a:custGeom>
            <a:ln>
              <a:headEnd/>
              <a:tailEnd/>
            </a:ln>
          </p:spPr>
          <p:style>
            <a:lnRef idx="3">
              <a:schemeClr val="accent6"/>
            </a:lnRef>
            <a:fillRef idx="0">
              <a:schemeClr val="accent6"/>
            </a:fillRef>
            <a:effectRef idx="2">
              <a:schemeClr val="accent6"/>
            </a:effectRef>
            <a:fontRef idx="minor">
              <a:schemeClr val="tx1"/>
            </a:fontRef>
          </p:style>
          <p:txBody>
            <a:bodyPr/>
            <a:lstStyle/>
            <a:p>
              <a:endParaRPr lang="zh-CN" altLang="en-US"/>
            </a:p>
          </p:txBody>
        </p:sp>
        <p:sp>
          <p:nvSpPr>
            <p:cNvPr id="250885" name="Freeform 5"/>
            <p:cNvSpPr>
              <a:spLocks/>
            </p:cNvSpPr>
            <p:nvPr/>
          </p:nvSpPr>
          <p:spPr bwMode="blackWhite">
            <a:xfrm>
              <a:off x="2089" y="2098"/>
              <a:ext cx="764" cy="1699"/>
            </a:xfrm>
            <a:custGeom>
              <a:avLst/>
              <a:gdLst/>
              <a:ahLst/>
              <a:cxnLst>
                <a:cxn ang="0">
                  <a:pos x="439" y="3"/>
                </a:cxn>
                <a:cxn ang="0">
                  <a:pos x="367" y="18"/>
                </a:cxn>
                <a:cxn ang="0">
                  <a:pos x="299" y="45"/>
                </a:cxn>
                <a:cxn ang="0">
                  <a:pos x="234" y="84"/>
                </a:cxn>
                <a:cxn ang="0">
                  <a:pos x="176" y="133"/>
                </a:cxn>
                <a:cxn ang="0">
                  <a:pos x="123" y="191"/>
                </a:cxn>
                <a:cxn ang="0">
                  <a:pos x="80" y="258"/>
                </a:cxn>
                <a:cxn ang="0">
                  <a:pos x="45" y="332"/>
                </a:cxn>
                <a:cxn ang="0">
                  <a:pos x="20" y="411"/>
                </a:cxn>
                <a:cxn ang="0">
                  <a:pos x="5" y="492"/>
                </a:cxn>
                <a:cxn ang="0">
                  <a:pos x="0" y="576"/>
                </a:cxn>
                <a:cxn ang="0">
                  <a:pos x="7" y="659"/>
                </a:cxn>
                <a:cxn ang="0">
                  <a:pos x="25" y="741"/>
                </a:cxn>
                <a:cxn ang="0">
                  <a:pos x="52" y="818"/>
                </a:cxn>
                <a:cxn ang="0">
                  <a:pos x="89" y="890"/>
                </a:cxn>
                <a:cxn ang="0">
                  <a:pos x="135" y="955"/>
                </a:cxn>
                <a:cxn ang="0">
                  <a:pos x="188" y="1011"/>
                </a:cxn>
                <a:cxn ang="0">
                  <a:pos x="249" y="1058"/>
                </a:cxn>
                <a:cxn ang="0">
                  <a:pos x="314" y="1095"/>
                </a:cxn>
                <a:cxn ang="0">
                  <a:pos x="384" y="1119"/>
                </a:cxn>
                <a:cxn ang="0">
                  <a:pos x="455" y="1131"/>
                </a:cxn>
                <a:cxn ang="0">
                  <a:pos x="492" y="566"/>
                </a:cxn>
                <a:cxn ang="0">
                  <a:pos x="468" y="484"/>
                </a:cxn>
                <a:cxn ang="0">
                  <a:pos x="426" y="456"/>
                </a:cxn>
                <a:cxn ang="0">
                  <a:pos x="391" y="418"/>
                </a:cxn>
                <a:cxn ang="0">
                  <a:pos x="362" y="374"/>
                </a:cxn>
                <a:cxn ang="0">
                  <a:pos x="342" y="324"/>
                </a:cxn>
                <a:cxn ang="0">
                  <a:pos x="332" y="271"/>
                </a:cxn>
                <a:cxn ang="0">
                  <a:pos x="332" y="215"/>
                </a:cxn>
                <a:cxn ang="0">
                  <a:pos x="343" y="161"/>
                </a:cxn>
                <a:cxn ang="0">
                  <a:pos x="363" y="110"/>
                </a:cxn>
                <a:cxn ang="0">
                  <a:pos x="393" y="65"/>
                </a:cxn>
                <a:cxn ang="0">
                  <a:pos x="431" y="28"/>
                </a:cxn>
                <a:cxn ang="0">
                  <a:pos x="475" y="0"/>
                </a:cxn>
              </a:cxnLst>
              <a:rect l="0" t="0" r="r" b="b"/>
              <a:pathLst>
                <a:path w="493" h="1134">
                  <a:moveTo>
                    <a:pt x="475" y="0"/>
                  </a:moveTo>
                  <a:lnTo>
                    <a:pt x="439" y="3"/>
                  </a:lnTo>
                  <a:lnTo>
                    <a:pt x="403" y="9"/>
                  </a:lnTo>
                  <a:lnTo>
                    <a:pt x="367" y="18"/>
                  </a:lnTo>
                  <a:lnTo>
                    <a:pt x="333" y="30"/>
                  </a:lnTo>
                  <a:lnTo>
                    <a:pt x="299" y="45"/>
                  </a:lnTo>
                  <a:lnTo>
                    <a:pt x="266" y="63"/>
                  </a:lnTo>
                  <a:lnTo>
                    <a:pt x="234" y="84"/>
                  </a:lnTo>
                  <a:lnTo>
                    <a:pt x="204" y="107"/>
                  </a:lnTo>
                  <a:lnTo>
                    <a:pt x="176" y="133"/>
                  </a:lnTo>
                  <a:lnTo>
                    <a:pt x="148" y="161"/>
                  </a:lnTo>
                  <a:lnTo>
                    <a:pt x="123" y="191"/>
                  </a:lnTo>
                  <a:lnTo>
                    <a:pt x="101" y="224"/>
                  </a:lnTo>
                  <a:lnTo>
                    <a:pt x="80" y="258"/>
                  </a:lnTo>
                  <a:lnTo>
                    <a:pt x="61" y="294"/>
                  </a:lnTo>
                  <a:lnTo>
                    <a:pt x="45" y="332"/>
                  </a:lnTo>
                  <a:lnTo>
                    <a:pt x="31" y="370"/>
                  </a:lnTo>
                  <a:lnTo>
                    <a:pt x="20" y="411"/>
                  </a:lnTo>
                  <a:lnTo>
                    <a:pt x="11" y="451"/>
                  </a:lnTo>
                  <a:lnTo>
                    <a:pt x="5" y="492"/>
                  </a:lnTo>
                  <a:lnTo>
                    <a:pt x="1" y="534"/>
                  </a:lnTo>
                  <a:lnTo>
                    <a:pt x="0" y="576"/>
                  </a:lnTo>
                  <a:lnTo>
                    <a:pt x="3" y="617"/>
                  </a:lnTo>
                  <a:lnTo>
                    <a:pt x="7" y="659"/>
                  </a:lnTo>
                  <a:lnTo>
                    <a:pt x="14" y="701"/>
                  </a:lnTo>
                  <a:lnTo>
                    <a:pt x="25" y="741"/>
                  </a:lnTo>
                  <a:lnTo>
                    <a:pt x="37" y="780"/>
                  </a:lnTo>
                  <a:lnTo>
                    <a:pt x="52" y="818"/>
                  </a:lnTo>
                  <a:lnTo>
                    <a:pt x="69" y="855"/>
                  </a:lnTo>
                  <a:lnTo>
                    <a:pt x="89" y="890"/>
                  </a:lnTo>
                  <a:lnTo>
                    <a:pt x="111" y="924"/>
                  </a:lnTo>
                  <a:lnTo>
                    <a:pt x="135" y="955"/>
                  </a:lnTo>
                  <a:lnTo>
                    <a:pt x="161" y="984"/>
                  </a:lnTo>
                  <a:lnTo>
                    <a:pt x="188" y="1011"/>
                  </a:lnTo>
                  <a:lnTo>
                    <a:pt x="218" y="1036"/>
                  </a:lnTo>
                  <a:lnTo>
                    <a:pt x="249" y="1058"/>
                  </a:lnTo>
                  <a:lnTo>
                    <a:pt x="281" y="1078"/>
                  </a:lnTo>
                  <a:lnTo>
                    <a:pt x="314" y="1095"/>
                  </a:lnTo>
                  <a:lnTo>
                    <a:pt x="349" y="1108"/>
                  </a:lnTo>
                  <a:lnTo>
                    <a:pt x="384" y="1119"/>
                  </a:lnTo>
                  <a:lnTo>
                    <a:pt x="419" y="1126"/>
                  </a:lnTo>
                  <a:lnTo>
                    <a:pt x="455" y="1131"/>
                  </a:lnTo>
                  <a:lnTo>
                    <a:pt x="492" y="1133"/>
                  </a:lnTo>
                  <a:lnTo>
                    <a:pt x="492" y="566"/>
                  </a:lnTo>
                  <a:lnTo>
                    <a:pt x="492" y="494"/>
                  </a:lnTo>
                  <a:lnTo>
                    <a:pt x="468" y="484"/>
                  </a:lnTo>
                  <a:lnTo>
                    <a:pt x="447" y="470"/>
                  </a:lnTo>
                  <a:lnTo>
                    <a:pt x="426" y="456"/>
                  </a:lnTo>
                  <a:lnTo>
                    <a:pt x="408" y="438"/>
                  </a:lnTo>
                  <a:lnTo>
                    <a:pt x="391" y="418"/>
                  </a:lnTo>
                  <a:lnTo>
                    <a:pt x="375" y="397"/>
                  </a:lnTo>
                  <a:lnTo>
                    <a:pt x="362" y="374"/>
                  </a:lnTo>
                  <a:lnTo>
                    <a:pt x="351" y="349"/>
                  </a:lnTo>
                  <a:lnTo>
                    <a:pt x="342" y="324"/>
                  </a:lnTo>
                  <a:lnTo>
                    <a:pt x="336" y="298"/>
                  </a:lnTo>
                  <a:lnTo>
                    <a:pt x="332" y="271"/>
                  </a:lnTo>
                  <a:lnTo>
                    <a:pt x="331" y="243"/>
                  </a:lnTo>
                  <a:lnTo>
                    <a:pt x="332" y="215"/>
                  </a:lnTo>
                  <a:lnTo>
                    <a:pt x="336" y="188"/>
                  </a:lnTo>
                  <a:lnTo>
                    <a:pt x="343" y="161"/>
                  </a:lnTo>
                  <a:lnTo>
                    <a:pt x="352" y="135"/>
                  </a:lnTo>
                  <a:lnTo>
                    <a:pt x="363" y="110"/>
                  </a:lnTo>
                  <a:lnTo>
                    <a:pt x="377" y="86"/>
                  </a:lnTo>
                  <a:lnTo>
                    <a:pt x="393" y="65"/>
                  </a:lnTo>
                  <a:lnTo>
                    <a:pt x="412" y="45"/>
                  </a:lnTo>
                  <a:lnTo>
                    <a:pt x="431" y="28"/>
                  </a:lnTo>
                  <a:lnTo>
                    <a:pt x="452" y="12"/>
                  </a:lnTo>
                  <a:lnTo>
                    <a:pt x="475" y="0"/>
                  </a:lnTo>
                </a:path>
              </a:pathLst>
            </a:custGeom>
            <a:ln>
              <a:headEnd/>
              <a:tailEnd/>
            </a:ln>
          </p:spPr>
          <p:style>
            <a:lnRef idx="3">
              <a:schemeClr val="accent6"/>
            </a:lnRef>
            <a:fillRef idx="0">
              <a:schemeClr val="accent6"/>
            </a:fillRef>
            <a:effectRef idx="2">
              <a:schemeClr val="accent6"/>
            </a:effectRef>
            <a:fontRef idx="minor">
              <a:schemeClr val="tx1"/>
            </a:fontRef>
          </p:style>
          <p:txBody>
            <a:bodyPr/>
            <a:lstStyle/>
            <a:p>
              <a:endParaRPr lang="zh-CN" altLang="en-US"/>
            </a:p>
          </p:txBody>
        </p:sp>
        <p:sp>
          <p:nvSpPr>
            <p:cNvPr id="250886" name="Freeform 6"/>
            <p:cNvSpPr>
              <a:spLocks/>
            </p:cNvSpPr>
            <p:nvPr/>
          </p:nvSpPr>
          <p:spPr bwMode="blackWhite">
            <a:xfrm>
              <a:off x="2506" y="2346"/>
              <a:ext cx="1759" cy="736"/>
            </a:xfrm>
            <a:custGeom>
              <a:avLst/>
              <a:gdLst/>
              <a:ahLst/>
              <a:cxnLst>
                <a:cxn ang="0">
                  <a:pos x="3" y="53"/>
                </a:cxn>
                <a:cxn ang="0">
                  <a:pos x="18" y="125"/>
                </a:cxn>
                <a:cxn ang="0">
                  <a:pos x="45" y="193"/>
                </a:cxn>
                <a:cxn ang="0">
                  <a:pos x="84" y="257"/>
                </a:cxn>
                <a:cxn ang="0">
                  <a:pos x="133" y="316"/>
                </a:cxn>
                <a:cxn ang="0">
                  <a:pos x="192" y="368"/>
                </a:cxn>
                <a:cxn ang="0">
                  <a:pos x="259" y="412"/>
                </a:cxn>
                <a:cxn ang="0">
                  <a:pos x="332" y="447"/>
                </a:cxn>
                <a:cxn ang="0">
                  <a:pos x="411" y="472"/>
                </a:cxn>
                <a:cxn ang="0">
                  <a:pos x="493" y="486"/>
                </a:cxn>
                <a:cxn ang="0">
                  <a:pos x="576" y="490"/>
                </a:cxn>
                <a:cxn ang="0">
                  <a:pos x="660" y="484"/>
                </a:cxn>
                <a:cxn ang="0">
                  <a:pos x="741" y="467"/>
                </a:cxn>
                <a:cxn ang="0">
                  <a:pos x="819" y="440"/>
                </a:cxn>
                <a:cxn ang="0">
                  <a:pos x="892" y="402"/>
                </a:cxn>
                <a:cxn ang="0">
                  <a:pos x="956" y="357"/>
                </a:cxn>
                <a:cxn ang="0">
                  <a:pos x="1013" y="303"/>
                </a:cxn>
                <a:cxn ang="0">
                  <a:pos x="1060" y="243"/>
                </a:cxn>
                <a:cxn ang="0">
                  <a:pos x="1096" y="178"/>
                </a:cxn>
                <a:cxn ang="0">
                  <a:pos x="1121" y="108"/>
                </a:cxn>
                <a:cxn ang="0">
                  <a:pos x="1133" y="37"/>
                </a:cxn>
                <a:cxn ang="0">
                  <a:pos x="567" y="0"/>
                </a:cxn>
                <a:cxn ang="0">
                  <a:pos x="484" y="22"/>
                </a:cxn>
                <a:cxn ang="0">
                  <a:pos x="455" y="62"/>
                </a:cxn>
                <a:cxn ang="0">
                  <a:pos x="416" y="95"/>
                </a:cxn>
                <a:cxn ang="0">
                  <a:pos x="371" y="119"/>
                </a:cxn>
                <a:cxn ang="0">
                  <a:pos x="320" y="134"/>
                </a:cxn>
                <a:cxn ang="0">
                  <a:pos x="268" y="138"/>
                </a:cxn>
                <a:cxn ang="0">
                  <a:pos x="210" y="139"/>
                </a:cxn>
                <a:cxn ang="0">
                  <a:pos x="154" y="129"/>
                </a:cxn>
                <a:cxn ang="0">
                  <a:pos x="101" y="108"/>
                </a:cxn>
                <a:cxn ang="0">
                  <a:pos x="54" y="77"/>
                </a:cxn>
                <a:cxn ang="0">
                  <a:pos x="16" y="39"/>
                </a:cxn>
              </a:cxnLst>
              <a:rect l="0" t="0" r="r" b="b"/>
              <a:pathLst>
                <a:path w="1136" h="491">
                  <a:moveTo>
                    <a:pt x="0" y="17"/>
                  </a:moveTo>
                  <a:lnTo>
                    <a:pt x="3" y="53"/>
                  </a:lnTo>
                  <a:lnTo>
                    <a:pt x="9" y="89"/>
                  </a:lnTo>
                  <a:lnTo>
                    <a:pt x="18" y="125"/>
                  </a:lnTo>
                  <a:lnTo>
                    <a:pt x="31" y="159"/>
                  </a:lnTo>
                  <a:lnTo>
                    <a:pt x="45" y="193"/>
                  </a:lnTo>
                  <a:lnTo>
                    <a:pt x="63" y="226"/>
                  </a:lnTo>
                  <a:lnTo>
                    <a:pt x="84" y="257"/>
                  </a:lnTo>
                  <a:lnTo>
                    <a:pt x="108" y="287"/>
                  </a:lnTo>
                  <a:lnTo>
                    <a:pt x="133" y="316"/>
                  </a:lnTo>
                  <a:lnTo>
                    <a:pt x="161" y="343"/>
                  </a:lnTo>
                  <a:lnTo>
                    <a:pt x="192" y="368"/>
                  </a:lnTo>
                  <a:lnTo>
                    <a:pt x="224" y="391"/>
                  </a:lnTo>
                  <a:lnTo>
                    <a:pt x="259" y="412"/>
                  </a:lnTo>
                  <a:lnTo>
                    <a:pt x="295" y="430"/>
                  </a:lnTo>
                  <a:lnTo>
                    <a:pt x="332" y="447"/>
                  </a:lnTo>
                  <a:lnTo>
                    <a:pt x="371" y="460"/>
                  </a:lnTo>
                  <a:lnTo>
                    <a:pt x="411" y="472"/>
                  </a:lnTo>
                  <a:lnTo>
                    <a:pt x="452" y="480"/>
                  </a:lnTo>
                  <a:lnTo>
                    <a:pt x="493" y="486"/>
                  </a:lnTo>
                  <a:lnTo>
                    <a:pt x="534" y="489"/>
                  </a:lnTo>
                  <a:lnTo>
                    <a:pt x="576" y="490"/>
                  </a:lnTo>
                  <a:lnTo>
                    <a:pt x="618" y="489"/>
                  </a:lnTo>
                  <a:lnTo>
                    <a:pt x="660" y="484"/>
                  </a:lnTo>
                  <a:lnTo>
                    <a:pt x="701" y="476"/>
                  </a:lnTo>
                  <a:lnTo>
                    <a:pt x="741" y="467"/>
                  </a:lnTo>
                  <a:lnTo>
                    <a:pt x="781" y="454"/>
                  </a:lnTo>
                  <a:lnTo>
                    <a:pt x="819" y="440"/>
                  </a:lnTo>
                  <a:lnTo>
                    <a:pt x="856" y="422"/>
                  </a:lnTo>
                  <a:lnTo>
                    <a:pt x="892" y="402"/>
                  </a:lnTo>
                  <a:lnTo>
                    <a:pt x="925" y="381"/>
                  </a:lnTo>
                  <a:lnTo>
                    <a:pt x="956" y="357"/>
                  </a:lnTo>
                  <a:lnTo>
                    <a:pt x="986" y="331"/>
                  </a:lnTo>
                  <a:lnTo>
                    <a:pt x="1013" y="303"/>
                  </a:lnTo>
                  <a:lnTo>
                    <a:pt x="1038" y="274"/>
                  </a:lnTo>
                  <a:lnTo>
                    <a:pt x="1060" y="243"/>
                  </a:lnTo>
                  <a:lnTo>
                    <a:pt x="1079" y="211"/>
                  </a:lnTo>
                  <a:lnTo>
                    <a:pt x="1096" y="178"/>
                  </a:lnTo>
                  <a:lnTo>
                    <a:pt x="1110" y="143"/>
                  </a:lnTo>
                  <a:lnTo>
                    <a:pt x="1121" y="108"/>
                  </a:lnTo>
                  <a:lnTo>
                    <a:pt x="1128" y="73"/>
                  </a:lnTo>
                  <a:lnTo>
                    <a:pt x="1133" y="37"/>
                  </a:lnTo>
                  <a:lnTo>
                    <a:pt x="1135" y="0"/>
                  </a:lnTo>
                  <a:lnTo>
                    <a:pt x="567" y="0"/>
                  </a:lnTo>
                  <a:lnTo>
                    <a:pt x="495" y="0"/>
                  </a:lnTo>
                  <a:lnTo>
                    <a:pt x="484" y="22"/>
                  </a:lnTo>
                  <a:lnTo>
                    <a:pt x="470" y="43"/>
                  </a:lnTo>
                  <a:lnTo>
                    <a:pt x="455" y="62"/>
                  </a:lnTo>
                  <a:lnTo>
                    <a:pt x="436" y="80"/>
                  </a:lnTo>
                  <a:lnTo>
                    <a:pt x="416" y="95"/>
                  </a:lnTo>
                  <a:lnTo>
                    <a:pt x="394" y="108"/>
                  </a:lnTo>
                  <a:lnTo>
                    <a:pt x="371" y="119"/>
                  </a:lnTo>
                  <a:lnTo>
                    <a:pt x="346" y="128"/>
                  </a:lnTo>
                  <a:lnTo>
                    <a:pt x="320" y="134"/>
                  </a:lnTo>
                  <a:lnTo>
                    <a:pt x="295" y="137"/>
                  </a:lnTo>
                  <a:lnTo>
                    <a:pt x="268" y="138"/>
                  </a:lnTo>
                  <a:lnTo>
                    <a:pt x="238" y="140"/>
                  </a:lnTo>
                  <a:lnTo>
                    <a:pt x="210" y="139"/>
                  </a:lnTo>
                  <a:lnTo>
                    <a:pt x="181" y="136"/>
                  </a:lnTo>
                  <a:lnTo>
                    <a:pt x="154" y="129"/>
                  </a:lnTo>
                  <a:lnTo>
                    <a:pt x="126" y="119"/>
                  </a:lnTo>
                  <a:lnTo>
                    <a:pt x="101" y="108"/>
                  </a:lnTo>
                  <a:lnTo>
                    <a:pt x="76" y="94"/>
                  </a:lnTo>
                  <a:lnTo>
                    <a:pt x="54" y="77"/>
                  </a:lnTo>
                  <a:lnTo>
                    <a:pt x="34" y="60"/>
                  </a:lnTo>
                  <a:lnTo>
                    <a:pt x="16" y="39"/>
                  </a:lnTo>
                  <a:lnTo>
                    <a:pt x="0" y="17"/>
                  </a:lnTo>
                </a:path>
              </a:pathLst>
            </a:custGeom>
            <a:ln>
              <a:headEnd/>
              <a:tailEnd/>
            </a:ln>
          </p:spPr>
          <p:style>
            <a:lnRef idx="3">
              <a:schemeClr val="accent6"/>
            </a:lnRef>
            <a:fillRef idx="0">
              <a:schemeClr val="accent6"/>
            </a:fillRef>
            <a:effectRef idx="2">
              <a:schemeClr val="accent6"/>
            </a:effectRef>
            <a:fontRef idx="minor">
              <a:schemeClr val="tx1"/>
            </a:fontRef>
          </p:style>
          <p:txBody>
            <a:bodyPr/>
            <a:lstStyle/>
            <a:p>
              <a:endParaRPr lang="zh-CN" altLang="en-US"/>
            </a:p>
          </p:txBody>
        </p:sp>
        <p:sp>
          <p:nvSpPr>
            <p:cNvPr id="250887" name="Freeform 7"/>
            <p:cNvSpPr>
              <a:spLocks/>
            </p:cNvSpPr>
            <p:nvPr/>
          </p:nvSpPr>
          <p:spPr bwMode="blackWhite">
            <a:xfrm>
              <a:off x="2761" y="912"/>
              <a:ext cx="768" cy="1704"/>
            </a:xfrm>
            <a:custGeom>
              <a:avLst/>
              <a:gdLst/>
              <a:ahLst/>
              <a:cxnLst>
                <a:cxn ang="0">
                  <a:pos x="56" y="1134"/>
                </a:cxn>
                <a:cxn ang="0">
                  <a:pos x="126" y="1119"/>
                </a:cxn>
                <a:cxn ang="0">
                  <a:pos x="193" y="1093"/>
                </a:cxn>
                <a:cxn ang="0">
                  <a:pos x="256" y="1055"/>
                </a:cxn>
                <a:cxn ang="0">
                  <a:pos x="315" y="1008"/>
                </a:cxn>
                <a:cxn ang="0">
                  <a:pos x="366" y="951"/>
                </a:cxn>
                <a:cxn ang="0">
                  <a:pos x="411" y="887"/>
                </a:cxn>
                <a:cxn ang="0">
                  <a:pos x="446" y="816"/>
                </a:cxn>
                <a:cxn ang="0">
                  <a:pos x="472" y="740"/>
                </a:cxn>
                <a:cxn ang="0">
                  <a:pos x="488" y="660"/>
                </a:cxn>
                <a:cxn ang="0">
                  <a:pos x="495" y="578"/>
                </a:cxn>
                <a:cxn ang="0">
                  <a:pos x="491" y="496"/>
                </a:cxn>
                <a:cxn ang="0">
                  <a:pos x="476" y="416"/>
                </a:cxn>
                <a:cxn ang="0">
                  <a:pos x="452" y="339"/>
                </a:cxn>
                <a:cxn ang="0">
                  <a:pos x="418" y="266"/>
                </a:cxn>
                <a:cxn ang="0">
                  <a:pos x="376" y="200"/>
                </a:cxn>
                <a:cxn ang="0">
                  <a:pos x="327" y="142"/>
                </a:cxn>
                <a:cxn ang="0">
                  <a:pos x="270" y="92"/>
                </a:cxn>
                <a:cxn ang="0">
                  <a:pos x="207" y="52"/>
                </a:cxn>
                <a:cxn ang="0">
                  <a:pos x="141" y="24"/>
                </a:cxn>
                <a:cxn ang="0">
                  <a:pos x="71" y="7"/>
                </a:cxn>
                <a:cxn ang="0">
                  <a:pos x="0" y="0"/>
                </a:cxn>
                <a:cxn ang="0">
                  <a:pos x="25" y="612"/>
                </a:cxn>
                <a:cxn ang="0">
                  <a:pos x="70" y="655"/>
                </a:cxn>
                <a:cxn ang="0">
                  <a:pos x="108" y="706"/>
                </a:cxn>
                <a:cxn ang="0">
                  <a:pos x="137" y="765"/>
                </a:cxn>
                <a:cxn ang="0">
                  <a:pos x="156" y="828"/>
                </a:cxn>
                <a:cxn ang="0">
                  <a:pos x="164" y="894"/>
                </a:cxn>
                <a:cxn ang="0">
                  <a:pos x="159" y="949"/>
                </a:cxn>
                <a:cxn ang="0">
                  <a:pos x="144" y="1002"/>
                </a:cxn>
                <a:cxn ang="0">
                  <a:pos x="119" y="1050"/>
                </a:cxn>
                <a:cxn ang="0">
                  <a:pos x="84" y="1091"/>
                </a:cxn>
                <a:cxn ang="0">
                  <a:pos x="43" y="1124"/>
                </a:cxn>
              </a:cxnLst>
              <a:rect l="0" t="0" r="r" b="b"/>
              <a:pathLst>
                <a:path w="496" h="1137">
                  <a:moveTo>
                    <a:pt x="20" y="1136"/>
                  </a:moveTo>
                  <a:lnTo>
                    <a:pt x="56" y="1134"/>
                  </a:lnTo>
                  <a:lnTo>
                    <a:pt x="91" y="1128"/>
                  </a:lnTo>
                  <a:lnTo>
                    <a:pt x="126" y="1119"/>
                  </a:lnTo>
                  <a:lnTo>
                    <a:pt x="160" y="1107"/>
                  </a:lnTo>
                  <a:lnTo>
                    <a:pt x="193" y="1093"/>
                  </a:lnTo>
                  <a:lnTo>
                    <a:pt x="225" y="1076"/>
                  </a:lnTo>
                  <a:lnTo>
                    <a:pt x="256" y="1055"/>
                  </a:lnTo>
                  <a:lnTo>
                    <a:pt x="287" y="1033"/>
                  </a:lnTo>
                  <a:lnTo>
                    <a:pt x="315" y="1008"/>
                  </a:lnTo>
                  <a:lnTo>
                    <a:pt x="341" y="981"/>
                  </a:lnTo>
                  <a:lnTo>
                    <a:pt x="366" y="951"/>
                  </a:lnTo>
                  <a:lnTo>
                    <a:pt x="390" y="920"/>
                  </a:lnTo>
                  <a:lnTo>
                    <a:pt x="411" y="887"/>
                  </a:lnTo>
                  <a:lnTo>
                    <a:pt x="429" y="852"/>
                  </a:lnTo>
                  <a:lnTo>
                    <a:pt x="446" y="816"/>
                  </a:lnTo>
                  <a:lnTo>
                    <a:pt x="460" y="779"/>
                  </a:lnTo>
                  <a:lnTo>
                    <a:pt x="472" y="740"/>
                  </a:lnTo>
                  <a:lnTo>
                    <a:pt x="481" y="700"/>
                  </a:lnTo>
                  <a:lnTo>
                    <a:pt x="488" y="660"/>
                  </a:lnTo>
                  <a:lnTo>
                    <a:pt x="492" y="619"/>
                  </a:lnTo>
                  <a:lnTo>
                    <a:pt x="495" y="578"/>
                  </a:lnTo>
                  <a:lnTo>
                    <a:pt x="494" y="537"/>
                  </a:lnTo>
                  <a:lnTo>
                    <a:pt x="491" y="496"/>
                  </a:lnTo>
                  <a:lnTo>
                    <a:pt x="485" y="456"/>
                  </a:lnTo>
                  <a:lnTo>
                    <a:pt x="476" y="416"/>
                  </a:lnTo>
                  <a:lnTo>
                    <a:pt x="465" y="377"/>
                  </a:lnTo>
                  <a:lnTo>
                    <a:pt x="452" y="339"/>
                  </a:lnTo>
                  <a:lnTo>
                    <a:pt x="436" y="302"/>
                  </a:lnTo>
                  <a:lnTo>
                    <a:pt x="418" y="266"/>
                  </a:lnTo>
                  <a:lnTo>
                    <a:pt x="399" y="232"/>
                  </a:lnTo>
                  <a:lnTo>
                    <a:pt x="376" y="200"/>
                  </a:lnTo>
                  <a:lnTo>
                    <a:pt x="352" y="170"/>
                  </a:lnTo>
                  <a:lnTo>
                    <a:pt x="327" y="142"/>
                  </a:lnTo>
                  <a:lnTo>
                    <a:pt x="299" y="115"/>
                  </a:lnTo>
                  <a:lnTo>
                    <a:pt x="270" y="92"/>
                  </a:lnTo>
                  <a:lnTo>
                    <a:pt x="239" y="71"/>
                  </a:lnTo>
                  <a:lnTo>
                    <a:pt x="207" y="52"/>
                  </a:lnTo>
                  <a:lnTo>
                    <a:pt x="175" y="37"/>
                  </a:lnTo>
                  <a:lnTo>
                    <a:pt x="141" y="24"/>
                  </a:lnTo>
                  <a:lnTo>
                    <a:pt x="106" y="14"/>
                  </a:lnTo>
                  <a:lnTo>
                    <a:pt x="71" y="7"/>
                  </a:lnTo>
                  <a:lnTo>
                    <a:pt x="36" y="2"/>
                  </a:lnTo>
                  <a:lnTo>
                    <a:pt x="0" y="0"/>
                  </a:lnTo>
                  <a:lnTo>
                    <a:pt x="0" y="594"/>
                  </a:lnTo>
                  <a:lnTo>
                    <a:pt x="25" y="612"/>
                  </a:lnTo>
                  <a:lnTo>
                    <a:pt x="49" y="632"/>
                  </a:lnTo>
                  <a:lnTo>
                    <a:pt x="70" y="655"/>
                  </a:lnTo>
                  <a:lnTo>
                    <a:pt x="91" y="680"/>
                  </a:lnTo>
                  <a:lnTo>
                    <a:pt x="108" y="706"/>
                  </a:lnTo>
                  <a:lnTo>
                    <a:pt x="124" y="735"/>
                  </a:lnTo>
                  <a:lnTo>
                    <a:pt x="137" y="765"/>
                  </a:lnTo>
                  <a:lnTo>
                    <a:pt x="148" y="796"/>
                  </a:lnTo>
                  <a:lnTo>
                    <a:pt x="156" y="828"/>
                  </a:lnTo>
                  <a:lnTo>
                    <a:pt x="161" y="860"/>
                  </a:lnTo>
                  <a:lnTo>
                    <a:pt x="164" y="894"/>
                  </a:lnTo>
                  <a:lnTo>
                    <a:pt x="164" y="921"/>
                  </a:lnTo>
                  <a:lnTo>
                    <a:pt x="159" y="949"/>
                  </a:lnTo>
                  <a:lnTo>
                    <a:pt x="153" y="976"/>
                  </a:lnTo>
                  <a:lnTo>
                    <a:pt x="144" y="1002"/>
                  </a:lnTo>
                  <a:lnTo>
                    <a:pt x="132" y="1027"/>
                  </a:lnTo>
                  <a:lnTo>
                    <a:pt x="119" y="1050"/>
                  </a:lnTo>
                  <a:lnTo>
                    <a:pt x="102" y="1072"/>
                  </a:lnTo>
                  <a:lnTo>
                    <a:pt x="84" y="1091"/>
                  </a:lnTo>
                  <a:lnTo>
                    <a:pt x="65" y="1109"/>
                  </a:lnTo>
                  <a:lnTo>
                    <a:pt x="43" y="1124"/>
                  </a:lnTo>
                  <a:lnTo>
                    <a:pt x="20" y="1136"/>
                  </a:lnTo>
                </a:path>
              </a:pathLst>
            </a:custGeom>
            <a:ln>
              <a:headEnd/>
              <a:tailEnd/>
            </a:ln>
          </p:spPr>
          <p:style>
            <a:lnRef idx="3">
              <a:schemeClr val="accent6"/>
            </a:lnRef>
            <a:fillRef idx="0">
              <a:schemeClr val="accent6"/>
            </a:fillRef>
            <a:effectRef idx="2">
              <a:schemeClr val="accent6"/>
            </a:effectRef>
            <a:fontRef idx="minor">
              <a:schemeClr val="tx1"/>
            </a:fontRef>
          </p:style>
          <p:txBody>
            <a:bodyPr/>
            <a:lstStyle/>
            <a:p>
              <a:endParaRPr lang="zh-CN" altLang="en-US"/>
            </a:p>
          </p:txBody>
        </p:sp>
      </p:grpSp>
      <p:sp>
        <p:nvSpPr>
          <p:cNvPr id="250889" name="Rectangle 9"/>
          <p:cNvSpPr>
            <a:spLocks noChangeArrowheads="1"/>
          </p:cNvSpPr>
          <p:nvPr/>
        </p:nvSpPr>
        <p:spPr bwMode="auto">
          <a:xfrm rot="5400000">
            <a:off x="6665961" y="1868893"/>
            <a:ext cx="1444114" cy="1231106"/>
          </a:xfrm>
          <a:prstGeom prst="rect">
            <a:avLst/>
          </a:prstGeom>
          <a:noFill/>
          <a:ln w="9525">
            <a:noFill/>
            <a:miter lim="800000"/>
            <a:headEnd/>
            <a:tailEnd/>
          </a:ln>
          <a:effectLst/>
        </p:spPr>
        <p:txBody>
          <a:bodyPr lIns="0" tIns="0" rIns="0" bIns="0" anchor="ctr" anchorCtr="1">
            <a:spAutoFit/>
          </a:bodyPr>
          <a:lstStyle/>
          <a:p>
            <a:pPr algn="ctr" defTabSz="1130943"/>
            <a:r>
              <a:rPr lang="zh-CN" altLang="en-US" sz="4000" b="1">
                <a:latin typeface="Times New Roman" charset="0"/>
              </a:rPr>
              <a:t>工艺流程</a:t>
            </a:r>
          </a:p>
        </p:txBody>
      </p:sp>
      <p:sp>
        <p:nvSpPr>
          <p:cNvPr id="250890" name="Rectangle 10"/>
          <p:cNvSpPr>
            <a:spLocks noChangeArrowheads="1"/>
          </p:cNvSpPr>
          <p:nvPr/>
        </p:nvSpPr>
        <p:spPr bwMode="auto">
          <a:xfrm>
            <a:off x="7545969" y="3947768"/>
            <a:ext cx="2258802" cy="615553"/>
          </a:xfrm>
          <a:prstGeom prst="rect">
            <a:avLst/>
          </a:prstGeom>
          <a:noFill/>
          <a:ln w="9525">
            <a:noFill/>
            <a:miter lim="800000"/>
            <a:headEnd/>
            <a:tailEnd/>
          </a:ln>
          <a:effectLst/>
        </p:spPr>
        <p:txBody>
          <a:bodyPr lIns="0" tIns="0" rIns="0" bIns="0" anchor="ctr" anchorCtr="1">
            <a:spAutoFit/>
          </a:bodyPr>
          <a:lstStyle/>
          <a:p>
            <a:pPr algn="ctr" defTabSz="1130943"/>
            <a:r>
              <a:rPr lang="zh-CN" altLang="en-US" sz="4000" b="1">
                <a:latin typeface="Times New Roman" charset="0"/>
              </a:rPr>
              <a:t>工位加工</a:t>
            </a:r>
          </a:p>
        </p:txBody>
      </p:sp>
      <p:sp>
        <p:nvSpPr>
          <p:cNvPr id="250891" name="Rectangle 11"/>
          <p:cNvSpPr>
            <a:spLocks noChangeArrowheads="1"/>
          </p:cNvSpPr>
          <p:nvPr/>
        </p:nvSpPr>
        <p:spPr bwMode="auto">
          <a:xfrm rot="16200000" flipH="1">
            <a:off x="5221848" y="4377090"/>
            <a:ext cx="1444114" cy="1231106"/>
          </a:xfrm>
          <a:prstGeom prst="rect">
            <a:avLst/>
          </a:prstGeom>
          <a:noFill/>
          <a:ln w="9525">
            <a:noFill/>
            <a:miter lim="800000"/>
            <a:headEnd/>
            <a:tailEnd/>
          </a:ln>
          <a:effectLst/>
        </p:spPr>
        <p:txBody>
          <a:bodyPr lIns="0" tIns="0" rIns="0" bIns="0" anchor="ctr" anchorCtr="1">
            <a:spAutoFit/>
          </a:bodyPr>
          <a:lstStyle/>
          <a:p>
            <a:pPr algn="ctr" defTabSz="1130943"/>
            <a:r>
              <a:rPr lang="zh-CN" altLang="en-US" sz="4000" b="1">
                <a:latin typeface="Times New Roman" charset="0"/>
              </a:rPr>
              <a:t>测试方法</a:t>
            </a:r>
          </a:p>
        </p:txBody>
      </p:sp>
      <p:sp>
        <p:nvSpPr>
          <p:cNvPr id="250892" name="Rectangle 12"/>
          <p:cNvSpPr>
            <a:spLocks noChangeArrowheads="1"/>
          </p:cNvSpPr>
          <p:nvPr/>
        </p:nvSpPr>
        <p:spPr bwMode="auto">
          <a:xfrm>
            <a:off x="3876304" y="2958107"/>
            <a:ext cx="2225551" cy="615553"/>
          </a:xfrm>
          <a:prstGeom prst="rect">
            <a:avLst/>
          </a:prstGeom>
          <a:noFill/>
          <a:ln w="9525">
            <a:noFill/>
            <a:miter lim="800000"/>
            <a:headEnd/>
            <a:tailEnd/>
          </a:ln>
          <a:effectLst/>
        </p:spPr>
        <p:txBody>
          <a:bodyPr lIns="0" tIns="0" rIns="0" bIns="0" anchor="ctr" anchorCtr="1">
            <a:spAutoFit/>
          </a:bodyPr>
          <a:lstStyle/>
          <a:p>
            <a:pPr algn="ctr" defTabSz="1130943"/>
            <a:r>
              <a:rPr lang="zh-CN" altLang="en-US" sz="4000" b="1" dirty="0">
                <a:latin typeface="Times New Roman" charset="0"/>
              </a:rPr>
              <a:t>现场布置</a:t>
            </a:r>
          </a:p>
        </p:txBody>
      </p:sp>
      <p:pic>
        <p:nvPicPr>
          <p:cNvPr id="16" name="图片 15" descr="16124_16124_1612(02-28-08-03-31).png"/>
          <p:cNvPicPr>
            <a:picLocks noChangeAspect="1"/>
          </p:cNvPicPr>
          <p:nvPr/>
        </p:nvPicPr>
        <p:blipFill>
          <a:blip r:embed="rId2"/>
          <a:stretch>
            <a:fillRect/>
          </a:stretch>
        </p:blipFill>
        <p:spPr>
          <a:xfrm>
            <a:off x="2" y="570025"/>
            <a:ext cx="2351448" cy="85507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2555756" y="152012"/>
            <a:ext cx="11659790" cy="1140090"/>
          </a:xfrm>
          <a:noFill/>
          <a:ln/>
        </p:spPr>
        <p:txBody>
          <a:bodyPr/>
          <a:lstStyle/>
          <a:p>
            <a:r>
              <a:rPr lang="zh-CN" altLang="en-US" dirty="0">
                <a:solidFill>
                  <a:srgbClr val="CC0000"/>
                </a:solidFill>
                <a:ea typeface="微软雅黑" pitchFamily="34" charset="-122"/>
              </a:rPr>
              <a:t>工时标准化</a:t>
            </a:r>
            <a:endParaRPr lang="zh-TW" altLang="en-US" dirty="0">
              <a:solidFill>
                <a:srgbClr val="CC0000"/>
              </a:solidFill>
              <a:ea typeface="微软雅黑" pitchFamily="34" charset="-122"/>
            </a:endParaRPr>
          </a:p>
        </p:txBody>
      </p:sp>
      <p:sp>
        <p:nvSpPr>
          <p:cNvPr id="251907" name="Rectangle 3"/>
          <p:cNvSpPr>
            <a:spLocks noGrp="1" noChangeArrowheads="1"/>
          </p:cNvSpPr>
          <p:nvPr>
            <p:ph idx="1"/>
          </p:nvPr>
        </p:nvSpPr>
        <p:spPr>
          <a:xfrm>
            <a:off x="1254099" y="2012576"/>
            <a:ext cx="11172878" cy="3420269"/>
          </a:xfrm>
          <a:noFill/>
          <a:ln/>
        </p:spPr>
        <p:txBody>
          <a:bodyPr/>
          <a:lstStyle/>
          <a:p>
            <a:pPr marL="829966" indent="-829966">
              <a:buClr>
                <a:schemeClr val="tx2"/>
              </a:buClr>
              <a:buNone/>
            </a:pPr>
            <a:r>
              <a:rPr lang="zh-CN" altLang="en-US" sz="2000" b="1" dirty="0">
                <a:ea typeface="微软雅黑" pitchFamily="34" charset="-122"/>
              </a:rPr>
              <a:t>标准时间</a:t>
            </a:r>
          </a:p>
          <a:p>
            <a:pPr marL="829966" indent="-829966">
              <a:buClr>
                <a:schemeClr val="tx2"/>
              </a:buClr>
              <a:buFont typeface="Wingdings" pitchFamily="2" charset="2"/>
              <a:buChar char="v"/>
            </a:pPr>
            <a:r>
              <a:rPr lang="zh-CN" altLang="en-US" sz="2000" dirty="0">
                <a:ea typeface="微软雅黑" pitchFamily="34" charset="-122"/>
              </a:rPr>
              <a:t>在对此项工作熟练的作业者，在良好的作业条件下，按照标准的作业方法和作业条件，以在精神和肉体方面都不勉强的前提下用一定的作业速度完成一个周期或一个单位的指定作业所必需的时间。</a:t>
            </a:r>
          </a:p>
          <a:p>
            <a:pPr marL="829966" indent="-829966">
              <a:buClr>
                <a:schemeClr val="tx2"/>
              </a:buClr>
              <a:buNone/>
            </a:pPr>
            <a:r>
              <a:rPr lang="zh-TW" altLang="en-US" sz="2000" dirty="0">
                <a:ea typeface="微软雅黑" pitchFamily="34" charset="-122"/>
              </a:rPr>
              <a:t>                    1）</a:t>
            </a:r>
            <a:r>
              <a:rPr lang="zh-CN" altLang="en-US" sz="2000" dirty="0">
                <a:ea typeface="微软雅黑" pitchFamily="34" charset="-122"/>
              </a:rPr>
              <a:t>标准作业条件</a:t>
            </a:r>
          </a:p>
          <a:p>
            <a:pPr marL="829966" indent="-829966">
              <a:buClr>
                <a:schemeClr val="tx2"/>
              </a:buClr>
              <a:buNone/>
            </a:pPr>
            <a:r>
              <a:rPr lang="zh-CN" altLang="en-US" sz="2000" dirty="0">
                <a:ea typeface="微软雅黑" pitchFamily="34" charset="-122"/>
              </a:rPr>
              <a:t>                    </a:t>
            </a:r>
            <a:r>
              <a:rPr lang="en-US" altLang="zh-CN" sz="2000" dirty="0">
                <a:ea typeface="微软雅黑" pitchFamily="34" charset="-122"/>
              </a:rPr>
              <a:t>2</a:t>
            </a:r>
            <a:r>
              <a:rPr lang="zh-CN" altLang="en-US" sz="2000" dirty="0">
                <a:ea typeface="微软雅黑" pitchFamily="34" charset="-122"/>
              </a:rPr>
              <a:t>）标准作业方法</a:t>
            </a:r>
          </a:p>
          <a:p>
            <a:pPr marL="829966" indent="-829966">
              <a:buClr>
                <a:schemeClr val="tx2"/>
              </a:buClr>
              <a:buNone/>
            </a:pPr>
            <a:r>
              <a:rPr lang="zh-CN" altLang="en-US" sz="2000" dirty="0">
                <a:ea typeface="微软雅黑" pitchFamily="34" charset="-122"/>
              </a:rPr>
              <a:t>                    </a:t>
            </a:r>
            <a:r>
              <a:rPr lang="en-US" altLang="zh-CN" sz="2000" dirty="0">
                <a:ea typeface="微软雅黑" pitchFamily="34" charset="-122"/>
              </a:rPr>
              <a:t>3</a:t>
            </a:r>
            <a:r>
              <a:rPr lang="zh-CN" altLang="en-US" sz="2000" dirty="0">
                <a:ea typeface="微软雅黑" pitchFamily="34" charset="-122"/>
              </a:rPr>
              <a:t>）标准作业能力</a:t>
            </a:r>
          </a:p>
          <a:p>
            <a:pPr marL="829966" indent="-829966">
              <a:buClr>
                <a:schemeClr val="tx2"/>
              </a:buClr>
              <a:buNone/>
            </a:pPr>
            <a:r>
              <a:rPr lang="zh-CN" altLang="en-US" sz="2000" dirty="0">
                <a:ea typeface="微软雅黑" pitchFamily="34" charset="-122"/>
              </a:rPr>
              <a:t>                    </a:t>
            </a:r>
            <a:r>
              <a:rPr lang="en-US" altLang="zh-CN" sz="2000" dirty="0">
                <a:ea typeface="微软雅黑" pitchFamily="34" charset="-122"/>
              </a:rPr>
              <a:t>4</a:t>
            </a:r>
            <a:r>
              <a:rPr lang="zh-CN" altLang="en-US" sz="2000" dirty="0">
                <a:ea typeface="微软雅黑" pitchFamily="34" charset="-122"/>
              </a:rPr>
              <a:t>）标准作业速度</a:t>
            </a:r>
            <a:endParaRPr lang="zh-TW" altLang="en-US" sz="2000" dirty="0">
              <a:ea typeface="微软雅黑"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914"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工时标准化的目的</a:t>
            </a:r>
            <a:endParaRPr lang="zh-TW" altLang="en-US" dirty="0">
              <a:solidFill>
                <a:srgbClr val="CC0000"/>
              </a:solidFill>
              <a:ea typeface="微软雅黑" pitchFamily="34" charset="-122"/>
            </a:endParaRPr>
          </a:p>
        </p:txBody>
      </p:sp>
      <p:sp>
        <p:nvSpPr>
          <p:cNvPr id="422915" name="Rectangle 3"/>
          <p:cNvSpPr>
            <a:spLocks noGrp="1" noChangeArrowheads="1"/>
          </p:cNvSpPr>
          <p:nvPr>
            <p:ph idx="1"/>
          </p:nvPr>
        </p:nvSpPr>
        <p:spPr>
          <a:xfrm>
            <a:off x="1254099" y="2012576"/>
            <a:ext cx="11172878" cy="3420269"/>
          </a:xfrm>
          <a:noFill/>
          <a:ln/>
        </p:spPr>
        <p:txBody>
          <a:bodyPr/>
          <a:lstStyle/>
          <a:p>
            <a:pPr marL="829966" indent="-829966">
              <a:buClr>
                <a:schemeClr val="tx2"/>
              </a:buClr>
              <a:buFont typeface="Wingdings" pitchFamily="2" charset="2"/>
              <a:buChar char="v"/>
            </a:pPr>
            <a:r>
              <a:rPr lang="zh-CN" altLang="en-US" sz="2000" b="1" dirty="0">
                <a:ea typeface="微软雅黑" pitchFamily="34" charset="-122"/>
              </a:rPr>
              <a:t>是所有工作计划的基础</a:t>
            </a:r>
          </a:p>
          <a:p>
            <a:pPr marL="829966" indent="-829966">
              <a:buClr>
                <a:schemeClr val="tx2"/>
              </a:buClr>
              <a:buFont typeface="Wingdings" pitchFamily="2" charset="2"/>
              <a:buChar char="v"/>
            </a:pPr>
            <a:r>
              <a:rPr lang="zh-CN" altLang="en-US" sz="2000" b="1" dirty="0">
                <a:ea typeface="微软雅黑" pitchFamily="34" charset="-122"/>
              </a:rPr>
              <a:t>是作为检验工作成果的一个标准尺度</a:t>
            </a:r>
          </a:p>
          <a:p>
            <a:pPr marL="829966" indent="-829966">
              <a:buClr>
                <a:schemeClr val="tx2"/>
              </a:buClr>
              <a:buFont typeface="Wingdings" pitchFamily="2" charset="2"/>
              <a:buChar char="v"/>
            </a:pPr>
            <a:r>
              <a:rPr lang="zh-CN" altLang="en-US" sz="2000" b="1" dirty="0">
                <a:ea typeface="微软雅黑" pitchFamily="34" charset="-122"/>
              </a:rPr>
              <a:t>可用于估计成本价</a:t>
            </a:r>
          </a:p>
          <a:p>
            <a:pPr marL="829966" indent="-829966">
              <a:buClr>
                <a:schemeClr val="tx2"/>
              </a:buClr>
              <a:buFont typeface="Wingdings" pitchFamily="2" charset="2"/>
              <a:buChar char="v"/>
            </a:pPr>
            <a:r>
              <a:rPr lang="zh-CN" altLang="en-US" sz="2000" b="1" dirty="0">
                <a:ea typeface="微软雅黑" pitchFamily="34" charset="-122"/>
              </a:rPr>
              <a:t>可作为作业指导</a:t>
            </a:r>
          </a:p>
          <a:p>
            <a:pPr marL="829966" indent="-829966">
              <a:buClr>
                <a:schemeClr val="tx2"/>
              </a:buClr>
              <a:buFont typeface="Wingdings" pitchFamily="2" charset="2"/>
              <a:buChar char="v"/>
            </a:pPr>
            <a:r>
              <a:rPr lang="zh-CN" altLang="en-US" sz="2000" b="1" dirty="0">
                <a:ea typeface="微软雅黑" pitchFamily="34" charset="-122"/>
              </a:rPr>
              <a:t>不能将过去的成绩作为基础的标准工时，否则就把损失掩盖了。</a:t>
            </a:r>
            <a:endParaRPr lang="zh-TW" altLang="en-US" sz="2000" dirty="0">
              <a:ea typeface="微软雅黑"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930" name="Rectangle 2"/>
          <p:cNvSpPr>
            <a:spLocks noGrp="1" noChangeArrowheads="1"/>
          </p:cNvSpPr>
          <p:nvPr>
            <p:ph type="title"/>
          </p:nvPr>
        </p:nvSpPr>
        <p:spPr>
          <a:xfrm>
            <a:off x="2555756" y="152012"/>
            <a:ext cx="11659790" cy="1140090"/>
          </a:xfrm>
          <a:noFill/>
          <a:ln/>
        </p:spPr>
        <p:txBody>
          <a:bodyPr/>
          <a:lstStyle/>
          <a:p>
            <a:r>
              <a:rPr lang="zh-CN" altLang="en-US" dirty="0">
                <a:solidFill>
                  <a:srgbClr val="CC0000"/>
                </a:solidFill>
                <a:ea typeface="微软雅黑" pitchFamily="34" charset="-122"/>
              </a:rPr>
              <a:t>标准时间的构成</a:t>
            </a:r>
          </a:p>
        </p:txBody>
      </p:sp>
      <p:sp>
        <p:nvSpPr>
          <p:cNvPr id="252963" name="Rectangle 35"/>
          <p:cNvSpPr>
            <a:spLocks noGrp="1" noChangeArrowheads="1"/>
          </p:cNvSpPr>
          <p:nvPr>
            <p:ph idx="1"/>
          </p:nvPr>
        </p:nvSpPr>
        <p:spPr>
          <a:xfrm>
            <a:off x="1254099" y="1748137"/>
            <a:ext cx="11172878" cy="3496275"/>
          </a:xfrm>
          <a:noFill/>
          <a:ln/>
        </p:spPr>
        <p:txBody>
          <a:bodyPr/>
          <a:lstStyle/>
          <a:p>
            <a:pPr marL="829966" indent="-829966">
              <a:buClr>
                <a:schemeClr val="tx2"/>
              </a:buClr>
              <a:buFont typeface="Wingdings" pitchFamily="2" charset="2"/>
              <a:buChar char="v"/>
            </a:pPr>
            <a:r>
              <a:rPr lang="zh-CN" altLang="en-US" sz="2000" b="1" dirty="0">
                <a:ea typeface="微软雅黑" pitchFamily="34" charset="-122"/>
              </a:rPr>
              <a:t>标准时间</a:t>
            </a:r>
            <a:r>
              <a:rPr lang="en-US" altLang="zh-CN" sz="2000" b="1" dirty="0">
                <a:ea typeface="微软雅黑" pitchFamily="34" charset="-122"/>
              </a:rPr>
              <a:t>= </a:t>
            </a:r>
            <a:r>
              <a:rPr lang="zh-CN" altLang="en-US" sz="2000" b="1" dirty="0">
                <a:ea typeface="微软雅黑" pitchFamily="34" charset="-122"/>
              </a:rPr>
              <a:t>正规作业时间</a:t>
            </a:r>
            <a:r>
              <a:rPr lang="en-US" altLang="zh-CN" sz="2000" b="1" dirty="0">
                <a:ea typeface="微软雅黑" pitchFamily="34" charset="-122"/>
              </a:rPr>
              <a:t>+</a:t>
            </a:r>
            <a:r>
              <a:rPr lang="zh-CN" altLang="en-US" sz="2000" b="1" dirty="0">
                <a:ea typeface="微软雅黑" pitchFamily="34" charset="-122"/>
              </a:rPr>
              <a:t>宽裕作业时间</a:t>
            </a:r>
          </a:p>
          <a:p>
            <a:pPr marL="829966" indent="-829966">
              <a:buClr>
                <a:schemeClr val="tx2"/>
              </a:buClr>
              <a:buNone/>
            </a:pPr>
            <a:r>
              <a:rPr lang="zh-TW" altLang="en-US" sz="2000" dirty="0">
                <a:ea typeface="微软雅黑" pitchFamily="34" charset="-122"/>
              </a:rPr>
              <a:t>                      = </a:t>
            </a:r>
            <a:r>
              <a:rPr lang="zh-CN" altLang="en-US" sz="2000" dirty="0">
                <a:ea typeface="微软雅黑" pitchFamily="34" charset="-122"/>
              </a:rPr>
              <a:t>正规作业时间 </a:t>
            </a:r>
            <a:r>
              <a:rPr lang="en-US" altLang="zh-CN" sz="2000" dirty="0">
                <a:ea typeface="微软雅黑" pitchFamily="34" charset="-122"/>
              </a:rPr>
              <a:t>X</a:t>
            </a:r>
            <a:r>
              <a:rPr lang="zh-CN" altLang="en-US" sz="2000" dirty="0">
                <a:ea typeface="微软雅黑" pitchFamily="34" charset="-122"/>
              </a:rPr>
              <a:t>（</a:t>
            </a:r>
            <a:r>
              <a:rPr lang="en-US" altLang="zh-CN" sz="2000" dirty="0">
                <a:ea typeface="微软雅黑" pitchFamily="34" charset="-122"/>
              </a:rPr>
              <a:t>1+</a:t>
            </a:r>
            <a:r>
              <a:rPr lang="zh-CN" altLang="en-US" sz="2000" dirty="0">
                <a:ea typeface="微软雅黑" pitchFamily="34" charset="-122"/>
              </a:rPr>
              <a:t>宽裕系数）</a:t>
            </a:r>
          </a:p>
          <a:p>
            <a:pPr marL="829966" indent="-829966">
              <a:buClr>
                <a:schemeClr val="tx2"/>
              </a:buClr>
              <a:buNone/>
            </a:pPr>
            <a:endParaRPr lang="zh-CN" altLang="en-US" sz="2000" dirty="0">
              <a:ea typeface="微软雅黑" pitchFamily="34" charset="-122"/>
            </a:endParaRPr>
          </a:p>
          <a:p>
            <a:pPr marL="829966" indent="-829966">
              <a:buClr>
                <a:schemeClr val="tx2"/>
              </a:buClr>
              <a:buFont typeface="Wingdings" pitchFamily="2" charset="2"/>
              <a:buChar char="v"/>
            </a:pPr>
            <a:r>
              <a:rPr lang="zh-CN" altLang="en-US" sz="2000" b="1" dirty="0">
                <a:ea typeface="微软雅黑" pitchFamily="34" charset="-122"/>
              </a:rPr>
              <a:t>宽裕时间是对生理的要求，疲劳恢复的时间，随机发生的不定期作业及现场管理所必要的间接作业的时间合计之后，对应平均每个单位的正规作业时间再计算而成的时间</a:t>
            </a:r>
            <a:endParaRPr lang="zh-TW" altLang="en-US" sz="2000" b="1" dirty="0">
              <a:ea typeface="微软雅黑"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3938" name="Rectangle 2"/>
          <p:cNvSpPr>
            <a:spLocks noGrp="1" noChangeArrowheads="1"/>
          </p:cNvSpPr>
          <p:nvPr>
            <p:ph type="title"/>
          </p:nvPr>
        </p:nvSpPr>
        <p:spPr>
          <a:xfrm>
            <a:off x="2555756" y="152012"/>
            <a:ext cx="11659790" cy="1140090"/>
          </a:xfrm>
          <a:noFill/>
          <a:ln/>
        </p:spPr>
        <p:txBody>
          <a:bodyPr/>
          <a:lstStyle/>
          <a:p>
            <a:r>
              <a:rPr lang="zh-CN" altLang="en-US" dirty="0">
                <a:solidFill>
                  <a:srgbClr val="CC0000"/>
                </a:solidFill>
                <a:ea typeface="微软雅黑" pitchFamily="34" charset="-122"/>
              </a:rPr>
              <a:t>标准时间的构成</a:t>
            </a:r>
          </a:p>
        </p:txBody>
      </p:sp>
      <p:sp>
        <p:nvSpPr>
          <p:cNvPr id="423941" name="Text Box 5"/>
          <p:cNvSpPr txBox="1">
            <a:spLocks noChangeArrowheads="1"/>
          </p:cNvSpPr>
          <p:nvPr/>
        </p:nvSpPr>
        <p:spPr bwMode="auto">
          <a:xfrm>
            <a:off x="570045" y="3496276"/>
            <a:ext cx="2394188" cy="440395"/>
          </a:xfrm>
          <a:prstGeom prst="rect">
            <a:avLst/>
          </a:prstGeom>
          <a:noFill/>
          <a:ln w="9525">
            <a:noFill/>
            <a:miter lim="800000"/>
            <a:headEnd/>
            <a:tailEnd/>
          </a:ln>
          <a:effectLst/>
        </p:spPr>
        <p:txBody>
          <a:bodyPr lIns="131335" tIns="65668" rIns="131335" bIns="65668">
            <a:spAutoFit/>
          </a:bodyPr>
          <a:lstStyle/>
          <a:p>
            <a:pPr algn="ctr">
              <a:spcBef>
                <a:spcPct val="50000"/>
              </a:spcBef>
            </a:pPr>
            <a:r>
              <a:rPr lang="zh-CN" altLang="en-US" sz="2000" dirty="0">
                <a:solidFill>
                  <a:srgbClr val="3333FF"/>
                </a:solidFill>
                <a:ea typeface="微软雅黑" pitchFamily="34" charset="-122"/>
              </a:rPr>
              <a:t>标准时间</a:t>
            </a:r>
          </a:p>
        </p:txBody>
      </p:sp>
      <p:sp>
        <p:nvSpPr>
          <p:cNvPr id="423942" name="Text Box 6"/>
          <p:cNvSpPr txBox="1">
            <a:spLocks noChangeArrowheads="1"/>
          </p:cNvSpPr>
          <p:nvPr/>
        </p:nvSpPr>
        <p:spPr bwMode="auto">
          <a:xfrm>
            <a:off x="3744193" y="2280180"/>
            <a:ext cx="2394188" cy="440395"/>
          </a:xfrm>
          <a:prstGeom prst="rect">
            <a:avLst/>
          </a:prstGeom>
          <a:noFill/>
          <a:ln w="9525">
            <a:noFill/>
            <a:miter lim="800000"/>
            <a:headEnd/>
            <a:tailEnd/>
          </a:ln>
          <a:effectLst/>
        </p:spPr>
        <p:txBody>
          <a:bodyPr lIns="131335" tIns="65668" rIns="131335" bIns="65668">
            <a:spAutoFit/>
          </a:bodyPr>
          <a:lstStyle/>
          <a:p>
            <a:pPr algn="ctr">
              <a:spcBef>
                <a:spcPct val="50000"/>
              </a:spcBef>
            </a:pPr>
            <a:r>
              <a:rPr lang="zh-CN" altLang="en-US" sz="2000" dirty="0">
                <a:solidFill>
                  <a:srgbClr val="3333FF"/>
                </a:solidFill>
                <a:ea typeface="微软雅黑" pitchFamily="34" charset="-122"/>
              </a:rPr>
              <a:t>正规作业时间</a:t>
            </a:r>
          </a:p>
        </p:txBody>
      </p:sp>
      <p:sp>
        <p:nvSpPr>
          <p:cNvPr id="423943" name="Text Box 7"/>
          <p:cNvSpPr txBox="1">
            <a:spLocks noChangeArrowheads="1"/>
          </p:cNvSpPr>
          <p:nvPr/>
        </p:nvSpPr>
        <p:spPr bwMode="auto">
          <a:xfrm>
            <a:off x="3762296" y="4560359"/>
            <a:ext cx="2394188" cy="440395"/>
          </a:xfrm>
          <a:prstGeom prst="rect">
            <a:avLst/>
          </a:prstGeom>
          <a:noFill/>
          <a:ln w="9525">
            <a:noFill/>
            <a:miter lim="800000"/>
            <a:headEnd/>
            <a:tailEnd/>
          </a:ln>
          <a:effectLst/>
        </p:spPr>
        <p:txBody>
          <a:bodyPr lIns="131335" tIns="65668" rIns="131335" bIns="65668">
            <a:spAutoFit/>
          </a:bodyPr>
          <a:lstStyle/>
          <a:p>
            <a:pPr algn="ctr">
              <a:spcBef>
                <a:spcPct val="50000"/>
              </a:spcBef>
            </a:pPr>
            <a:r>
              <a:rPr lang="zh-CN" altLang="en-US" sz="2000" dirty="0">
                <a:ea typeface="微软雅黑" pitchFamily="34" charset="-122"/>
              </a:rPr>
              <a:t>宽裕时间</a:t>
            </a:r>
          </a:p>
        </p:txBody>
      </p:sp>
      <p:sp>
        <p:nvSpPr>
          <p:cNvPr id="423944" name="Text Box 8"/>
          <p:cNvSpPr txBox="1">
            <a:spLocks noChangeArrowheads="1"/>
          </p:cNvSpPr>
          <p:nvPr/>
        </p:nvSpPr>
        <p:spPr bwMode="auto">
          <a:xfrm>
            <a:off x="6300455" y="1976156"/>
            <a:ext cx="2736215" cy="440395"/>
          </a:xfrm>
          <a:prstGeom prst="rect">
            <a:avLst/>
          </a:prstGeom>
          <a:noFill/>
          <a:ln w="9525">
            <a:noFill/>
            <a:miter lim="800000"/>
            <a:headEnd/>
            <a:tailEnd/>
          </a:ln>
          <a:effectLst/>
        </p:spPr>
        <p:txBody>
          <a:bodyPr lIns="131335" tIns="65668" rIns="131335" bIns="65668">
            <a:spAutoFit/>
          </a:bodyPr>
          <a:lstStyle/>
          <a:p>
            <a:pPr>
              <a:spcBef>
                <a:spcPct val="50000"/>
              </a:spcBef>
            </a:pPr>
            <a:r>
              <a:rPr lang="zh-CN" altLang="en-US" sz="2000" dirty="0">
                <a:solidFill>
                  <a:srgbClr val="3333FF"/>
                </a:solidFill>
                <a:ea typeface="微软雅黑" pitchFamily="34" charset="-122"/>
              </a:rPr>
              <a:t>主作业时间</a:t>
            </a:r>
          </a:p>
        </p:txBody>
      </p:sp>
      <p:sp>
        <p:nvSpPr>
          <p:cNvPr id="423945" name="Text Box 9"/>
          <p:cNvSpPr txBox="1">
            <a:spLocks noChangeArrowheads="1"/>
          </p:cNvSpPr>
          <p:nvPr/>
        </p:nvSpPr>
        <p:spPr bwMode="auto">
          <a:xfrm>
            <a:off x="6300454" y="2964234"/>
            <a:ext cx="6384502" cy="440395"/>
          </a:xfrm>
          <a:prstGeom prst="rect">
            <a:avLst/>
          </a:prstGeom>
          <a:noFill/>
          <a:ln w="9525">
            <a:noFill/>
            <a:miter lim="800000"/>
            <a:headEnd/>
            <a:tailEnd/>
          </a:ln>
          <a:effectLst/>
        </p:spPr>
        <p:txBody>
          <a:bodyPr lIns="131335" tIns="65668" rIns="131335" bIns="65668">
            <a:spAutoFit/>
          </a:bodyPr>
          <a:lstStyle/>
          <a:p>
            <a:pPr>
              <a:spcBef>
                <a:spcPct val="50000"/>
              </a:spcBef>
            </a:pPr>
            <a:r>
              <a:rPr lang="zh-CN" altLang="en-US" sz="2000" dirty="0">
                <a:ea typeface="微软雅黑" pitchFamily="34" charset="-122"/>
              </a:rPr>
              <a:t>开始、结束、准备、整理时间</a:t>
            </a:r>
          </a:p>
        </p:txBody>
      </p:sp>
      <p:sp>
        <p:nvSpPr>
          <p:cNvPr id="423946" name="Text Box 10"/>
          <p:cNvSpPr txBox="1">
            <a:spLocks noChangeArrowheads="1"/>
          </p:cNvSpPr>
          <p:nvPr/>
        </p:nvSpPr>
        <p:spPr bwMode="auto">
          <a:xfrm>
            <a:off x="6300454" y="3648288"/>
            <a:ext cx="3990314" cy="440395"/>
          </a:xfrm>
          <a:prstGeom prst="rect">
            <a:avLst/>
          </a:prstGeom>
          <a:noFill/>
          <a:ln w="9525">
            <a:noFill/>
            <a:miter lim="800000"/>
            <a:headEnd/>
            <a:tailEnd/>
          </a:ln>
          <a:effectLst/>
        </p:spPr>
        <p:txBody>
          <a:bodyPr lIns="131335" tIns="65668" rIns="131335" bIns="65668">
            <a:spAutoFit/>
          </a:bodyPr>
          <a:lstStyle/>
          <a:p>
            <a:pPr>
              <a:spcBef>
                <a:spcPct val="50000"/>
              </a:spcBef>
            </a:pPr>
            <a:r>
              <a:rPr lang="zh-CN" altLang="en-US" sz="2000" dirty="0">
                <a:ea typeface="微软雅黑" pitchFamily="34" charset="-122"/>
              </a:rPr>
              <a:t>生理需要时间</a:t>
            </a:r>
          </a:p>
        </p:txBody>
      </p:sp>
      <p:sp>
        <p:nvSpPr>
          <p:cNvPr id="423947" name="Text Box 11"/>
          <p:cNvSpPr txBox="1">
            <a:spLocks noChangeArrowheads="1"/>
          </p:cNvSpPr>
          <p:nvPr/>
        </p:nvSpPr>
        <p:spPr bwMode="auto">
          <a:xfrm>
            <a:off x="6300454" y="4256335"/>
            <a:ext cx="4104323" cy="440395"/>
          </a:xfrm>
          <a:prstGeom prst="rect">
            <a:avLst/>
          </a:prstGeom>
          <a:noFill/>
          <a:ln w="9525">
            <a:noFill/>
            <a:miter lim="800000"/>
            <a:headEnd/>
            <a:tailEnd/>
          </a:ln>
          <a:effectLst/>
        </p:spPr>
        <p:txBody>
          <a:bodyPr lIns="131335" tIns="65668" rIns="131335" bIns="65668">
            <a:spAutoFit/>
          </a:bodyPr>
          <a:lstStyle/>
          <a:p>
            <a:pPr>
              <a:spcBef>
                <a:spcPct val="50000"/>
              </a:spcBef>
            </a:pPr>
            <a:r>
              <a:rPr lang="zh-CN" altLang="en-US" sz="2000" dirty="0">
                <a:ea typeface="微软雅黑" pitchFamily="34" charset="-122"/>
              </a:rPr>
              <a:t>疲劳宽裕时间</a:t>
            </a:r>
          </a:p>
        </p:txBody>
      </p:sp>
      <p:sp>
        <p:nvSpPr>
          <p:cNvPr id="423948" name="Text Box 12"/>
          <p:cNvSpPr txBox="1">
            <a:spLocks noChangeArrowheads="1"/>
          </p:cNvSpPr>
          <p:nvPr/>
        </p:nvSpPr>
        <p:spPr bwMode="auto">
          <a:xfrm>
            <a:off x="6300455" y="4940389"/>
            <a:ext cx="4218331" cy="440395"/>
          </a:xfrm>
          <a:prstGeom prst="rect">
            <a:avLst/>
          </a:prstGeom>
          <a:noFill/>
          <a:ln w="9525">
            <a:noFill/>
            <a:miter lim="800000"/>
            <a:headEnd/>
            <a:tailEnd/>
          </a:ln>
          <a:effectLst/>
        </p:spPr>
        <p:txBody>
          <a:bodyPr lIns="131335" tIns="65668" rIns="131335" bIns="65668">
            <a:spAutoFit/>
          </a:bodyPr>
          <a:lstStyle/>
          <a:p>
            <a:pPr>
              <a:spcBef>
                <a:spcPct val="50000"/>
              </a:spcBef>
            </a:pPr>
            <a:r>
              <a:rPr lang="zh-CN" altLang="en-US" sz="2000" dirty="0">
                <a:ea typeface="微软雅黑" pitchFamily="34" charset="-122"/>
              </a:rPr>
              <a:t>作业宽裕时间</a:t>
            </a:r>
          </a:p>
        </p:txBody>
      </p:sp>
      <p:sp>
        <p:nvSpPr>
          <p:cNvPr id="423949" name="Text Box 13"/>
          <p:cNvSpPr txBox="1">
            <a:spLocks noChangeArrowheads="1"/>
          </p:cNvSpPr>
          <p:nvPr/>
        </p:nvSpPr>
        <p:spPr bwMode="auto">
          <a:xfrm>
            <a:off x="6300454" y="5624443"/>
            <a:ext cx="3762296" cy="440395"/>
          </a:xfrm>
          <a:prstGeom prst="rect">
            <a:avLst/>
          </a:prstGeom>
          <a:noFill/>
          <a:ln w="9525">
            <a:noFill/>
            <a:miter lim="800000"/>
            <a:headEnd/>
            <a:tailEnd/>
          </a:ln>
          <a:effectLst/>
        </p:spPr>
        <p:txBody>
          <a:bodyPr lIns="131335" tIns="65668" rIns="131335" bIns="65668">
            <a:spAutoFit/>
          </a:bodyPr>
          <a:lstStyle/>
          <a:p>
            <a:pPr>
              <a:spcBef>
                <a:spcPct val="50000"/>
              </a:spcBef>
            </a:pPr>
            <a:r>
              <a:rPr lang="zh-CN" altLang="en-US" sz="2000" dirty="0">
                <a:ea typeface="微软雅黑" pitchFamily="34" charset="-122"/>
              </a:rPr>
              <a:t>其它宽裕时间</a:t>
            </a:r>
          </a:p>
        </p:txBody>
      </p:sp>
      <p:sp>
        <p:nvSpPr>
          <p:cNvPr id="423950" name="Text Box 14"/>
          <p:cNvSpPr txBox="1">
            <a:spLocks noChangeArrowheads="1"/>
          </p:cNvSpPr>
          <p:nvPr/>
        </p:nvSpPr>
        <p:spPr bwMode="auto">
          <a:xfrm>
            <a:off x="8538676" y="1596126"/>
            <a:ext cx="3306260" cy="440395"/>
          </a:xfrm>
          <a:prstGeom prst="rect">
            <a:avLst/>
          </a:prstGeom>
          <a:noFill/>
          <a:ln w="9525">
            <a:noFill/>
            <a:miter lim="800000"/>
            <a:headEnd/>
            <a:tailEnd/>
          </a:ln>
          <a:effectLst/>
        </p:spPr>
        <p:txBody>
          <a:bodyPr lIns="131335" tIns="65668" rIns="131335" bIns="65668">
            <a:spAutoFit/>
          </a:bodyPr>
          <a:lstStyle/>
          <a:p>
            <a:pPr>
              <a:spcBef>
                <a:spcPct val="50000"/>
              </a:spcBef>
            </a:pPr>
            <a:r>
              <a:rPr lang="zh-CN" altLang="en-US" sz="2000" dirty="0">
                <a:solidFill>
                  <a:srgbClr val="3333FF"/>
                </a:solidFill>
                <a:ea typeface="微软雅黑" pitchFamily="34" charset="-122"/>
              </a:rPr>
              <a:t>主体作业时间</a:t>
            </a:r>
          </a:p>
        </p:txBody>
      </p:sp>
      <p:sp>
        <p:nvSpPr>
          <p:cNvPr id="423951" name="Text Box 15"/>
          <p:cNvSpPr txBox="1">
            <a:spLocks noChangeArrowheads="1"/>
          </p:cNvSpPr>
          <p:nvPr/>
        </p:nvSpPr>
        <p:spPr bwMode="auto">
          <a:xfrm>
            <a:off x="8538676" y="2280180"/>
            <a:ext cx="3306260" cy="440395"/>
          </a:xfrm>
          <a:prstGeom prst="rect">
            <a:avLst/>
          </a:prstGeom>
          <a:noFill/>
          <a:ln w="9525">
            <a:noFill/>
            <a:miter lim="800000"/>
            <a:headEnd/>
            <a:tailEnd/>
          </a:ln>
          <a:effectLst/>
        </p:spPr>
        <p:txBody>
          <a:bodyPr lIns="131335" tIns="65668" rIns="131335" bIns="65668">
            <a:spAutoFit/>
          </a:bodyPr>
          <a:lstStyle/>
          <a:p>
            <a:pPr>
              <a:spcBef>
                <a:spcPct val="50000"/>
              </a:spcBef>
            </a:pPr>
            <a:r>
              <a:rPr lang="zh-CN" altLang="en-US" sz="2000" dirty="0">
                <a:ea typeface="微软雅黑" pitchFamily="34" charset="-122"/>
              </a:rPr>
              <a:t>伴随作业时间</a:t>
            </a:r>
          </a:p>
        </p:txBody>
      </p:sp>
      <p:cxnSp>
        <p:nvCxnSpPr>
          <p:cNvPr id="423952" name="AutoShape 16"/>
          <p:cNvCxnSpPr>
            <a:cxnSpLocks noChangeShapeType="1"/>
            <a:stCxn id="423941" idx="3"/>
            <a:endCxn id="423942" idx="1"/>
          </p:cNvCxnSpPr>
          <p:nvPr/>
        </p:nvCxnSpPr>
        <p:spPr bwMode="auto">
          <a:xfrm flipV="1">
            <a:off x="2964233" y="2500378"/>
            <a:ext cx="779960" cy="1216096"/>
          </a:xfrm>
          <a:prstGeom prst="bentConnector3">
            <a:avLst>
              <a:gd name="adj1" fmla="val 50000"/>
            </a:avLst>
          </a:prstGeom>
          <a:noFill/>
          <a:ln w="9525">
            <a:solidFill>
              <a:schemeClr val="tx1"/>
            </a:solidFill>
            <a:miter lim="800000"/>
            <a:headEnd/>
            <a:tailEnd type="triangle" w="med" len="med"/>
          </a:ln>
          <a:effectLst/>
        </p:spPr>
      </p:cxnSp>
      <p:cxnSp>
        <p:nvCxnSpPr>
          <p:cNvPr id="423953" name="AutoShape 17"/>
          <p:cNvCxnSpPr>
            <a:cxnSpLocks noChangeShapeType="1"/>
            <a:stCxn id="423941" idx="3"/>
            <a:endCxn id="423943" idx="1"/>
          </p:cNvCxnSpPr>
          <p:nvPr/>
        </p:nvCxnSpPr>
        <p:spPr bwMode="auto">
          <a:xfrm>
            <a:off x="2964233" y="3716474"/>
            <a:ext cx="798063" cy="1064083"/>
          </a:xfrm>
          <a:prstGeom prst="bentConnector3">
            <a:avLst>
              <a:gd name="adj1" fmla="val 50000"/>
            </a:avLst>
          </a:prstGeom>
          <a:noFill/>
          <a:ln w="9525">
            <a:solidFill>
              <a:schemeClr val="tx1"/>
            </a:solidFill>
            <a:miter lim="800000"/>
            <a:headEnd/>
            <a:tailEnd type="triangle" w="med" len="med"/>
          </a:ln>
          <a:effectLst/>
        </p:spPr>
      </p:cxnSp>
      <p:cxnSp>
        <p:nvCxnSpPr>
          <p:cNvPr id="423954" name="AutoShape 18"/>
          <p:cNvCxnSpPr>
            <a:cxnSpLocks noChangeShapeType="1"/>
            <a:endCxn id="423944" idx="1"/>
          </p:cNvCxnSpPr>
          <p:nvPr/>
        </p:nvCxnSpPr>
        <p:spPr bwMode="auto">
          <a:xfrm flipV="1">
            <a:off x="5616401" y="2196354"/>
            <a:ext cx="684054" cy="304024"/>
          </a:xfrm>
          <a:prstGeom prst="bentConnector3">
            <a:avLst>
              <a:gd name="adj1" fmla="val 50000"/>
            </a:avLst>
          </a:prstGeom>
          <a:noFill/>
          <a:ln w="9525">
            <a:solidFill>
              <a:schemeClr val="tx1"/>
            </a:solidFill>
            <a:miter lim="800000"/>
            <a:headEnd/>
            <a:tailEnd type="triangle" w="med" len="med"/>
          </a:ln>
          <a:effectLst/>
        </p:spPr>
      </p:cxnSp>
      <p:cxnSp>
        <p:nvCxnSpPr>
          <p:cNvPr id="423955" name="AutoShape 19"/>
          <p:cNvCxnSpPr>
            <a:cxnSpLocks noChangeShapeType="1"/>
            <a:endCxn id="423945" idx="1"/>
          </p:cNvCxnSpPr>
          <p:nvPr/>
        </p:nvCxnSpPr>
        <p:spPr bwMode="auto">
          <a:xfrm>
            <a:off x="5616401" y="2500378"/>
            <a:ext cx="684053" cy="684054"/>
          </a:xfrm>
          <a:prstGeom prst="bentConnector3">
            <a:avLst>
              <a:gd name="adj1" fmla="val 50000"/>
            </a:avLst>
          </a:prstGeom>
          <a:noFill/>
          <a:ln w="9525">
            <a:solidFill>
              <a:schemeClr val="tx1"/>
            </a:solidFill>
            <a:miter lim="800000"/>
            <a:headEnd/>
            <a:tailEnd type="triangle" w="med" len="med"/>
          </a:ln>
          <a:effectLst/>
        </p:spPr>
      </p:cxnSp>
      <p:cxnSp>
        <p:nvCxnSpPr>
          <p:cNvPr id="423956" name="AutoShape 20"/>
          <p:cNvCxnSpPr>
            <a:cxnSpLocks noChangeShapeType="1"/>
            <a:endCxn id="423950" idx="1"/>
          </p:cNvCxnSpPr>
          <p:nvPr/>
        </p:nvCxnSpPr>
        <p:spPr bwMode="auto">
          <a:xfrm flipV="1">
            <a:off x="7740614" y="1816324"/>
            <a:ext cx="798062" cy="380030"/>
          </a:xfrm>
          <a:prstGeom prst="bentConnector3">
            <a:avLst>
              <a:gd name="adj1" fmla="val 50000"/>
            </a:avLst>
          </a:prstGeom>
          <a:noFill/>
          <a:ln w="9525">
            <a:solidFill>
              <a:schemeClr val="tx1"/>
            </a:solidFill>
            <a:miter lim="800000"/>
            <a:headEnd/>
            <a:tailEnd type="triangle" w="med" len="med"/>
          </a:ln>
          <a:effectLst/>
        </p:spPr>
      </p:cxnSp>
      <p:cxnSp>
        <p:nvCxnSpPr>
          <p:cNvPr id="423957" name="AutoShape 21"/>
          <p:cNvCxnSpPr>
            <a:cxnSpLocks noChangeShapeType="1"/>
            <a:endCxn id="423951" idx="1"/>
          </p:cNvCxnSpPr>
          <p:nvPr/>
        </p:nvCxnSpPr>
        <p:spPr bwMode="auto">
          <a:xfrm>
            <a:off x="7740614" y="2196354"/>
            <a:ext cx="798062" cy="304024"/>
          </a:xfrm>
          <a:prstGeom prst="bentConnector3">
            <a:avLst>
              <a:gd name="adj1" fmla="val 50000"/>
            </a:avLst>
          </a:prstGeom>
          <a:noFill/>
          <a:ln w="9525">
            <a:solidFill>
              <a:schemeClr val="tx1"/>
            </a:solidFill>
            <a:miter lim="800000"/>
            <a:headEnd/>
            <a:tailEnd type="triangle" w="med" len="med"/>
          </a:ln>
          <a:effectLst/>
        </p:spPr>
      </p:cxnSp>
      <p:cxnSp>
        <p:nvCxnSpPr>
          <p:cNvPr id="423958" name="AutoShape 22"/>
          <p:cNvCxnSpPr>
            <a:cxnSpLocks noChangeShapeType="1"/>
            <a:endCxn id="423946" idx="1"/>
          </p:cNvCxnSpPr>
          <p:nvPr/>
        </p:nvCxnSpPr>
        <p:spPr bwMode="auto">
          <a:xfrm flipV="1">
            <a:off x="5616401" y="3868486"/>
            <a:ext cx="684053" cy="912071"/>
          </a:xfrm>
          <a:prstGeom prst="bentConnector3">
            <a:avLst>
              <a:gd name="adj1" fmla="val 50000"/>
            </a:avLst>
          </a:prstGeom>
          <a:noFill/>
          <a:ln w="9525">
            <a:solidFill>
              <a:schemeClr val="tx1"/>
            </a:solidFill>
            <a:miter lim="800000"/>
            <a:headEnd/>
            <a:tailEnd type="triangle" w="med" len="med"/>
          </a:ln>
          <a:effectLst/>
        </p:spPr>
      </p:cxnSp>
      <p:cxnSp>
        <p:nvCxnSpPr>
          <p:cNvPr id="423959" name="AutoShape 23"/>
          <p:cNvCxnSpPr>
            <a:cxnSpLocks noChangeShapeType="1"/>
            <a:endCxn id="423947" idx="1"/>
          </p:cNvCxnSpPr>
          <p:nvPr/>
        </p:nvCxnSpPr>
        <p:spPr bwMode="auto">
          <a:xfrm flipV="1">
            <a:off x="5616401" y="4476533"/>
            <a:ext cx="684053" cy="304024"/>
          </a:xfrm>
          <a:prstGeom prst="bentConnector3">
            <a:avLst>
              <a:gd name="adj1" fmla="val 50000"/>
            </a:avLst>
          </a:prstGeom>
          <a:noFill/>
          <a:ln w="9525">
            <a:solidFill>
              <a:schemeClr val="tx1"/>
            </a:solidFill>
            <a:miter lim="800000"/>
            <a:headEnd/>
            <a:tailEnd type="triangle" w="med" len="med"/>
          </a:ln>
          <a:effectLst/>
        </p:spPr>
      </p:cxnSp>
      <p:cxnSp>
        <p:nvCxnSpPr>
          <p:cNvPr id="423960" name="AutoShape 24"/>
          <p:cNvCxnSpPr>
            <a:cxnSpLocks noChangeShapeType="1"/>
            <a:endCxn id="423948" idx="1"/>
          </p:cNvCxnSpPr>
          <p:nvPr/>
        </p:nvCxnSpPr>
        <p:spPr bwMode="auto">
          <a:xfrm>
            <a:off x="5616401" y="4780557"/>
            <a:ext cx="684054" cy="380030"/>
          </a:xfrm>
          <a:prstGeom prst="bentConnector3">
            <a:avLst>
              <a:gd name="adj1" fmla="val 50000"/>
            </a:avLst>
          </a:prstGeom>
          <a:noFill/>
          <a:ln w="9525">
            <a:solidFill>
              <a:schemeClr val="tx1"/>
            </a:solidFill>
            <a:miter lim="800000"/>
            <a:headEnd/>
            <a:tailEnd type="triangle" w="med" len="med"/>
          </a:ln>
          <a:effectLst/>
        </p:spPr>
      </p:cxnSp>
      <p:cxnSp>
        <p:nvCxnSpPr>
          <p:cNvPr id="423961" name="AutoShape 25"/>
          <p:cNvCxnSpPr>
            <a:cxnSpLocks noChangeShapeType="1"/>
            <a:endCxn id="423949" idx="1"/>
          </p:cNvCxnSpPr>
          <p:nvPr/>
        </p:nvCxnSpPr>
        <p:spPr bwMode="auto">
          <a:xfrm>
            <a:off x="5616401" y="4780557"/>
            <a:ext cx="684053" cy="1064084"/>
          </a:xfrm>
          <a:prstGeom prst="bentConnector3">
            <a:avLst>
              <a:gd name="adj1" fmla="val 50000"/>
            </a:avLst>
          </a:prstGeom>
          <a:noFill/>
          <a:ln w="9525">
            <a:solidFill>
              <a:schemeClr val="tx1"/>
            </a:solidFill>
            <a:miter lim="800000"/>
            <a:headEnd/>
            <a:tailEnd type="triangle" w="med" len="med"/>
          </a:ln>
          <a:effectLst/>
        </p:spPr>
      </p:cxn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4"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正规作业时间计算</a:t>
            </a:r>
          </a:p>
        </p:txBody>
      </p:sp>
      <p:sp>
        <p:nvSpPr>
          <p:cNvPr id="253957" name="Rectangle 5"/>
          <p:cNvSpPr>
            <a:spLocks noGrp="1" noChangeArrowheads="1"/>
          </p:cNvSpPr>
          <p:nvPr>
            <p:ph idx="1"/>
          </p:nvPr>
        </p:nvSpPr>
        <p:spPr>
          <a:xfrm>
            <a:off x="912072" y="1596125"/>
            <a:ext cx="11856932" cy="4256335"/>
          </a:xfrm>
          <a:noFill/>
          <a:ln/>
        </p:spPr>
        <p:txBody>
          <a:bodyPr/>
          <a:lstStyle/>
          <a:p>
            <a:pPr marL="829966" indent="-829966">
              <a:buClr>
                <a:schemeClr val="tx2"/>
              </a:buClr>
              <a:buFont typeface="Wingdings" pitchFamily="2" charset="2"/>
              <a:buChar char="v"/>
            </a:pPr>
            <a:r>
              <a:rPr lang="zh-CN" altLang="en-US" sz="2000" b="1" dirty="0">
                <a:ea typeface="微软雅黑" pitchFamily="34" charset="-122"/>
              </a:rPr>
              <a:t>统计法：</a:t>
            </a:r>
          </a:p>
          <a:p>
            <a:pPr marL="829966" indent="-829966">
              <a:buClr>
                <a:schemeClr val="tx2"/>
              </a:buClr>
              <a:buNone/>
            </a:pPr>
            <a:r>
              <a:rPr lang="zh-CN" altLang="en-US" sz="2000" b="1" dirty="0">
                <a:ea typeface="微软雅黑" pitchFamily="34" charset="-122"/>
              </a:rPr>
              <a:t>      </a:t>
            </a:r>
            <a:r>
              <a:rPr lang="en-US" altLang="zh-CN" sz="2000" dirty="0">
                <a:ea typeface="微软雅黑" pitchFamily="34" charset="-122"/>
              </a:rPr>
              <a:t>a </a:t>
            </a:r>
            <a:r>
              <a:rPr lang="zh-CN" altLang="en-US" sz="2000" dirty="0">
                <a:ea typeface="微软雅黑" pitchFamily="34" charset="-122"/>
              </a:rPr>
              <a:t>经验估计法          </a:t>
            </a:r>
            <a:r>
              <a:rPr lang="en-US" altLang="zh-CN" sz="2000" dirty="0">
                <a:ea typeface="微软雅黑" pitchFamily="34" charset="-122"/>
              </a:rPr>
              <a:t>b  </a:t>
            </a:r>
            <a:r>
              <a:rPr lang="zh-CN" altLang="en-US" sz="2000" dirty="0">
                <a:ea typeface="微软雅黑" pitchFamily="34" charset="-122"/>
              </a:rPr>
              <a:t>实绩资料法</a:t>
            </a:r>
          </a:p>
          <a:p>
            <a:pPr marL="829966" indent="-829966">
              <a:buClr>
                <a:schemeClr val="tx2"/>
              </a:buClr>
              <a:buNone/>
            </a:pPr>
            <a:endParaRPr lang="zh-CN" altLang="en-US" sz="2000" b="1" dirty="0">
              <a:ea typeface="微软雅黑" pitchFamily="34" charset="-122"/>
            </a:endParaRPr>
          </a:p>
          <a:p>
            <a:pPr marL="829966" indent="-829966">
              <a:buClr>
                <a:schemeClr val="tx2"/>
              </a:buClr>
              <a:buFont typeface="Wingdings" pitchFamily="2" charset="2"/>
              <a:buChar char="v"/>
            </a:pPr>
            <a:r>
              <a:rPr lang="zh-CN" altLang="en-US" sz="2000" b="1" dirty="0">
                <a:ea typeface="微软雅黑" pitchFamily="34" charset="-122"/>
              </a:rPr>
              <a:t>时间观测法：</a:t>
            </a:r>
          </a:p>
          <a:p>
            <a:pPr marL="829966" indent="-829966">
              <a:buClr>
                <a:schemeClr val="tx2"/>
              </a:buClr>
              <a:buNone/>
            </a:pPr>
            <a:r>
              <a:rPr lang="zh-CN" altLang="en-US" sz="2000" b="1" dirty="0">
                <a:ea typeface="微软雅黑" pitchFamily="34" charset="-122"/>
              </a:rPr>
              <a:t>     </a:t>
            </a:r>
            <a:r>
              <a:rPr lang="en-US" altLang="zh-CN" sz="2000" dirty="0">
                <a:ea typeface="微软雅黑" pitchFamily="34" charset="-122"/>
              </a:rPr>
              <a:t>c </a:t>
            </a:r>
            <a:r>
              <a:rPr lang="zh-CN" altLang="en-US" sz="2000" dirty="0">
                <a:ea typeface="微软雅黑" pitchFamily="34" charset="-122"/>
              </a:rPr>
              <a:t>使用秒表法          </a:t>
            </a:r>
            <a:r>
              <a:rPr lang="en-US" altLang="zh-CN" sz="2000" dirty="0">
                <a:ea typeface="微软雅黑" pitchFamily="34" charset="-122"/>
              </a:rPr>
              <a:t>d </a:t>
            </a:r>
            <a:r>
              <a:rPr lang="zh-CN" altLang="en-US" sz="2000" dirty="0">
                <a:ea typeface="微软雅黑" pitchFamily="34" charset="-122"/>
              </a:rPr>
              <a:t>随机抽样法          </a:t>
            </a:r>
            <a:r>
              <a:rPr lang="en-US" altLang="zh-CN" sz="2000" dirty="0">
                <a:ea typeface="微软雅黑" pitchFamily="34" charset="-122"/>
              </a:rPr>
              <a:t>e VTR</a:t>
            </a:r>
          </a:p>
          <a:p>
            <a:pPr marL="829966" indent="-829966">
              <a:buClr>
                <a:schemeClr val="tx2"/>
              </a:buClr>
              <a:buNone/>
            </a:pPr>
            <a:endParaRPr lang="en-US" altLang="zh-CN" sz="2000" dirty="0">
              <a:ea typeface="微软雅黑" pitchFamily="34" charset="-122"/>
            </a:endParaRPr>
          </a:p>
          <a:p>
            <a:pPr marL="829966" indent="-829966">
              <a:buClr>
                <a:schemeClr val="tx2"/>
              </a:buClr>
              <a:buFont typeface="Wingdings" pitchFamily="2" charset="2"/>
              <a:buChar char="v"/>
            </a:pPr>
            <a:r>
              <a:rPr lang="zh-CN" altLang="en-US" sz="2000" b="1" dirty="0">
                <a:ea typeface="微软雅黑" pitchFamily="34" charset="-122"/>
              </a:rPr>
              <a:t>合成法：</a:t>
            </a:r>
          </a:p>
          <a:p>
            <a:pPr marL="829966" indent="-829966">
              <a:buClr>
                <a:schemeClr val="tx2"/>
              </a:buClr>
              <a:buNone/>
            </a:pPr>
            <a:r>
              <a:rPr lang="zh-TW" altLang="en-US" sz="2000" dirty="0">
                <a:ea typeface="微软雅黑" pitchFamily="34" charset="-122"/>
              </a:rPr>
              <a:t>      </a:t>
            </a:r>
            <a:r>
              <a:rPr lang="en-US" altLang="zh-TW" sz="2000" dirty="0">
                <a:ea typeface="微软雅黑" pitchFamily="34" charset="-122"/>
              </a:rPr>
              <a:t>f  </a:t>
            </a:r>
            <a:r>
              <a:rPr lang="en-US" altLang="zh-TW" sz="2000" dirty="0" err="1">
                <a:ea typeface="微软雅黑" pitchFamily="34" charset="-122"/>
              </a:rPr>
              <a:t>pts</a:t>
            </a:r>
            <a:r>
              <a:rPr lang="en-US" altLang="zh-TW" sz="2000" dirty="0">
                <a:ea typeface="微软雅黑" pitchFamily="34" charset="-122"/>
              </a:rPr>
              <a:t>（</a:t>
            </a:r>
            <a:r>
              <a:rPr lang="zh-CN" altLang="en-US" sz="2000" dirty="0">
                <a:ea typeface="微软雅黑" pitchFamily="34" charset="-122"/>
              </a:rPr>
              <a:t>既定时间标准法</a:t>
            </a:r>
            <a:r>
              <a:rPr lang="zh-TW" altLang="en-US" sz="2000" dirty="0">
                <a:ea typeface="微软雅黑" pitchFamily="34" charset="-122"/>
              </a:rPr>
              <a:t>）</a:t>
            </a:r>
            <a:endParaRPr lang="en-US" altLang="zh-TW" sz="2000" dirty="0">
              <a:ea typeface="微软雅黑" pitchFamily="34" charset="-122"/>
            </a:endParaRPr>
          </a:p>
          <a:p>
            <a:pPr marL="829966" indent="-829966">
              <a:buClr>
                <a:schemeClr val="tx2"/>
              </a:buClr>
              <a:buNone/>
            </a:pPr>
            <a:r>
              <a:rPr lang="en-US" altLang="zh-TW" sz="2000" dirty="0">
                <a:ea typeface="微软雅黑" pitchFamily="34" charset="-122"/>
              </a:rPr>
              <a:t>      g </a:t>
            </a:r>
            <a:r>
              <a:rPr lang="zh-CN" altLang="en-US" sz="2000" dirty="0">
                <a:ea typeface="微软雅黑" pitchFamily="34" charset="-122"/>
              </a:rPr>
              <a:t>标准时间资料法</a:t>
            </a:r>
            <a:r>
              <a:rPr lang="zh-TW" altLang="en-US" sz="2000" dirty="0">
                <a:ea typeface="微软雅黑" pitchFamily="34" charset="-122"/>
              </a:rPr>
              <a:t> </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6" name="Rectangle 2"/>
          <p:cNvSpPr>
            <a:spLocks noGrp="1" noChangeArrowheads="1"/>
          </p:cNvSpPr>
          <p:nvPr>
            <p:ph type="title"/>
          </p:nvPr>
        </p:nvSpPr>
        <p:spPr>
          <a:xfrm>
            <a:off x="2555756" y="152012"/>
            <a:ext cx="11659790" cy="1140090"/>
          </a:xfrm>
          <a:noFill/>
          <a:ln/>
        </p:spPr>
        <p:txBody>
          <a:bodyPr/>
          <a:lstStyle/>
          <a:p>
            <a:r>
              <a:rPr lang="zh-CN" altLang="en-US" dirty="0">
                <a:solidFill>
                  <a:srgbClr val="CC0000"/>
                </a:solidFill>
                <a:ea typeface="微软雅黑" pitchFamily="34" charset="-122"/>
              </a:rPr>
              <a:t>经验估计法</a:t>
            </a:r>
          </a:p>
        </p:txBody>
      </p:sp>
      <p:sp>
        <p:nvSpPr>
          <p:cNvPr id="425987" name="Rectangle 3"/>
          <p:cNvSpPr>
            <a:spLocks noGrp="1" noChangeArrowheads="1"/>
          </p:cNvSpPr>
          <p:nvPr>
            <p:ph idx="1"/>
          </p:nvPr>
        </p:nvSpPr>
        <p:spPr>
          <a:xfrm>
            <a:off x="1254099" y="1596125"/>
            <a:ext cx="11172878" cy="4256335"/>
          </a:xfrm>
          <a:noFill/>
          <a:ln/>
        </p:spPr>
        <p:txBody>
          <a:bodyPr/>
          <a:lstStyle/>
          <a:p>
            <a:pPr marL="829966" indent="-829966">
              <a:buClr>
                <a:schemeClr val="tx2"/>
              </a:buClr>
              <a:buFont typeface="Wingdings" pitchFamily="2" charset="2"/>
              <a:buChar char="v"/>
            </a:pPr>
            <a:r>
              <a:rPr lang="zh-CN" altLang="en-US" sz="2000" dirty="0">
                <a:ea typeface="微软雅黑" pitchFamily="34" charset="-122"/>
              </a:rPr>
              <a:t>由具有丰富经验的人根据加工物或其图纸决定作业条件及时间的方法</a:t>
            </a:r>
          </a:p>
          <a:p>
            <a:pPr marL="829966" indent="-829966">
              <a:buClr>
                <a:schemeClr val="tx2"/>
              </a:buClr>
              <a:buFont typeface="Wingdings" pitchFamily="2" charset="2"/>
              <a:buChar char="v"/>
            </a:pPr>
            <a:endParaRPr lang="zh-CN" altLang="en-US" sz="2000" dirty="0">
              <a:ea typeface="微软雅黑" pitchFamily="34" charset="-122"/>
            </a:endParaRPr>
          </a:p>
          <a:p>
            <a:pPr marL="829966" indent="-829966">
              <a:buClr>
                <a:schemeClr val="tx2"/>
              </a:buClr>
              <a:buFont typeface="Wingdings" pitchFamily="2" charset="2"/>
              <a:buChar char="v"/>
            </a:pPr>
            <a:r>
              <a:rPr lang="zh-CN" altLang="en-US" sz="2000" dirty="0">
                <a:ea typeface="微软雅黑" pitchFamily="34" charset="-122"/>
              </a:rPr>
              <a:t>多使用于诸如个别定货生产周期时间较长，重复性较少的企业</a:t>
            </a:r>
          </a:p>
          <a:p>
            <a:pPr marL="829966" indent="-829966">
              <a:buClr>
                <a:schemeClr val="tx2"/>
              </a:buClr>
              <a:buFont typeface="Wingdings" pitchFamily="2" charset="2"/>
              <a:buChar char="v"/>
            </a:pPr>
            <a:endParaRPr lang="zh-CN" altLang="en-US" sz="2000" dirty="0">
              <a:ea typeface="微软雅黑" pitchFamily="34" charset="-122"/>
            </a:endParaRPr>
          </a:p>
          <a:p>
            <a:pPr marL="829966" indent="-829966">
              <a:buClr>
                <a:schemeClr val="tx2"/>
              </a:buClr>
              <a:buFont typeface="Wingdings" pitchFamily="2" charset="2"/>
              <a:buChar char="v"/>
            </a:pPr>
            <a:r>
              <a:rPr lang="zh-CN" altLang="en-US" sz="2000" dirty="0">
                <a:ea typeface="微软雅黑" pitchFamily="34" charset="-122"/>
              </a:rPr>
              <a:t>估计时间因人而异，因此缺乏客观性</a:t>
            </a:r>
            <a:endParaRPr lang="zh-TW" altLang="en-US" sz="2000" dirty="0">
              <a:ea typeface="微软雅黑"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010"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实际资料法</a:t>
            </a:r>
          </a:p>
        </p:txBody>
      </p:sp>
      <p:sp>
        <p:nvSpPr>
          <p:cNvPr id="427013" name="Rectangle 5"/>
          <p:cNvSpPr>
            <a:spLocks noGrp="1" noChangeArrowheads="1"/>
          </p:cNvSpPr>
          <p:nvPr>
            <p:ph idx="1"/>
          </p:nvPr>
        </p:nvSpPr>
        <p:spPr>
          <a:xfrm>
            <a:off x="1254099" y="1596125"/>
            <a:ext cx="11172878" cy="4256335"/>
          </a:xfrm>
          <a:noFill/>
          <a:ln/>
        </p:spPr>
        <p:txBody>
          <a:bodyPr/>
          <a:lstStyle/>
          <a:p>
            <a:pPr marL="829966" indent="-829966">
              <a:buClr>
                <a:schemeClr val="tx2"/>
              </a:buClr>
              <a:buFont typeface="Wingdings" pitchFamily="2" charset="2"/>
              <a:buChar char="v"/>
            </a:pPr>
            <a:r>
              <a:rPr lang="zh-CN" altLang="en-US" sz="2000" dirty="0">
                <a:ea typeface="微软雅黑" pitchFamily="34" charset="-122"/>
              </a:rPr>
              <a:t>整理应用过去的实际时间的方法</a:t>
            </a:r>
          </a:p>
          <a:p>
            <a:pPr marL="829966" indent="-829966">
              <a:buClr>
                <a:schemeClr val="tx2"/>
              </a:buClr>
              <a:buFont typeface="Wingdings" pitchFamily="2" charset="2"/>
              <a:buChar char="v"/>
            </a:pPr>
            <a:endParaRPr lang="zh-CN" altLang="en-US" sz="2000" dirty="0">
              <a:ea typeface="微软雅黑" pitchFamily="34" charset="-122"/>
            </a:endParaRPr>
          </a:p>
          <a:p>
            <a:pPr marL="829966" indent="-829966">
              <a:buClr>
                <a:schemeClr val="tx2"/>
              </a:buClr>
              <a:buFont typeface="Wingdings" pitchFamily="2" charset="2"/>
              <a:buChar char="v"/>
            </a:pPr>
            <a:r>
              <a:rPr lang="zh-CN" altLang="en-US" sz="2000" dirty="0">
                <a:ea typeface="微软雅黑" pitchFamily="34" charset="-122"/>
              </a:rPr>
              <a:t>实际资料的收集、统计、整理耗费时间</a:t>
            </a:r>
          </a:p>
          <a:p>
            <a:pPr marL="829966" indent="-829966">
              <a:buClr>
                <a:schemeClr val="tx2"/>
              </a:buClr>
              <a:buFont typeface="Wingdings" pitchFamily="2" charset="2"/>
              <a:buChar char="v"/>
            </a:pPr>
            <a:endParaRPr lang="zh-CN" altLang="en-US" sz="2000" dirty="0">
              <a:ea typeface="微软雅黑" pitchFamily="34" charset="-122"/>
            </a:endParaRPr>
          </a:p>
          <a:p>
            <a:pPr marL="829966" indent="-829966">
              <a:buClr>
                <a:schemeClr val="tx2"/>
              </a:buClr>
              <a:buFont typeface="Wingdings" pitchFamily="2" charset="2"/>
              <a:buChar char="v"/>
            </a:pPr>
            <a:r>
              <a:rPr lang="zh-CN" altLang="en-US" sz="2000" dirty="0">
                <a:ea typeface="微软雅黑" pitchFamily="34" charset="-122"/>
              </a:rPr>
              <a:t>实际时间中有可能包含很多损失，因此很难说是真正意义是的标准时间</a:t>
            </a:r>
            <a:endParaRPr lang="zh-TW" altLang="en-US" sz="2000" dirty="0">
              <a:ea typeface="微软雅黑"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8034"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使用秒表法</a:t>
            </a:r>
          </a:p>
        </p:txBody>
      </p:sp>
      <p:sp>
        <p:nvSpPr>
          <p:cNvPr id="428037" name="Rectangle 5"/>
          <p:cNvSpPr>
            <a:spLocks noGrp="1" noChangeArrowheads="1"/>
          </p:cNvSpPr>
          <p:nvPr>
            <p:ph idx="1"/>
          </p:nvPr>
        </p:nvSpPr>
        <p:spPr>
          <a:xfrm>
            <a:off x="1254099" y="1596125"/>
            <a:ext cx="11172878" cy="4256335"/>
          </a:xfrm>
          <a:noFill/>
          <a:ln/>
        </p:spPr>
        <p:txBody>
          <a:bodyPr/>
          <a:lstStyle/>
          <a:p>
            <a:pPr marL="829966" indent="-829966">
              <a:buClr>
                <a:schemeClr val="tx2"/>
              </a:buClr>
              <a:buFont typeface="Wingdings" pitchFamily="2" charset="2"/>
              <a:buChar char="v"/>
            </a:pPr>
            <a:r>
              <a:rPr lang="zh-CN" altLang="en-US" sz="2000" dirty="0">
                <a:ea typeface="微软雅黑" pitchFamily="34" charset="-122"/>
              </a:rPr>
              <a:t>用秒表直接地连续测定作业，把整理后的测定时间作为标准时间，既简单又可适用手任何作业，因此普及面很广</a:t>
            </a:r>
          </a:p>
          <a:p>
            <a:pPr marL="829966" indent="-829966">
              <a:buClr>
                <a:schemeClr val="tx2"/>
              </a:buClr>
              <a:buFont typeface="Wingdings" pitchFamily="2" charset="2"/>
              <a:buChar char="v"/>
            </a:pPr>
            <a:endParaRPr lang="zh-CN" altLang="en-US" sz="2000" dirty="0">
              <a:ea typeface="微软雅黑" pitchFamily="34" charset="-122"/>
            </a:endParaRPr>
          </a:p>
          <a:p>
            <a:pPr marL="829966" indent="-829966">
              <a:buClr>
                <a:schemeClr val="tx2"/>
              </a:buClr>
              <a:buFont typeface="Wingdings" pitchFamily="2" charset="2"/>
              <a:buChar char="v"/>
            </a:pPr>
            <a:r>
              <a:rPr lang="zh-CN" altLang="en-US" sz="2000" dirty="0">
                <a:ea typeface="微软雅黑" pitchFamily="34" charset="-122"/>
              </a:rPr>
              <a:t>把测定时间变换成基准时间需要评估，但评估时不免带有观测者的主观性，因此稍欠缺客观性</a:t>
            </a:r>
          </a:p>
          <a:p>
            <a:pPr marL="829966" indent="-829966">
              <a:buClr>
                <a:schemeClr val="tx2"/>
              </a:buClr>
              <a:buFont typeface="Wingdings" pitchFamily="2" charset="2"/>
              <a:buChar char="v"/>
            </a:pPr>
            <a:endParaRPr lang="zh-CN" altLang="en-US" sz="2000" dirty="0">
              <a:ea typeface="微软雅黑" pitchFamily="34" charset="-122"/>
            </a:endParaRPr>
          </a:p>
          <a:p>
            <a:pPr marL="829966" indent="-829966">
              <a:buClr>
                <a:schemeClr val="tx2"/>
              </a:buClr>
              <a:buFont typeface="Wingdings" pitchFamily="2" charset="2"/>
              <a:buChar char="v"/>
            </a:pPr>
            <a:r>
              <a:rPr lang="zh-CN" altLang="en-US" sz="2000" dirty="0">
                <a:ea typeface="微软雅黑" pitchFamily="34" charset="-122"/>
              </a:rPr>
              <a:t>如果没有进行作业，就无法设定标准时间，因此不可以须事前设定</a:t>
            </a:r>
            <a:endParaRPr lang="zh-TW" altLang="en-US" sz="2000" dirty="0">
              <a:ea typeface="微软雅黑"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058"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工作抽样法</a:t>
            </a:r>
          </a:p>
        </p:txBody>
      </p:sp>
      <p:sp>
        <p:nvSpPr>
          <p:cNvPr id="429061" name="Rectangle 5"/>
          <p:cNvSpPr>
            <a:spLocks noGrp="1" noChangeArrowheads="1"/>
          </p:cNvSpPr>
          <p:nvPr>
            <p:ph idx="1"/>
          </p:nvPr>
        </p:nvSpPr>
        <p:spPr>
          <a:xfrm>
            <a:off x="1254099" y="1596125"/>
            <a:ext cx="11172878" cy="4256335"/>
          </a:xfrm>
          <a:noFill/>
          <a:ln/>
        </p:spPr>
        <p:txBody>
          <a:bodyPr/>
          <a:lstStyle/>
          <a:p>
            <a:pPr marL="829966" indent="-829966">
              <a:buClr>
                <a:schemeClr val="tx2"/>
              </a:buClr>
              <a:buFont typeface="Wingdings" pitchFamily="2" charset="2"/>
              <a:buChar char="v"/>
            </a:pPr>
            <a:r>
              <a:rPr lang="zh-CN" altLang="en-US" sz="2000" dirty="0">
                <a:ea typeface="微软雅黑" pitchFamily="34" charset="-122"/>
              </a:rPr>
              <a:t>以运行分析的数据为基础，根据各要素作业的发生比率，期间投入的工时数和产量的关系决定时间的方法</a:t>
            </a:r>
          </a:p>
          <a:p>
            <a:pPr marL="829966" indent="-829966">
              <a:buClr>
                <a:schemeClr val="tx2"/>
              </a:buClr>
              <a:buFont typeface="Wingdings" pitchFamily="2" charset="2"/>
              <a:buChar char="v"/>
            </a:pPr>
            <a:endParaRPr lang="zh-CN" altLang="en-US" sz="2000" dirty="0">
              <a:ea typeface="微软雅黑" pitchFamily="34" charset="-122"/>
            </a:endParaRPr>
          </a:p>
          <a:p>
            <a:pPr marL="829966" indent="-829966">
              <a:buClr>
                <a:schemeClr val="tx2"/>
              </a:buClr>
              <a:buFont typeface="Wingdings" pitchFamily="2" charset="2"/>
              <a:buChar char="v"/>
            </a:pPr>
            <a:r>
              <a:rPr lang="zh-CN" altLang="en-US" sz="2000" dirty="0">
                <a:ea typeface="微软雅黑" pitchFamily="34" charset="-122"/>
              </a:rPr>
              <a:t>主要针对作业方法，作业条件等不确定的作业，周期时间长的作业来设定时间</a:t>
            </a:r>
          </a:p>
          <a:p>
            <a:pPr marL="829966" indent="-829966">
              <a:buClr>
                <a:schemeClr val="tx2"/>
              </a:buClr>
              <a:buFont typeface="Wingdings" pitchFamily="2" charset="2"/>
              <a:buChar char="v"/>
            </a:pPr>
            <a:endParaRPr lang="zh-CN" altLang="en-US" sz="2000" dirty="0">
              <a:ea typeface="微软雅黑" pitchFamily="34" charset="-122"/>
            </a:endParaRPr>
          </a:p>
          <a:p>
            <a:pPr marL="829966" indent="-829966">
              <a:buClr>
                <a:schemeClr val="tx2"/>
              </a:buClr>
              <a:buFont typeface="Wingdings" pitchFamily="2" charset="2"/>
              <a:buChar char="v"/>
            </a:pPr>
            <a:r>
              <a:rPr lang="zh-CN" altLang="en-US" sz="2000" dirty="0">
                <a:ea typeface="微软雅黑" pitchFamily="34" charset="-122"/>
              </a:rPr>
              <a:t>需要评估</a:t>
            </a:r>
          </a:p>
          <a:p>
            <a:pPr marL="829966" indent="-829966">
              <a:buClr>
                <a:schemeClr val="tx2"/>
              </a:buClr>
              <a:buFont typeface="Wingdings" pitchFamily="2" charset="2"/>
              <a:buChar char="v"/>
            </a:pPr>
            <a:endParaRPr lang="zh-TW" altLang="en-US" sz="2000" dirty="0">
              <a:ea typeface="微软雅黑"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82" name="Rectangle 2"/>
          <p:cNvSpPr>
            <a:spLocks noGrp="1" noChangeArrowheads="1"/>
          </p:cNvSpPr>
          <p:nvPr>
            <p:ph type="title"/>
          </p:nvPr>
        </p:nvSpPr>
        <p:spPr>
          <a:xfrm>
            <a:off x="2448871" y="152012"/>
            <a:ext cx="11659790" cy="1140090"/>
          </a:xfrm>
          <a:noFill/>
          <a:ln/>
        </p:spPr>
        <p:txBody>
          <a:bodyPr/>
          <a:lstStyle/>
          <a:p>
            <a:r>
              <a:rPr lang="en-US" altLang="zh-CN" dirty="0">
                <a:solidFill>
                  <a:srgbClr val="CC0000"/>
                </a:solidFill>
                <a:ea typeface="微软雅黑" pitchFamily="34" charset="-122"/>
              </a:rPr>
              <a:t>PTS</a:t>
            </a:r>
          </a:p>
        </p:txBody>
      </p:sp>
      <p:sp>
        <p:nvSpPr>
          <p:cNvPr id="430085" name="Rectangle 5"/>
          <p:cNvSpPr>
            <a:spLocks noGrp="1" noChangeArrowheads="1"/>
          </p:cNvSpPr>
          <p:nvPr>
            <p:ph idx="1"/>
          </p:nvPr>
        </p:nvSpPr>
        <p:spPr>
          <a:xfrm>
            <a:off x="798063" y="1824143"/>
            <a:ext cx="12084950" cy="4256335"/>
          </a:xfrm>
          <a:noFill/>
          <a:ln/>
        </p:spPr>
        <p:txBody>
          <a:bodyPr/>
          <a:lstStyle/>
          <a:p>
            <a:pPr marL="829966" indent="-829966">
              <a:buClr>
                <a:schemeClr val="tx2"/>
              </a:buClr>
              <a:buFont typeface="Wingdings" pitchFamily="2" charset="2"/>
              <a:buChar char="v"/>
            </a:pPr>
            <a:r>
              <a:rPr lang="zh-CN" altLang="en-US" sz="2000" dirty="0">
                <a:ea typeface="微软雅黑" pitchFamily="34" charset="-122"/>
              </a:rPr>
              <a:t>对于作业者进行的每个动作以按照时间值的变动因素而设定的</a:t>
            </a:r>
            <a:r>
              <a:rPr lang="zh-CN" altLang="en-US" sz="2000" dirty="0">
                <a:latin typeface="Times New Roman"/>
                <a:ea typeface="微软雅黑" pitchFamily="34" charset="-122"/>
              </a:rPr>
              <a:t>“</a:t>
            </a:r>
            <a:r>
              <a:rPr lang="zh-CN" altLang="en-US" sz="2000" dirty="0">
                <a:ea typeface="微软雅黑" pitchFamily="34" charset="-122"/>
              </a:rPr>
              <a:t>动作时间表</a:t>
            </a:r>
            <a:r>
              <a:rPr lang="zh-CN" altLang="en-US" sz="2000" dirty="0">
                <a:latin typeface="Times New Roman"/>
                <a:ea typeface="微软雅黑" pitchFamily="34" charset="-122"/>
              </a:rPr>
              <a:t>”</a:t>
            </a:r>
            <a:r>
              <a:rPr lang="zh-CN" altLang="en-US" sz="2000" dirty="0">
                <a:ea typeface="微软雅黑" pitchFamily="34" charset="-122"/>
              </a:rPr>
              <a:t>来估计时间的方法</a:t>
            </a:r>
          </a:p>
          <a:p>
            <a:pPr marL="829966" indent="-829966">
              <a:buClr>
                <a:schemeClr val="tx2"/>
              </a:buClr>
              <a:buFont typeface="Wingdings" pitchFamily="2" charset="2"/>
              <a:buChar char="v"/>
            </a:pPr>
            <a:r>
              <a:rPr lang="zh-CN" altLang="en-US" sz="2000" dirty="0">
                <a:ea typeface="微软雅黑" pitchFamily="34" charset="-122"/>
              </a:rPr>
              <a:t>这些时间值是以某基准速度为前提而设定，因此不需要评估，无测定者主观性</a:t>
            </a:r>
          </a:p>
          <a:p>
            <a:pPr marL="829966" indent="-829966">
              <a:buClr>
                <a:schemeClr val="tx2"/>
              </a:buClr>
              <a:buFont typeface="Wingdings" pitchFamily="2" charset="2"/>
              <a:buChar char="v"/>
            </a:pPr>
            <a:r>
              <a:rPr lang="zh-CN" altLang="en-US" sz="2000" dirty="0">
                <a:ea typeface="微软雅黑" pitchFamily="34" charset="-122"/>
              </a:rPr>
              <a:t>作业者即使不进行作业，如果知道其作业工程及作业条件，可以事前设定最适合的方法，并以此为基础设定标准时间</a:t>
            </a:r>
          </a:p>
          <a:p>
            <a:pPr marL="829966" indent="-829966">
              <a:buClr>
                <a:schemeClr val="tx2"/>
              </a:buClr>
              <a:buFont typeface="Wingdings" pitchFamily="2" charset="2"/>
              <a:buChar char="v"/>
            </a:pPr>
            <a:r>
              <a:rPr lang="zh-CN" altLang="en-US" sz="2000" dirty="0">
                <a:ea typeface="微软雅黑" pitchFamily="34" charset="-122"/>
              </a:rPr>
              <a:t>适用于周期短，重复性较高的作业</a:t>
            </a:r>
            <a:endParaRPr lang="zh-TW" altLang="en-US" sz="2000" dirty="0">
              <a:ea typeface="微软雅黑"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1106"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标准时间资料法</a:t>
            </a:r>
          </a:p>
        </p:txBody>
      </p:sp>
      <p:sp>
        <p:nvSpPr>
          <p:cNvPr id="431107" name="Rectangle 3"/>
          <p:cNvSpPr>
            <a:spLocks noGrp="1" noChangeArrowheads="1"/>
          </p:cNvSpPr>
          <p:nvPr>
            <p:ph idx="1"/>
          </p:nvPr>
        </p:nvSpPr>
        <p:spPr>
          <a:xfrm>
            <a:off x="1254099" y="1596125"/>
            <a:ext cx="11172878" cy="4256335"/>
          </a:xfrm>
          <a:noFill/>
          <a:ln/>
        </p:spPr>
        <p:txBody>
          <a:bodyPr/>
          <a:lstStyle/>
          <a:p>
            <a:pPr marL="829966" indent="-829966">
              <a:buClr>
                <a:schemeClr val="tx2"/>
              </a:buClr>
              <a:buFont typeface="Wingdings" pitchFamily="2" charset="2"/>
              <a:buChar char="v"/>
            </a:pPr>
            <a:r>
              <a:rPr lang="zh-CN" altLang="en-US" sz="2000" dirty="0">
                <a:ea typeface="微软雅黑" pitchFamily="34" charset="-122"/>
              </a:rPr>
              <a:t>是指按照</a:t>
            </a:r>
            <a:r>
              <a:rPr lang="en-US" altLang="zh-CN" sz="2000" dirty="0">
                <a:ea typeface="微软雅黑" pitchFamily="34" charset="-122"/>
              </a:rPr>
              <a:t>PTS</a:t>
            </a:r>
            <a:r>
              <a:rPr lang="zh-CN" altLang="en-US" sz="2000" dirty="0">
                <a:ea typeface="微软雅黑" pitchFamily="34" charset="-122"/>
              </a:rPr>
              <a:t>所测的时间资料，按照要素作业分类，把各变动因素整理及分类后成为企业里独自的时间资料。</a:t>
            </a:r>
          </a:p>
          <a:p>
            <a:pPr marL="829966" indent="-829966">
              <a:buClr>
                <a:schemeClr val="tx2"/>
              </a:buClr>
              <a:buFont typeface="Wingdings" pitchFamily="2" charset="2"/>
              <a:buChar char="v"/>
            </a:pPr>
            <a:endParaRPr lang="zh-CN" altLang="en-US" sz="2000" dirty="0">
              <a:ea typeface="微软雅黑" pitchFamily="34" charset="-122"/>
            </a:endParaRPr>
          </a:p>
          <a:p>
            <a:pPr marL="829966" indent="-829966">
              <a:buClr>
                <a:schemeClr val="tx2"/>
              </a:buClr>
              <a:buFont typeface="Wingdings" pitchFamily="2" charset="2"/>
              <a:buChar char="v"/>
            </a:pPr>
            <a:r>
              <a:rPr lang="zh-CN" altLang="en-US" sz="2000" dirty="0">
                <a:ea typeface="微软雅黑" pitchFamily="34" charset="-122"/>
              </a:rPr>
              <a:t>如果有使用手册，谁都可以在短时间内进行时间设定</a:t>
            </a:r>
          </a:p>
          <a:p>
            <a:pPr marL="829966" indent="-829966">
              <a:buClr>
                <a:schemeClr val="tx2"/>
              </a:buClr>
              <a:buFont typeface="Wingdings" pitchFamily="2" charset="2"/>
              <a:buChar char="v"/>
            </a:pPr>
            <a:endParaRPr lang="zh-CN" altLang="en-US" sz="2000" dirty="0">
              <a:ea typeface="微软雅黑" pitchFamily="34" charset="-122"/>
            </a:endParaRPr>
          </a:p>
          <a:p>
            <a:pPr marL="829966" indent="-829966">
              <a:buClr>
                <a:schemeClr val="tx2"/>
              </a:buClr>
              <a:buFont typeface="Wingdings" pitchFamily="2" charset="2"/>
              <a:buChar char="v"/>
            </a:pPr>
            <a:r>
              <a:rPr lang="zh-CN" altLang="en-US" sz="2000" dirty="0">
                <a:ea typeface="微软雅黑" pitchFamily="34" charset="-122"/>
              </a:rPr>
              <a:t>有必要定期进行时间资料的维护</a:t>
            </a:r>
            <a:endParaRPr lang="zh-TW" altLang="en-US" sz="2000" dirty="0">
              <a:ea typeface="微软雅黑"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0"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设定宽裕系数</a:t>
            </a:r>
          </a:p>
        </p:txBody>
      </p:sp>
      <p:sp>
        <p:nvSpPr>
          <p:cNvPr id="432131" name="Rectangle 3"/>
          <p:cNvSpPr>
            <a:spLocks noGrp="1" noChangeArrowheads="1"/>
          </p:cNvSpPr>
          <p:nvPr>
            <p:ph idx="1"/>
          </p:nvPr>
        </p:nvSpPr>
        <p:spPr>
          <a:xfrm>
            <a:off x="1254099" y="1596125"/>
            <a:ext cx="11172878" cy="4256335"/>
          </a:xfrm>
          <a:noFill/>
          <a:ln/>
        </p:spPr>
        <p:txBody>
          <a:bodyPr/>
          <a:lstStyle/>
          <a:p>
            <a:pPr marL="829966" indent="-829966">
              <a:lnSpc>
                <a:spcPct val="90000"/>
              </a:lnSpc>
              <a:buClr>
                <a:schemeClr val="tx2"/>
              </a:buClr>
              <a:buFont typeface="Wingdings" pitchFamily="2" charset="2"/>
              <a:buChar char="v"/>
            </a:pPr>
            <a:r>
              <a:rPr lang="zh-CN" altLang="en-US" sz="2000" dirty="0">
                <a:ea typeface="微软雅黑" pitchFamily="34" charset="-122"/>
              </a:rPr>
              <a:t>所谓宽裕是对作业时</a:t>
            </a:r>
            <a:r>
              <a:rPr lang="zh-CN" altLang="en-US" sz="2000" dirty="0">
                <a:solidFill>
                  <a:schemeClr val="hlink"/>
                </a:solidFill>
                <a:ea typeface="微软雅黑" pitchFamily="34" charset="-122"/>
              </a:rPr>
              <a:t>必不可少</a:t>
            </a:r>
            <a:r>
              <a:rPr lang="zh-CN" altLang="en-US" sz="2000" dirty="0">
                <a:ea typeface="微软雅黑" pitchFamily="34" charset="-122"/>
              </a:rPr>
              <a:t>的延迟进行的补偿，制定标准时，要包含</a:t>
            </a:r>
            <a:r>
              <a:rPr lang="zh-CN" altLang="en-US" sz="2000" dirty="0">
                <a:solidFill>
                  <a:schemeClr val="hlink"/>
                </a:solidFill>
                <a:ea typeface="微软雅黑" pitchFamily="34" charset="-122"/>
              </a:rPr>
              <a:t>必要的延迟</a:t>
            </a:r>
            <a:r>
              <a:rPr lang="zh-CN" altLang="en-US" sz="2000" dirty="0">
                <a:ea typeface="微软雅黑" pitchFamily="34" charset="-122"/>
              </a:rPr>
              <a:t>。</a:t>
            </a:r>
          </a:p>
          <a:p>
            <a:pPr marL="829966" indent="-829966">
              <a:lnSpc>
                <a:spcPct val="90000"/>
              </a:lnSpc>
              <a:buClr>
                <a:schemeClr val="tx2"/>
              </a:buClr>
              <a:buFont typeface="Wingdings" pitchFamily="2" charset="2"/>
              <a:buChar char="v"/>
            </a:pPr>
            <a:r>
              <a:rPr lang="zh-CN" altLang="en-US" sz="2000" dirty="0">
                <a:ea typeface="微软雅黑" pitchFamily="34" charset="-122"/>
              </a:rPr>
              <a:t>宽裕系数的设定：</a:t>
            </a:r>
          </a:p>
          <a:p>
            <a:pPr marL="829966" indent="-829966">
              <a:lnSpc>
                <a:spcPct val="90000"/>
              </a:lnSpc>
              <a:buClr>
                <a:schemeClr val="tx2"/>
              </a:buClr>
              <a:buNone/>
            </a:pPr>
            <a:r>
              <a:rPr lang="zh-CN" altLang="en-US" sz="2000" b="1" dirty="0">
                <a:ea typeface="微软雅黑" pitchFamily="34" charset="-122"/>
              </a:rPr>
              <a:t> 疲劳宽裕：</a:t>
            </a:r>
          </a:p>
          <a:p>
            <a:pPr marL="829966" indent="-829966">
              <a:lnSpc>
                <a:spcPct val="90000"/>
              </a:lnSpc>
              <a:buClr>
                <a:schemeClr val="tx2"/>
              </a:buClr>
              <a:buFont typeface="Wingdings" pitchFamily="2" charset="2"/>
              <a:buChar char="Ø"/>
            </a:pPr>
            <a:r>
              <a:rPr lang="zh-CN" altLang="en-US" sz="2000" dirty="0">
                <a:ea typeface="微软雅黑" pitchFamily="34" charset="-122"/>
              </a:rPr>
              <a:t>作业环境及条件，根据热、冷、照明、气体、粉尘、噪声、振动、湿气等程度</a:t>
            </a:r>
          </a:p>
          <a:p>
            <a:pPr marL="829966" indent="-829966">
              <a:lnSpc>
                <a:spcPct val="90000"/>
              </a:lnSpc>
              <a:buClr>
                <a:schemeClr val="tx2"/>
              </a:buClr>
              <a:buFont typeface="Wingdings" pitchFamily="2" charset="2"/>
              <a:buChar char="Ø"/>
            </a:pPr>
            <a:r>
              <a:rPr lang="zh-CN" altLang="en-US" sz="2000" dirty="0">
                <a:ea typeface="微软雅黑" pitchFamily="34" charset="-122"/>
              </a:rPr>
              <a:t>根据作业姿势，座姿、立姿等姿势不平衡的程度</a:t>
            </a:r>
          </a:p>
          <a:p>
            <a:pPr marL="829966" indent="-829966">
              <a:lnSpc>
                <a:spcPct val="90000"/>
              </a:lnSpc>
              <a:buClr>
                <a:schemeClr val="tx2"/>
              </a:buClr>
              <a:buFont typeface="Wingdings" pitchFamily="2" charset="2"/>
              <a:buChar char="Ø"/>
            </a:pPr>
            <a:r>
              <a:rPr lang="zh-CN" altLang="en-US" sz="2000" dirty="0">
                <a:ea typeface="微软雅黑" pitchFamily="34" charset="-122"/>
              </a:rPr>
              <a:t>根据精神的努力，检查、点检等精神紧张的程度</a:t>
            </a:r>
          </a:p>
          <a:p>
            <a:pPr marL="829966" indent="-829966">
              <a:lnSpc>
                <a:spcPct val="90000"/>
              </a:lnSpc>
              <a:buClr>
                <a:schemeClr val="tx2"/>
              </a:buClr>
              <a:buFont typeface="Wingdings" pitchFamily="2" charset="2"/>
              <a:buChar char="Ø"/>
            </a:pPr>
            <a:r>
              <a:rPr lang="zh-CN" altLang="en-US" sz="2000" dirty="0">
                <a:ea typeface="微软雅黑" pitchFamily="34" charset="-122"/>
              </a:rPr>
              <a:t>根据肉体的努力，重力、作业位置等肉体努力程度</a:t>
            </a:r>
          </a:p>
          <a:p>
            <a:pPr marL="829966" indent="-829966">
              <a:lnSpc>
                <a:spcPct val="90000"/>
              </a:lnSpc>
              <a:buClr>
                <a:schemeClr val="tx2"/>
              </a:buClr>
              <a:buNone/>
            </a:pPr>
            <a:r>
              <a:rPr lang="zh-CN" altLang="en-US" sz="2000" b="1" dirty="0">
                <a:ea typeface="微软雅黑" pitchFamily="34" charset="-122"/>
              </a:rPr>
              <a:t>作业宽裕：</a:t>
            </a:r>
          </a:p>
          <a:p>
            <a:pPr marL="829966" indent="-829966">
              <a:lnSpc>
                <a:spcPct val="90000"/>
              </a:lnSpc>
              <a:buClr>
                <a:schemeClr val="tx2"/>
              </a:buClr>
              <a:buFont typeface="Wingdings" pitchFamily="2" charset="2"/>
              <a:buChar char="Ø"/>
            </a:pPr>
            <a:r>
              <a:rPr lang="zh-CN" altLang="en-US" sz="2000" dirty="0">
                <a:ea typeface="微软雅黑" pitchFamily="34" charset="-122"/>
              </a:rPr>
              <a:t>根据管理，作业特性，有必要，但不正规的作业发生的程度</a:t>
            </a:r>
          </a:p>
          <a:p>
            <a:pPr marL="829966" indent="-829966">
              <a:lnSpc>
                <a:spcPct val="90000"/>
              </a:lnSpc>
              <a:buClr>
                <a:schemeClr val="tx2"/>
              </a:buClr>
              <a:buNone/>
            </a:pPr>
            <a:r>
              <a:rPr lang="zh-CN" altLang="en-US" sz="2000" b="1" dirty="0">
                <a:ea typeface="微软雅黑" pitchFamily="34" charset="-122"/>
              </a:rPr>
              <a:t>现场宽裕：</a:t>
            </a:r>
          </a:p>
          <a:p>
            <a:pPr marL="829966" indent="-829966">
              <a:lnSpc>
                <a:spcPct val="90000"/>
              </a:lnSpc>
              <a:buClr>
                <a:schemeClr val="tx2"/>
              </a:buClr>
              <a:buFont typeface="Wingdings" pitchFamily="2" charset="2"/>
              <a:buChar char="Ø"/>
            </a:pPr>
            <a:r>
              <a:rPr lang="zh-CN" altLang="en-US" sz="2000" dirty="0">
                <a:ea typeface="微软雅黑" pitchFamily="34" charset="-122"/>
              </a:rPr>
              <a:t>根据管理上的要求：管理监督者的方针</a:t>
            </a:r>
            <a:endParaRPr lang="zh-TW" altLang="en-US" sz="2000" dirty="0">
              <a:ea typeface="微软雅黑"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生产线平衡</a:t>
            </a:r>
            <a:endParaRPr lang="zh-TW" altLang="en-US" dirty="0">
              <a:solidFill>
                <a:srgbClr val="CC0000"/>
              </a:solidFill>
              <a:ea typeface="微软雅黑" pitchFamily="34" charset="-122"/>
            </a:endParaRPr>
          </a:p>
        </p:txBody>
      </p:sp>
      <p:sp>
        <p:nvSpPr>
          <p:cNvPr id="254979" name="Rectangle 3"/>
          <p:cNvSpPr>
            <a:spLocks noGrp="1" noChangeArrowheads="1"/>
          </p:cNvSpPr>
          <p:nvPr>
            <p:ph idx="1"/>
          </p:nvPr>
        </p:nvSpPr>
        <p:spPr>
          <a:xfrm>
            <a:off x="1026081" y="2012576"/>
            <a:ext cx="11628914" cy="4104323"/>
          </a:xfrm>
          <a:noFill/>
          <a:ln/>
        </p:spPr>
        <p:txBody>
          <a:bodyPr/>
          <a:lstStyle/>
          <a:p>
            <a:pPr marL="829966" indent="-829966">
              <a:lnSpc>
                <a:spcPct val="90000"/>
              </a:lnSpc>
              <a:buClr>
                <a:schemeClr val="tx2"/>
              </a:buClr>
              <a:buFont typeface="Wingdings" pitchFamily="2" charset="2"/>
              <a:buChar char="v"/>
            </a:pPr>
            <a:r>
              <a:rPr lang="zh-CN" altLang="en-US" sz="2000" dirty="0">
                <a:latin typeface="微软雅黑" pitchFamily="34" charset="-122"/>
                <a:ea typeface="微软雅黑" pitchFamily="34" charset="-122"/>
              </a:rPr>
              <a:t>生产线平衡：几个人分担一个工作，用一定的速度以先后顺序使物品流动的方式叫做</a:t>
            </a:r>
            <a:r>
              <a:rPr lang="zh-CN" altLang="en-US" sz="2000" dirty="0">
                <a:latin typeface="Times New Roman"/>
                <a:ea typeface="微软雅黑" pitchFamily="34" charset="-122"/>
              </a:rPr>
              <a:t>“</a:t>
            </a:r>
            <a:r>
              <a:rPr lang="zh-CN" altLang="en-US" sz="2000" dirty="0">
                <a:latin typeface="微软雅黑" pitchFamily="34" charset="-122"/>
                <a:ea typeface="微软雅黑" pitchFamily="34" charset="-122"/>
              </a:rPr>
              <a:t>流水线生产方式</a:t>
            </a:r>
            <a:r>
              <a:rPr lang="zh-CN" altLang="en-US" sz="2000" dirty="0">
                <a:latin typeface="Times New Roman"/>
                <a:ea typeface="微软雅黑" pitchFamily="34" charset="-122"/>
              </a:rPr>
              <a:t>”</a:t>
            </a:r>
            <a:r>
              <a:rPr lang="zh-CN" altLang="en-US" sz="2000" dirty="0">
                <a:latin typeface="微软雅黑" pitchFamily="34" charset="-122"/>
                <a:ea typeface="微软雅黑" pitchFamily="34" charset="-122"/>
              </a:rPr>
              <a:t>。在这种方式中因分配在各个工位的工作量的差异以及作业者能力的差异而产生</a:t>
            </a:r>
            <a:r>
              <a:rPr lang="zh-CN" altLang="en-US" sz="2000" dirty="0">
                <a:latin typeface="Times New Roman"/>
                <a:ea typeface="微软雅黑" pitchFamily="34" charset="-122"/>
              </a:rPr>
              <a:t>“</a:t>
            </a:r>
            <a:r>
              <a:rPr lang="zh-CN" altLang="en-US" sz="2000" dirty="0">
                <a:latin typeface="微软雅黑" pitchFamily="34" charset="-122"/>
                <a:ea typeface="微软雅黑" pitchFamily="34" charset="-122"/>
              </a:rPr>
              <a:t>作业者等待工作</a:t>
            </a:r>
            <a:r>
              <a:rPr lang="zh-CN" altLang="en-US" sz="2000" dirty="0">
                <a:latin typeface="Times New Roman"/>
                <a:ea typeface="微软雅黑" pitchFamily="34" charset="-122"/>
              </a:rPr>
              <a:t>”</a:t>
            </a:r>
            <a:r>
              <a:rPr lang="zh-CN" altLang="en-US" sz="2000" dirty="0">
                <a:latin typeface="微软雅黑" pitchFamily="34" charset="-122"/>
                <a:ea typeface="微软雅黑" pitchFamily="34" charset="-122"/>
              </a:rPr>
              <a:t>、</a:t>
            </a:r>
            <a:r>
              <a:rPr lang="zh-CN" altLang="en-US" sz="2000" dirty="0">
                <a:latin typeface="Times New Roman"/>
                <a:ea typeface="微软雅黑" pitchFamily="34" charset="-122"/>
              </a:rPr>
              <a:t>“</a:t>
            </a:r>
            <a:r>
              <a:rPr lang="zh-CN" altLang="en-US" sz="2000" dirty="0">
                <a:latin typeface="微软雅黑" pitchFamily="34" charset="-122"/>
                <a:ea typeface="微软雅黑" pitchFamily="34" charset="-122"/>
              </a:rPr>
              <a:t>堆积的产生</a:t>
            </a:r>
            <a:r>
              <a:rPr lang="zh-CN" altLang="en-US" sz="2000" dirty="0">
                <a:latin typeface="Times New Roman"/>
                <a:ea typeface="微软雅黑" pitchFamily="34" charset="-122"/>
              </a:rPr>
              <a:t>”</a:t>
            </a:r>
            <a:r>
              <a:rPr lang="zh-CN" altLang="en-US" sz="2000" dirty="0">
                <a:latin typeface="微软雅黑" pitchFamily="34" charset="-122"/>
                <a:ea typeface="微软雅黑" pitchFamily="34" charset="-122"/>
              </a:rPr>
              <a:t>等浪费现象出现。</a:t>
            </a:r>
          </a:p>
          <a:p>
            <a:pPr marL="829966" indent="-829966">
              <a:lnSpc>
                <a:spcPct val="90000"/>
              </a:lnSpc>
              <a:buClr>
                <a:schemeClr val="tx2"/>
              </a:buClr>
              <a:buNone/>
            </a:pPr>
            <a:endParaRPr lang="zh-CN" altLang="en-US" sz="2000" dirty="0">
              <a:latin typeface="微软雅黑" pitchFamily="34" charset="-122"/>
              <a:ea typeface="微软雅黑" pitchFamily="34" charset="-122"/>
            </a:endParaRPr>
          </a:p>
          <a:p>
            <a:pPr marL="829966" indent="-829966">
              <a:lnSpc>
                <a:spcPct val="90000"/>
              </a:lnSpc>
              <a:buClr>
                <a:schemeClr val="tx2"/>
              </a:buClr>
              <a:buFont typeface="Wingdings" pitchFamily="2" charset="2"/>
              <a:buChar char="v"/>
            </a:pPr>
            <a:r>
              <a:rPr lang="zh-CN" altLang="en-US" sz="2000" dirty="0">
                <a:latin typeface="微软雅黑" pitchFamily="34" charset="-122"/>
                <a:ea typeface="微软雅黑" pitchFamily="34" charset="-122"/>
              </a:rPr>
              <a:t>生产线平衡效率 </a:t>
            </a:r>
            <a:r>
              <a:rPr lang="en-US" altLang="zh-CN" sz="2000" dirty="0">
                <a:latin typeface="微软雅黑" pitchFamily="34" charset="-122"/>
                <a:ea typeface="微软雅黑" pitchFamily="34" charset="-122"/>
              </a:rPr>
              <a:t>==</a:t>
            </a:r>
          </a:p>
          <a:p>
            <a:pPr marL="829966" indent="-829966">
              <a:lnSpc>
                <a:spcPct val="90000"/>
              </a:lnSpc>
              <a:buClr>
                <a:schemeClr val="tx2"/>
              </a:buClr>
              <a:buNone/>
            </a:pPr>
            <a:r>
              <a:rPr lang="en-US" altLang="zh-CN" sz="2000" dirty="0">
                <a:latin typeface="微软雅黑" pitchFamily="34" charset="-122"/>
                <a:ea typeface="微软雅黑" pitchFamily="34" charset="-122"/>
              </a:rPr>
              <a:t>            </a:t>
            </a:r>
            <a:r>
              <a:rPr lang="zh-CN" altLang="en-US" sz="2000" dirty="0">
                <a:latin typeface="微软雅黑" pitchFamily="34" charset="-122"/>
                <a:ea typeface="微软雅黑" pitchFamily="34" charset="-122"/>
              </a:rPr>
              <a:t>各工位正规则作业时间合计</a:t>
            </a:r>
          </a:p>
          <a:p>
            <a:pPr marL="829966" indent="-829966">
              <a:lnSpc>
                <a:spcPct val="90000"/>
              </a:lnSpc>
              <a:buClr>
                <a:schemeClr val="tx2"/>
              </a:buClr>
              <a:buNone/>
            </a:pPr>
            <a:r>
              <a:rPr lang="zh-CN" altLang="en-US" sz="2000" dirty="0">
                <a:latin typeface="微软雅黑" pitchFamily="34" charset="-122"/>
                <a:ea typeface="微软雅黑" pitchFamily="34" charset="-122"/>
              </a:rPr>
              <a:t>          </a:t>
            </a:r>
            <a:r>
              <a:rPr lang="en-US" altLang="zh-CN" sz="2000" dirty="0">
                <a:latin typeface="Times New Roman"/>
                <a:ea typeface="微软雅黑" pitchFamily="34" charset="-122"/>
              </a:rPr>
              <a:t>——————————————</a:t>
            </a:r>
            <a:endParaRPr lang="en-US" altLang="zh-CN" sz="2000" dirty="0">
              <a:latin typeface="微软雅黑" pitchFamily="34" charset="-122"/>
              <a:ea typeface="微软雅黑" pitchFamily="34" charset="-122"/>
            </a:endParaRPr>
          </a:p>
          <a:p>
            <a:pPr marL="829966" indent="-829966">
              <a:lnSpc>
                <a:spcPct val="90000"/>
              </a:lnSpc>
              <a:buClr>
                <a:schemeClr val="tx2"/>
              </a:buClr>
              <a:buNone/>
            </a:pPr>
            <a:r>
              <a:rPr lang="en-US" altLang="zh-CN" sz="2000" dirty="0">
                <a:latin typeface="微软雅黑" pitchFamily="34" charset="-122"/>
                <a:ea typeface="微软雅黑" pitchFamily="34" charset="-122"/>
              </a:rPr>
              <a:t>          </a:t>
            </a:r>
            <a:r>
              <a:rPr lang="zh-CN" altLang="en-US" sz="2000" dirty="0">
                <a:latin typeface="微软雅黑" pitchFamily="34" charset="-122"/>
                <a:ea typeface="微软雅黑" pitchFamily="34" charset="-122"/>
              </a:rPr>
              <a:t>最大时间工位的作业时间</a:t>
            </a:r>
            <a:r>
              <a:rPr lang="en-US" altLang="zh-CN" sz="2000" dirty="0">
                <a:latin typeface="微软雅黑" pitchFamily="34" charset="-122"/>
                <a:ea typeface="微软雅黑" pitchFamily="34" charset="-122"/>
              </a:rPr>
              <a:t>X</a:t>
            </a:r>
            <a:r>
              <a:rPr lang="zh-CN" altLang="en-US" sz="2000" dirty="0">
                <a:latin typeface="微软雅黑" pitchFamily="34" charset="-122"/>
                <a:ea typeface="微软雅黑" pitchFamily="34" charset="-122"/>
              </a:rPr>
              <a:t>工位数</a:t>
            </a:r>
            <a:endParaRPr lang="zh-TW" altLang="en-US" sz="2000" dirty="0">
              <a:latin typeface="微软雅黑" pitchFamily="34" charset="-122"/>
              <a:ea typeface="微软雅黑"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154"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生产线平衡分析步骤</a:t>
            </a:r>
            <a:endParaRPr lang="zh-TW" altLang="en-US" dirty="0">
              <a:solidFill>
                <a:srgbClr val="CC0000"/>
              </a:solidFill>
              <a:ea typeface="微软雅黑" pitchFamily="34" charset="-122"/>
            </a:endParaRPr>
          </a:p>
        </p:txBody>
      </p:sp>
      <p:sp>
        <p:nvSpPr>
          <p:cNvPr id="433155" name="Rectangle 3"/>
          <p:cNvSpPr>
            <a:spLocks noGrp="1" noChangeArrowheads="1"/>
          </p:cNvSpPr>
          <p:nvPr>
            <p:ph idx="1"/>
          </p:nvPr>
        </p:nvSpPr>
        <p:spPr>
          <a:xfrm>
            <a:off x="1026081" y="1444113"/>
            <a:ext cx="11628914" cy="4104323"/>
          </a:xfrm>
          <a:noFill/>
          <a:ln/>
        </p:spPr>
        <p:txBody>
          <a:bodyPr/>
          <a:lstStyle/>
          <a:p>
            <a:pPr marL="829966" indent="-829966">
              <a:lnSpc>
                <a:spcPct val="90000"/>
              </a:lnSpc>
              <a:buClr>
                <a:schemeClr val="tx2"/>
              </a:buClr>
              <a:buFont typeface="Wingdings" pitchFamily="2" charset="2"/>
              <a:buChar char="v"/>
            </a:pPr>
            <a:r>
              <a:rPr lang="zh-CN" altLang="en-US" sz="2000" dirty="0">
                <a:latin typeface="微软雅黑" pitchFamily="34" charset="-122"/>
                <a:ea typeface="微软雅黑" pitchFamily="34" charset="-122"/>
              </a:rPr>
              <a:t>让作业者用普通的速度作业，然后用秒表测定三至十次。</a:t>
            </a:r>
          </a:p>
          <a:p>
            <a:pPr marL="829966" indent="-829966">
              <a:lnSpc>
                <a:spcPct val="90000"/>
              </a:lnSpc>
              <a:buClr>
                <a:schemeClr val="tx2"/>
              </a:buClr>
              <a:buFont typeface="Wingdings" pitchFamily="2" charset="2"/>
              <a:buChar char="v"/>
            </a:pPr>
            <a:r>
              <a:rPr lang="zh-CN" altLang="en-US" sz="2000" dirty="0">
                <a:latin typeface="微软雅黑" pitchFamily="34" charset="-122"/>
                <a:ea typeface="微软雅黑" pitchFamily="34" charset="-122"/>
              </a:rPr>
              <a:t>画出节拍时间图（节拍时间：各个工位完成单位定量的正规生产时间）。</a:t>
            </a:r>
          </a:p>
          <a:p>
            <a:pPr marL="829966" indent="-829966">
              <a:lnSpc>
                <a:spcPct val="90000"/>
              </a:lnSpc>
              <a:buClr>
                <a:schemeClr val="tx2"/>
              </a:buClr>
              <a:buFont typeface="Wingdings" pitchFamily="2" charset="2"/>
              <a:buChar char="v"/>
            </a:pPr>
            <a:endParaRPr lang="zh-CN" altLang="en-US" sz="2000" dirty="0">
              <a:latin typeface="微软雅黑" pitchFamily="34" charset="-122"/>
              <a:ea typeface="微软雅黑" pitchFamily="34" charset="-122"/>
            </a:endParaRPr>
          </a:p>
          <a:p>
            <a:pPr marL="829966" indent="-829966">
              <a:lnSpc>
                <a:spcPct val="90000"/>
              </a:lnSpc>
              <a:buClr>
                <a:schemeClr val="tx2"/>
              </a:buClr>
              <a:buFont typeface="Wingdings" pitchFamily="2" charset="2"/>
              <a:buChar char="v"/>
            </a:pPr>
            <a:endParaRPr lang="zh-CN" altLang="en-US" sz="2000" dirty="0">
              <a:latin typeface="微软雅黑" pitchFamily="34" charset="-122"/>
              <a:ea typeface="微软雅黑" pitchFamily="34" charset="-122"/>
            </a:endParaRPr>
          </a:p>
          <a:p>
            <a:pPr marL="829966" indent="-829966">
              <a:lnSpc>
                <a:spcPct val="90000"/>
              </a:lnSpc>
              <a:buClr>
                <a:schemeClr val="tx2"/>
              </a:buClr>
              <a:buFont typeface="Wingdings" pitchFamily="2" charset="2"/>
              <a:buChar char="v"/>
            </a:pPr>
            <a:endParaRPr lang="zh-CN" altLang="en-US" sz="2000" dirty="0">
              <a:latin typeface="微软雅黑" pitchFamily="34" charset="-122"/>
              <a:ea typeface="微软雅黑" pitchFamily="34" charset="-122"/>
            </a:endParaRPr>
          </a:p>
          <a:p>
            <a:pPr marL="829966" indent="-829966">
              <a:lnSpc>
                <a:spcPct val="90000"/>
              </a:lnSpc>
              <a:buClr>
                <a:schemeClr val="tx2"/>
              </a:buClr>
              <a:buFont typeface="Wingdings" pitchFamily="2" charset="2"/>
              <a:buChar char="v"/>
            </a:pPr>
            <a:endParaRPr lang="zh-CN" altLang="en-US" sz="2000" dirty="0">
              <a:latin typeface="微软雅黑" pitchFamily="34" charset="-122"/>
              <a:ea typeface="微软雅黑" pitchFamily="34" charset="-122"/>
            </a:endParaRPr>
          </a:p>
          <a:p>
            <a:pPr marL="829966" indent="-829966">
              <a:lnSpc>
                <a:spcPct val="90000"/>
              </a:lnSpc>
              <a:buClr>
                <a:schemeClr val="tx2"/>
              </a:buClr>
              <a:buFont typeface="Wingdings" pitchFamily="2" charset="2"/>
              <a:buChar char="v"/>
            </a:pPr>
            <a:endParaRPr lang="zh-CN" altLang="en-US" sz="2000" dirty="0">
              <a:latin typeface="微软雅黑" pitchFamily="34" charset="-122"/>
              <a:ea typeface="微软雅黑" pitchFamily="34" charset="-122"/>
            </a:endParaRPr>
          </a:p>
          <a:p>
            <a:pPr marL="829966" indent="-829966">
              <a:lnSpc>
                <a:spcPct val="90000"/>
              </a:lnSpc>
              <a:buClr>
                <a:schemeClr val="tx2"/>
              </a:buClr>
              <a:buFont typeface="Wingdings" pitchFamily="2" charset="2"/>
              <a:buChar char="v"/>
            </a:pPr>
            <a:endParaRPr lang="zh-CN" altLang="en-US" sz="2000" dirty="0">
              <a:latin typeface="微软雅黑" pitchFamily="34" charset="-122"/>
              <a:ea typeface="微软雅黑" pitchFamily="34" charset="-122"/>
            </a:endParaRPr>
          </a:p>
          <a:p>
            <a:pPr marL="829966" indent="-829966">
              <a:lnSpc>
                <a:spcPct val="90000"/>
              </a:lnSpc>
              <a:buClr>
                <a:schemeClr val="tx2"/>
              </a:buClr>
              <a:buFont typeface="Wingdings" pitchFamily="2" charset="2"/>
              <a:buChar char="v"/>
            </a:pPr>
            <a:r>
              <a:rPr lang="zh-CN" altLang="en-US" sz="2000" dirty="0">
                <a:latin typeface="微软雅黑" pitchFamily="34" charset="-122"/>
                <a:ea typeface="微软雅黑" pitchFamily="34" charset="-122"/>
              </a:rPr>
              <a:t>探讨生产线平衡：</a:t>
            </a:r>
          </a:p>
          <a:p>
            <a:pPr marL="829966" indent="-829966">
              <a:lnSpc>
                <a:spcPct val="90000"/>
              </a:lnSpc>
              <a:buClr>
                <a:schemeClr val="tx2"/>
              </a:buClr>
              <a:buNone/>
            </a:pPr>
            <a:r>
              <a:rPr lang="zh-CN" altLang="en-US" sz="2000" dirty="0">
                <a:latin typeface="微软雅黑" pitchFamily="34" charset="-122"/>
                <a:ea typeface="微软雅黑" pitchFamily="34" charset="-122"/>
              </a:rPr>
              <a:t>  </a:t>
            </a:r>
            <a:r>
              <a:rPr lang="en-US" altLang="zh-CN" sz="2000" dirty="0">
                <a:latin typeface="微软雅黑" pitchFamily="34" charset="-122"/>
                <a:ea typeface="微软雅黑" pitchFamily="34" charset="-122"/>
              </a:rPr>
              <a:t>A  </a:t>
            </a:r>
            <a:r>
              <a:rPr lang="zh-CN" altLang="en-US" sz="2000" dirty="0">
                <a:latin typeface="微软雅黑" pitchFamily="34" charset="-122"/>
                <a:ea typeface="微软雅黑" pitchFamily="34" charset="-122"/>
              </a:rPr>
              <a:t>瓶颈工位：最大时间工位，需对要素作业的改善进行检讨，前后工位的分配合理性进行探讨。</a:t>
            </a:r>
          </a:p>
          <a:p>
            <a:pPr marL="829966" indent="-829966">
              <a:lnSpc>
                <a:spcPct val="90000"/>
              </a:lnSpc>
              <a:buClr>
                <a:schemeClr val="tx2"/>
              </a:buClr>
              <a:buNone/>
            </a:pPr>
            <a:r>
              <a:rPr lang="zh-CN" altLang="en-US" sz="2000" dirty="0">
                <a:latin typeface="微软雅黑" pitchFamily="34" charset="-122"/>
                <a:ea typeface="微软雅黑" pitchFamily="34" charset="-122"/>
              </a:rPr>
              <a:t>  </a:t>
            </a:r>
            <a:r>
              <a:rPr lang="en-US" altLang="zh-CN" sz="2000" dirty="0">
                <a:latin typeface="微软雅黑" pitchFamily="34" charset="-122"/>
                <a:ea typeface="微软雅黑" pitchFamily="34" charset="-122"/>
              </a:rPr>
              <a:t>B  </a:t>
            </a:r>
            <a:r>
              <a:rPr lang="zh-CN" altLang="en-US" sz="2000" dirty="0">
                <a:latin typeface="微软雅黑" pitchFamily="34" charset="-122"/>
                <a:ea typeface="微软雅黑" pitchFamily="34" charset="-122"/>
              </a:rPr>
              <a:t>为了减少节拍时间图的起伏，进行要素作业的重组（均衡化）</a:t>
            </a:r>
          </a:p>
          <a:p>
            <a:pPr marL="829966" indent="-829966">
              <a:lnSpc>
                <a:spcPct val="90000"/>
              </a:lnSpc>
              <a:buClr>
                <a:schemeClr val="tx2"/>
              </a:buClr>
              <a:buNone/>
            </a:pPr>
            <a:r>
              <a:rPr lang="zh-CN" altLang="en-US" sz="2000" dirty="0">
                <a:latin typeface="微软雅黑" pitchFamily="34" charset="-122"/>
                <a:ea typeface="微软雅黑" pitchFamily="34" charset="-122"/>
              </a:rPr>
              <a:t>  </a:t>
            </a:r>
            <a:r>
              <a:rPr lang="en-US" altLang="zh-CN" sz="2000" dirty="0">
                <a:latin typeface="微软雅黑" pitchFamily="34" charset="-122"/>
                <a:ea typeface="微软雅黑" pitchFamily="34" charset="-122"/>
              </a:rPr>
              <a:t>C  </a:t>
            </a:r>
            <a:r>
              <a:rPr lang="zh-CN" altLang="en-US" sz="2000" dirty="0">
                <a:latin typeface="微软雅黑" pitchFamily="34" charset="-122"/>
                <a:ea typeface="微软雅黑" pitchFamily="34" charset="-122"/>
              </a:rPr>
              <a:t>重画节拍时间图之后探讨有没有进一步改善的余地（主要从作业方法，作业者能力着手分析与改善）。</a:t>
            </a:r>
          </a:p>
          <a:p>
            <a:pPr marL="829966" indent="-829966">
              <a:lnSpc>
                <a:spcPct val="90000"/>
              </a:lnSpc>
              <a:buClr>
                <a:schemeClr val="tx2"/>
              </a:buClr>
              <a:buFont typeface="Wingdings" pitchFamily="2" charset="2"/>
              <a:buChar char="v"/>
            </a:pPr>
            <a:endParaRPr lang="zh-TW" altLang="en-US" sz="2000" dirty="0">
              <a:latin typeface="微软雅黑" pitchFamily="34" charset="-122"/>
              <a:ea typeface="微软雅黑" pitchFamily="34" charset="-122"/>
            </a:endParaRPr>
          </a:p>
        </p:txBody>
      </p:sp>
      <p:graphicFrame>
        <p:nvGraphicFramePr>
          <p:cNvPr id="433157" name="Object 5"/>
          <p:cNvGraphicFramePr>
            <a:graphicFrameLocks noChangeAspect="1"/>
          </p:cNvGraphicFramePr>
          <p:nvPr/>
        </p:nvGraphicFramePr>
        <p:xfrm>
          <a:off x="3377516" y="2280180"/>
          <a:ext cx="6926044" cy="2052161"/>
        </p:xfrm>
        <a:graphic>
          <a:graphicData uri="http://schemas.openxmlformats.org/presentationml/2006/ole">
            <mc:AlternateContent xmlns:mc="http://schemas.openxmlformats.org/markup-compatibility/2006">
              <mc:Choice xmlns:v="urn:schemas-microsoft-com:vml" Requires="v">
                <p:oleObj spid="_x0000_s433161" name="Chart" r:id="rId3" imgW="5125680" imgH="2544480" progId="Excel.Sheet.8">
                  <p:embed/>
                </p:oleObj>
              </mc:Choice>
              <mc:Fallback>
                <p:oleObj name="Chart" r:id="rId3" imgW="5125680" imgH="2544480" progId="Excel.Sheet.8">
                  <p:embed/>
                  <p:pic>
                    <p:nvPicPr>
                      <p:cNvPr id="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77516" y="2280180"/>
                        <a:ext cx="6926044" cy="2052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4178"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生产线平衡改善</a:t>
            </a:r>
            <a:endParaRPr lang="zh-TW" altLang="en-US" dirty="0">
              <a:solidFill>
                <a:srgbClr val="CC0000"/>
              </a:solidFill>
              <a:ea typeface="微软雅黑" pitchFamily="34" charset="-122"/>
            </a:endParaRPr>
          </a:p>
        </p:txBody>
      </p:sp>
      <p:sp>
        <p:nvSpPr>
          <p:cNvPr id="434179" name="Rectangle 3"/>
          <p:cNvSpPr>
            <a:spLocks noGrp="1" noChangeArrowheads="1"/>
          </p:cNvSpPr>
          <p:nvPr>
            <p:ph idx="1"/>
          </p:nvPr>
        </p:nvSpPr>
        <p:spPr>
          <a:xfrm>
            <a:off x="1026081" y="1672131"/>
            <a:ext cx="11628914" cy="4104323"/>
          </a:xfrm>
          <a:noFill/>
          <a:ln/>
        </p:spPr>
        <p:txBody>
          <a:bodyPr/>
          <a:lstStyle/>
          <a:p>
            <a:pPr marL="1167425" indent="-1167425">
              <a:lnSpc>
                <a:spcPct val="90000"/>
              </a:lnSpc>
              <a:buClr>
                <a:schemeClr val="tx2"/>
              </a:buClr>
              <a:buFont typeface="Wingdings" pitchFamily="2" charset="2"/>
              <a:buChar char="v"/>
            </a:pPr>
            <a:r>
              <a:rPr lang="zh-CN" altLang="en-US" sz="2000" dirty="0">
                <a:latin typeface="微软雅黑" pitchFamily="34" charset="-122"/>
                <a:ea typeface="微软雅黑" pitchFamily="34" charset="-122"/>
              </a:rPr>
              <a:t>生产线平衡效率低代表生产效率低下。</a:t>
            </a:r>
          </a:p>
          <a:p>
            <a:pPr marL="1167425" indent="-1167425">
              <a:lnSpc>
                <a:spcPct val="90000"/>
              </a:lnSpc>
              <a:buClr>
                <a:schemeClr val="tx2"/>
              </a:buClr>
              <a:buFont typeface="Wingdings" pitchFamily="2" charset="2"/>
              <a:buChar char="v"/>
            </a:pPr>
            <a:endParaRPr lang="zh-CN" altLang="en-US" sz="2000" dirty="0">
              <a:latin typeface="微软雅黑" pitchFamily="34" charset="-122"/>
              <a:ea typeface="微软雅黑" pitchFamily="34" charset="-122"/>
            </a:endParaRPr>
          </a:p>
          <a:p>
            <a:pPr marL="1167425" indent="-1167425">
              <a:lnSpc>
                <a:spcPct val="90000"/>
              </a:lnSpc>
              <a:buClr>
                <a:schemeClr val="tx2"/>
              </a:buClr>
              <a:buFont typeface="Wingdings" pitchFamily="2" charset="2"/>
              <a:buChar char="v"/>
            </a:pPr>
            <a:r>
              <a:rPr lang="zh-CN" altLang="en-US" sz="2000" dirty="0">
                <a:latin typeface="微软雅黑" pitchFamily="34" charset="-122"/>
                <a:ea typeface="微软雅黑" pitchFamily="34" charset="-122"/>
              </a:rPr>
              <a:t>生产线平衡可以无限接近</a:t>
            </a:r>
            <a:r>
              <a:rPr lang="en-US" altLang="zh-CN" sz="2000" dirty="0">
                <a:latin typeface="微软雅黑" pitchFamily="34" charset="-122"/>
                <a:ea typeface="微软雅黑" pitchFamily="34" charset="-122"/>
              </a:rPr>
              <a:t>100%</a:t>
            </a:r>
            <a:r>
              <a:rPr lang="zh-CN" altLang="en-US" sz="2000" dirty="0">
                <a:latin typeface="微软雅黑" pitchFamily="34" charset="-122"/>
                <a:ea typeface="微软雅黑" pitchFamily="34" charset="-122"/>
              </a:rPr>
              <a:t>，但不能达到</a:t>
            </a:r>
            <a:r>
              <a:rPr lang="en-US" altLang="zh-CN" sz="2000" dirty="0">
                <a:latin typeface="微软雅黑" pitchFamily="34" charset="-122"/>
                <a:ea typeface="微软雅黑" pitchFamily="34" charset="-122"/>
              </a:rPr>
              <a:t>100%</a:t>
            </a:r>
            <a:r>
              <a:rPr lang="zh-CN" altLang="en-US" sz="2000" dirty="0">
                <a:latin typeface="微软雅黑" pitchFamily="34" charset="-122"/>
                <a:ea typeface="微软雅黑" pitchFamily="34" charset="-122"/>
              </a:rPr>
              <a:t>最理想的状态。</a:t>
            </a:r>
          </a:p>
          <a:p>
            <a:pPr marL="1167425" indent="-1167425">
              <a:lnSpc>
                <a:spcPct val="90000"/>
              </a:lnSpc>
              <a:buClr>
                <a:schemeClr val="tx2"/>
              </a:buClr>
              <a:buFont typeface="Wingdings" pitchFamily="2" charset="2"/>
              <a:buChar char="v"/>
            </a:pPr>
            <a:endParaRPr lang="zh-CN" altLang="en-US" sz="2000" dirty="0">
              <a:latin typeface="微软雅黑" pitchFamily="34" charset="-122"/>
              <a:ea typeface="微软雅黑" pitchFamily="34" charset="-122"/>
            </a:endParaRPr>
          </a:p>
          <a:p>
            <a:pPr marL="1167425" indent="-1167425">
              <a:lnSpc>
                <a:spcPct val="90000"/>
              </a:lnSpc>
              <a:buClr>
                <a:schemeClr val="tx2"/>
              </a:buClr>
              <a:buFont typeface="Wingdings" pitchFamily="2" charset="2"/>
              <a:buChar char="v"/>
            </a:pPr>
            <a:r>
              <a:rPr lang="zh-CN" altLang="en-US" sz="2000" dirty="0">
                <a:latin typeface="微软雅黑" pitchFamily="34" charset="-122"/>
                <a:ea typeface="微软雅黑" pitchFamily="34" charset="-122"/>
              </a:rPr>
              <a:t>改善生产线平衡：作业时间的缩短。</a:t>
            </a:r>
          </a:p>
          <a:p>
            <a:pPr marL="1167425" indent="-1167425">
              <a:lnSpc>
                <a:spcPct val="90000"/>
              </a:lnSpc>
              <a:buClr>
                <a:schemeClr val="tx2"/>
              </a:buClr>
              <a:buSzPct val="90000"/>
              <a:buFont typeface="Wingdings" pitchFamily="2" charset="2"/>
              <a:buAutoNum type="romanUcPeriod"/>
            </a:pPr>
            <a:r>
              <a:rPr lang="zh-CN" altLang="en-US" sz="2000" dirty="0">
                <a:latin typeface="微软雅黑" pitchFamily="34" charset="-122"/>
                <a:ea typeface="微软雅黑" pitchFamily="34" charset="-122"/>
              </a:rPr>
              <a:t>通过使人的作业自动化，而改善作业方法；</a:t>
            </a:r>
          </a:p>
          <a:p>
            <a:pPr marL="1167425" indent="-1167425">
              <a:lnSpc>
                <a:spcPct val="90000"/>
              </a:lnSpc>
              <a:buClr>
                <a:schemeClr val="tx2"/>
              </a:buClr>
              <a:buSzPct val="90000"/>
              <a:buFont typeface="Wingdings" pitchFamily="2" charset="2"/>
              <a:buAutoNum type="romanUcPeriod"/>
            </a:pPr>
            <a:r>
              <a:rPr lang="zh-CN" altLang="en-US" sz="2000" dirty="0">
                <a:latin typeface="微软雅黑" pitchFamily="34" charset="-122"/>
                <a:ea typeface="微软雅黑" pitchFamily="34" charset="-122"/>
              </a:rPr>
              <a:t>把作业时间长的一部分作业移到作业时间短的作业工位，进行合理配置；</a:t>
            </a:r>
          </a:p>
          <a:p>
            <a:pPr marL="1167425" indent="-1167425">
              <a:lnSpc>
                <a:spcPct val="90000"/>
              </a:lnSpc>
              <a:buClr>
                <a:schemeClr val="tx2"/>
              </a:buClr>
              <a:buSzPct val="90000"/>
              <a:buFont typeface="Wingdings" pitchFamily="2" charset="2"/>
              <a:buAutoNum type="romanUcPeriod"/>
            </a:pPr>
            <a:r>
              <a:rPr lang="zh-CN" altLang="en-US" sz="2000" dirty="0">
                <a:latin typeface="微软雅黑" pitchFamily="34" charset="-122"/>
                <a:ea typeface="微软雅黑" pitchFamily="34" charset="-122"/>
              </a:rPr>
              <a:t>同样的时间节拍情况下把人员配置减少到最小；</a:t>
            </a:r>
          </a:p>
          <a:p>
            <a:pPr marL="1167425" indent="-1167425">
              <a:lnSpc>
                <a:spcPct val="90000"/>
              </a:lnSpc>
              <a:buClr>
                <a:schemeClr val="tx2"/>
              </a:buClr>
              <a:buSzPct val="90000"/>
              <a:buFont typeface="Wingdings" pitchFamily="2" charset="2"/>
              <a:buAutoNum type="romanUcPeriod"/>
            </a:pPr>
            <a:r>
              <a:rPr lang="zh-CN" altLang="en-US" sz="2000" dirty="0">
                <a:latin typeface="微软雅黑" pitchFamily="34" charset="-122"/>
                <a:ea typeface="微软雅黑" pitchFamily="34" charset="-122"/>
              </a:rPr>
              <a:t>同样人员的情况下，以最短的时间节拍进行工位编成。</a:t>
            </a:r>
            <a:endParaRPr lang="zh-TW" altLang="en-US" sz="2000" dirty="0">
              <a:latin typeface="微软雅黑" pitchFamily="34" charset="-122"/>
              <a:ea typeface="微软雅黑"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2" name="Rectangle 2"/>
          <p:cNvSpPr>
            <a:spLocks noGrp="1" noChangeArrowheads="1"/>
          </p:cNvSpPr>
          <p:nvPr>
            <p:ph idx="1"/>
          </p:nvPr>
        </p:nvSpPr>
        <p:spPr>
          <a:xfrm>
            <a:off x="1026081" y="1976155"/>
            <a:ext cx="11628914" cy="4104323"/>
          </a:xfrm>
          <a:noFill/>
          <a:ln/>
        </p:spPr>
        <p:txBody>
          <a:bodyPr/>
          <a:lstStyle/>
          <a:p>
            <a:pPr marL="0" indent="0" algn="ctr">
              <a:buClr>
                <a:schemeClr val="hlink"/>
              </a:buClr>
              <a:buSzPct val="110000"/>
              <a:buNone/>
            </a:pPr>
            <a:r>
              <a:rPr lang="zh-CN" altLang="en-US" sz="4000" b="1" dirty="0">
                <a:solidFill>
                  <a:schemeClr val="tx2"/>
                </a:solidFill>
                <a:effectLst>
                  <a:outerShdw blurRad="38100" dist="38100" dir="2700000" algn="tl">
                    <a:srgbClr val="C0C0C0"/>
                  </a:outerShdw>
                </a:effectLst>
                <a:latin typeface="微软雅黑" pitchFamily="34" charset="-122"/>
                <a:ea typeface="微软雅黑" pitchFamily="34" charset="-122"/>
              </a:rPr>
              <a:t>第　四　篇</a:t>
            </a:r>
          </a:p>
          <a:p>
            <a:pPr marL="0" indent="0" algn="ctr">
              <a:buClr>
                <a:schemeClr val="hlink"/>
              </a:buClr>
              <a:buSzPct val="110000"/>
              <a:buNone/>
            </a:pPr>
            <a:r>
              <a:rPr lang="zh-CN" altLang="en-US" sz="4000" b="1" dirty="0">
                <a:effectLst>
                  <a:outerShdw blurRad="38100" dist="38100" dir="2700000" algn="tl">
                    <a:srgbClr val="C0C0C0"/>
                  </a:outerShdw>
                </a:effectLst>
                <a:latin typeface="微软雅黑" pitchFamily="34" charset="-122"/>
                <a:ea typeface="微软雅黑" pitchFamily="34" charset="-122"/>
              </a:rPr>
              <a:t>现场管理与改善</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50" name="Rectangle 6"/>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目    录</a:t>
            </a:r>
            <a:endParaRPr lang="zh-TW" altLang="en-US" dirty="0">
              <a:solidFill>
                <a:srgbClr val="CC0000"/>
              </a:solidFill>
              <a:ea typeface="微软雅黑" pitchFamily="34" charset="-122"/>
            </a:endParaRPr>
          </a:p>
        </p:txBody>
      </p:sp>
      <p:sp>
        <p:nvSpPr>
          <p:cNvPr id="262151" name="Rectangle 7" descr="Rectangle: Click to edit Master text styles&#10;Second level&#10;Third level&#10;Fourth level&#10;Fifth level"/>
          <p:cNvSpPr>
            <a:spLocks noChangeArrowheads="1"/>
          </p:cNvSpPr>
          <p:nvPr/>
        </p:nvSpPr>
        <p:spPr bwMode="auto">
          <a:xfrm>
            <a:off x="3762296" y="1824143"/>
            <a:ext cx="8436663" cy="4104323"/>
          </a:xfrm>
          <a:prstGeom prst="rect">
            <a:avLst/>
          </a:prstGeom>
          <a:noFill/>
          <a:ln w="9525">
            <a:noFill/>
            <a:miter lim="800000"/>
            <a:headEnd/>
            <a:tailEnd/>
          </a:ln>
          <a:effectLst/>
        </p:spPr>
        <p:txBody>
          <a:bodyPr lIns="131335" tIns="65668" rIns="131335" bIns="65668"/>
          <a:lstStyle/>
          <a:p>
            <a:pPr marL="492507" indent="-492507">
              <a:lnSpc>
                <a:spcPct val="120000"/>
              </a:lnSpc>
              <a:spcBef>
                <a:spcPct val="20000"/>
              </a:spcBef>
              <a:buClr>
                <a:schemeClr val="folHlink"/>
              </a:buClr>
              <a:buSzPct val="60000"/>
              <a:buFont typeface="Wingdings" pitchFamily="2" charset="2"/>
              <a:buChar char="n"/>
            </a:pPr>
            <a:r>
              <a:rPr lang="en-US" altLang="zh-TW" sz="2000" b="1" dirty="0">
                <a:latin typeface="微软雅黑" pitchFamily="34" charset="-122"/>
                <a:ea typeface="微软雅黑" pitchFamily="34" charset="-122"/>
              </a:rPr>
              <a:t>  </a:t>
            </a:r>
            <a:r>
              <a:rPr lang="zh-CN" altLang="en-US" sz="2000" b="1" dirty="0">
                <a:latin typeface="微软雅黑" pitchFamily="34" charset="-122"/>
                <a:ea typeface="微软雅黑" pitchFamily="34" charset="-122"/>
              </a:rPr>
              <a:t>现场的五大任务</a:t>
            </a:r>
          </a:p>
          <a:p>
            <a:pPr marL="492507" indent="-492507">
              <a:lnSpc>
                <a:spcPct val="120000"/>
              </a:lnSpc>
              <a:spcBef>
                <a:spcPct val="20000"/>
              </a:spcBef>
              <a:buClr>
                <a:schemeClr val="folHlink"/>
              </a:buClr>
              <a:buSzPct val="60000"/>
              <a:buFont typeface="Wingdings" pitchFamily="2" charset="2"/>
              <a:buChar char="n"/>
            </a:pPr>
            <a:r>
              <a:rPr lang="zh-CN" altLang="en-US" sz="2000" b="1" dirty="0">
                <a:latin typeface="微软雅黑" pitchFamily="34" charset="-122"/>
                <a:ea typeface="微软雅黑" pitchFamily="34" charset="-122"/>
              </a:rPr>
              <a:t>  现场改善的</a:t>
            </a:r>
            <a:r>
              <a:rPr lang="en-US" altLang="zh-CN" sz="2000" b="1" dirty="0">
                <a:latin typeface="微软雅黑" pitchFamily="34" charset="-122"/>
                <a:ea typeface="微软雅黑" pitchFamily="34" charset="-122"/>
              </a:rPr>
              <a:t>3S</a:t>
            </a:r>
          </a:p>
          <a:p>
            <a:pPr marL="492507" indent="-492507">
              <a:lnSpc>
                <a:spcPct val="120000"/>
              </a:lnSpc>
              <a:spcBef>
                <a:spcPct val="20000"/>
              </a:spcBef>
              <a:buClr>
                <a:schemeClr val="folHlink"/>
              </a:buClr>
              <a:buSzPct val="60000"/>
              <a:buFont typeface="Wingdings" pitchFamily="2" charset="2"/>
              <a:buChar char="n"/>
            </a:pPr>
            <a:r>
              <a:rPr lang="en-US" altLang="zh-CN" sz="2000" b="1" dirty="0">
                <a:latin typeface="微软雅黑" pitchFamily="34" charset="-122"/>
                <a:ea typeface="微软雅黑" pitchFamily="34" charset="-122"/>
              </a:rPr>
              <a:t>  </a:t>
            </a:r>
            <a:r>
              <a:rPr lang="zh-CN" altLang="en-US" sz="2000" b="1" dirty="0">
                <a:latin typeface="微软雅黑" pitchFamily="34" charset="-122"/>
                <a:ea typeface="微软雅黑" pitchFamily="34" charset="-122"/>
              </a:rPr>
              <a:t>现场的</a:t>
            </a:r>
            <a:r>
              <a:rPr lang="en-US" altLang="zh-CN" sz="2000" b="1" dirty="0">
                <a:latin typeface="微软雅黑" pitchFamily="34" charset="-122"/>
                <a:ea typeface="微软雅黑" pitchFamily="34" charset="-122"/>
              </a:rPr>
              <a:t>4M</a:t>
            </a:r>
            <a:r>
              <a:rPr lang="zh-CN" altLang="en-US" sz="2000" b="1" dirty="0">
                <a:latin typeface="微软雅黑" pitchFamily="34" charset="-122"/>
                <a:ea typeface="微软雅黑" pitchFamily="34" charset="-122"/>
              </a:rPr>
              <a:t>检查</a:t>
            </a:r>
          </a:p>
          <a:p>
            <a:pPr marL="492507" indent="-492507">
              <a:lnSpc>
                <a:spcPct val="120000"/>
              </a:lnSpc>
              <a:spcBef>
                <a:spcPct val="20000"/>
              </a:spcBef>
              <a:buClr>
                <a:schemeClr val="folHlink"/>
              </a:buClr>
              <a:buSzPct val="60000"/>
              <a:buFont typeface="Wingdings" pitchFamily="2" charset="2"/>
              <a:buChar char="n"/>
            </a:pPr>
            <a:r>
              <a:rPr lang="zh-CN" altLang="en-US" sz="2000" b="1" dirty="0">
                <a:latin typeface="微软雅黑" pitchFamily="34" charset="-122"/>
                <a:ea typeface="微软雅黑" pitchFamily="34" charset="-122"/>
              </a:rPr>
              <a:t>  现场</a:t>
            </a:r>
            <a:r>
              <a:rPr lang="en-US" altLang="zh-CN" sz="2000" b="1" dirty="0">
                <a:latin typeface="微软雅黑" pitchFamily="34" charset="-122"/>
                <a:ea typeface="微软雅黑" pitchFamily="34" charset="-122"/>
              </a:rPr>
              <a:t>5S</a:t>
            </a:r>
            <a:r>
              <a:rPr lang="zh-CN" altLang="en-US" sz="2000" b="1" dirty="0">
                <a:latin typeface="微软雅黑" pitchFamily="34" charset="-122"/>
                <a:ea typeface="微软雅黑" pitchFamily="34" charset="-122"/>
              </a:rPr>
              <a:t>管理</a:t>
            </a:r>
          </a:p>
          <a:p>
            <a:pPr marL="492507" indent="-492507">
              <a:lnSpc>
                <a:spcPct val="120000"/>
              </a:lnSpc>
              <a:spcBef>
                <a:spcPct val="20000"/>
              </a:spcBef>
              <a:buClr>
                <a:schemeClr val="folHlink"/>
              </a:buClr>
              <a:buSzPct val="60000"/>
              <a:buFont typeface="Wingdings" pitchFamily="2" charset="2"/>
              <a:buChar char="n"/>
            </a:pPr>
            <a:r>
              <a:rPr lang="zh-CN" altLang="en-US" sz="2000" b="1" dirty="0">
                <a:latin typeface="微软雅黑" pitchFamily="34" charset="-122"/>
                <a:ea typeface="微软雅黑" pitchFamily="34" charset="-122"/>
              </a:rPr>
              <a:t>  现场管理的三大课题</a:t>
            </a:r>
          </a:p>
          <a:p>
            <a:pPr marL="492507" indent="-492507">
              <a:lnSpc>
                <a:spcPct val="120000"/>
              </a:lnSpc>
              <a:spcBef>
                <a:spcPct val="20000"/>
              </a:spcBef>
              <a:buClr>
                <a:schemeClr val="folHlink"/>
              </a:buClr>
              <a:buSzPct val="60000"/>
              <a:buFont typeface="Wingdings" pitchFamily="2" charset="2"/>
              <a:buChar char="n"/>
            </a:pPr>
            <a:r>
              <a:rPr lang="zh-CN" altLang="en-US" sz="2000" b="1" dirty="0">
                <a:latin typeface="微软雅黑" pitchFamily="34" charset="-122"/>
                <a:ea typeface="微软雅黑" pitchFamily="34" charset="-122"/>
              </a:rPr>
              <a:t>  现场目标管理</a:t>
            </a:r>
          </a:p>
          <a:p>
            <a:pPr marL="492507" indent="-492507">
              <a:lnSpc>
                <a:spcPct val="120000"/>
              </a:lnSpc>
              <a:spcBef>
                <a:spcPct val="20000"/>
              </a:spcBef>
              <a:buClr>
                <a:schemeClr val="folHlink"/>
              </a:buClr>
              <a:buSzPct val="60000"/>
              <a:buFont typeface="Wingdings" pitchFamily="2" charset="2"/>
              <a:buChar char="n"/>
            </a:pPr>
            <a:r>
              <a:rPr lang="zh-CN" altLang="en-US" sz="2000" b="1" dirty="0">
                <a:latin typeface="微软雅黑" pitchFamily="34" charset="-122"/>
                <a:ea typeface="微软雅黑" pitchFamily="34" charset="-122"/>
              </a:rPr>
              <a:t>  改善的</a:t>
            </a:r>
            <a:r>
              <a:rPr lang="en-US" altLang="zh-CN" sz="2000" b="1" dirty="0">
                <a:latin typeface="微软雅黑" pitchFamily="34" charset="-122"/>
                <a:ea typeface="微软雅黑" pitchFamily="34" charset="-122"/>
              </a:rPr>
              <a:t>12</a:t>
            </a:r>
            <a:r>
              <a:rPr lang="zh-CN" altLang="en-US" sz="2000" b="1" dirty="0">
                <a:latin typeface="微软雅黑" pitchFamily="34" charset="-122"/>
                <a:ea typeface="微软雅黑" pitchFamily="34" charset="-122"/>
              </a:rPr>
              <a:t>大技巧</a:t>
            </a:r>
          </a:p>
          <a:p>
            <a:pPr marL="492507" indent="-492507">
              <a:lnSpc>
                <a:spcPct val="120000"/>
              </a:lnSpc>
              <a:spcBef>
                <a:spcPct val="20000"/>
              </a:spcBef>
              <a:buClr>
                <a:schemeClr val="folHlink"/>
              </a:buClr>
              <a:buSzPct val="60000"/>
              <a:buFont typeface="Wingdings" pitchFamily="2" charset="2"/>
              <a:buChar char="n"/>
            </a:pPr>
            <a:r>
              <a:rPr lang="zh-CN" altLang="en-US" sz="2000" b="1" dirty="0">
                <a:latin typeface="微软雅黑" pitchFamily="34" charset="-122"/>
                <a:ea typeface="微软雅黑" pitchFamily="34" charset="-122"/>
              </a:rPr>
              <a:t>  可视化管理</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250" name="Rectangle 2"/>
          <p:cNvSpPr>
            <a:spLocks noGrp="1" noChangeArrowheads="1"/>
          </p:cNvSpPr>
          <p:nvPr>
            <p:ph type="title"/>
          </p:nvPr>
        </p:nvSpPr>
        <p:spPr>
          <a:xfrm>
            <a:off x="2555756" y="152012"/>
            <a:ext cx="11659790" cy="1140090"/>
          </a:xfrm>
          <a:noFill/>
          <a:ln/>
        </p:spPr>
        <p:txBody>
          <a:bodyPr/>
          <a:lstStyle/>
          <a:p>
            <a:r>
              <a:rPr lang="zh-CN" altLang="en-US" dirty="0">
                <a:solidFill>
                  <a:srgbClr val="CC0000"/>
                </a:solidFill>
                <a:ea typeface="微软雅黑" pitchFamily="34" charset="-122"/>
              </a:rPr>
              <a:t>现场的五大任务</a:t>
            </a:r>
            <a:endParaRPr lang="zh-TW" altLang="en-US" dirty="0">
              <a:solidFill>
                <a:srgbClr val="CC0000"/>
              </a:solidFill>
              <a:ea typeface="微软雅黑" pitchFamily="34" charset="-122"/>
            </a:endParaRPr>
          </a:p>
        </p:txBody>
      </p:sp>
      <p:graphicFrame>
        <p:nvGraphicFramePr>
          <p:cNvPr id="437312" name="Group 64"/>
          <p:cNvGraphicFramePr>
            <a:graphicFrameLocks noGrp="1"/>
          </p:cNvGraphicFramePr>
          <p:nvPr>
            <p:extLst>
              <p:ext uri="{D42A27DB-BD31-4B8C-83A1-F6EECF244321}">
                <p14:modId xmlns:p14="http://schemas.microsoft.com/office/powerpoint/2010/main" val="234943348"/>
              </p:ext>
            </p:extLst>
          </p:nvPr>
        </p:nvGraphicFramePr>
        <p:xfrm>
          <a:off x="570045" y="1505870"/>
          <a:ext cx="12540986" cy="4805479"/>
        </p:xfrm>
        <a:graphic>
          <a:graphicData uri="http://schemas.openxmlformats.org/drawingml/2006/table">
            <a:tbl>
              <a:tblPr/>
              <a:tblGrid>
                <a:gridCol w="2394188"/>
                <a:gridCol w="3876305"/>
                <a:gridCol w="6270493"/>
              </a:tblGrid>
              <a:tr h="456036">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1" i="0" u="none" strike="noStrike" cap="none" normalizeH="0" baseline="0" dirty="0" smtClean="0">
                          <a:ln>
                            <a:noFill/>
                          </a:ln>
                          <a:solidFill>
                            <a:srgbClr val="3333FF"/>
                          </a:solidFill>
                          <a:effectLst/>
                          <a:latin typeface="Tahoma" pitchFamily="34" charset="0"/>
                          <a:ea typeface="微软雅黑" pitchFamily="34" charset="-122"/>
                        </a:rPr>
                        <a:t>五大任务</a:t>
                      </a:r>
                    </a:p>
                  </a:txBody>
                  <a:tcPr marL="136811" marR="136811" marT="45604" marB="45604"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1" i="0" u="none" strike="noStrike" cap="none" normalizeH="0" baseline="0" dirty="0" smtClean="0">
                          <a:ln>
                            <a:noFill/>
                          </a:ln>
                          <a:solidFill>
                            <a:srgbClr val="3333FF"/>
                          </a:solidFill>
                          <a:effectLst/>
                          <a:latin typeface="Tahoma" pitchFamily="34" charset="0"/>
                          <a:ea typeface="微软雅黑" pitchFamily="34" charset="-122"/>
                        </a:rPr>
                        <a:t>项目</a:t>
                      </a:r>
                    </a:p>
                  </a:txBody>
                  <a:tcPr marL="136811" marR="136811" marT="45604" marB="45604"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1" i="0" u="none" strike="noStrike" cap="none" normalizeH="0" baseline="0" dirty="0" smtClean="0">
                          <a:ln>
                            <a:noFill/>
                          </a:ln>
                          <a:solidFill>
                            <a:srgbClr val="3333FF"/>
                          </a:solidFill>
                          <a:effectLst/>
                          <a:latin typeface="Tahoma" pitchFamily="34" charset="0"/>
                          <a:ea typeface="微软雅黑" pitchFamily="34" charset="-122"/>
                        </a:rPr>
                        <a:t>检查的重点</a:t>
                      </a:r>
                    </a:p>
                  </a:txBody>
                  <a:tcPr marL="136811" marR="136811" marT="45604" marB="45604"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1003279">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en-US" altLang="zh-CN" sz="2000" b="0" i="0" u="none" strike="noStrike" cap="none" normalizeH="0" baseline="0" dirty="0" smtClean="0">
                          <a:ln>
                            <a:noFill/>
                          </a:ln>
                          <a:solidFill>
                            <a:srgbClr val="3333FF"/>
                          </a:solidFill>
                          <a:effectLst/>
                          <a:latin typeface="Tahoma" pitchFamily="34" charset="0"/>
                          <a:ea typeface="微软雅黑" pitchFamily="34" charset="-122"/>
                        </a:rPr>
                        <a:t>Quality</a:t>
                      </a:r>
                    </a:p>
                  </a:txBody>
                  <a:tcPr marL="136811" marR="136811" marT="45604" marB="45604" anchor="ct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品质必须提高，为了清除不良品应该？</a:t>
                      </a:r>
                    </a:p>
                  </a:txBody>
                  <a:tcPr marL="136811" marR="136811" marT="45604" marB="45604" anchor="ct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不良品占有率</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返工率</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报废数</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客户投诉件</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赔偿额</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品质不一致</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工程效能指数</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美观操作性</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保守性</a:t>
                      </a:r>
                    </a:p>
                  </a:txBody>
                  <a:tcPr marL="136811" marR="136811" marT="45604" marB="45604" anchor="ct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1003279">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en-US" altLang="zh-CN" sz="2000" b="0" i="0" u="none" strike="noStrike" cap="none" normalizeH="0" baseline="0" dirty="0" smtClean="0">
                          <a:ln>
                            <a:noFill/>
                          </a:ln>
                          <a:solidFill>
                            <a:srgbClr val="3333FF"/>
                          </a:solidFill>
                          <a:effectLst/>
                          <a:latin typeface="Tahoma" pitchFamily="34" charset="0"/>
                          <a:ea typeface="微软雅黑" pitchFamily="34" charset="-122"/>
                        </a:rPr>
                        <a:t>Cost</a:t>
                      </a:r>
                    </a:p>
                  </a:txBody>
                  <a:tcPr marL="136811" marR="136811" marT="45604" marB="45604" anchor="ct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成本应该如何降低？</a:t>
                      </a:r>
                    </a:p>
                  </a:txBody>
                  <a:tcPr marL="136811" marR="136811" marT="45604" marB="45604" anchor="ct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工程件数</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效率</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运转率</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料单价</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单位时间的成本</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转换的损失</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废品产生率</a:t>
                      </a:r>
                    </a:p>
                  </a:txBody>
                  <a:tcPr marL="136811" marR="136811" marT="45604" marB="45604" anchor="ct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836066">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en-US" altLang="zh-CN" sz="2000" b="0" i="0" u="none" strike="noStrike" cap="none" normalizeH="0" baseline="0" dirty="0" smtClean="0">
                          <a:ln>
                            <a:noFill/>
                          </a:ln>
                          <a:solidFill>
                            <a:srgbClr val="3333FF"/>
                          </a:solidFill>
                          <a:effectLst/>
                          <a:latin typeface="Tahoma" pitchFamily="34" charset="0"/>
                          <a:ea typeface="微软雅黑" pitchFamily="34" charset="-122"/>
                        </a:rPr>
                        <a:t>Delivery</a:t>
                      </a:r>
                    </a:p>
                  </a:txBody>
                  <a:tcPr marL="136811" marR="136811" marT="45604" marB="45604" anchor="ct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生产性的提高，以及欲如期交货，则应该？</a:t>
                      </a:r>
                    </a:p>
                  </a:txBody>
                  <a:tcPr marL="136811" marR="136811" marT="45604" marB="45604" anchor="ct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生产量</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库存量</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装置量</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机器停滞时间</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交货期</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工期</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更换程序次数</a:t>
                      </a:r>
                    </a:p>
                  </a:txBody>
                  <a:tcPr marL="136811" marR="136811" marT="45604" marB="45604" anchor="ct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69925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en-US" altLang="zh-CN" sz="2000" b="0" i="0" u="none" strike="noStrike" cap="none" normalizeH="0" baseline="0" dirty="0" smtClean="0">
                          <a:ln>
                            <a:noFill/>
                          </a:ln>
                          <a:solidFill>
                            <a:srgbClr val="3333FF"/>
                          </a:solidFill>
                          <a:effectLst/>
                          <a:latin typeface="Tahoma" pitchFamily="34" charset="0"/>
                          <a:ea typeface="微软雅黑" pitchFamily="34" charset="-122"/>
                        </a:rPr>
                        <a:t>Safe</a:t>
                      </a:r>
                    </a:p>
                  </a:txBody>
                  <a:tcPr marL="136811" marR="136811" marT="45604" marB="45604" anchor="ct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欲确保安全，则应该？</a:t>
                      </a:r>
                    </a:p>
                  </a:txBody>
                  <a:tcPr marL="136811" marR="136811" marT="45604" marB="45604" anchor="ct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灾害件数</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安全度</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整理整顿</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疲劳度</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清扫状况</a:t>
                      </a:r>
                    </a:p>
                  </a:txBody>
                  <a:tcPr marL="136811" marR="136811" marT="45604" marB="45604" anchor="ct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807564">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en-US" altLang="zh-CN" sz="2000" b="0" i="0" u="none" strike="noStrike" cap="none" normalizeH="0" baseline="0" dirty="0" smtClean="0">
                          <a:ln>
                            <a:noFill/>
                          </a:ln>
                          <a:solidFill>
                            <a:srgbClr val="3333FF"/>
                          </a:solidFill>
                          <a:effectLst/>
                          <a:latin typeface="Tahoma" pitchFamily="34" charset="0"/>
                          <a:ea typeface="微软雅黑" pitchFamily="34" charset="-122"/>
                        </a:rPr>
                        <a:t>Moral</a:t>
                      </a:r>
                    </a:p>
                  </a:txBody>
                  <a:tcPr marL="136811" marR="136811" marT="45604" marB="45604" anchor="ct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欲提高士气，应该？</a:t>
                      </a:r>
                    </a:p>
                  </a:txBody>
                  <a:tcPr marL="136811" marR="136811" marT="45604" marB="45604" anchor="ct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干劲</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出席率</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人际关系</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违反规定率</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提案件数</a:t>
                      </a:r>
                      <a:r>
                        <a:rPr kumimoji="1" lang="en-US" altLang="zh-CN" sz="2000" b="0" i="0" u="none" strike="noStrike" cap="none" normalizeH="0" baseline="0" dirty="0" smtClean="0">
                          <a:ln>
                            <a:noFill/>
                          </a:ln>
                          <a:solidFill>
                            <a:schemeClr val="tx1"/>
                          </a:solidFill>
                          <a:effectLst/>
                          <a:latin typeface="Tahoma" pitchFamily="34" charset="0"/>
                          <a:ea typeface="微软雅黑" pitchFamily="34" charset="-122"/>
                        </a:rPr>
                        <a:t>//</a:t>
                      </a: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改善欲望</a:t>
                      </a:r>
                    </a:p>
                  </a:txBody>
                  <a:tcPr marL="136811" marR="136811" marT="45604" marB="45604" anchor="ct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70"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现场改善的</a:t>
            </a:r>
            <a:r>
              <a:rPr lang="en-US" altLang="zh-CN" dirty="0">
                <a:solidFill>
                  <a:srgbClr val="CC0000"/>
                </a:solidFill>
                <a:latin typeface="微软雅黑" pitchFamily="34" charset="-122"/>
                <a:ea typeface="微软雅黑" pitchFamily="34" charset="-122"/>
              </a:rPr>
              <a:t>3S</a:t>
            </a:r>
            <a:endParaRPr lang="en-US" altLang="zh-TW" dirty="0">
              <a:solidFill>
                <a:srgbClr val="CC0000"/>
              </a:solidFill>
              <a:latin typeface="微软雅黑" pitchFamily="34" charset="-122"/>
              <a:ea typeface="微软雅黑" pitchFamily="34" charset="-122"/>
            </a:endParaRPr>
          </a:p>
        </p:txBody>
      </p:sp>
      <p:graphicFrame>
        <p:nvGraphicFramePr>
          <p:cNvPr id="263206" name="Group 38"/>
          <p:cNvGraphicFramePr>
            <a:graphicFrameLocks noGrp="1"/>
          </p:cNvGraphicFramePr>
          <p:nvPr/>
        </p:nvGraphicFramePr>
        <p:xfrm>
          <a:off x="456036" y="1596125"/>
          <a:ext cx="12769002" cy="4506696"/>
        </p:xfrm>
        <a:graphic>
          <a:graphicData uri="http://schemas.openxmlformats.org/drawingml/2006/table">
            <a:tbl>
              <a:tblPr/>
              <a:tblGrid>
                <a:gridCol w="4256334"/>
                <a:gridCol w="4256334"/>
                <a:gridCol w="4256334"/>
              </a:tblGrid>
              <a:tr h="456036">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400" b="1" i="0" u="none" strike="noStrike" cap="none" normalizeH="0" baseline="0" dirty="0" smtClean="0">
                          <a:ln>
                            <a:noFill/>
                          </a:ln>
                          <a:solidFill>
                            <a:srgbClr val="3333FF"/>
                          </a:solidFill>
                          <a:effectLst/>
                          <a:latin typeface="Tahoma" pitchFamily="34" charset="0"/>
                          <a:ea typeface="微软雅黑" pitchFamily="34" charset="-122"/>
                        </a:rPr>
                        <a:t>项目</a:t>
                      </a:r>
                    </a:p>
                  </a:txBody>
                  <a:tcPr marL="136811" marR="136811" marT="45604" marB="45604"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400" b="1" i="0" u="none" strike="noStrike" cap="none" normalizeH="0" baseline="0" dirty="0" smtClean="0">
                          <a:ln>
                            <a:noFill/>
                          </a:ln>
                          <a:solidFill>
                            <a:srgbClr val="3333FF"/>
                          </a:solidFill>
                          <a:effectLst/>
                          <a:latin typeface="Tahoma" pitchFamily="34" charset="0"/>
                          <a:ea typeface="微软雅黑" pitchFamily="34" charset="-122"/>
                        </a:rPr>
                        <a:t>自问</a:t>
                      </a:r>
                    </a:p>
                  </a:txBody>
                  <a:tcPr marL="136811" marR="136811" marT="45604" marB="45604"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400" b="1" i="0" u="none" strike="noStrike" cap="none" normalizeH="0" baseline="0" dirty="0" smtClean="0">
                          <a:ln>
                            <a:noFill/>
                          </a:ln>
                          <a:solidFill>
                            <a:srgbClr val="3333FF"/>
                          </a:solidFill>
                          <a:effectLst/>
                          <a:latin typeface="Tahoma" pitchFamily="34" charset="0"/>
                          <a:ea typeface="微软雅黑" pitchFamily="34" charset="-122"/>
                        </a:rPr>
                        <a:t>适用例</a:t>
                      </a:r>
                    </a:p>
                  </a:txBody>
                  <a:tcPr marL="136811" marR="136811" marT="45604" marB="45604"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1124888">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400" b="1" i="0" u="none" strike="noStrike" cap="none" normalizeH="0" baseline="0" dirty="0" smtClean="0">
                          <a:ln>
                            <a:noFill/>
                          </a:ln>
                          <a:solidFill>
                            <a:srgbClr val="3333FF"/>
                          </a:solidFill>
                          <a:effectLst/>
                          <a:latin typeface="Tahoma" pitchFamily="34" charset="0"/>
                          <a:ea typeface="微软雅黑" pitchFamily="34" charset="-122"/>
                        </a:rPr>
                        <a:t>简单化</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en-US" altLang="zh-CN" sz="2400" b="0" i="0" u="none" strike="noStrike" cap="none" normalizeH="0" baseline="0" dirty="0" smtClean="0">
                          <a:ln>
                            <a:noFill/>
                          </a:ln>
                          <a:solidFill>
                            <a:schemeClr val="tx1"/>
                          </a:solidFill>
                          <a:effectLst/>
                          <a:latin typeface="Tahoma" pitchFamily="34" charset="0"/>
                          <a:ea typeface="微软雅黑" pitchFamily="34" charset="-122"/>
                        </a:rPr>
                        <a:t>Simplification</a:t>
                      </a:r>
                    </a:p>
                  </a:txBody>
                  <a:tcPr marL="136811" marR="136811" marT="45604" marB="45604"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使构造单纯</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使方法简单</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使数量减少</a:t>
                      </a:r>
                    </a:p>
                  </a:txBody>
                  <a:tcPr marL="136811" marR="136811" marT="45604" marB="45604"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减少零件的件数</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使位置的决定单纯化</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自动化、加工方式</a:t>
                      </a:r>
                    </a:p>
                  </a:txBody>
                  <a:tcPr marL="136811" marR="136811" marT="45604" marB="45604"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1489717">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400" b="1" i="0" u="none" strike="noStrike" cap="none" normalizeH="0" baseline="0" dirty="0" smtClean="0">
                          <a:ln>
                            <a:noFill/>
                          </a:ln>
                          <a:solidFill>
                            <a:srgbClr val="3333FF"/>
                          </a:solidFill>
                          <a:effectLst/>
                          <a:latin typeface="Tahoma" pitchFamily="34" charset="0"/>
                          <a:ea typeface="微软雅黑" pitchFamily="34" charset="-122"/>
                        </a:rPr>
                        <a:t>标准化</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en-US" altLang="zh-CN" sz="2400" b="0" i="0" u="none" strike="noStrike" cap="none" normalizeH="0" baseline="0" dirty="0" smtClean="0">
                          <a:ln>
                            <a:noFill/>
                          </a:ln>
                          <a:solidFill>
                            <a:schemeClr val="tx1"/>
                          </a:solidFill>
                          <a:effectLst/>
                          <a:latin typeface="Tahoma" pitchFamily="34" charset="0"/>
                          <a:ea typeface="微软雅黑" pitchFamily="34" charset="-122"/>
                        </a:rPr>
                        <a:t>Standardization</a:t>
                      </a:r>
                    </a:p>
                  </a:txBody>
                  <a:tcPr marL="136811" marR="136811" marT="45604" marB="45604"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将方法、程序统一化</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将材质、形状的范围缩少</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将规格、尺寸标准化</a:t>
                      </a:r>
                    </a:p>
                  </a:txBody>
                  <a:tcPr marL="136811" marR="136811" marT="45604" marB="45604"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规格的统一</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票据的统一</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作业标准的订定</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收集配送时间的定时化</a:t>
                      </a:r>
                    </a:p>
                  </a:txBody>
                  <a:tcPr marL="136811" marR="136811" marT="45604" marB="45604"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1428912">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400" b="1" i="0" u="none" strike="noStrike" cap="none" normalizeH="0" baseline="0" dirty="0" smtClean="0">
                          <a:ln>
                            <a:noFill/>
                          </a:ln>
                          <a:solidFill>
                            <a:srgbClr val="3333FF"/>
                          </a:solidFill>
                          <a:effectLst/>
                          <a:latin typeface="Tahoma" pitchFamily="34" charset="0"/>
                          <a:ea typeface="微软雅黑" pitchFamily="34" charset="-122"/>
                        </a:rPr>
                        <a:t>专业化</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en-US" altLang="zh-CN" sz="2400" b="0" i="0" u="none" strike="noStrike" cap="none" normalizeH="0" baseline="0" dirty="0" smtClean="0">
                          <a:ln>
                            <a:noFill/>
                          </a:ln>
                          <a:solidFill>
                            <a:schemeClr val="tx1"/>
                          </a:solidFill>
                          <a:effectLst/>
                          <a:latin typeface="Tahoma" pitchFamily="34" charset="0"/>
                          <a:ea typeface="微软雅黑" pitchFamily="34" charset="-122"/>
                        </a:rPr>
                        <a:t>Specialization</a:t>
                      </a:r>
                    </a:p>
                  </a:txBody>
                  <a:tcPr marL="136811" marR="136811" marT="45604" marB="45604"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将机种、品种专业化</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将种类、工作专门化</a:t>
                      </a:r>
                    </a:p>
                  </a:txBody>
                  <a:tcPr marL="136811" marR="136811" marT="45604" marB="45604"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有盖车、无盖车、家畜车、冷冻车</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设备及模等的专业化</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Tahoma" pitchFamily="34" charset="0"/>
                          <a:ea typeface="微软雅黑" pitchFamily="34" charset="-122"/>
                        </a:rPr>
                        <a:t>职务的专门化</a:t>
                      </a:r>
                    </a:p>
                  </a:txBody>
                  <a:tcPr marL="136811" marR="136811" marT="45604" marB="45604"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9" name="Rectangle 7"/>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现场的</a:t>
            </a:r>
            <a:r>
              <a:rPr lang="en-US" altLang="zh-CN" dirty="0">
                <a:solidFill>
                  <a:srgbClr val="CC0000"/>
                </a:solidFill>
                <a:latin typeface="微软雅黑" pitchFamily="34" charset="-122"/>
                <a:ea typeface="微软雅黑" pitchFamily="34" charset="-122"/>
              </a:rPr>
              <a:t>4M</a:t>
            </a:r>
            <a:r>
              <a:rPr lang="zh-CN" altLang="en-US" dirty="0">
                <a:solidFill>
                  <a:srgbClr val="CC0000"/>
                </a:solidFill>
                <a:ea typeface="微软雅黑" pitchFamily="34" charset="-122"/>
              </a:rPr>
              <a:t>检查</a:t>
            </a:r>
            <a:endParaRPr lang="zh-TW" altLang="en-US" dirty="0">
              <a:solidFill>
                <a:srgbClr val="CC0000"/>
              </a:solidFill>
              <a:ea typeface="微软雅黑" pitchFamily="34" charset="-122"/>
            </a:endParaRPr>
          </a:p>
        </p:txBody>
      </p:sp>
      <p:graphicFrame>
        <p:nvGraphicFramePr>
          <p:cNvPr id="264345" name="Group 153"/>
          <p:cNvGraphicFramePr>
            <a:graphicFrameLocks noGrp="1"/>
          </p:cNvGraphicFramePr>
          <p:nvPr/>
        </p:nvGraphicFramePr>
        <p:xfrm>
          <a:off x="456036" y="1520120"/>
          <a:ext cx="12883013" cy="4779499"/>
        </p:xfrm>
        <a:graphic>
          <a:graphicData uri="http://schemas.openxmlformats.org/drawingml/2006/table">
            <a:tbl>
              <a:tblPr/>
              <a:tblGrid>
                <a:gridCol w="1710134"/>
                <a:gridCol w="3420269"/>
                <a:gridCol w="3990314"/>
                <a:gridCol w="3762296"/>
              </a:tblGrid>
              <a:tr h="395231">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en-US" altLang="zh-CN" sz="2000" b="1" i="0" u="none" strike="noStrike" cap="none" normalizeH="0" baseline="0" dirty="0" smtClean="0">
                          <a:ln>
                            <a:noFill/>
                          </a:ln>
                          <a:solidFill>
                            <a:srgbClr val="3333FF"/>
                          </a:solidFill>
                          <a:effectLst/>
                          <a:latin typeface="Tahoma" pitchFamily="34" charset="0"/>
                          <a:ea typeface="微软雅黑" pitchFamily="34" charset="-122"/>
                        </a:rPr>
                        <a:t>4M</a:t>
                      </a:r>
                    </a:p>
                  </a:txBody>
                  <a:tcPr marL="136811" marR="136811" marT="45604" marB="45604" anchor="ct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gridSpan="3">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1" i="0" u="none" strike="noStrike" cap="none" normalizeH="0" baseline="0" dirty="0" smtClean="0">
                          <a:ln>
                            <a:noFill/>
                          </a:ln>
                          <a:solidFill>
                            <a:srgbClr val="3333FF"/>
                          </a:solidFill>
                          <a:effectLst/>
                          <a:latin typeface="Tahoma" pitchFamily="34" charset="0"/>
                          <a:ea typeface="微软雅黑" pitchFamily="34" charset="-122"/>
                        </a:rPr>
                        <a:t>改善着眼点</a:t>
                      </a:r>
                    </a:p>
                  </a:txBody>
                  <a:tcPr marL="136811" marR="136811" marT="45604" marB="45604" anchor="ct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hMerge="1">
                  <a:txBody>
                    <a:bodyPr/>
                    <a:lstStyle/>
                    <a:p>
                      <a:endParaRPr lang="zh-CN" altLang="en-US"/>
                    </a:p>
                  </a:txBody>
                  <a:tcPr/>
                </a:tc>
                <a:tc hMerge="1">
                  <a:txBody>
                    <a:bodyPr/>
                    <a:lstStyle/>
                    <a:p>
                      <a:endParaRPr lang="zh-CN" altLang="en-US"/>
                    </a:p>
                  </a:txBody>
                  <a:tcPr/>
                </a:tc>
              </a:tr>
              <a:tr h="1156812">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900" b="1" i="0" u="none" strike="noStrike" cap="none" normalizeH="0" baseline="0" dirty="0" smtClean="0">
                          <a:ln>
                            <a:noFill/>
                          </a:ln>
                          <a:solidFill>
                            <a:srgbClr val="3333FF"/>
                          </a:solidFill>
                          <a:effectLst/>
                          <a:latin typeface="Tahoma" pitchFamily="34" charset="0"/>
                          <a:ea typeface="微软雅黑" pitchFamily="34" charset="-122"/>
                        </a:rPr>
                        <a:t>作业员</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en-US" altLang="zh-CN" sz="1900" b="1" i="0" u="none" strike="noStrike" cap="none" normalizeH="0" baseline="0" dirty="0" smtClean="0">
                          <a:ln>
                            <a:noFill/>
                          </a:ln>
                          <a:solidFill>
                            <a:schemeClr val="tx1"/>
                          </a:solidFill>
                          <a:effectLst/>
                          <a:latin typeface="Tahoma" pitchFamily="34" charset="0"/>
                          <a:ea typeface="微软雅黑" pitchFamily="34" charset="-122"/>
                        </a:rPr>
                        <a:t>Men</a:t>
                      </a:r>
                    </a:p>
                  </a:txBody>
                  <a:tcPr marL="136811" marR="136811" marT="45604" marB="45604"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533400" marR="0" lvl="0" indent="-53340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是否遵守标准？</a:t>
                      </a:r>
                    </a:p>
                    <a:p>
                      <a:pPr marL="533400" marR="0" lvl="0" indent="-53340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作业效率是否允许？</a:t>
                      </a:r>
                    </a:p>
                    <a:p>
                      <a:pPr marL="533400" marR="0" lvl="0" indent="-53340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是否具有问题意识？</a:t>
                      </a:r>
                    </a:p>
                    <a:p>
                      <a:pPr marL="533400" marR="0" lvl="0" indent="-53340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是否有责任感？</a:t>
                      </a:r>
                    </a:p>
                  </a:txBody>
                  <a:tcPr marL="57004" marR="57004" marT="19002" marB="19002"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是否熟练？</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是否分配了适当的职务？</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是否有改善欲望？</a:t>
                      </a:r>
                    </a:p>
                  </a:txBody>
                  <a:tcPr marL="57004" marR="57004" marT="19002" marB="19002"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是否具备资格？</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人际关系是否良好？</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是否健康？</a:t>
                      </a:r>
                    </a:p>
                  </a:txBody>
                  <a:tcPr marL="57004" marR="57004" marT="19002" marB="19002"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119709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900" b="1" i="0" u="none" strike="noStrike" cap="none" normalizeH="0" baseline="0" dirty="0" smtClean="0">
                          <a:ln>
                            <a:noFill/>
                          </a:ln>
                          <a:solidFill>
                            <a:srgbClr val="3333FF"/>
                          </a:solidFill>
                          <a:effectLst/>
                          <a:latin typeface="Tahoma" pitchFamily="34" charset="0"/>
                          <a:ea typeface="微软雅黑" pitchFamily="34" charset="-122"/>
                        </a:rPr>
                        <a:t>设备</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en-US" altLang="zh-CN" sz="1900" b="1" i="0" u="none" strike="noStrike" cap="none" normalizeH="0" baseline="0" dirty="0" smtClean="0">
                          <a:ln>
                            <a:noFill/>
                          </a:ln>
                          <a:solidFill>
                            <a:schemeClr val="tx1"/>
                          </a:solidFill>
                          <a:effectLst/>
                          <a:latin typeface="Tahoma" pitchFamily="34" charset="0"/>
                          <a:ea typeface="微软雅黑" pitchFamily="34" charset="-122"/>
                        </a:rPr>
                        <a:t>Machine</a:t>
                      </a:r>
                    </a:p>
                  </a:txBody>
                  <a:tcPr marL="136811" marR="136811" marT="45604" marB="45604"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是否符合生产条件？</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是否符合处理能力？</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注油（润滑）是否适宜？</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检查是否适宜？</a:t>
                      </a:r>
                    </a:p>
                  </a:txBody>
                  <a:tcPr marL="57004" marR="57004" marT="19002" marB="19002"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布局是否适宜？</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是否有充足的机械与设备？</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是否所有设备均能正常动作？</a:t>
                      </a:r>
                    </a:p>
                  </a:txBody>
                  <a:tcPr marL="57004" marR="57004" marT="19002" marB="19002"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是否由于故障经常停止？</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是否符合精度要求？</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是否有异常声音？</a:t>
                      </a:r>
                    </a:p>
                  </a:txBody>
                  <a:tcPr marL="57004" marR="57004" marT="19002" marB="19002"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864949">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900" b="1" i="0" u="none" strike="noStrike" cap="none" normalizeH="0" baseline="0" dirty="0" smtClean="0">
                          <a:ln>
                            <a:noFill/>
                          </a:ln>
                          <a:solidFill>
                            <a:srgbClr val="3333FF"/>
                          </a:solidFill>
                          <a:effectLst/>
                          <a:latin typeface="Tahoma" pitchFamily="34" charset="0"/>
                          <a:ea typeface="微软雅黑" pitchFamily="34" charset="-122"/>
                        </a:rPr>
                        <a:t>原料</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en-US" altLang="zh-CN" sz="1900" b="1" i="0" u="none" strike="noStrike" cap="none" normalizeH="0" baseline="0" dirty="0" smtClean="0">
                          <a:ln>
                            <a:noFill/>
                          </a:ln>
                          <a:solidFill>
                            <a:schemeClr val="tx1"/>
                          </a:solidFill>
                          <a:effectLst/>
                          <a:latin typeface="Tahoma" pitchFamily="34" charset="0"/>
                          <a:ea typeface="微软雅黑" pitchFamily="34" charset="-122"/>
                        </a:rPr>
                        <a:t>Material</a:t>
                      </a:r>
                    </a:p>
                  </a:txBody>
                  <a:tcPr marL="136811" marR="136811" marT="45604" marB="45604"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数量是否准确？</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等级是否正确？</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商标是否正确？</a:t>
                      </a:r>
                    </a:p>
                  </a:txBody>
                  <a:tcPr marL="57004" marR="57004" marT="19002" marB="19002"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使用方法是否恰当？</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有没有放置半成品？</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布局是否适宜？</a:t>
                      </a:r>
                    </a:p>
                  </a:txBody>
                  <a:tcPr marL="57004" marR="57004" marT="19002" marB="19002"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有无杂质混入？</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在库水准是否适宜？</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质量标准是否适宜？</a:t>
                      </a:r>
                    </a:p>
                  </a:txBody>
                  <a:tcPr marL="57004" marR="57004" marT="19002" marB="19002"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1156812">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900" b="1" i="0" u="none" strike="noStrike" cap="none" normalizeH="0" baseline="0" dirty="0" smtClean="0">
                          <a:ln>
                            <a:noFill/>
                          </a:ln>
                          <a:solidFill>
                            <a:srgbClr val="3333FF"/>
                          </a:solidFill>
                          <a:effectLst/>
                          <a:latin typeface="Tahoma" pitchFamily="34" charset="0"/>
                          <a:ea typeface="微软雅黑" pitchFamily="34" charset="-122"/>
                        </a:rPr>
                        <a:t>作业方法</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en-US" altLang="zh-CN" sz="1900" b="1" i="0" u="none" strike="noStrike" cap="none" normalizeH="0" baseline="0" dirty="0" smtClean="0">
                          <a:ln>
                            <a:noFill/>
                          </a:ln>
                          <a:solidFill>
                            <a:schemeClr val="tx1"/>
                          </a:solidFill>
                          <a:effectLst/>
                          <a:latin typeface="Tahoma" pitchFamily="34" charset="0"/>
                          <a:ea typeface="微软雅黑" pitchFamily="34" charset="-122"/>
                        </a:rPr>
                        <a:t>Method</a:t>
                      </a:r>
                    </a:p>
                  </a:txBody>
                  <a:tcPr marL="136811" marR="136811" marT="45604" marB="45604"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作业标准是否合理？</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对作业标准是否进行了改善？</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是不是安全的方法？</a:t>
                      </a:r>
                    </a:p>
                  </a:txBody>
                  <a:tcPr marL="57004" marR="57004" marT="19002" marB="19002"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程序的切换是否恰当？</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湿度及湿度是否合适？</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照明及换气是否适宜？</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前后工序能否保持好的衔接？</a:t>
                      </a:r>
                    </a:p>
                  </a:txBody>
                  <a:tcPr marL="57004" marR="57004" marT="19002" marB="19002"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是不是可以制造优质产品的方法？</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是否高效率的方法？</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1600" b="0" i="0" u="none" strike="noStrike" cap="none" normalizeH="0" baseline="0" dirty="0" smtClean="0">
                          <a:ln>
                            <a:noFill/>
                          </a:ln>
                          <a:solidFill>
                            <a:schemeClr val="tx1"/>
                          </a:solidFill>
                          <a:effectLst/>
                          <a:latin typeface="Tahoma" pitchFamily="34" charset="0"/>
                          <a:ea typeface="微软雅黑" pitchFamily="34" charset="-122"/>
                        </a:rPr>
                        <a:t>作业程序是否合理</a:t>
                      </a:r>
                    </a:p>
                  </a:txBody>
                  <a:tcPr marL="57004" marR="57004" marT="19002" marB="19002"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298"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现场的</a:t>
            </a:r>
            <a:r>
              <a:rPr lang="en-US" altLang="zh-CN" dirty="0">
                <a:solidFill>
                  <a:srgbClr val="CC0000"/>
                </a:solidFill>
                <a:latin typeface="微软雅黑" pitchFamily="34" charset="-122"/>
                <a:ea typeface="微软雅黑" pitchFamily="34" charset="-122"/>
              </a:rPr>
              <a:t>5S</a:t>
            </a:r>
            <a:r>
              <a:rPr lang="zh-CN" altLang="en-US" dirty="0">
                <a:solidFill>
                  <a:srgbClr val="CC0000"/>
                </a:solidFill>
                <a:ea typeface="微软雅黑" pitchFamily="34" charset="-122"/>
              </a:rPr>
              <a:t>管理</a:t>
            </a:r>
            <a:endParaRPr lang="zh-TW" altLang="en-US" dirty="0">
              <a:solidFill>
                <a:srgbClr val="CC0000"/>
              </a:solidFill>
              <a:ea typeface="微软雅黑" pitchFamily="34" charset="-122"/>
            </a:endParaRPr>
          </a:p>
        </p:txBody>
      </p:sp>
      <p:graphicFrame>
        <p:nvGraphicFramePr>
          <p:cNvPr id="439460" name="Group 164"/>
          <p:cNvGraphicFramePr>
            <a:graphicFrameLocks noGrp="1"/>
          </p:cNvGraphicFramePr>
          <p:nvPr/>
        </p:nvGraphicFramePr>
        <p:xfrm>
          <a:off x="456036" y="1444113"/>
          <a:ext cx="12883012" cy="5174112"/>
        </p:xfrm>
        <a:graphic>
          <a:graphicData uri="http://schemas.openxmlformats.org/drawingml/2006/table">
            <a:tbl>
              <a:tblPr/>
              <a:tblGrid>
                <a:gridCol w="1596125"/>
                <a:gridCol w="2508197"/>
                <a:gridCol w="8778690"/>
              </a:tblGrid>
              <a:tr h="419553">
                <a:tc>
                  <a:txBody>
                    <a:bodyPr/>
                    <a:lstStyle/>
                    <a:p>
                      <a:pPr marL="0" marR="0" lvl="0" indent="0" algn="ctr"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en-US" altLang="zh-CN" sz="2400" b="1" i="0" u="none" strike="noStrike" cap="none" normalizeH="0" baseline="0" dirty="0" smtClean="0">
                          <a:ln>
                            <a:noFill/>
                          </a:ln>
                          <a:solidFill>
                            <a:srgbClr val="3333FF"/>
                          </a:solidFill>
                          <a:effectLst/>
                          <a:latin typeface="Tahoma" pitchFamily="34" charset="0"/>
                          <a:ea typeface="微软雅黑" pitchFamily="34" charset="-122"/>
                        </a:rPr>
                        <a:t>5S</a:t>
                      </a:r>
                    </a:p>
                  </a:txBody>
                  <a:tcPr marL="136811" marR="136811" marT="45604" marB="45604" anchor="ct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2400" b="1" i="0" u="none" strike="noStrike" cap="none" normalizeH="0" baseline="0" dirty="0" smtClean="0">
                          <a:ln>
                            <a:noFill/>
                          </a:ln>
                          <a:solidFill>
                            <a:srgbClr val="3333FF"/>
                          </a:solidFill>
                          <a:effectLst/>
                          <a:latin typeface="Tahoma" pitchFamily="34" charset="0"/>
                          <a:ea typeface="微软雅黑" pitchFamily="34" charset="-122"/>
                        </a:rPr>
                        <a:t>含意</a:t>
                      </a:r>
                    </a:p>
                  </a:txBody>
                  <a:tcPr marL="136811" marR="136811" marT="45604" marB="45604" anchor="ct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2400" b="1" i="0" u="none" strike="noStrike" cap="none" normalizeH="0" baseline="0" dirty="0" smtClean="0">
                          <a:ln>
                            <a:noFill/>
                          </a:ln>
                          <a:solidFill>
                            <a:srgbClr val="3333FF"/>
                          </a:solidFill>
                          <a:effectLst/>
                          <a:latin typeface="Tahoma" pitchFamily="34" charset="0"/>
                          <a:ea typeface="微软雅黑" pitchFamily="34" charset="-122"/>
                        </a:rPr>
                        <a:t>着眼点</a:t>
                      </a:r>
                    </a:p>
                  </a:txBody>
                  <a:tcPr marL="136811" marR="136811" marT="45604" marB="45604" anchor="ct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1027601">
                <a:tc>
                  <a:txBody>
                    <a:bodyPr/>
                    <a:lstStyle/>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2400" b="1" i="0" u="none" strike="noStrike" cap="none" normalizeH="0" baseline="0" dirty="0" smtClean="0">
                          <a:ln>
                            <a:noFill/>
                          </a:ln>
                          <a:solidFill>
                            <a:srgbClr val="3333FF"/>
                          </a:solidFill>
                          <a:effectLst/>
                          <a:latin typeface="Tahoma" pitchFamily="34" charset="0"/>
                          <a:ea typeface="微软雅黑" pitchFamily="34" charset="-122"/>
                        </a:rPr>
                        <a:t>整顿</a:t>
                      </a:r>
                    </a:p>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endParaRPr kumimoji="1" lang="en-US" altLang="zh-CN" sz="2400" b="0" i="0" u="none" strike="noStrike" cap="none" normalizeH="0" baseline="0" dirty="0" smtClean="0">
                        <a:ln>
                          <a:noFill/>
                        </a:ln>
                        <a:solidFill>
                          <a:srgbClr val="3333FF"/>
                        </a:solidFill>
                        <a:effectLst/>
                        <a:latin typeface="Tahoma" pitchFamily="34" charset="0"/>
                        <a:ea typeface="微软雅黑" pitchFamily="34" charset="-122"/>
                      </a:endParaRPr>
                    </a:p>
                  </a:txBody>
                  <a:tcPr marL="136811" marR="136811" marT="45604" marB="45604"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1500" b="0" i="0" u="none" strike="noStrike" cap="none" normalizeH="0" baseline="0" dirty="0" smtClean="0">
                          <a:ln>
                            <a:noFill/>
                          </a:ln>
                          <a:solidFill>
                            <a:schemeClr val="tx1"/>
                          </a:solidFill>
                          <a:effectLst/>
                          <a:latin typeface="Tahoma" pitchFamily="34" charset="0"/>
                          <a:ea typeface="微软雅黑" pitchFamily="34" charset="-122"/>
                        </a:rPr>
                        <a:t>指对必要有物品进行分类后，收放在便于使用的地方</a:t>
                      </a:r>
                    </a:p>
                  </a:txBody>
                  <a:tcPr marL="136811" marR="136811" marT="45604" marB="45604"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1500" b="0" i="0" u="none" strike="noStrike" cap="none" normalizeH="0" baseline="0" dirty="0" smtClean="0">
                          <a:ln>
                            <a:noFill/>
                          </a:ln>
                          <a:solidFill>
                            <a:schemeClr val="tx1"/>
                          </a:solidFill>
                          <a:effectLst/>
                          <a:latin typeface="Tahoma" pitchFamily="34" charset="0"/>
                          <a:ea typeface="微软雅黑" pitchFamily="34" charset="-122"/>
                        </a:rPr>
                        <a:t>是否经常寻找东西？</a:t>
                      </a:r>
                    </a:p>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1500" b="0" i="0" u="none" strike="noStrike" cap="none" normalizeH="0" baseline="0" dirty="0" smtClean="0">
                          <a:ln>
                            <a:noFill/>
                          </a:ln>
                          <a:solidFill>
                            <a:schemeClr val="tx1"/>
                          </a:solidFill>
                          <a:effectLst/>
                          <a:latin typeface="Tahoma" pitchFamily="34" charset="0"/>
                          <a:ea typeface="微软雅黑" pitchFamily="34" charset="-122"/>
                        </a:rPr>
                        <a:t>将何物放于何处？放置地方是否确定？</a:t>
                      </a:r>
                    </a:p>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1500" b="0" i="0" u="none" strike="noStrike" cap="none" normalizeH="0" baseline="0" dirty="0" smtClean="0">
                          <a:ln>
                            <a:noFill/>
                          </a:ln>
                          <a:solidFill>
                            <a:schemeClr val="tx1"/>
                          </a:solidFill>
                          <a:effectLst/>
                          <a:latin typeface="Tahoma" pitchFamily="34" charset="0"/>
                          <a:ea typeface="微软雅黑" pitchFamily="34" charset="-122"/>
                        </a:rPr>
                        <a:t>显示方法是否能使所有人都非常明白？</a:t>
                      </a:r>
                    </a:p>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1500" b="0" i="0" u="none" strike="noStrike" cap="none" normalizeH="0" baseline="0" dirty="0" smtClean="0">
                          <a:ln>
                            <a:noFill/>
                          </a:ln>
                          <a:solidFill>
                            <a:schemeClr val="tx1"/>
                          </a:solidFill>
                          <a:effectLst/>
                          <a:latin typeface="Tahoma" pitchFamily="34" charset="0"/>
                          <a:ea typeface="微软雅黑" pitchFamily="34" charset="-122"/>
                        </a:rPr>
                        <a:t>使用过的东西，是否完好地放回原处了？</a:t>
                      </a:r>
                    </a:p>
                  </a:txBody>
                  <a:tcPr marL="136811" marR="136811" marT="45604" marB="45604"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782355">
                <a:tc>
                  <a:txBody>
                    <a:bodyPr/>
                    <a:lstStyle/>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2400" b="1" i="0" u="none" strike="noStrike" cap="none" normalizeH="0" baseline="0" dirty="0" smtClean="0">
                          <a:ln>
                            <a:noFill/>
                          </a:ln>
                          <a:solidFill>
                            <a:srgbClr val="3333FF"/>
                          </a:solidFill>
                          <a:effectLst/>
                          <a:latin typeface="Tahoma" pitchFamily="34" charset="0"/>
                          <a:ea typeface="微软雅黑" pitchFamily="34" charset="-122"/>
                        </a:rPr>
                        <a:t>整理</a:t>
                      </a:r>
                      <a:endParaRPr kumimoji="1" lang="zh-CN" altLang="en-US" sz="2400" b="1" i="0" u="none" strike="noStrike" cap="none" normalizeH="0" baseline="0" dirty="0" smtClean="0">
                        <a:ln>
                          <a:noFill/>
                        </a:ln>
                        <a:solidFill>
                          <a:schemeClr val="tx1"/>
                        </a:solidFill>
                        <a:effectLst/>
                        <a:latin typeface="Tahoma" pitchFamily="34" charset="0"/>
                        <a:ea typeface="微软雅黑" pitchFamily="34" charset="-122"/>
                      </a:endParaRPr>
                    </a:p>
                  </a:txBody>
                  <a:tcPr marL="136811" marR="136811" marT="45604" marB="45604"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1500" b="0" i="0" u="none" strike="noStrike" cap="none" normalizeH="0" baseline="0" dirty="0" smtClean="0">
                          <a:ln>
                            <a:noFill/>
                          </a:ln>
                          <a:solidFill>
                            <a:schemeClr val="tx1"/>
                          </a:solidFill>
                          <a:effectLst/>
                          <a:latin typeface="Tahoma" pitchFamily="34" charset="0"/>
                          <a:ea typeface="微软雅黑" pitchFamily="34" charset="-122"/>
                        </a:rPr>
                        <a:t>指区分必要的与不必要的物品，扔掉不必要的物品</a:t>
                      </a:r>
                    </a:p>
                  </a:txBody>
                  <a:tcPr marL="136811" marR="136811" marT="45604" marB="45604"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1500" b="0" i="0" u="none" strike="noStrike" cap="none" normalizeH="0" baseline="0" dirty="0" smtClean="0">
                          <a:ln>
                            <a:noFill/>
                          </a:ln>
                          <a:solidFill>
                            <a:schemeClr val="tx1"/>
                          </a:solidFill>
                          <a:effectLst/>
                          <a:latin typeface="Tahoma" pitchFamily="34" charset="0"/>
                          <a:ea typeface="微软雅黑" pitchFamily="34" charset="-122"/>
                        </a:rPr>
                        <a:t>不必要的物品是否使职场变得狭窄？</a:t>
                      </a:r>
                    </a:p>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1500" b="0" i="0" u="none" strike="noStrike" cap="none" normalizeH="0" baseline="0" dirty="0" smtClean="0">
                          <a:ln>
                            <a:noFill/>
                          </a:ln>
                          <a:solidFill>
                            <a:schemeClr val="tx1"/>
                          </a:solidFill>
                          <a:effectLst/>
                          <a:latin typeface="Tahoma" pitchFamily="34" charset="0"/>
                          <a:ea typeface="微软雅黑" pitchFamily="34" charset="-122"/>
                        </a:rPr>
                        <a:t>对必要的与不必要的物品、经常使用的与很少使用的物品是否分得清楚？</a:t>
                      </a:r>
                    </a:p>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1500" b="0" i="0" u="none" strike="noStrike" cap="none" normalizeH="0" baseline="0" dirty="0" smtClean="0">
                          <a:ln>
                            <a:noFill/>
                          </a:ln>
                          <a:solidFill>
                            <a:schemeClr val="tx1"/>
                          </a:solidFill>
                          <a:effectLst/>
                          <a:latin typeface="Tahoma" pitchFamily="34" charset="0"/>
                          <a:ea typeface="微软雅黑" pitchFamily="34" charset="-122"/>
                        </a:rPr>
                        <a:t>对不必要的东西是否及时处理了？</a:t>
                      </a:r>
                    </a:p>
                  </a:txBody>
                  <a:tcPr marL="136811" marR="136811" marT="45604" marB="45604"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1027601">
                <a:tc>
                  <a:txBody>
                    <a:bodyPr/>
                    <a:lstStyle/>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2400" b="1" i="0" u="none" strike="noStrike" cap="none" normalizeH="0" baseline="0" dirty="0" smtClean="0">
                          <a:ln>
                            <a:noFill/>
                          </a:ln>
                          <a:solidFill>
                            <a:srgbClr val="3333FF"/>
                          </a:solidFill>
                          <a:effectLst/>
                          <a:latin typeface="Tahoma" pitchFamily="34" charset="0"/>
                          <a:ea typeface="微软雅黑" pitchFamily="34" charset="-122"/>
                        </a:rPr>
                        <a:t>清扫</a:t>
                      </a:r>
                      <a:endParaRPr kumimoji="1" lang="zh-CN" altLang="en-US" sz="2400" b="1" i="0" u="none" strike="noStrike" cap="none" normalizeH="0" baseline="0" dirty="0" smtClean="0">
                        <a:ln>
                          <a:noFill/>
                        </a:ln>
                        <a:solidFill>
                          <a:schemeClr val="tx1"/>
                        </a:solidFill>
                        <a:effectLst/>
                        <a:latin typeface="Tahoma" pitchFamily="34" charset="0"/>
                        <a:ea typeface="微软雅黑" pitchFamily="34" charset="-122"/>
                      </a:endParaRPr>
                    </a:p>
                  </a:txBody>
                  <a:tcPr marL="136811" marR="136811" marT="45604" marB="45604"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1500" b="0" i="0" u="none" strike="noStrike" cap="none" normalizeH="0" baseline="0" dirty="0" smtClean="0">
                          <a:ln>
                            <a:noFill/>
                          </a:ln>
                          <a:solidFill>
                            <a:schemeClr val="tx1"/>
                          </a:solidFill>
                          <a:effectLst/>
                          <a:latin typeface="Tahoma" pitchFamily="34" charset="0"/>
                          <a:ea typeface="微软雅黑" pitchFamily="34" charset="-122"/>
                        </a:rPr>
                        <a:t>是指清扫能达到无垃圾、灰尘及脏污的良好状态</a:t>
                      </a:r>
                    </a:p>
                  </a:txBody>
                  <a:tcPr marL="136811" marR="136811" marT="45604" marB="45604"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1500" b="0" i="0" u="none" strike="noStrike" cap="none" normalizeH="0" baseline="0" dirty="0" smtClean="0">
                          <a:ln>
                            <a:noFill/>
                          </a:ln>
                          <a:solidFill>
                            <a:schemeClr val="tx1"/>
                          </a:solidFill>
                          <a:effectLst/>
                          <a:latin typeface="Tahoma" pitchFamily="34" charset="0"/>
                          <a:ea typeface="微软雅黑" pitchFamily="34" charset="-122"/>
                        </a:rPr>
                        <a:t>职场内是否打扫干净了？</a:t>
                      </a:r>
                    </a:p>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1500" b="0" i="0" u="none" strike="noStrike" cap="none" normalizeH="0" baseline="0" dirty="0" smtClean="0">
                          <a:ln>
                            <a:noFill/>
                          </a:ln>
                          <a:solidFill>
                            <a:schemeClr val="tx1"/>
                          </a:solidFill>
                          <a:effectLst/>
                          <a:latin typeface="Tahoma" pitchFamily="34" charset="0"/>
                          <a:ea typeface="微软雅黑" pitchFamily="34" charset="-122"/>
                        </a:rPr>
                        <a:t>显示放置物品地点的分界线是否划得清晰？</a:t>
                      </a:r>
                    </a:p>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1500" b="0" i="0" u="none" strike="noStrike" cap="none" normalizeH="0" baseline="0" dirty="0" smtClean="0">
                          <a:ln>
                            <a:noFill/>
                          </a:ln>
                          <a:solidFill>
                            <a:schemeClr val="tx1"/>
                          </a:solidFill>
                          <a:effectLst/>
                          <a:latin typeface="Tahoma" pitchFamily="34" charset="0"/>
                          <a:ea typeface="微软雅黑" pitchFamily="34" charset="-122"/>
                        </a:rPr>
                        <a:t>是否将垃圾、灰尘及脏污源匀除了？</a:t>
                      </a:r>
                    </a:p>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1500" b="1" i="0" u="none" strike="noStrike" cap="none" normalizeH="0" baseline="0" dirty="0" smtClean="0">
                          <a:ln>
                            <a:noFill/>
                          </a:ln>
                          <a:solidFill>
                            <a:schemeClr val="hlink"/>
                          </a:solidFill>
                          <a:effectLst/>
                          <a:latin typeface="Tahoma" pitchFamily="34" charset="0"/>
                          <a:ea typeface="微软雅黑" pitchFamily="34" charset="-122"/>
                        </a:rPr>
                        <a:t>记住：清扫就是点检！！！</a:t>
                      </a:r>
                    </a:p>
                  </a:txBody>
                  <a:tcPr marL="136811" marR="136811" marT="45604" marB="45604"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1027601">
                <a:tc>
                  <a:txBody>
                    <a:bodyPr/>
                    <a:lstStyle/>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2400" b="1" i="0" u="none" strike="noStrike" cap="none" normalizeH="0" baseline="0" dirty="0" smtClean="0">
                          <a:ln>
                            <a:noFill/>
                          </a:ln>
                          <a:solidFill>
                            <a:srgbClr val="3333FF"/>
                          </a:solidFill>
                          <a:effectLst/>
                          <a:latin typeface="Tahoma" pitchFamily="34" charset="0"/>
                          <a:ea typeface="微软雅黑" pitchFamily="34" charset="-122"/>
                        </a:rPr>
                        <a:t>清洁</a:t>
                      </a:r>
                    </a:p>
                  </a:txBody>
                  <a:tcPr marL="136811" marR="136811" marT="45604" marB="45604"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1500" b="0" i="0" u="none" strike="noStrike" cap="none" normalizeH="0" baseline="0" dirty="0" smtClean="0">
                          <a:ln>
                            <a:noFill/>
                          </a:ln>
                          <a:solidFill>
                            <a:schemeClr val="tx1"/>
                          </a:solidFill>
                          <a:effectLst/>
                          <a:latin typeface="Tahoma" pitchFamily="34" charset="0"/>
                          <a:ea typeface="微软雅黑" pitchFamily="34" charset="-122"/>
                        </a:rPr>
                        <a:t>是指维持着整理、整顿及清扫，保持易于工作的状态</a:t>
                      </a:r>
                    </a:p>
                  </a:txBody>
                  <a:tcPr marL="136811" marR="136811" marT="45604" marB="45604"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1500" b="0" i="0" u="none" strike="noStrike" cap="none" normalizeH="0" baseline="0" dirty="0" smtClean="0">
                          <a:ln>
                            <a:noFill/>
                          </a:ln>
                          <a:solidFill>
                            <a:schemeClr val="tx1"/>
                          </a:solidFill>
                          <a:effectLst/>
                          <a:latin typeface="Tahoma" pitchFamily="34" charset="0"/>
                          <a:ea typeface="微软雅黑" pitchFamily="34" charset="-122"/>
                        </a:rPr>
                        <a:t>整理、整顿、清扫是否彻底？</a:t>
                      </a:r>
                    </a:p>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1500" b="0" i="0" u="none" strike="noStrike" cap="none" normalizeH="0" baseline="0" dirty="0" smtClean="0">
                          <a:ln>
                            <a:noFill/>
                          </a:ln>
                          <a:solidFill>
                            <a:schemeClr val="tx1"/>
                          </a:solidFill>
                          <a:effectLst/>
                          <a:latin typeface="Tahoma" pitchFamily="34" charset="0"/>
                          <a:ea typeface="微软雅黑" pitchFamily="34" charset="-122"/>
                        </a:rPr>
                        <a:t>职场内部是否总显得很光亮？</a:t>
                      </a:r>
                    </a:p>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1500" b="0" i="0" u="none" strike="noStrike" cap="none" normalizeH="0" baseline="0" dirty="0" smtClean="0">
                          <a:ln>
                            <a:noFill/>
                          </a:ln>
                          <a:solidFill>
                            <a:schemeClr val="tx1"/>
                          </a:solidFill>
                          <a:effectLst/>
                          <a:latin typeface="Tahoma" pitchFamily="34" charset="0"/>
                          <a:ea typeface="微软雅黑" pitchFamily="34" charset="-122"/>
                        </a:rPr>
                        <a:t>制服、工作服是否有脏污？</a:t>
                      </a:r>
                    </a:p>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1500" b="0" i="0" u="none" strike="noStrike" cap="none" normalizeH="0" baseline="0" dirty="0" smtClean="0">
                          <a:ln>
                            <a:noFill/>
                          </a:ln>
                          <a:solidFill>
                            <a:schemeClr val="tx1"/>
                          </a:solidFill>
                          <a:effectLst/>
                          <a:latin typeface="Tahoma" pitchFamily="34" charset="0"/>
                          <a:ea typeface="微软雅黑" pitchFamily="34" charset="-122"/>
                        </a:rPr>
                        <a:t>职场周边是否放置了盆花、花草等，能使人心旷神怡的环境？</a:t>
                      </a:r>
                    </a:p>
                  </a:txBody>
                  <a:tcPr marL="136811" marR="136811" marT="45604" marB="45604"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782355">
                <a:tc>
                  <a:txBody>
                    <a:bodyPr/>
                    <a:lstStyle/>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2400" b="1" i="0" u="none" strike="noStrike" cap="none" normalizeH="0" baseline="0" dirty="0" smtClean="0">
                          <a:ln>
                            <a:noFill/>
                          </a:ln>
                          <a:solidFill>
                            <a:srgbClr val="3333FF"/>
                          </a:solidFill>
                          <a:effectLst/>
                          <a:latin typeface="Tahoma" pitchFamily="34" charset="0"/>
                          <a:ea typeface="微软雅黑" pitchFamily="34" charset="-122"/>
                        </a:rPr>
                        <a:t>素养</a:t>
                      </a:r>
                      <a:endParaRPr kumimoji="1" lang="zh-CN" altLang="en-US" sz="2400" b="1" i="0" u="none" strike="noStrike" cap="none" normalizeH="0" baseline="0" dirty="0" smtClean="0">
                        <a:ln>
                          <a:noFill/>
                        </a:ln>
                        <a:solidFill>
                          <a:schemeClr val="tx1"/>
                        </a:solidFill>
                        <a:effectLst/>
                        <a:latin typeface="Tahoma" pitchFamily="34" charset="0"/>
                        <a:ea typeface="微软雅黑" pitchFamily="34" charset="-122"/>
                      </a:endParaRPr>
                    </a:p>
                  </a:txBody>
                  <a:tcPr marL="136811" marR="136811" marT="45604" marB="45604"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1500" b="0" i="0" u="none" strike="noStrike" cap="none" normalizeH="0" baseline="0" dirty="0" smtClean="0">
                          <a:ln>
                            <a:noFill/>
                          </a:ln>
                          <a:solidFill>
                            <a:schemeClr val="tx1"/>
                          </a:solidFill>
                          <a:effectLst/>
                          <a:latin typeface="Tahoma" pitchFamily="34" charset="0"/>
                          <a:ea typeface="微软雅黑" pitchFamily="34" charset="-122"/>
                        </a:rPr>
                        <a:t>由员工自己制订职场守则或作业规程，并遵守执行。</a:t>
                      </a:r>
                    </a:p>
                  </a:txBody>
                  <a:tcPr marL="136811" marR="136811" marT="45604" marB="45604"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1500" b="0" i="0" u="none" strike="noStrike" cap="none" normalizeH="0" baseline="0" dirty="0" smtClean="0">
                          <a:ln>
                            <a:noFill/>
                          </a:ln>
                          <a:solidFill>
                            <a:schemeClr val="tx1"/>
                          </a:solidFill>
                          <a:effectLst/>
                          <a:latin typeface="Tahoma" pitchFamily="34" charset="0"/>
                          <a:ea typeface="微软雅黑" pitchFamily="34" charset="-122"/>
                        </a:rPr>
                        <a:t>是否由员工自己制订了所需的守则？</a:t>
                      </a:r>
                    </a:p>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1500" b="0" i="0" u="none" strike="noStrike" cap="none" normalizeH="0" baseline="0" dirty="0" smtClean="0">
                          <a:ln>
                            <a:noFill/>
                          </a:ln>
                          <a:solidFill>
                            <a:schemeClr val="tx1"/>
                          </a:solidFill>
                          <a:effectLst/>
                          <a:latin typeface="Tahoma" pitchFamily="34" charset="0"/>
                          <a:ea typeface="微软雅黑" pitchFamily="34" charset="-122"/>
                        </a:rPr>
                        <a:t>上述制订的守则大家是否遵守？</a:t>
                      </a:r>
                    </a:p>
                    <a:p>
                      <a:pPr marL="0" marR="0" lvl="0" indent="0" algn="l" defTabSz="914400" rtl="0" eaLnBrk="1" fontAlgn="base" latinLnBrk="0" hangingPunct="1">
                        <a:lnSpc>
                          <a:spcPct val="90000"/>
                        </a:lnSpc>
                        <a:spcBef>
                          <a:spcPct val="20000"/>
                        </a:spcBef>
                        <a:spcAft>
                          <a:spcPct val="0"/>
                        </a:spcAft>
                        <a:buClr>
                          <a:schemeClr val="folHlink"/>
                        </a:buClr>
                        <a:buSzPct val="60000"/>
                        <a:buFont typeface="Wingdings" pitchFamily="2" charset="2"/>
                        <a:buNone/>
                        <a:tabLst/>
                      </a:pPr>
                      <a:r>
                        <a:rPr kumimoji="1" lang="zh-CN" altLang="en-US" sz="1500" b="0" i="0" u="none" strike="noStrike" cap="none" normalizeH="0" baseline="0" dirty="0" smtClean="0">
                          <a:ln>
                            <a:noFill/>
                          </a:ln>
                          <a:solidFill>
                            <a:schemeClr val="tx1"/>
                          </a:solidFill>
                          <a:effectLst/>
                          <a:latin typeface="Tahoma" pitchFamily="34" charset="0"/>
                          <a:ea typeface="微软雅黑" pitchFamily="34" charset="-122"/>
                        </a:rPr>
                        <a:t>是否感觉大家都具备良好的习惯？</a:t>
                      </a:r>
                    </a:p>
                  </a:txBody>
                  <a:tcPr marL="136811" marR="136811" marT="45604" marB="45604"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8" name="Rectangle 2"/>
          <p:cNvSpPr>
            <a:spLocks noGrp="1" noChangeArrowheads="1"/>
          </p:cNvSpPr>
          <p:nvPr>
            <p:ph type="title"/>
          </p:nvPr>
        </p:nvSpPr>
        <p:spPr>
          <a:xfrm>
            <a:off x="2555756" y="152012"/>
            <a:ext cx="11659790" cy="1140090"/>
          </a:xfrm>
          <a:noFill/>
          <a:ln/>
        </p:spPr>
        <p:txBody>
          <a:bodyPr/>
          <a:lstStyle/>
          <a:p>
            <a:r>
              <a:rPr lang="zh-CN" altLang="en-US" dirty="0">
                <a:solidFill>
                  <a:srgbClr val="CC0000"/>
                </a:solidFill>
                <a:ea typeface="微软雅黑" pitchFamily="34" charset="-122"/>
              </a:rPr>
              <a:t>现场管理的三大课题</a:t>
            </a:r>
            <a:endParaRPr lang="zh-TW" altLang="en-US" dirty="0">
              <a:solidFill>
                <a:srgbClr val="CC0000"/>
              </a:solidFill>
              <a:ea typeface="微软雅黑" pitchFamily="34" charset="-122"/>
            </a:endParaRPr>
          </a:p>
        </p:txBody>
      </p:sp>
      <p:sp>
        <p:nvSpPr>
          <p:cNvPr id="265237" name="Rectangle 21"/>
          <p:cNvSpPr>
            <a:spLocks noChangeArrowheads="1"/>
          </p:cNvSpPr>
          <p:nvPr/>
        </p:nvSpPr>
        <p:spPr bwMode="auto">
          <a:xfrm>
            <a:off x="1140089" y="1406112"/>
            <a:ext cx="11628914" cy="5149377"/>
          </a:xfrm>
          <a:prstGeom prst="rect">
            <a:avLst/>
          </a:prstGeom>
          <a:noFill/>
          <a:ln w="9525">
            <a:noFill/>
            <a:miter lim="800000"/>
            <a:headEnd/>
            <a:tailEnd/>
          </a:ln>
          <a:effectLst/>
        </p:spPr>
        <p:txBody>
          <a:bodyPr lIns="131335" tIns="65668" rIns="131335" bIns="65668">
            <a:spAutoFit/>
          </a:bodyPr>
          <a:lstStyle/>
          <a:p>
            <a:pPr>
              <a:lnSpc>
                <a:spcPct val="90000"/>
              </a:lnSpc>
              <a:spcBef>
                <a:spcPct val="50000"/>
              </a:spcBef>
            </a:pPr>
            <a:r>
              <a:rPr lang="zh-TW" altLang="en-US" sz="2000" dirty="0">
                <a:solidFill>
                  <a:srgbClr val="0000CC"/>
                </a:solidFill>
                <a:latin typeface="微软雅黑" pitchFamily="34" charset="-122"/>
                <a:ea typeface="微软雅黑" pitchFamily="34" charset="-122"/>
              </a:rPr>
              <a:t>1、</a:t>
            </a:r>
            <a:r>
              <a:rPr lang="zh-CN" altLang="en-US" sz="2000" dirty="0">
                <a:solidFill>
                  <a:srgbClr val="0000CC"/>
                </a:solidFill>
                <a:latin typeface="微软雅黑" pitchFamily="34" charset="-122"/>
                <a:ea typeface="微软雅黑" pitchFamily="34" charset="-122"/>
              </a:rPr>
              <a:t>整理作业现场的基本条件</a:t>
            </a:r>
            <a:endParaRPr lang="zh-TW" altLang="en-US" sz="2000" dirty="0">
              <a:solidFill>
                <a:srgbClr val="0000CC"/>
              </a:solidFill>
              <a:latin typeface="微软雅黑" pitchFamily="34" charset="-122"/>
              <a:ea typeface="微软雅黑" pitchFamily="34" charset="-122"/>
            </a:endParaRPr>
          </a:p>
          <a:p>
            <a:pPr>
              <a:lnSpc>
                <a:spcPct val="90000"/>
              </a:lnSpc>
              <a:spcBef>
                <a:spcPct val="50000"/>
              </a:spcBef>
              <a:buFontTx/>
              <a:buChar char="•"/>
            </a:pPr>
            <a:r>
              <a:rPr lang="zh-TW" altLang="en-US" sz="2000" dirty="0">
                <a:latin typeface="微软雅黑" pitchFamily="34" charset="-122"/>
                <a:ea typeface="微软雅黑" pitchFamily="34" charset="-122"/>
              </a:rPr>
              <a:t> </a:t>
            </a:r>
            <a:r>
              <a:rPr lang="zh-CN" altLang="en-US" sz="2000" dirty="0">
                <a:latin typeface="微软雅黑" pitchFamily="34" charset="-122"/>
                <a:ea typeface="微软雅黑" pitchFamily="34" charset="-122"/>
              </a:rPr>
              <a:t>没有不必要的东西</a:t>
            </a:r>
          </a:p>
          <a:p>
            <a:pPr>
              <a:lnSpc>
                <a:spcPct val="90000"/>
              </a:lnSpc>
              <a:spcBef>
                <a:spcPct val="50000"/>
              </a:spcBef>
              <a:buFontTx/>
              <a:buChar char="•"/>
            </a:pPr>
            <a:r>
              <a:rPr lang="zh-CN" altLang="en-US" sz="2000" dirty="0">
                <a:latin typeface="微软雅黑" pitchFamily="34" charset="-122"/>
                <a:ea typeface="微软雅黑" pitchFamily="34" charset="-122"/>
              </a:rPr>
              <a:t> 必要的东西及放置方式有被规定</a:t>
            </a:r>
          </a:p>
          <a:p>
            <a:pPr>
              <a:lnSpc>
                <a:spcPct val="90000"/>
              </a:lnSpc>
              <a:spcBef>
                <a:spcPct val="50000"/>
              </a:spcBef>
              <a:buFontTx/>
              <a:buChar char="•"/>
            </a:pPr>
            <a:r>
              <a:rPr lang="zh-CN" altLang="en-US" sz="2000" dirty="0">
                <a:latin typeface="微软雅黑" pitchFamily="34" charset="-122"/>
                <a:ea typeface="微软雅黑" pitchFamily="34" charset="-122"/>
              </a:rPr>
              <a:t> 每个人都看得出那是何物（实施目视管理）</a:t>
            </a:r>
            <a:endParaRPr lang="zh-TW" altLang="en-US" sz="2000" dirty="0">
              <a:latin typeface="微软雅黑" pitchFamily="34" charset="-122"/>
              <a:ea typeface="微软雅黑" pitchFamily="34" charset="-122"/>
            </a:endParaRPr>
          </a:p>
          <a:p>
            <a:pPr>
              <a:lnSpc>
                <a:spcPct val="90000"/>
              </a:lnSpc>
              <a:spcBef>
                <a:spcPct val="50000"/>
              </a:spcBef>
            </a:pPr>
            <a:r>
              <a:rPr lang="zh-TW" altLang="en-US" sz="2000" dirty="0">
                <a:solidFill>
                  <a:srgbClr val="0000CC"/>
                </a:solidFill>
                <a:latin typeface="微软雅黑" pitchFamily="34" charset="-122"/>
                <a:ea typeface="微软雅黑" pitchFamily="34" charset="-122"/>
              </a:rPr>
              <a:t>2、</a:t>
            </a:r>
            <a:r>
              <a:rPr lang="zh-CN" altLang="en-US" sz="2000" dirty="0">
                <a:solidFill>
                  <a:srgbClr val="0000CC"/>
                </a:solidFill>
                <a:latin typeface="微软雅黑" pitchFamily="34" charset="-122"/>
                <a:ea typeface="微软雅黑" pitchFamily="34" charset="-122"/>
              </a:rPr>
              <a:t>制作能被遵守的作业标准</a:t>
            </a:r>
            <a:endParaRPr lang="zh-TW" altLang="en-US" sz="2000" dirty="0">
              <a:solidFill>
                <a:srgbClr val="0000CC"/>
              </a:solidFill>
              <a:latin typeface="微软雅黑" pitchFamily="34" charset="-122"/>
              <a:ea typeface="微软雅黑" pitchFamily="34" charset="-122"/>
            </a:endParaRPr>
          </a:p>
          <a:p>
            <a:pPr>
              <a:lnSpc>
                <a:spcPct val="90000"/>
              </a:lnSpc>
              <a:spcBef>
                <a:spcPct val="50000"/>
              </a:spcBef>
              <a:buFontTx/>
              <a:buChar char="•"/>
            </a:pPr>
            <a:r>
              <a:rPr lang="zh-CN" altLang="en-US" sz="2000" dirty="0">
                <a:latin typeface="微软雅黑" pitchFamily="34" charset="-122"/>
                <a:ea typeface="微软雅黑" pitchFamily="34" charset="-122"/>
              </a:rPr>
              <a:t> 明确地订定作业标准</a:t>
            </a:r>
            <a:endParaRPr lang="zh-TW" altLang="en-US" sz="2000" dirty="0">
              <a:latin typeface="微软雅黑" pitchFamily="34" charset="-122"/>
              <a:ea typeface="微软雅黑" pitchFamily="34" charset="-122"/>
            </a:endParaRPr>
          </a:p>
          <a:p>
            <a:pPr>
              <a:lnSpc>
                <a:spcPct val="90000"/>
              </a:lnSpc>
              <a:spcBef>
                <a:spcPct val="50000"/>
              </a:spcBef>
              <a:buFontTx/>
              <a:buChar char="•"/>
            </a:pPr>
            <a:r>
              <a:rPr lang="zh-CN" altLang="en-US" sz="2000" dirty="0">
                <a:latin typeface="微软雅黑" pitchFamily="34" charset="-122"/>
                <a:ea typeface="微软雅黑" pitchFamily="34" charset="-122"/>
              </a:rPr>
              <a:t> 追求并排除过度勉强、不匀称、浪费的作业（提高生产性）</a:t>
            </a:r>
            <a:endParaRPr lang="zh-TW" altLang="en-US" sz="2000" dirty="0">
              <a:latin typeface="微软雅黑" pitchFamily="34" charset="-122"/>
              <a:ea typeface="微软雅黑" pitchFamily="34" charset="-122"/>
            </a:endParaRPr>
          </a:p>
          <a:p>
            <a:pPr>
              <a:lnSpc>
                <a:spcPct val="90000"/>
              </a:lnSpc>
              <a:spcBef>
                <a:spcPct val="50000"/>
              </a:spcBef>
              <a:buFontTx/>
              <a:buChar char="•"/>
            </a:pPr>
            <a:r>
              <a:rPr lang="zh-CN" altLang="en-US" sz="2000" dirty="0">
                <a:latin typeface="微软雅黑" pitchFamily="34" charset="-122"/>
                <a:ea typeface="微软雅黑" pitchFamily="34" charset="-122"/>
              </a:rPr>
              <a:t> 追求容易遵守的作业标准</a:t>
            </a:r>
            <a:endParaRPr lang="zh-TW" altLang="en-US" sz="2000" dirty="0">
              <a:latin typeface="微软雅黑" pitchFamily="34" charset="-122"/>
              <a:ea typeface="微软雅黑" pitchFamily="34" charset="-122"/>
            </a:endParaRPr>
          </a:p>
          <a:p>
            <a:pPr>
              <a:lnSpc>
                <a:spcPct val="90000"/>
              </a:lnSpc>
              <a:spcBef>
                <a:spcPct val="50000"/>
              </a:spcBef>
            </a:pPr>
            <a:r>
              <a:rPr lang="zh-TW" altLang="en-US" sz="2000" dirty="0">
                <a:solidFill>
                  <a:srgbClr val="0000CC"/>
                </a:solidFill>
                <a:latin typeface="微软雅黑" pitchFamily="34" charset="-122"/>
                <a:ea typeface="微软雅黑" pitchFamily="34" charset="-122"/>
              </a:rPr>
              <a:t>3、</a:t>
            </a:r>
            <a:r>
              <a:rPr lang="zh-CN" altLang="en-US" sz="2000" dirty="0">
                <a:solidFill>
                  <a:srgbClr val="0000CC"/>
                </a:solidFill>
                <a:latin typeface="微软雅黑" pitchFamily="34" charset="-122"/>
                <a:ea typeface="微软雅黑" pitchFamily="34" charset="-122"/>
              </a:rPr>
              <a:t>制作装置的管理基准及整备</a:t>
            </a:r>
            <a:endParaRPr lang="zh-TW" altLang="en-US" sz="2000" dirty="0">
              <a:solidFill>
                <a:srgbClr val="0000CC"/>
              </a:solidFill>
              <a:latin typeface="微软雅黑" pitchFamily="34" charset="-122"/>
              <a:ea typeface="微软雅黑" pitchFamily="34" charset="-122"/>
            </a:endParaRPr>
          </a:p>
          <a:p>
            <a:pPr>
              <a:lnSpc>
                <a:spcPct val="90000"/>
              </a:lnSpc>
              <a:spcBef>
                <a:spcPct val="50000"/>
              </a:spcBef>
              <a:buFontTx/>
              <a:buChar char="•"/>
            </a:pPr>
            <a:r>
              <a:rPr lang="zh-CN" altLang="en-US" sz="2000" dirty="0">
                <a:latin typeface="微软雅黑" pitchFamily="34" charset="-122"/>
                <a:ea typeface="微软雅黑" pitchFamily="34" charset="-122"/>
              </a:rPr>
              <a:t> 学习装置、测定仪器的原理、构造、原则</a:t>
            </a:r>
          </a:p>
          <a:p>
            <a:pPr>
              <a:lnSpc>
                <a:spcPct val="90000"/>
              </a:lnSpc>
              <a:spcBef>
                <a:spcPct val="50000"/>
              </a:spcBef>
              <a:buFontTx/>
              <a:buChar char="•"/>
            </a:pPr>
            <a:r>
              <a:rPr lang="zh-CN" altLang="en-US" sz="2000" dirty="0">
                <a:latin typeface="微软雅黑" pitchFamily="34" charset="-122"/>
                <a:ea typeface="微软雅黑" pitchFamily="34" charset="-122"/>
              </a:rPr>
              <a:t> 进行装置及测定仪器的点检</a:t>
            </a:r>
          </a:p>
          <a:p>
            <a:pPr>
              <a:lnSpc>
                <a:spcPct val="90000"/>
              </a:lnSpc>
              <a:spcBef>
                <a:spcPct val="50000"/>
              </a:spcBef>
              <a:buFontTx/>
              <a:buChar char="•"/>
            </a:pPr>
            <a:r>
              <a:rPr lang="zh-CN" altLang="en-US" sz="2000" dirty="0">
                <a:latin typeface="微软雅黑" pitchFamily="34" charset="-122"/>
                <a:ea typeface="微软雅黑" pitchFamily="34" charset="-122"/>
              </a:rPr>
              <a:t> 制作装置及治工具、测定仪器的管理基准</a:t>
            </a:r>
            <a:endParaRPr lang="zh-TW" altLang="en-US" sz="2000" dirty="0">
              <a:latin typeface="微软雅黑" pitchFamily="34" charset="-122"/>
              <a:ea typeface="微软雅黑"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6" name="Rectangle 6"/>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现场目标管理</a:t>
            </a:r>
            <a:endParaRPr lang="zh-TW" altLang="en-US" dirty="0">
              <a:solidFill>
                <a:srgbClr val="CC0000"/>
              </a:solidFill>
              <a:ea typeface="微软雅黑" pitchFamily="34" charset="-122"/>
            </a:endParaRPr>
          </a:p>
        </p:txBody>
      </p:sp>
      <p:sp>
        <p:nvSpPr>
          <p:cNvPr id="266248" name="Line 8"/>
          <p:cNvSpPr>
            <a:spLocks noChangeShapeType="1"/>
          </p:cNvSpPr>
          <p:nvPr/>
        </p:nvSpPr>
        <p:spPr bwMode="auto">
          <a:xfrm>
            <a:off x="3344263" y="4102740"/>
            <a:ext cx="6612520" cy="1583"/>
          </a:xfrm>
          <a:prstGeom prst="line">
            <a:avLst/>
          </a:prstGeom>
          <a:noFill/>
          <a:ln w="38100">
            <a:solidFill>
              <a:srgbClr val="990099"/>
            </a:solidFill>
            <a:round/>
            <a:headEnd/>
            <a:tailEnd type="arrow" w="med" len="med"/>
          </a:ln>
          <a:effectLst/>
        </p:spPr>
        <p:txBody>
          <a:bodyPr lIns="131335" tIns="65668" rIns="131335" bIns="65668"/>
          <a:lstStyle/>
          <a:p>
            <a:endParaRPr lang="zh-CN" altLang="en-US" sz="2000"/>
          </a:p>
        </p:txBody>
      </p:sp>
      <p:sp>
        <p:nvSpPr>
          <p:cNvPr id="266249" name="Text Box 9"/>
          <p:cNvSpPr txBox="1">
            <a:spLocks noChangeArrowheads="1"/>
          </p:cNvSpPr>
          <p:nvPr/>
        </p:nvSpPr>
        <p:spPr bwMode="auto">
          <a:xfrm>
            <a:off x="456036" y="1488450"/>
            <a:ext cx="12769003" cy="939827"/>
          </a:xfrm>
          <a:prstGeom prst="rect">
            <a:avLst/>
          </a:prstGeom>
          <a:noFill/>
          <a:ln w="9525">
            <a:noFill/>
            <a:miter lim="800000"/>
            <a:headEnd/>
            <a:tailEnd/>
          </a:ln>
          <a:effectLst/>
        </p:spPr>
        <p:txBody>
          <a:bodyPr lIns="131335" tIns="65668" rIns="131335" bIns="65668">
            <a:spAutoFit/>
          </a:bodyPr>
          <a:lstStyle/>
          <a:p>
            <a:pPr>
              <a:lnSpc>
                <a:spcPct val="110000"/>
              </a:lnSpc>
              <a:spcBef>
                <a:spcPct val="50000"/>
              </a:spcBef>
            </a:pPr>
            <a:r>
              <a:rPr lang="zh-CN" altLang="en-US" sz="2000" b="1" dirty="0">
                <a:latin typeface="Times New Roman" charset="0"/>
                <a:ea typeface="微软雅黑" pitchFamily="34" charset="-122"/>
              </a:rPr>
              <a:t>目标管理：</a:t>
            </a:r>
          </a:p>
          <a:p>
            <a:pPr>
              <a:lnSpc>
                <a:spcPct val="110000"/>
              </a:lnSpc>
              <a:spcBef>
                <a:spcPct val="50000"/>
              </a:spcBef>
            </a:pPr>
            <a:r>
              <a:rPr lang="zh-CN" altLang="en-US" sz="2000" dirty="0">
                <a:latin typeface="Times New Roman" charset="0"/>
                <a:ea typeface="微软雅黑" pitchFamily="34" charset="-122"/>
              </a:rPr>
              <a:t>分担公司总体目标的哪一部分，应分担多少？以此来设定具体的个别目标，这就是所谓的目标展开，即目标管理。</a:t>
            </a:r>
          </a:p>
        </p:txBody>
      </p:sp>
      <p:sp>
        <p:nvSpPr>
          <p:cNvPr id="266250" name="Text Box 10"/>
          <p:cNvSpPr txBox="1">
            <a:spLocks noChangeArrowheads="1"/>
          </p:cNvSpPr>
          <p:nvPr/>
        </p:nvSpPr>
        <p:spPr bwMode="auto">
          <a:xfrm>
            <a:off x="3341295" y="3363264"/>
            <a:ext cx="573012" cy="1653131"/>
          </a:xfrm>
          <a:prstGeom prst="rect">
            <a:avLst/>
          </a:prstGeom>
          <a:solidFill>
            <a:schemeClr val="bg1"/>
          </a:solidFill>
          <a:ln w="9525">
            <a:solidFill>
              <a:srgbClr val="0000FF"/>
            </a:solidFill>
            <a:miter lim="800000"/>
            <a:headEnd/>
            <a:tailEnd/>
          </a:ln>
          <a:effectLst/>
        </p:spPr>
        <p:txBody>
          <a:bodyPr vert="eaVert" lIns="131335" tIns="65668" rIns="131335" bIns="65668">
            <a:spAutoFit/>
          </a:bodyPr>
          <a:lstStyle/>
          <a:p>
            <a:pPr algn="ctr">
              <a:spcBef>
                <a:spcPct val="50000"/>
              </a:spcBef>
            </a:pPr>
            <a:r>
              <a:rPr lang="zh-CN" altLang="en-US" sz="2000" dirty="0">
                <a:latin typeface="Times New Roman" charset="0"/>
                <a:ea typeface="微软雅黑" pitchFamily="34" charset="-122"/>
              </a:rPr>
              <a:t>总体目标</a:t>
            </a:r>
          </a:p>
        </p:txBody>
      </p:sp>
      <p:sp>
        <p:nvSpPr>
          <p:cNvPr id="266251" name="Text Box 11"/>
          <p:cNvSpPr txBox="1">
            <a:spLocks noChangeArrowheads="1"/>
          </p:cNvSpPr>
          <p:nvPr/>
        </p:nvSpPr>
        <p:spPr bwMode="auto">
          <a:xfrm>
            <a:off x="4999176" y="3363264"/>
            <a:ext cx="573012" cy="1653131"/>
          </a:xfrm>
          <a:prstGeom prst="rect">
            <a:avLst/>
          </a:prstGeom>
          <a:solidFill>
            <a:schemeClr val="bg1"/>
          </a:solidFill>
          <a:ln w="9525">
            <a:solidFill>
              <a:srgbClr val="0000FF"/>
            </a:solidFill>
            <a:miter lim="800000"/>
            <a:headEnd/>
            <a:tailEnd/>
          </a:ln>
          <a:effectLst/>
        </p:spPr>
        <p:txBody>
          <a:bodyPr vert="eaVert" lIns="131335" tIns="65668" rIns="131335" bIns="65668">
            <a:spAutoFit/>
          </a:bodyPr>
          <a:lstStyle/>
          <a:p>
            <a:pPr algn="ctr">
              <a:spcBef>
                <a:spcPct val="50000"/>
              </a:spcBef>
            </a:pPr>
            <a:r>
              <a:rPr lang="zh-CN" altLang="en-US" sz="2000" dirty="0">
                <a:latin typeface="Times New Roman" charset="0"/>
                <a:ea typeface="微软雅黑" pitchFamily="34" charset="-122"/>
              </a:rPr>
              <a:t>分解目标</a:t>
            </a:r>
          </a:p>
        </p:txBody>
      </p:sp>
      <p:sp>
        <p:nvSpPr>
          <p:cNvPr id="266252" name="Text Box 12"/>
          <p:cNvSpPr txBox="1">
            <a:spLocks noChangeArrowheads="1"/>
          </p:cNvSpPr>
          <p:nvPr/>
        </p:nvSpPr>
        <p:spPr bwMode="auto">
          <a:xfrm>
            <a:off x="6595301" y="3363264"/>
            <a:ext cx="573012" cy="2033161"/>
          </a:xfrm>
          <a:prstGeom prst="rect">
            <a:avLst/>
          </a:prstGeom>
          <a:solidFill>
            <a:schemeClr val="bg1"/>
          </a:solidFill>
          <a:ln w="9525">
            <a:solidFill>
              <a:srgbClr val="0000FF"/>
            </a:solidFill>
            <a:miter lim="800000"/>
            <a:headEnd/>
            <a:tailEnd/>
          </a:ln>
          <a:effectLst/>
        </p:spPr>
        <p:txBody>
          <a:bodyPr vert="eaVert" lIns="131335" tIns="65668" rIns="131335" bIns="65668">
            <a:spAutoFit/>
          </a:bodyPr>
          <a:lstStyle/>
          <a:p>
            <a:pPr algn="ctr">
              <a:spcBef>
                <a:spcPct val="50000"/>
              </a:spcBef>
            </a:pPr>
            <a:r>
              <a:rPr lang="zh-CN" altLang="en-US" sz="2000" dirty="0">
                <a:latin typeface="Times New Roman" charset="0"/>
                <a:ea typeface="微软雅黑" pitchFamily="34" charset="-122"/>
              </a:rPr>
              <a:t>着眼重点部分</a:t>
            </a:r>
          </a:p>
        </p:txBody>
      </p:sp>
      <p:sp>
        <p:nvSpPr>
          <p:cNvPr id="266253" name="Text Box 13"/>
          <p:cNvSpPr txBox="1">
            <a:spLocks noChangeArrowheads="1"/>
          </p:cNvSpPr>
          <p:nvPr/>
        </p:nvSpPr>
        <p:spPr bwMode="auto">
          <a:xfrm>
            <a:off x="8191426" y="3363264"/>
            <a:ext cx="573012" cy="2033161"/>
          </a:xfrm>
          <a:prstGeom prst="rect">
            <a:avLst/>
          </a:prstGeom>
          <a:solidFill>
            <a:schemeClr val="bg1"/>
          </a:solidFill>
          <a:ln w="9525">
            <a:solidFill>
              <a:srgbClr val="0000FF"/>
            </a:solidFill>
            <a:miter lim="800000"/>
            <a:headEnd/>
            <a:tailEnd/>
          </a:ln>
          <a:effectLst/>
        </p:spPr>
        <p:txBody>
          <a:bodyPr vert="eaVert" lIns="131335" tIns="65668" rIns="131335" bIns="65668">
            <a:spAutoFit/>
          </a:bodyPr>
          <a:lstStyle/>
          <a:p>
            <a:pPr algn="ctr">
              <a:spcBef>
                <a:spcPct val="50000"/>
              </a:spcBef>
            </a:pPr>
            <a:r>
              <a:rPr lang="zh-CN" altLang="en-US" sz="2000" dirty="0">
                <a:latin typeface="Times New Roman" charset="0"/>
                <a:ea typeface="微软雅黑" pitchFamily="34" charset="-122"/>
              </a:rPr>
              <a:t>新的部分目标</a:t>
            </a:r>
          </a:p>
        </p:txBody>
      </p:sp>
      <p:sp>
        <p:nvSpPr>
          <p:cNvPr id="266254" name="Text Box 14"/>
          <p:cNvSpPr txBox="1">
            <a:spLocks noChangeArrowheads="1"/>
          </p:cNvSpPr>
          <p:nvPr/>
        </p:nvSpPr>
        <p:spPr bwMode="auto">
          <a:xfrm>
            <a:off x="10243588" y="3363264"/>
            <a:ext cx="573012" cy="1653131"/>
          </a:xfrm>
          <a:prstGeom prst="rect">
            <a:avLst/>
          </a:prstGeom>
          <a:solidFill>
            <a:schemeClr val="bg1"/>
          </a:solidFill>
          <a:ln w="9525">
            <a:solidFill>
              <a:srgbClr val="0000FF"/>
            </a:solidFill>
            <a:miter lim="800000"/>
            <a:headEnd/>
            <a:tailEnd/>
          </a:ln>
          <a:effectLst/>
        </p:spPr>
        <p:txBody>
          <a:bodyPr vert="eaVert" lIns="131335" tIns="65668" rIns="131335" bIns="65668">
            <a:spAutoFit/>
          </a:bodyPr>
          <a:lstStyle/>
          <a:p>
            <a:pPr algn="ctr">
              <a:spcBef>
                <a:spcPct val="50000"/>
              </a:spcBef>
            </a:pPr>
            <a:r>
              <a:rPr lang="zh-CN" altLang="en-US" sz="2000" dirty="0">
                <a:latin typeface="Times New Roman" charset="0"/>
                <a:ea typeface="微软雅黑" pitchFamily="34" charset="-122"/>
              </a:rPr>
              <a:t>个别目标</a:t>
            </a:r>
          </a:p>
        </p:txBody>
      </p:sp>
      <p:sp>
        <p:nvSpPr>
          <p:cNvPr id="266255" name="Rectangle 15"/>
          <p:cNvSpPr>
            <a:spLocks noChangeArrowheads="1"/>
          </p:cNvSpPr>
          <p:nvPr/>
        </p:nvSpPr>
        <p:spPr bwMode="auto">
          <a:xfrm>
            <a:off x="4341841" y="3192251"/>
            <a:ext cx="4902385" cy="2964233"/>
          </a:xfrm>
          <a:prstGeom prst="rect">
            <a:avLst/>
          </a:prstGeom>
          <a:noFill/>
          <a:ln w="38100">
            <a:solidFill>
              <a:srgbClr val="FF0000"/>
            </a:solidFill>
            <a:miter lim="800000"/>
            <a:headEnd/>
            <a:tailEnd/>
          </a:ln>
          <a:effectLst/>
        </p:spPr>
        <p:txBody>
          <a:bodyPr wrap="none" lIns="131335" tIns="65668" rIns="131335" bIns="65668" anchor="ctr"/>
          <a:lstStyle/>
          <a:p>
            <a:endParaRPr lang="zh-CN" altLang="en-US" sz="2000"/>
          </a:p>
        </p:txBody>
      </p:sp>
      <p:sp>
        <p:nvSpPr>
          <p:cNvPr id="266256" name="Line 16"/>
          <p:cNvSpPr>
            <a:spLocks noChangeShapeType="1"/>
          </p:cNvSpPr>
          <p:nvPr/>
        </p:nvSpPr>
        <p:spPr bwMode="auto">
          <a:xfrm>
            <a:off x="9044711" y="4104323"/>
            <a:ext cx="0" cy="1520120"/>
          </a:xfrm>
          <a:prstGeom prst="line">
            <a:avLst/>
          </a:prstGeom>
          <a:noFill/>
          <a:ln w="28575" cap="rnd">
            <a:solidFill>
              <a:schemeClr val="tx1"/>
            </a:solidFill>
            <a:prstDash val="sysDot"/>
            <a:round/>
            <a:headEnd/>
            <a:tailEnd/>
          </a:ln>
          <a:effectLst/>
        </p:spPr>
        <p:txBody>
          <a:bodyPr lIns="131335" tIns="65668" rIns="131335" bIns="65668"/>
          <a:lstStyle/>
          <a:p>
            <a:endParaRPr lang="zh-CN" altLang="en-US" sz="2000"/>
          </a:p>
        </p:txBody>
      </p:sp>
      <p:sp>
        <p:nvSpPr>
          <p:cNvPr id="266257" name="Line 17"/>
          <p:cNvSpPr>
            <a:spLocks noChangeShapeType="1"/>
          </p:cNvSpPr>
          <p:nvPr/>
        </p:nvSpPr>
        <p:spPr bwMode="auto">
          <a:xfrm flipH="1">
            <a:off x="4484353" y="5624442"/>
            <a:ext cx="4560358" cy="0"/>
          </a:xfrm>
          <a:prstGeom prst="line">
            <a:avLst/>
          </a:prstGeom>
          <a:noFill/>
          <a:ln w="28575" cap="rnd">
            <a:solidFill>
              <a:schemeClr val="tx1"/>
            </a:solidFill>
            <a:prstDash val="sysDot"/>
            <a:round/>
            <a:headEnd/>
            <a:tailEnd/>
          </a:ln>
          <a:effectLst/>
        </p:spPr>
        <p:txBody>
          <a:bodyPr lIns="131335" tIns="65668" rIns="131335" bIns="65668"/>
          <a:lstStyle/>
          <a:p>
            <a:endParaRPr lang="zh-CN" altLang="en-US" sz="2000"/>
          </a:p>
        </p:txBody>
      </p:sp>
      <p:sp>
        <p:nvSpPr>
          <p:cNvPr id="266258" name="Line 18"/>
          <p:cNvSpPr>
            <a:spLocks noChangeShapeType="1"/>
          </p:cNvSpPr>
          <p:nvPr/>
        </p:nvSpPr>
        <p:spPr bwMode="auto">
          <a:xfrm flipV="1">
            <a:off x="4484352" y="4104323"/>
            <a:ext cx="0" cy="1520120"/>
          </a:xfrm>
          <a:prstGeom prst="line">
            <a:avLst/>
          </a:prstGeom>
          <a:noFill/>
          <a:ln w="28575" cap="rnd">
            <a:solidFill>
              <a:schemeClr val="tx1"/>
            </a:solidFill>
            <a:prstDash val="sysDot"/>
            <a:round/>
            <a:headEnd/>
            <a:tailEnd type="triangle" w="med" len="med"/>
          </a:ln>
          <a:effectLst/>
        </p:spPr>
        <p:txBody>
          <a:bodyPr lIns="131335" tIns="65668" rIns="131335" bIns="65668"/>
          <a:lstStyle/>
          <a:p>
            <a:endParaRPr lang="zh-CN" altLang="en-US" sz="2000"/>
          </a:p>
        </p:txBody>
      </p:sp>
      <p:sp>
        <p:nvSpPr>
          <p:cNvPr id="266259" name="Text Box 19"/>
          <p:cNvSpPr txBox="1">
            <a:spLocks noChangeArrowheads="1"/>
          </p:cNvSpPr>
          <p:nvPr/>
        </p:nvSpPr>
        <p:spPr bwMode="auto">
          <a:xfrm>
            <a:off x="5852460" y="5700449"/>
            <a:ext cx="2394188" cy="440395"/>
          </a:xfrm>
          <a:prstGeom prst="rect">
            <a:avLst/>
          </a:prstGeom>
          <a:noFill/>
          <a:ln w="9525">
            <a:noFill/>
            <a:miter lim="800000"/>
            <a:headEnd/>
            <a:tailEnd/>
          </a:ln>
          <a:effectLst/>
        </p:spPr>
        <p:txBody>
          <a:bodyPr lIns="131335" tIns="65668" rIns="131335" bIns="65668">
            <a:spAutoFit/>
          </a:bodyPr>
          <a:lstStyle/>
          <a:p>
            <a:pPr>
              <a:spcBef>
                <a:spcPct val="50000"/>
              </a:spcBef>
            </a:pPr>
            <a:r>
              <a:rPr lang="zh-CN" altLang="en-US" sz="2000" dirty="0">
                <a:solidFill>
                  <a:srgbClr val="0000FF"/>
                </a:solidFill>
                <a:latin typeface="Times New Roman" charset="0"/>
                <a:ea typeface="微软雅黑" pitchFamily="34" charset="-122"/>
              </a:rPr>
              <a:t>反复进行</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333" name="Rectangle 69"/>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目标展开规则</a:t>
            </a:r>
            <a:endParaRPr lang="zh-TW" altLang="en-US" dirty="0">
              <a:solidFill>
                <a:srgbClr val="CC0000"/>
              </a:solidFill>
              <a:ea typeface="微软雅黑" pitchFamily="34" charset="-122"/>
            </a:endParaRPr>
          </a:p>
        </p:txBody>
      </p:sp>
      <p:sp>
        <p:nvSpPr>
          <p:cNvPr id="267270" name="Text Box 6"/>
          <p:cNvSpPr txBox="1">
            <a:spLocks noChangeArrowheads="1"/>
          </p:cNvSpPr>
          <p:nvPr/>
        </p:nvSpPr>
        <p:spPr bwMode="auto">
          <a:xfrm>
            <a:off x="456036" y="1520120"/>
            <a:ext cx="12769003" cy="4133714"/>
          </a:xfrm>
          <a:prstGeom prst="rect">
            <a:avLst/>
          </a:prstGeom>
          <a:noFill/>
          <a:ln w="9525">
            <a:noFill/>
            <a:miter lim="800000"/>
            <a:headEnd/>
            <a:tailEnd/>
          </a:ln>
          <a:effectLst/>
        </p:spPr>
        <p:txBody>
          <a:bodyPr lIns="131335" tIns="65668" rIns="131335" bIns="65668">
            <a:spAutoFit/>
          </a:bodyPr>
          <a:lstStyle/>
          <a:p>
            <a:pPr marL="875568" indent="-875568">
              <a:spcBef>
                <a:spcPct val="50000"/>
              </a:spcBef>
              <a:buFont typeface="Wingdings" pitchFamily="2" charset="2"/>
              <a:buAutoNum type="romanUcPeriod"/>
            </a:pPr>
            <a:r>
              <a:rPr lang="zh-CN" altLang="en-US" sz="2000" b="1" dirty="0">
                <a:latin typeface="微软雅黑" pitchFamily="34" charset="-122"/>
                <a:ea typeface="微软雅黑" pitchFamily="34" charset="-122"/>
              </a:rPr>
              <a:t>规则</a:t>
            </a:r>
            <a:r>
              <a:rPr lang="en-US" altLang="zh-CN" sz="2000" b="1" dirty="0">
                <a:latin typeface="微软雅黑" pitchFamily="34" charset="-122"/>
                <a:ea typeface="微软雅黑" pitchFamily="34" charset="-122"/>
              </a:rPr>
              <a:t>1</a:t>
            </a:r>
            <a:r>
              <a:rPr lang="zh-CN" altLang="en-US" sz="2000" b="1" dirty="0">
                <a:latin typeface="微软雅黑" pitchFamily="34" charset="-122"/>
                <a:ea typeface="微软雅黑" pitchFamily="34" charset="-122"/>
              </a:rPr>
              <a:t>：采用什么样的区分方法</a:t>
            </a:r>
          </a:p>
          <a:p>
            <a:pPr marL="875568" indent="-875568">
              <a:spcBef>
                <a:spcPct val="50000"/>
              </a:spcBef>
            </a:pPr>
            <a:r>
              <a:rPr lang="zh-CN" altLang="en-US" sz="2000" dirty="0">
                <a:latin typeface="微软雅黑" pitchFamily="34" charset="-122"/>
                <a:ea typeface="微软雅黑" pitchFamily="34" charset="-122"/>
              </a:rPr>
              <a:t> </a:t>
            </a:r>
            <a:r>
              <a:rPr lang="en-US" altLang="zh-CN" sz="2000" dirty="0">
                <a:latin typeface="微软雅黑" pitchFamily="34" charset="-122"/>
                <a:ea typeface="微软雅黑" pitchFamily="34" charset="-122"/>
              </a:rPr>
              <a:t>1) </a:t>
            </a:r>
            <a:r>
              <a:rPr lang="zh-CN" altLang="en-US" sz="2000" dirty="0">
                <a:latin typeface="微软雅黑" pitchFamily="34" charset="-122"/>
                <a:ea typeface="微软雅黑" pitchFamily="34" charset="-122"/>
              </a:rPr>
              <a:t>现状易把握  </a:t>
            </a:r>
            <a:r>
              <a:rPr lang="en-US" altLang="zh-CN" sz="2000" dirty="0">
                <a:latin typeface="微软雅黑" pitchFamily="34" charset="-122"/>
                <a:ea typeface="微软雅黑" pitchFamily="34" charset="-122"/>
              </a:rPr>
              <a:t>2</a:t>
            </a:r>
            <a:r>
              <a:rPr lang="zh-CN" altLang="en-US" sz="2000" dirty="0">
                <a:latin typeface="微软雅黑" pitchFamily="34" charset="-122"/>
                <a:ea typeface="微软雅黑" pitchFamily="34" charset="-122"/>
              </a:rPr>
              <a:t>）目标易展开  </a:t>
            </a:r>
            <a:r>
              <a:rPr lang="en-US" altLang="zh-CN" sz="2000" dirty="0">
                <a:latin typeface="微软雅黑" pitchFamily="34" charset="-122"/>
                <a:ea typeface="微软雅黑" pitchFamily="34" charset="-122"/>
              </a:rPr>
              <a:t>3</a:t>
            </a:r>
            <a:r>
              <a:rPr lang="zh-CN" altLang="en-US" sz="2000" dirty="0">
                <a:latin typeface="微软雅黑" pitchFamily="34" charset="-122"/>
                <a:ea typeface="微软雅黑" pitchFamily="34" charset="-122"/>
              </a:rPr>
              <a:t>）对策易实施  </a:t>
            </a:r>
            <a:r>
              <a:rPr lang="en-US" altLang="zh-CN" sz="2000" dirty="0">
                <a:latin typeface="微软雅黑" pitchFamily="34" charset="-122"/>
                <a:ea typeface="微软雅黑" pitchFamily="34" charset="-122"/>
              </a:rPr>
              <a:t>4</a:t>
            </a:r>
            <a:r>
              <a:rPr lang="zh-CN" altLang="en-US" sz="2000" dirty="0">
                <a:latin typeface="微软雅黑" pitchFamily="34" charset="-122"/>
                <a:ea typeface="微软雅黑" pitchFamily="34" charset="-122"/>
              </a:rPr>
              <a:t>）成果易把握</a:t>
            </a:r>
          </a:p>
          <a:p>
            <a:pPr marL="875568" indent="-875568">
              <a:spcBef>
                <a:spcPct val="50000"/>
              </a:spcBef>
            </a:pPr>
            <a:endParaRPr lang="zh-CN" altLang="en-US" sz="2000" dirty="0">
              <a:latin typeface="微软雅黑" pitchFamily="34" charset="-122"/>
              <a:ea typeface="微软雅黑" pitchFamily="34" charset="-122"/>
            </a:endParaRPr>
          </a:p>
          <a:p>
            <a:pPr marL="875568" indent="-875568">
              <a:spcBef>
                <a:spcPct val="50000"/>
              </a:spcBef>
              <a:buFont typeface="Wingdings" pitchFamily="2" charset="2"/>
              <a:buAutoNum type="romanUcPeriod" startAt="2"/>
            </a:pPr>
            <a:r>
              <a:rPr lang="zh-CN" altLang="en-US" sz="2000" b="1" dirty="0">
                <a:latin typeface="微软雅黑" pitchFamily="34" charset="-122"/>
                <a:ea typeface="微软雅黑" pitchFamily="34" charset="-122"/>
              </a:rPr>
              <a:t>规则</a:t>
            </a:r>
            <a:r>
              <a:rPr lang="en-US" altLang="zh-CN" sz="2000" b="1" dirty="0">
                <a:latin typeface="微软雅黑" pitchFamily="34" charset="-122"/>
                <a:ea typeface="微软雅黑" pitchFamily="34" charset="-122"/>
              </a:rPr>
              <a:t>2</a:t>
            </a:r>
            <a:r>
              <a:rPr lang="zh-CN" altLang="en-US" sz="2000" b="1" dirty="0">
                <a:latin typeface="微软雅黑" pitchFamily="34" charset="-122"/>
                <a:ea typeface="微软雅黑" pitchFamily="34" charset="-122"/>
              </a:rPr>
              <a:t>：给各部分分摊多少目标</a:t>
            </a:r>
          </a:p>
          <a:p>
            <a:pPr marL="875568" indent="-875568">
              <a:spcBef>
                <a:spcPct val="50000"/>
              </a:spcBef>
            </a:pPr>
            <a:r>
              <a:rPr lang="zh-CN" altLang="en-US" sz="2000" dirty="0">
                <a:latin typeface="微软雅黑" pitchFamily="34" charset="-122"/>
                <a:ea typeface="微软雅黑" pitchFamily="34" charset="-122"/>
              </a:rPr>
              <a:t> </a:t>
            </a:r>
            <a:r>
              <a:rPr lang="en-US" altLang="zh-CN" sz="2000" dirty="0">
                <a:latin typeface="微软雅黑" pitchFamily="34" charset="-122"/>
                <a:ea typeface="微软雅黑" pitchFamily="34" charset="-122"/>
              </a:rPr>
              <a:t>1</a:t>
            </a:r>
            <a:r>
              <a:rPr lang="zh-CN" altLang="en-US" sz="2000" dirty="0">
                <a:latin typeface="微软雅黑" pitchFamily="34" charset="-122"/>
                <a:ea typeface="微软雅黑" pitchFamily="34" charset="-122"/>
              </a:rPr>
              <a:t>）构成比：讨论有关各部分的金额、数量、时间等的构成比，对较大的部分支分摊目标。</a:t>
            </a:r>
          </a:p>
          <a:p>
            <a:pPr marL="875568" indent="-875568">
              <a:spcBef>
                <a:spcPct val="50000"/>
              </a:spcBef>
            </a:pPr>
            <a:r>
              <a:rPr lang="zh-CN" altLang="en-US" sz="2000" dirty="0">
                <a:latin typeface="微软雅黑" pitchFamily="34" charset="-122"/>
                <a:ea typeface="微软雅黑" pitchFamily="34" charset="-122"/>
              </a:rPr>
              <a:t> </a:t>
            </a:r>
            <a:r>
              <a:rPr lang="en-US" altLang="zh-CN" sz="2000" dirty="0">
                <a:latin typeface="微软雅黑" pitchFamily="34" charset="-122"/>
                <a:ea typeface="微软雅黑" pitchFamily="34" charset="-122"/>
              </a:rPr>
              <a:t>2</a:t>
            </a:r>
            <a:r>
              <a:rPr lang="zh-CN" altLang="en-US" sz="2000" dirty="0">
                <a:latin typeface="微软雅黑" pitchFamily="34" charset="-122"/>
                <a:ea typeface="微软雅黑" pitchFamily="34" charset="-122"/>
              </a:rPr>
              <a:t>）容易性：对较容易的部分分摊目标。</a:t>
            </a:r>
          </a:p>
          <a:p>
            <a:pPr marL="875568" indent="-875568">
              <a:spcBef>
                <a:spcPct val="50000"/>
              </a:spcBef>
            </a:pPr>
            <a:r>
              <a:rPr lang="zh-CN" altLang="en-US" sz="2000" dirty="0">
                <a:latin typeface="微软雅黑" pitchFamily="34" charset="-122"/>
                <a:ea typeface="微软雅黑" pitchFamily="34" charset="-122"/>
              </a:rPr>
              <a:t> </a:t>
            </a:r>
            <a:r>
              <a:rPr lang="en-US" altLang="zh-CN" sz="2000" dirty="0">
                <a:latin typeface="微软雅黑" pitchFamily="34" charset="-122"/>
                <a:ea typeface="微软雅黑" pitchFamily="34" charset="-122"/>
              </a:rPr>
              <a:t>3</a:t>
            </a:r>
            <a:r>
              <a:rPr lang="zh-CN" altLang="en-US" sz="2000" dirty="0">
                <a:latin typeface="微软雅黑" pitchFamily="34" charset="-122"/>
                <a:ea typeface="微软雅黑" pitchFamily="34" charset="-122"/>
              </a:rPr>
              <a:t>）对比：把集团中各企业、车间、工程、产品和其它同种对象比较，对较差的部分分摊目标。</a:t>
            </a:r>
          </a:p>
          <a:p>
            <a:pPr marL="875568" indent="-875568">
              <a:spcBef>
                <a:spcPct val="50000"/>
              </a:spcBef>
            </a:pPr>
            <a:r>
              <a:rPr lang="zh-CN" altLang="en-US" sz="2000" dirty="0">
                <a:latin typeface="微软雅黑" pitchFamily="34" charset="-122"/>
                <a:ea typeface="微软雅黑" pitchFamily="34" charset="-122"/>
              </a:rPr>
              <a:t> </a:t>
            </a:r>
            <a:r>
              <a:rPr lang="en-US" altLang="zh-CN" sz="2000" dirty="0">
                <a:latin typeface="微软雅黑" pitchFamily="34" charset="-122"/>
                <a:ea typeface="微软雅黑" pitchFamily="34" charset="-122"/>
              </a:rPr>
              <a:t>4</a:t>
            </a:r>
            <a:r>
              <a:rPr lang="zh-CN" altLang="en-US" sz="2000" dirty="0">
                <a:latin typeface="微软雅黑" pitchFamily="34" charset="-122"/>
                <a:ea typeface="微软雅黑" pitchFamily="34" charset="-122"/>
              </a:rPr>
              <a:t>）整体贡献：对其它方面能产生良好的影响。</a:t>
            </a:r>
          </a:p>
          <a:p>
            <a:pPr marL="875568" indent="-875568">
              <a:spcBef>
                <a:spcPct val="50000"/>
              </a:spcBef>
            </a:pPr>
            <a:r>
              <a:rPr lang="zh-CN" altLang="en-US" sz="2000" dirty="0">
                <a:latin typeface="微软雅黑" pitchFamily="34" charset="-122"/>
                <a:ea typeface="微软雅黑" pitchFamily="34" charset="-122"/>
              </a:rPr>
              <a:t> </a:t>
            </a:r>
            <a:r>
              <a:rPr lang="en-US" altLang="zh-CN" sz="2000" dirty="0">
                <a:latin typeface="微软雅黑" pitchFamily="34" charset="-122"/>
                <a:ea typeface="微软雅黑" pitchFamily="34" charset="-122"/>
              </a:rPr>
              <a:t>5</a:t>
            </a:r>
            <a:r>
              <a:rPr lang="zh-CN" altLang="en-US" sz="2000" dirty="0">
                <a:latin typeface="微软雅黑" pitchFamily="34" charset="-122"/>
                <a:ea typeface="微软雅黑" pitchFamily="34" charset="-122"/>
              </a:rPr>
              <a:t>）理论：对大家都认为是理所当然的部分分摊目标。</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374" name="Rectangle 6"/>
          <p:cNvSpPr>
            <a:spLocks noGrp="1" noChangeArrowheads="1"/>
          </p:cNvSpPr>
          <p:nvPr>
            <p:ph type="title"/>
          </p:nvPr>
        </p:nvSpPr>
        <p:spPr>
          <a:xfrm>
            <a:off x="2555756" y="152012"/>
            <a:ext cx="11659790" cy="1140090"/>
          </a:xfrm>
          <a:noFill/>
          <a:ln/>
        </p:spPr>
        <p:txBody>
          <a:bodyPr/>
          <a:lstStyle/>
          <a:p>
            <a:r>
              <a:rPr lang="zh-CN" altLang="en-US" dirty="0">
                <a:solidFill>
                  <a:srgbClr val="CC0000"/>
                </a:solidFill>
                <a:ea typeface="微软雅黑" pitchFamily="34" charset="-122"/>
              </a:rPr>
              <a:t>目标展开规则</a:t>
            </a:r>
            <a:endParaRPr lang="zh-TW" altLang="en-US" dirty="0">
              <a:solidFill>
                <a:srgbClr val="CC0000"/>
              </a:solidFill>
              <a:ea typeface="微软雅黑" pitchFamily="34" charset="-122"/>
            </a:endParaRPr>
          </a:p>
        </p:txBody>
      </p:sp>
      <p:sp>
        <p:nvSpPr>
          <p:cNvPr id="442373" name="Text Box 5"/>
          <p:cNvSpPr txBox="1">
            <a:spLocks noChangeArrowheads="1"/>
          </p:cNvSpPr>
          <p:nvPr/>
        </p:nvSpPr>
        <p:spPr bwMode="auto">
          <a:xfrm>
            <a:off x="456036" y="1520120"/>
            <a:ext cx="12769003" cy="3672049"/>
          </a:xfrm>
          <a:prstGeom prst="rect">
            <a:avLst/>
          </a:prstGeom>
          <a:noFill/>
          <a:ln w="9525">
            <a:noFill/>
            <a:miter lim="800000"/>
            <a:headEnd/>
            <a:tailEnd/>
          </a:ln>
          <a:effectLst/>
        </p:spPr>
        <p:txBody>
          <a:bodyPr lIns="131335" tIns="65668" rIns="131335" bIns="65668">
            <a:spAutoFit/>
          </a:bodyPr>
          <a:lstStyle/>
          <a:p>
            <a:pPr marL="875568" indent="-875568">
              <a:spcBef>
                <a:spcPct val="50000"/>
              </a:spcBef>
              <a:buFont typeface="Wingdings" pitchFamily="2" charset="2"/>
              <a:buAutoNum type="romanUcPeriod" startAt="3"/>
            </a:pPr>
            <a:r>
              <a:rPr lang="zh-CN" altLang="en-US" sz="2000" b="1" dirty="0">
                <a:latin typeface="微软雅黑" pitchFamily="34" charset="-122"/>
                <a:ea typeface="微软雅黑" pitchFamily="34" charset="-122"/>
              </a:rPr>
              <a:t>规则</a:t>
            </a:r>
            <a:r>
              <a:rPr lang="en-US" altLang="zh-CN" sz="2000" b="1" dirty="0">
                <a:latin typeface="微软雅黑" pitchFamily="34" charset="-122"/>
                <a:ea typeface="微软雅黑" pitchFamily="34" charset="-122"/>
              </a:rPr>
              <a:t>3</a:t>
            </a:r>
            <a:r>
              <a:rPr lang="zh-CN" altLang="en-US" sz="2000" b="1" dirty="0">
                <a:latin typeface="微软雅黑" pitchFamily="34" charset="-122"/>
                <a:ea typeface="微软雅黑" pitchFamily="34" charset="-122"/>
              </a:rPr>
              <a:t>：以流水作业为主的职场目标展开</a:t>
            </a:r>
          </a:p>
          <a:p>
            <a:pPr marL="875568" indent="-875568">
              <a:spcBef>
                <a:spcPct val="50000"/>
              </a:spcBef>
            </a:pPr>
            <a:r>
              <a:rPr lang="zh-CN" altLang="en-US" sz="2000" dirty="0">
                <a:latin typeface="微软雅黑" pitchFamily="34" charset="-122"/>
                <a:ea typeface="微软雅黑" pitchFamily="34" charset="-122"/>
              </a:rPr>
              <a:t> </a:t>
            </a:r>
            <a:r>
              <a:rPr lang="en-US" altLang="zh-CN" sz="2000" dirty="0">
                <a:latin typeface="微软雅黑" pitchFamily="34" charset="-122"/>
                <a:ea typeface="微软雅黑" pitchFamily="34" charset="-122"/>
              </a:rPr>
              <a:t>1) </a:t>
            </a:r>
            <a:r>
              <a:rPr lang="zh-CN" altLang="en-US" sz="2000" dirty="0">
                <a:latin typeface="微软雅黑" pitchFamily="34" charset="-122"/>
                <a:ea typeface="微软雅黑" pitchFamily="34" charset="-122"/>
              </a:rPr>
              <a:t>如果车间有好几条流水作业生产线，先确定对哪条生产线进行目标展开；</a:t>
            </a:r>
          </a:p>
          <a:p>
            <a:pPr marL="875568" indent="-875568">
              <a:spcBef>
                <a:spcPct val="50000"/>
              </a:spcBef>
            </a:pPr>
            <a:r>
              <a:rPr lang="zh-CN" altLang="en-US" sz="2000" dirty="0">
                <a:latin typeface="微软雅黑" pitchFamily="34" charset="-122"/>
                <a:ea typeface="微软雅黑" pitchFamily="34" charset="-122"/>
              </a:rPr>
              <a:t> </a:t>
            </a:r>
            <a:r>
              <a:rPr lang="en-US" altLang="zh-CN" sz="2000" dirty="0">
                <a:latin typeface="微软雅黑" pitchFamily="34" charset="-122"/>
                <a:ea typeface="微软雅黑" pitchFamily="34" charset="-122"/>
              </a:rPr>
              <a:t>2</a:t>
            </a:r>
            <a:r>
              <a:rPr lang="zh-CN" altLang="en-US" sz="2000" dirty="0">
                <a:latin typeface="微软雅黑" pitchFamily="34" charset="-122"/>
                <a:ea typeface="微软雅黑" pitchFamily="34" charset="-122"/>
              </a:rPr>
              <a:t>）调查生产线的运行时间、停止时间，并设定目标，把停止时间分为计划停止和故障停止时间，并调查其内容，设定每个项目的削减目标；</a:t>
            </a:r>
          </a:p>
          <a:p>
            <a:pPr marL="875568" indent="-875568">
              <a:spcBef>
                <a:spcPct val="50000"/>
              </a:spcBef>
            </a:pPr>
            <a:r>
              <a:rPr lang="zh-CN" altLang="en-US" sz="2000" dirty="0">
                <a:latin typeface="微软雅黑" pitchFamily="34" charset="-122"/>
                <a:ea typeface="微软雅黑" pitchFamily="34" charset="-122"/>
              </a:rPr>
              <a:t> </a:t>
            </a:r>
            <a:r>
              <a:rPr lang="en-US" altLang="zh-CN" sz="2000" dirty="0">
                <a:latin typeface="微软雅黑" pitchFamily="34" charset="-122"/>
                <a:ea typeface="微软雅黑" pitchFamily="34" charset="-122"/>
              </a:rPr>
              <a:t>3</a:t>
            </a:r>
            <a:r>
              <a:rPr lang="zh-CN" altLang="en-US" sz="2000" dirty="0">
                <a:latin typeface="微软雅黑" pitchFamily="34" charset="-122"/>
                <a:ea typeface="微软雅黑" pitchFamily="34" charset="-122"/>
              </a:rPr>
              <a:t>）对确定的生产线，作业其</a:t>
            </a:r>
            <a:r>
              <a:rPr lang="zh-CN" altLang="en-US" sz="2000" dirty="0">
                <a:latin typeface="Times New Roman"/>
                <a:ea typeface="微软雅黑" pitchFamily="34" charset="-122"/>
              </a:rPr>
              <a:t>“</a:t>
            </a:r>
            <a:r>
              <a:rPr lang="zh-CN" altLang="en-US" sz="2000" dirty="0">
                <a:latin typeface="微软雅黑" pitchFamily="34" charset="-122"/>
                <a:ea typeface="微软雅黑" pitchFamily="34" charset="-122"/>
              </a:rPr>
              <a:t>节拍时间图</a:t>
            </a:r>
            <a:r>
              <a:rPr lang="zh-CN" altLang="en-US" sz="2000" dirty="0">
                <a:latin typeface="Times New Roman"/>
                <a:ea typeface="微软雅黑" pitchFamily="34" charset="-122"/>
              </a:rPr>
              <a:t>”</a:t>
            </a:r>
            <a:endParaRPr lang="zh-CN" altLang="en-US" sz="2000" dirty="0">
              <a:latin typeface="微软雅黑" pitchFamily="34" charset="-122"/>
              <a:ea typeface="微软雅黑" pitchFamily="34" charset="-122"/>
            </a:endParaRPr>
          </a:p>
          <a:p>
            <a:pPr marL="875568" indent="-875568">
              <a:spcBef>
                <a:spcPct val="50000"/>
              </a:spcBef>
            </a:pPr>
            <a:r>
              <a:rPr lang="zh-CN" altLang="en-US" sz="2000" dirty="0">
                <a:latin typeface="微软雅黑" pitchFamily="34" charset="-122"/>
                <a:ea typeface="微软雅黑" pitchFamily="34" charset="-122"/>
              </a:rPr>
              <a:t> </a:t>
            </a:r>
            <a:r>
              <a:rPr lang="en-US" altLang="zh-CN" sz="2000" dirty="0">
                <a:latin typeface="微软雅黑" pitchFamily="34" charset="-122"/>
                <a:ea typeface="微软雅黑" pitchFamily="34" charset="-122"/>
              </a:rPr>
              <a:t>4</a:t>
            </a:r>
            <a:r>
              <a:rPr lang="zh-CN" altLang="en-US" sz="2000" dirty="0">
                <a:latin typeface="微软雅黑" pitchFamily="34" charset="-122"/>
                <a:ea typeface="微软雅黑" pitchFamily="34" charset="-122"/>
              </a:rPr>
              <a:t>）确定采用何种方法：</a:t>
            </a:r>
            <a:r>
              <a:rPr lang="en-US" altLang="zh-CN" sz="2000" dirty="0">
                <a:latin typeface="微软雅黑" pitchFamily="34" charset="-122"/>
                <a:ea typeface="微软雅黑" pitchFamily="34" charset="-122"/>
              </a:rPr>
              <a:t>a</a:t>
            </a:r>
            <a:r>
              <a:rPr lang="zh-CN" altLang="en-US" sz="2000" dirty="0">
                <a:latin typeface="微软雅黑" pitchFamily="34" charset="-122"/>
                <a:ea typeface="微软雅黑" pitchFamily="34" charset="-122"/>
              </a:rPr>
              <a:t>）不改变生产线节拍时间，减少工位数或把此工位的要素作业移到其它工位中；</a:t>
            </a:r>
            <a:r>
              <a:rPr lang="en-US" altLang="zh-CN" sz="2000" dirty="0">
                <a:latin typeface="微软雅黑" pitchFamily="34" charset="-122"/>
                <a:ea typeface="微软雅黑" pitchFamily="34" charset="-122"/>
              </a:rPr>
              <a:t>b) </a:t>
            </a:r>
            <a:r>
              <a:rPr lang="zh-CN" altLang="en-US" sz="2000" dirty="0">
                <a:latin typeface="微软雅黑" pitchFamily="34" charset="-122"/>
                <a:ea typeface="微软雅黑" pitchFamily="34" charset="-122"/>
              </a:rPr>
              <a:t>不改变工位，减少节拍时间（把超出节拍时间的工位的要素作业移到其它工位中去）；</a:t>
            </a:r>
            <a:r>
              <a:rPr lang="en-US" altLang="zh-CN" sz="2000" dirty="0">
                <a:latin typeface="微软雅黑" pitchFamily="34" charset="-122"/>
                <a:ea typeface="微软雅黑" pitchFamily="34" charset="-122"/>
              </a:rPr>
              <a:t>c) </a:t>
            </a:r>
            <a:r>
              <a:rPr lang="zh-CN" altLang="en-US" sz="2000" dirty="0">
                <a:latin typeface="微软雅黑" pitchFamily="34" charset="-122"/>
                <a:ea typeface="微软雅黑" pitchFamily="34" charset="-122"/>
              </a:rPr>
              <a:t>将前两项组合，设定工位数要减少多少，或节拍时间要缩短多少等具体数据。</a:t>
            </a:r>
          </a:p>
          <a:p>
            <a:pPr marL="875568" indent="-875568">
              <a:spcBef>
                <a:spcPct val="50000"/>
              </a:spcBef>
            </a:pPr>
            <a:r>
              <a:rPr lang="zh-CN" altLang="en-US" sz="2000" dirty="0">
                <a:latin typeface="微软雅黑" pitchFamily="34" charset="-122"/>
                <a:ea typeface="微软雅黑" pitchFamily="34" charset="-122"/>
              </a:rPr>
              <a:t> </a:t>
            </a:r>
            <a:r>
              <a:rPr lang="en-US" altLang="zh-CN" sz="2000" dirty="0">
                <a:latin typeface="微软雅黑" pitchFamily="34" charset="-122"/>
                <a:ea typeface="微软雅黑" pitchFamily="34" charset="-122"/>
              </a:rPr>
              <a:t>5</a:t>
            </a:r>
            <a:r>
              <a:rPr lang="zh-CN" altLang="en-US" sz="2000" dirty="0">
                <a:latin typeface="微软雅黑" pitchFamily="34" charset="-122"/>
                <a:ea typeface="微软雅黑" pitchFamily="34" charset="-122"/>
              </a:rPr>
              <a:t>）据此得出哪一个工位，哪一个要素作业的时间应削减多少。</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3395" name="Rectangle 3"/>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目标展开形式</a:t>
            </a:r>
            <a:endParaRPr lang="zh-TW" altLang="en-US" dirty="0">
              <a:solidFill>
                <a:srgbClr val="CC0000"/>
              </a:solidFill>
              <a:ea typeface="微软雅黑" pitchFamily="34" charset="-122"/>
            </a:endParaRPr>
          </a:p>
        </p:txBody>
      </p:sp>
      <p:sp>
        <p:nvSpPr>
          <p:cNvPr id="443396" name="Rectangle 4"/>
          <p:cNvSpPr>
            <a:spLocks noChangeArrowheads="1"/>
          </p:cNvSpPr>
          <p:nvPr/>
        </p:nvSpPr>
        <p:spPr bwMode="auto">
          <a:xfrm>
            <a:off x="5586439" y="2052161"/>
            <a:ext cx="2508197" cy="304024"/>
          </a:xfrm>
          <a:prstGeom prst="rect">
            <a:avLst/>
          </a:prstGeom>
          <a:solidFill>
            <a:srgbClr val="FFCCFF"/>
          </a:solidFill>
          <a:ln w="9525">
            <a:solidFill>
              <a:srgbClr val="990099"/>
            </a:solidFill>
            <a:miter lim="800000"/>
            <a:headEnd/>
            <a:tailEnd/>
          </a:ln>
          <a:effectLst/>
        </p:spPr>
        <p:txBody>
          <a:bodyPr wrap="none" lIns="131335" tIns="65668" rIns="131335" bIns="65668" anchor="ctr"/>
          <a:lstStyle/>
          <a:p>
            <a:pPr algn="ctr"/>
            <a:r>
              <a:rPr lang="zh-CN" altLang="en-US" sz="2000">
                <a:latin typeface="Times New Roman" charset="0"/>
              </a:rPr>
              <a:t>总体目标</a:t>
            </a:r>
          </a:p>
        </p:txBody>
      </p:sp>
      <p:sp>
        <p:nvSpPr>
          <p:cNvPr id="443397" name="Rectangle 5"/>
          <p:cNvSpPr>
            <a:spLocks noChangeArrowheads="1"/>
          </p:cNvSpPr>
          <p:nvPr/>
        </p:nvSpPr>
        <p:spPr bwMode="auto">
          <a:xfrm>
            <a:off x="1938152" y="2660209"/>
            <a:ext cx="2508197" cy="304024"/>
          </a:xfrm>
          <a:prstGeom prst="rect">
            <a:avLst/>
          </a:prstGeom>
          <a:solidFill>
            <a:srgbClr val="FFCCFF"/>
          </a:solidFill>
          <a:ln w="9525">
            <a:solidFill>
              <a:srgbClr val="990099"/>
            </a:solidFill>
            <a:miter lim="800000"/>
            <a:headEnd/>
            <a:tailEnd/>
          </a:ln>
          <a:effectLst/>
        </p:spPr>
        <p:txBody>
          <a:bodyPr wrap="none" lIns="131335" tIns="65668" rIns="131335" bIns="65668" anchor="ctr"/>
          <a:lstStyle/>
          <a:p>
            <a:pPr algn="ctr"/>
            <a:endParaRPr lang="en-US" sz="2000">
              <a:latin typeface="Times New Roman" charset="0"/>
            </a:endParaRPr>
          </a:p>
        </p:txBody>
      </p:sp>
      <p:sp>
        <p:nvSpPr>
          <p:cNvPr id="443398" name="Rectangle 6"/>
          <p:cNvSpPr>
            <a:spLocks noChangeArrowheads="1"/>
          </p:cNvSpPr>
          <p:nvPr/>
        </p:nvSpPr>
        <p:spPr bwMode="auto">
          <a:xfrm>
            <a:off x="9120717" y="2660209"/>
            <a:ext cx="2508197" cy="304024"/>
          </a:xfrm>
          <a:prstGeom prst="rect">
            <a:avLst/>
          </a:prstGeom>
          <a:solidFill>
            <a:srgbClr val="FFCCFF"/>
          </a:solidFill>
          <a:ln w="9525">
            <a:solidFill>
              <a:srgbClr val="990099"/>
            </a:solidFill>
            <a:miter lim="800000"/>
            <a:headEnd/>
            <a:tailEnd/>
          </a:ln>
          <a:effectLst/>
        </p:spPr>
        <p:txBody>
          <a:bodyPr wrap="none" lIns="131335" tIns="65668" rIns="131335" bIns="65668" anchor="ctr"/>
          <a:lstStyle/>
          <a:p>
            <a:pPr algn="ctr"/>
            <a:endParaRPr lang="en-US" sz="2000">
              <a:latin typeface="Times New Roman" charset="0"/>
            </a:endParaRPr>
          </a:p>
        </p:txBody>
      </p:sp>
      <p:sp>
        <p:nvSpPr>
          <p:cNvPr id="443399" name="Rectangle 7"/>
          <p:cNvSpPr>
            <a:spLocks noChangeArrowheads="1"/>
          </p:cNvSpPr>
          <p:nvPr/>
        </p:nvSpPr>
        <p:spPr bwMode="auto">
          <a:xfrm>
            <a:off x="684054" y="3268257"/>
            <a:ext cx="2166170" cy="304024"/>
          </a:xfrm>
          <a:prstGeom prst="rect">
            <a:avLst/>
          </a:prstGeom>
          <a:solidFill>
            <a:srgbClr val="FFCCFF"/>
          </a:solidFill>
          <a:ln w="9525">
            <a:solidFill>
              <a:srgbClr val="990099"/>
            </a:solidFill>
            <a:miter lim="800000"/>
            <a:headEnd/>
            <a:tailEnd/>
          </a:ln>
          <a:effectLst/>
        </p:spPr>
        <p:txBody>
          <a:bodyPr wrap="none" lIns="131335" tIns="65668" rIns="131335" bIns="65668" anchor="ctr"/>
          <a:lstStyle/>
          <a:p>
            <a:pPr algn="ctr"/>
            <a:endParaRPr lang="en-US" sz="2000">
              <a:latin typeface="Times New Roman" charset="0"/>
            </a:endParaRPr>
          </a:p>
        </p:txBody>
      </p:sp>
      <p:sp>
        <p:nvSpPr>
          <p:cNvPr id="443400" name="Rectangle 8"/>
          <p:cNvSpPr>
            <a:spLocks noChangeArrowheads="1"/>
          </p:cNvSpPr>
          <p:nvPr/>
        </p:nvSpPr>
        <p:spPr bwMode="auto">
          <a:xfrm>
            <a:off x="3648287" y="3268257"/>
            <a:ext cx="2166170" cy="304024"/>
          </a:xfrm>
          <a:prstGeom prst="rect">
            <a:avLst/>
          </a:prstGeom>
          <a:solidFill>
            <a:srgbClr val="FFCCFF"/>
          </a:solidFill>
          <a:ln w="9525">
            <a:solidFill>
              <a:srgbClr val="990099"/>
            </a:solidFill>
            <a:miter lim="800000"/>
            <a:headEnd/>
            <a:tailEnd/>
          </a:ln>
          <a:effectLst/>
        </p:spPr>
        <p:txBody>
          <a:bodyPr wrap="none" lIns="131335" tIns="65668" rIns="131335" bIns="65668" anchor="ctr"/>
          <a:lstStyle/>
          <a:p>
            <a:pPr algn="ctr"/>
            <a:endParaRPr lang="en-US" sz="2000">
              <a:latin typeface="Times New Roman" charset="0"/>
            </a:endParaRPr>
          </a:p>
        </p:txBody>
      </p:sp>
      <p:sp>
        <p:nvSpPr>
          <p:cNvPr id="443401" name="Rectangle 9"/>
          <p:cNvSpPr>
            <a:spLocks noChangeArrowheads="1"/>
          </p:cNvSpPr>
          <p:nvPr/>
        </p:nvSpPr>
        <p:spPr bwMode="auto">
          <a:xfrm>
            <a:off x="7638600" y="3268257"/>
            <a:ext cx="2166170" cy="304024"/>
          </a:xfrm>
          <a:prstGeom prst="rect">
            <a:avLst/>
          </a:prstGeom>
          <a:solidFill>
            <a:srgbClr val="FFCCFF"/>
          </a:solidFill>
          <a:ln w="9525">
            <a:solidFill>
              <a:srgbClr val="990099"/>
            </a:solidFill>
            <a:miter lim="800000"/>
            <a:headEnd/>
            <a:tailEnd/>
          </a:ln>
          <a:effectLst/>
        </p:spPr>
        <p:txBody>
          <a:bodyPr wrap="none" lIns="131335" tIns="65668" rIns="131335" bIns="65668" anchor="ctr"/>
          <a:lstStyle/>
          <a:p>
            <a:pPr algn="ctr"/>
            <a:endParaRPr lang="en-US" sz="2000">
              <a:latin typeface="Times New Roman" charset="0"/>
            </a:endParaRPr>
          </a:p>
        </p:txBody>
      </p:sp>
      <p:sp>
        <p:nvSpPr>
          <p:cNvPr id="443402" name="Rectangle 10"/>
          <p:cNvSpPr>
            <a:spLocks noChangeArrowheads="1"/>
          </p:cNvSpPr>
          <p:nvPr/>
        </p:nvSpPr>
        <p:spPr bwMode="auto">
          <a:xfrm>
            <a:off x="10716842" y="3268257"/>
            <a:ext cx="2166170" cy="304024"/>
          </a:xfrm>
          <a:prstGeom prst="rect">
            <a:avLst/>
          </a:prstGeom>
          <a:solidFill>
            <a:srgbClr val="FFCCFF"/>
          </a:solidFill>
          <a:ln w="9525">
            <a:solidFill>
              <a:srgbClr val="990099"/>
            </a:solidFill>
            <a:miter lim="800000"/>
            <a:headEnd/>
            <a:tailEnd/>
          </a:ln>
          <a:effectLst/>
        </p:spPr>
        <p:txBody>
          <a:bodyPr wrap="none" lIns="131335" tIns="65668" rIns="131335" bIns="65668" anchor="ctr"/>
          <a:lstStyle/>
          <a:p>
            <a:pPr algn="ctr"/>
            <a:endParaRPr lang="en-US" sz="2000">
              <a:latin typeface="Times New Roman" charset="0"/>
            </a:endParaRPr>
          </a:p>
        </p:txBody>
      </p:sp>
      <p:sp>
        <p:nvSpPr>
          <p:cNvPr id="443403" name="Rectangle 11"/>
          <p:cNvSpPr>
            <a:spLocks noChangeArrowheads="1"/>
          </p:cNvSpPr>
          <p:nvPr/>
        </p:nvSpPr>
        <p:spPr bwMode="auto">
          <a:xfrm>
            <a:off x="342027" y="3876305"/>
            <a:ext cx="1596125" cy="304024"/>
          </a:xfrm>
          <a:prstGeom prst="rect">
            <a:avLst/>
          </a:prstGeom>
          <a:solidFill>
            <a:srgbClr val="FFCCFF"/>
          </a:solidFill>
          <a:ln w="9525">
            <a:solidFill>
              <a:srgbClr val="990099"/>
            </a:solidFill>
            <a:miter lim="800000"/>
            <a:headEnd/>
            <a:tailEnd/>
          </a:ln>
          <a:effectLst/>
        </p:spPr>
        <p:txBody>
          <a:bodyPr wrap="none" lIns="131335" tIns="65668" rIns="131335" bIns="65668" anchor="ctr"/>
          <a:lstStyle/>
          <a:p>
            <a:pPr algn="ctr"/>
            <a:endParaRPr lang="en-US" sz="2000">
              <a:latin typeface="Times New Roman" charset="0"/>
            </a:endParaRPr>
          </a:p>
        </p:txBody>
      </p:sp>
      <p:sp>
        <p:nvSpPr>
          <p:cNvPr id="443404" name="Rectangle 12"/>
          <p:cNvSpPr>
            <a:spLocks noChangeArrowheads="1"/>
          </p:cNvSpPr>
          <p:nvPr/>
        </p:nvSpPr>
        <p:spPr bwMode="auto">
          <a:xfrm>
            <a:off x="4674368" y="3876305"/>
            <a:ext cx="1596125" cy="304024"/>
          </a:xfrm>
          <a:prstGeom prst="rect">
            <a:avLst/>
          </a:prstGeom>
          <a:solidFill>
            <a:srgbClr val="FFCCFF"/>
          </a:solidFill>
          <a:ln w="9525">
            <a:solidFill>
              <a:srgbClr val="990099"/>
            </a:solidFill>
            <a:miter lim="800000"/>
            <a:headEnd/>
            <a:tailEnd/>
          </a:ln>
          <a:effectLst/>
        </p:spPr>
        <p:txBody>
          <a:bodyPr wrap="none" lIns="131335" tIns="65668" rIns="131335" bIns="65668" anchor="ctr"/>
          <a:lstStyle/>
          <a:p>
            <a:pPr algn="ctr"/>
            <a:endParaRPr lang="en-US" sz="2000">
              <a:latin typeface="Times New Roman" charset="0"/>
            </a:endParaRPr>
          </a:p>
        </p:txBody>
      </p:sp>
      <p:sp>
        <p:nvSpPr>
          <p:cNvPr id="443405" name="Rectangle 13"/>
          <p:cNvSpPr>
            <a:spLocks noChangeArrowheads="1"/>
          </p:cNvSpPr>
          <p:nvPr/>
        </p:nvSpPr>
        <p:spPr bwMode="auto">
          <a:xfrm>
            <a:off x="10032789" y="3876305"/>
            <a:ext cx="1596125" cy="304024"/>
          </a:xfrm>
          <a:prstGeom prst="rect">
            <a:avLst/>
          </a:prstGeom>
          <a:solidFill>
            <a:srgbClr val="FFCCFF"/>
          </a:solidFill>
          <a:ln w="9525">
            <a:solidFill>
              <a:srgbClr val="990099"/>
            </a:solidFill>
            <a:miter lim="800000"/>
            <a:headEnd/>
            <a:tailEnd/>
          </a:ln>
          <a:effectLst/>
        </p:spPr>
        <p:txBody>
          <a:bodyPr wrap="none" lIns="131335" tIns="65668" rIns="131335" bIns="65668" anchor="ctr"/>
          <a:lstStyle/>
          <a:p>
            <a:pPr algn="ctr"/>
            <a:endParaRPr lang="en-US" sz="2000">
              <a:latin typeface="Times New Roman" charset="0"/>
            </a:endParaRPr>
          </a:p>
        </p:txBody>
      </p:sp>
      <p:cxnSp>
        <p:nvCxnSpPr>
          <p:cNvPr id="443406" name="AutoShape 14"/>
          <p:cNvCxnSpPr>
            <a:cxnSpLocks noChangeShapeType="1"/>
            <a:stCxn id="443396" idx="2"/>
            <a:endCxn id="443397" idx="0"/>
          </p:cNvCxnSpPr>
          <p:nvPr/>
        </p:nvCxnSpPr>
        <p:spPr bwMode="auto">
          <a:xfrm rot="5400000">
            <a:off x="4864382" y="684054"/>
            <a:ext cx="304024" cy="3648287"/>
          </a:xfrm>
          <a:prstGeom prst="bentConnector3">
            <a:avLst>
              <a:gd name="adj1" fmla="val 50000"/>
            </a:avLst>
          </a:prstGeom>
          <a:noFill/>
          <a:ln w="9525">
            <a:solidFill>
              <a:schemeClr val="tx1"/>
            </a:solidFill>
            <a:miter lim="800000"/>
            <a:headEnd/>
            <a:tailEnd type="triangle" w="med" len="med"/>
          </a:ln>
          <a:effectLst/>
        </p:spPr>
      </p:cxnSp>
      <p:cxnSp>
        <p:nvCxnSpPr>
          <p:cNvPr id="443407" name="AutoShape 15"/>
          <p:cNvCxnSpPr>
            <a:cxnSpLocks noChangeShapeType="1"/>
            <a:stCxn id="443396" idx="2"/>
            <a:endCxn id="443398" idx="0"/>
          </p:cNvCxnSpPr>
          <p:nvPr/>
        </p:nvCxnSpPr>
        <p:spPr bwMode="auto">
          <a:xfrm rot="16200000" flipH="1">
            <a:off x="8455664" y="741058"/>
            <a:ext cx="304024" cy="3534278"/>
          </a:xfrm>
          <a:prstGeom prst="bentConnector3">
            <a:avLst>
              <a:gd name="adj1" fmla="val 50000"/>
            </a:avLst>
          </a:prstGeom>
          <a:noFill/>
          <a:ln w="9525">
            <a:solidFill>
              <a:schemeClr val="tx1"/>
            </a:solidFill>
            <a:miter lim="800000"/>
            <a:headEnd/>
            <a:tailEnd type="triangle" w="med" len="med"/>
          </a:ln>
          <a:effectLst/>
        </p:spPr>
      </p:cxnSp>
      <p:cxnSp>
        <p:nvCxnSpPr>
          <p:cNvPr id="443408" name="AutoShape 16"/>
          <p:cNvCxnSpPr>
            <a:cxnSpLocks noChangeShapeType="1"/>
            <a:stCxn id="443397" idx="2"/>
            <a:endCxn id="443399" idx="0"/>
          </p:cNvCxnSpPr>
          <p:nvPr/>
        </p:nvCxnSpPr>
        <p:spPr bwMode="auto">
          <a:xfrm rot="5400000">
            <a:off x="2327683" y="2403689"/>
            <a:ext cx="304024" cy="1425112"/>
          </a:xfrm>
          <a:prstGeom prst="bentConnector3">
            <a:avLst>
              <a:gd name="adj1" fmla="val 50000"/>
            </a:avLst>
          </a:prstGeom>
          <a:noFill/>
          <a:ln w="9525">
            <a:solidFill>
              <a:schemeClr val="tx1"/>
            </a:solidFill>
            <a:miter lim="800000"/>
            <a:headEnd/>
            <a:tailEnd type="triangle" w="med" len="med"/>
          </a:ln>
          <a:effectLst/>
        </p:spPr>
      </p:cxnSp>
      <p:cxnSp>
        <p:nvCxnSpPr>
          <p:cNvPr id="443409" name="AutoShape 17"/>
          <p:cNvCxnSpPr>
            <a:cxnSpLocks noChangeShapeType="1"/>
            <a:stCxn id="443397" idx="2"/>
            <a:endCxn id="443400" idx="0"/>
          </p:cNvCxnSpPr>
          <p:nvPr/>
        </p:nvCxnSpPr>
        <p:spPr bwMode="auto">
          <a:xfrm rot="16200000" flipH="1">
            <a:off x="3809799" y="2346685"/>
            <a:ext cx="304024" cy="1539121"/>
          </a:xfrm>
          <a:prstGeom prst="bentConnector3">
            <a:avLst>
              <a:gd name="adj1" fmla="val 50000"/>
            </a:avLst>
          </a:prstGeom>
          <a:noFill/>
          <a:ln w="9525">
            <a:solidFill>
              <a:schemeClr val="tx1"/>
            </a:solidFill>
            <a:miter lim="800000"/>
            <a:headEnd/>
            <a:tailEnd type="triangle" w="med" len="med"/>
          </a:ln>
          <a:effectLst/>
        </p:spPr>
      </p:cxnSp>
      <p:cxnSp>
        <p:nvCxnSpPr>
          <p:cNvPr id="443410" name="AutoShape 18"/>
          <p:cNvCxnSpPr>
            <a:cxnSpLocks noChangeShapeType="1"/>
            <a:stCxn id="443398" idx="2"/>
            <a:endCxn id="443401" idx="0"/>
          </p:cNvCxnSpPr>
          <p:nvPr/>
        </p:nvCxnSpPr>
        <p:spPr bwMode="auto">
          <a:xfrm rot="5400000">
            <a:off x="9396238" y="2289680"/>
            <a:ext cx="304024" cy="1653130"/>
          </a:xfrm>
          <a:prstGeom prst="bentConnector3">
            <a:avLst>
              <a:gd name="adj1" fmla="val 50000"/>
            </a:avLst>
          </a:prstGeom>
          <a:noFill/>
          <a:ln w="9525">
            <a:solidFill>
              <a:schemeClr val="tx1"/>
            </a:solidFill>
            <a:miter lim="800000"/>
            <a:headEnd/>
            <a:tailEnd type="triangle" w="med" len="med"/>
          </a:ln>
          <a:effectLst/>
        </p:spPr>
      </p:cxnSp>
      <p:cxnSp>
        <p:nvCxnSpPr>
          <p:cNvPr id="443411" name="AutoShape 19"/>
          <p:cNvCxnSpPr>
            <a:cxnSpLocks noChangeShapeType="1"/>
            <a:stCxn id="443398" idx="2"/>
            <a:endCxn id="443402" idx="0"/>
          </p:cNvCxnSpPr>
          <p:nvPr/>
        </p:nvCxnSpPr>
        <p:spPr bwMode="auto">
          <a:xfrm rot="16200000" flipH="1">
            <a:off x="10935359" y="2403689"/>
            <a:ext cx="304024" cy="1425112"/>
          </a:xfrm>
          <a:prstGeom prst="bentConnector3">
            <a:avLst>
              <a:gd name="adj1" fmla="val 50000"/>
            </a:avLst>
          </a:prstGeom>
          <a:noFill/>
          <a:ln w="9525">
            <a:solidFill>
              <a:schemeClr val="tx1"/>
            </a:solidFill>
            <a:miter lim="800000"/>
            <a:headEnd/>
            <a:tailEnd type="triangle" w="med" len="med"/>
          </a:ln>
          <a:effectLst/>
        </p:spPr>
      </p:cxnSp>
      <p:sp>
        <p:nvSpPr>
          <p:cNvPr id="443412" name="Rectangle 20"/>
          <p:cNvSpPr>
            <a:spLocks noChangeArrowheads="1"/>
          </p:cNvSpPr>
          <p:nvPr/>
        </p:nvSpPr>
        <p:spPr bwMode="auto">
          <a:xfrm>
            <a:off x="1140089" y="4408347"/>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endParaRPr lang="en-US" sz="2000">
              <a:latin typeface="Times New Roman" charset="0"/>
            </a:endParaRPr>
          </a:p>
        </p:txBody>
      </p:sp>
      <p:sp>
        <p:nvSpPr>
          <p:cNvPr id="443413" name="Rectangle 21"/>
          <p:cNvSpPr>
            <a:spLocks noChangeArrowheads="1"/>
          </p:cNvSpPr>
          <p:nvPr/>
        </p:nvSpPr>
        <p:spPr bwMode="auto">
          <a:xfrm>
            <a:off x="1140089" y="4712371"/>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endParaRPr lang="en-US" sz="2000">
              <a:latin typeface="Times New Roman" charset="0"/>
            </a:endParaRPr>
          </a:p>
        </p:txBody>
      </p:sp>
      <p:sp>
        <p:nvSpPr>
          <p:cNvPr id="443414" name="Rectangle 22"/>
          <p:cNvSpPr>
            <a:spLocks noChangeArrowheads="1"/>
          </p:cNvSpPr>
          <p:nvPr/>
        </p:nvSpPr>
        <p:spPr bwMode="auto">
          <a:xfrm>
            <a:off x="2736215" y="4408347"/>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endParaRPr lang="en-US" sz="2000">
              <a:latin typeface="Times New Roman" charset="0"/>
            </a:endParaRPr>
          </a:p>
        </p:txBody>
      </p:sp>
      <p:sp>
        <p:nvSpPr>
          <p:cNvPr id="443415" name="Rectangle 23"/>
          <p:cNvSpPr>
            <a:spLocks noChangeArrowheads="1"/>
          </p:cNvSpPr>
          <p:nvPr/>
        </p:nvSpPr>
        <p:spPr bwMode="auto">
          <a:xfrm>
            <a:off x="2736215" y="4712371"/>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endParaRPr lang="en-US" sz="2000">
              <a:latin typeface="Times New Roman" charset="0"/>
            </a:endParaRPr>
          </a:p>
        </p:txBody>
      </p:sp>
      <p:sp>
        <p:nvSpPr>
          <p:cNvPr id="443416" name="Rectangle 24"/>
          <p:cNvSpPr>
            <a:spLocks noChangeArrowheads="1"/>
          </p:cNvSpPr>
          <p:nvPr/>
        </p:nvSpPr>
        <p:spPr bwMode="auto">
          <a:xfrm>
            <a:off x="4446349" y="4408347"/>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r>
              <a:rPr lang="zh-CN" altLang="en-US" sz="2000">
                <a:latin typeface="Times New Roman" charset="0"/>
              </a:rPr>
              <a:t>体</a:t>
            </a:r>
          </a:p>
        </p:txBody>
      </p:sp>
      <p:sp>
        <p:nvSpPr>
          <p:cNvPr id="443417" name="Rectangle 25"/>
          <p:cNvSpPr>
            <a:spLocks noChangeArrowheads="1"/>
          </p:cNvSpPr>
          <p:nvPr/>
        </p:nvSpPr>
        <p:spPr bwMode="auto">
          <a:xfrm>
            <a:off x="4446349" y="4712371"/>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endParaRPr lang="en-US" sz="2000">
              <a:latin typeface="Times New Roman" charset="0"/>
            </a:endParaRPr>
          </a:p>
        </p:txBody>
      </p:sp>
      <p:sp>
        <p:nvSpPr>
          <p:cNvPr id="443418" name="Rectangle 26"/>
          <p:cNvSpPr>
            <a:spLocks noChangeArrowheads="1"/>
          </p:cNvSpPr>
          <p:nvPr/>
        </p:nvSpPr>
        <p:spPr bwMode="auto">
          <a:xfrm>
            <a:off x="6270493" y="4408347"/>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r>
              <a:rPr lang="zh-CN" altLang="en-US" sz="2000">
                <a:latin typeface="Times New Roman" charset="0"/>
              </a:rPr>
              <a:t>个</a:t>
            </a:r>
          </a:p>
        </p:txBody>
      </p:sp>
      <p:sp>
        <p:nvSpPr>
          <p:cNvPr id="443419" name="Rectangle 27"/>
          <p:cNvSpPr>
            <a:spLocks noChangeArrowheads="1"/>
          </p:cNvSpPr>
          <p:nvPr/>
        </p:nvSpPr>
        <p:spPr bwMode="auto">
          <a:xfrm>
            <a:off x="6270493" y="4712371"/>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r>
              <a:rPr lang="zh-CN" altLang="en-US" sz="2000">
                <a:latin typeface="Times New Roman" charset="0"/>
              </a:rPr>
              <a:t>献</a:t>
            </a:r>
          </a:p>
        </p:txBody>
      </p:sp>
      <p:sp>
        <p:nvSpPr>
          <p:cNvPr id="443420" name="Rectangle 28"/>
          <p:cNvSpPr>
            <a:spLocks noChangeArrowheads="1"/>
          </p:cNvSpPr>
          <p:nvPr/>
        </p:nvSpPr>
        <p:spPr bwMode="auto">
          <a:xfrm>
            <a:off x="9006708" y="4408347"/>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r>
              <a:rPr lang="zh-CN" altLang="en-US" sz="2000">
                <a:latin typeface="Times New Roman" charset="0"/>
              </a:rPr>
              <a:t>标</a:t>
            </a:r>
          </a:p>
        </p:txBody>
      </p:sp>
      <p:sp>
        <p:nvSpPr>
          <p:cNvPr id="443421" name="Rectangle 29"/>
          <p:cNvSpPr>
            <a:spLocks noChangeArrowheads="1"/>
          </p:cNvSpPr>
          <p:nvPr/>
        </p:nvSpPr>
        <p:spPr bwMode="auto">
          <a:xfrm>
            <a:off x="9006708" y="4712371"/>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endParaRPr lang="en-US" sz="2000">
              <a:latin typeface="Times New Roman" charset="0"/>
            </a:endParaRPr>
          </a:p>
        </p:txBody>
      </p:sp>
      <p:sp>
        <p:nvSpPr>
          <p:cNvPr id="443422" name="Rectangle 30"/>
          <p:cNvSpPr>
            <a:spLocks noChangeArrowheads="1"/>
          </p:cNvSpPr>
          <p:nvPr/>
        </p:nvSpPr>
        <p:spPr bwMode="auto">
          <a:xfrm>
            <a:off x="10716842" y="4408347"/>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endParaRPr lang="en-US" sz="2000">
              <a:latin typeface="Times New Roman" charset="0"/>
            </a:endParaRPr>
          </a:p>
        </p:txBody>
      </p:sp>
      <p:sp>
        <p:nvSpPr>
          <p:cNvPr id="443423" name="Rectangle 31"/>
          <p:cNvSpPr>
            <a:spLocks noChangeArrowheads="1"/>
          </p:cNvSpPr>
          <p:nvPr/>
        </p:nvSpPr>
        <p:spPr bwMode="auto">
          <a:xfrm>
            <a:off x="10716842" y="4712371"/>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endParaRPr lang="en-US" sz="2000">
              <a:latin typeface="Times New Roman" charset="0"/>
            </a:endParaRPr>
          </a:p>
        </p:txBody>
      </p:sp>
      <p:cxnSp>
        <p:nvCxnSpPr>
          <p:cNvPr id="443424" name="AutoShape 32"/>
          <p:cNvCxnSpPr>
            <a:cxnSpLocks noChangeShapeType="1"/>
            <a:stCxn id="443399" idx="2"/>
            <a:endCxn id="443403" idx="0"/>
          </p:cNvCxnSpPr>
          <p:nvPr/>
        </p:nvCxnSpPr>
        <p:spPr bwMode="auto">
          <a:xfrm rot="5400000">
            <a:off x="1301602" y="3410768"/>
            <a:ext cx="304024" cy="627049"/>
          </a:xfrm>
          <a:prstGeom prst="bentConnector3">
            <a:avLst>
              <a:gd name="adj1" fmla="val 50000"/>
            </a:avLst>
          </a:prstGeom>
          <a:noFill/>
          <a:ln w="9525">
            <a:solidFill>
              <a:schemeClr val="tx1"/>
            </a:solidFill>
            <a:miter lim="800000"/>
            <a:headEnd/>
            <a:tailEnd type="triangle" w="med" len="med"/>
          </a:ln>
          <a:effectLst/>
        </p:spPr>
      </p:cxnSp>
      <p:cxnSp>
        <p:nvCxnSpPr>
          <p:cNvPr id="443425" name="AutoShape 33"/>
          <p:cNvCxnSpPr>
            <a:cxnSpLocks noChangeShapeType="1"/>
            <a:stCxn id="443399" idx="2"/>
            <a:endCxn id="443414" idx="0"/>
          </p:cNvCxnSpPr>
          <p:nvPr/>
        </p:nvCxnSpPr>
        <p:spPr bwMode="auto">
          <a:xfrm rot="16200000" flipH="1">
            <a:off x="2061662" y="3277758"/>
            <a:ext cx="836066" cy="1425112"/>
          </a:xfrm>
          <a:prstGeom prst="bentConnector3">
            <a:avLst>
              <a:gd name="adj1" fmla="val 17991"/>
            </a:avLst>
          </a:prstGeom>
          <a:noFill/>
          <a:ln w="9525">
            <a:solidFill>
              <a:schemeClr val="tx1"/>
            </a:solidFill>
            <a:miter lim="800000"/>
            <a:headEnd/>
            <a:tailEnd type="triangle" w="med" len="med"/>
          </a:ln>
          <a:effectLst/>
        </p:spPr>
      </p:cxnSp>
      <p:sp>
        <p:nvSpPr>
          <p:cNvPr id="443426" name="Rectangle 34"/>
          <p:cNvSpPr>
            <a:spLocks noChangeArrowheads="1"/>
          </p:cNvSpPr>
          <p:nvPr/>
        </p:nvSpPr>
        <p:spPr bwMode="auto">
          <a:xfrm>
            <a:off x="342027" y="4408347"/>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endParaRPr lang="en-US" sz="2000">
              <a:latin typeface="Times New Roman" charset="0"/>
            </a:endParaRPr>
          </a:p>
        </p:txBody>
      </p:sp>
      <p:sp>
        <p:nvSpPr>
          <p:cNvPr id="443427" name="Rectangle 35"/>
          <p:cNvSpPr>
            <a:spLocks noChangeArrowheads="1"/>
          </p:cNvSpPr>
          <p:nvPr/>
        </p:nvSpPr>
        <p:spPr bwMode="auto">
          <a:xfrm>
            <a:off x="342027" y="4712371"/>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endParaRPr lang="en-US" sz="2000">
              <a:latin typeface="Times New Roman" charset="0"/>
            </a:endParaRPr>
          </a:p>
        </p:txBody>
      </p:sp>
      <p:sp>
        <p:nvSpPr>
          <p:cNvPr id="443428" name="Rectangle 36"/>
          <p:cNvSpPr>
            <a:spLocks noChangeArrowheads="1"/>
          </p:cNvSpPr>
          <p:nvPr/>
        </p:nvSpPr>
        <p:spPr bwMode="auto">
          <a:xfrm>
            <a:off x="1938152" y="4408347"/>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endParaRPr lang="en-US" sz="2000">
              <a:latin typeface="Times New Roman" charset="0"/>
            </a:endParaRPr>
          </a:p>
        </p:txBody>
      </p:sp>
      <p:sp>
        <p:nvSpPr>
          <p:cNvPr id="443429" name="Rectangle 37"/>
          <p:cNvSpPr>
            <a:spLocks noChangeArrowheads="1"/>
          </p:cNvSpPr>
          <p:nvPr/>
        </p:nvSpPr>
        <p:spPr bwMode="auto">
          <a:xfrm>
            <a:off x="1938152" y="4712371"/>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endParaRPr lang="en-US" sz="2000">
              <a:latin typeface="Times New Roman" charset="0"/>
            </a:endParaRPr>
          </a:p>
        </p:txBody>
      </p:sp>
      <p:sp>
        <p:nvSpPr>
          <p:cNvPr id="443430" name="Rectangle 38"/>
          <p:cNvSpPr>
            <a:spLocks noChangeArrowheads="1"/>
          </p:cNvSpPr>
          <p:nvPr/>
        </p:nvSpPr>
        <p:spPr bwMode="auto">
          <a:xfrm>
            <a:off x="3534278" y="4408347"/>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r>
              <a:rPr lang="zh-CN" altLang="en-US" sz="2000">
                <a:latin typeface="Times New Roman" charset="0"/>
              </a:rPr>
              <a:t>具</a:t>
            </a:r>
          </a:p>
        </p:txBody>
      </p:sp>
      <p:sp>
        <p:nvSpPr>
          <p:cNvPr id="443431" name="Rectangle 39"/>
          <p:cNvSpPr>
            <a:spLocks noChangeArrowheads="1"/>
          </p:cNvSpPr>
          <p:nvPr/>
        </p:nvSpPr>
        <p:spPr bwMode="auto">
          <a:xfrm>
            <a:off x="3534278" y="4712371"/>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endParaRPr lang="en-US" sz="2000">
              <a:latin typeface="Times New Roman" charset="0"/>
            </a:endParaRPr>
          </a:p>
        </p:txBody>
      </p:sp>
      <p:sp>
        <p:nvSpPr>
          <p:cNvPr id="443432" name="Rectangle 40"/>
          <p:cNvSpPr>
            <a:spLocks noChangeArrowheads="1"/>
          </p:cNvSpPr>
          <p:nvPr/>
        </p:nvSpPr>
        <p:spPr bwMode="auto">
          <a:xfrm>
            <a:off x="5358421" y="4408347"/>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r>
              <a:rPr lang="zh-CN" altLang="en-US" sz="2000">
                <a:latin typeface="Times New Roman" charset="0"/>
              </a:rPr>
              <a:t>的</a:t>
            </a:r>
          </a:p>
        </p:txBody>
      </p:sp>
      <p:sp>
        <p:nvSpPr>
          <p:cNvPr id="443433" name="Rectangle 41"/>
          <p:cNvSpPr>
            <a:spLocks noChangeArrowheads="1"/>
          </p:cNvSpPr>
          <p:nvPr/>
        </p:nvSpPr>
        <p:spPr bwMode="auto">
          <a:xfrm>
            <a:off x="5358421" y="4712371"/>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r>
              <a:rPr lang="zh-CN" altLang="en-US" sz="2000">
                <a:latin typeface="Times New Roman" charset="0"/>
              </a:rPr>
              <a:t>贡</a:t>
            </a:r>
          </a:p>
        </p:txBody>
      </p:sp>
      <p:sp>
        <p:nvSpPr>
          <p:cNvPr id="443434" name="Rectangle 42"/>
          <p:cNvSpPr>
            <a:spLocks noChangeArrowheads="1"/>
          </p:cNvSpPr>
          <p:nvPr/>
        </p:nvSpPr>
        <p:spPr bwMode="auto">
          <a:xfrm>
            <a:off x="7182564" y="4408347"/>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r>
              <a:rPr lang="zh-CN" altLang="en-US" sz="2000">
                <a:latin typeface="Times New Roman" charset="0"/>
              </a:rPr>
              <a:t>别</a:t>
            </a:r>
          </a:p>
        </p:txBody>
      </p:sp>
      <p:sp>
        <p:nvSpPr>
          <p:cNvPr id="443435" name="Rectangle 43"/>
          <p:cNvSpPr>
            <a:spLocks noChangeArrowheads="1"/>
          </p:cNvSpPr>
          <p:nvPr/>
        </p:nvSpPr>
        <p:spPr bwMode="auto">
          <a:xfrm>
            <a:off x="7182564" y="4712371"/>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r>
              <a:rPr lang="zh-CN" altLang="en-US" sz="2000">
                <a:latin typeface="Times New Roman" charset="0"/>
              </a:rPr>
              <a:t>率</a:t>
            </a:r>
          </a:p>
        </p:txBody>
      </p:sp>
      <p:sp>
        <p:nvSpPr>
          <p:cNvPr id="443436" name="Rectangle 44"/>
          <p:cNvSpPr>
            <a:spLocks noChangeArrowheads="1"/>
          </p:cNvSpPr>
          <p:nvPr/>
        </p:nvSpPr>
        <p:spPr bwMode="auto">
          <a:xfrm>
            <a:off x="8094636" y="4408347"/>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r>
              <a:rPr lang="zh-CN" altLang="en-US" sz="2000">
                <a:latin typeface="Times New Roman" charset="0"/>
              </a:rPr>
              <a:t>目</a:t>
            </a:r>
          </a:p>
        </p:txBody>
      </p:sp>
      <p:sp>
        <p:nvSpPr>
          <p:cNvPr id="443437" name="Rectangle 45"/>
          <p:cNvSpPr>
            <a:spLocks noChangeArrowheads="1"/>
          </p:cNvSpPr>
          <p:nvPr/>
        </p:nvSpPr>
        <p:spPr bwMode="auto">
          <a:xfrm>
            <a:off x="8094636" y="4712371"/>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endParaRPr lang="en-US" sz="2000">
              <a:latin typeface="Times New Roman" charset="0"/>
            </a:endParaRPr>
          </a:p>
        </p:txBody>
      </p:sp>
      <p:sp>
        <p:nvSpPr>
          <p:cNvPr id="443438" name="Rectangle 46"/>
          <p:cNvSpPr>
            <a:spLocks noChangeArrowheads="1"/>
          </p:cNvSpPr>
          <p:nvPr/>
        </p:nvSpPr>
        <p:spPr bwMode="auto">
          <a:xfrm>
            <a:off x="9918779" y="4408347"/>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endParaRPr lang="en-US" sz="2000">
              <a:latin typeface="Times New Roman" charset="0"/>
            </a:endParaRPr>
          </a:p>
        </p:txBody>
      </p:sp>
      <p:sp>
        <p:nvSpPr>
          <p:cNvPr id="443439" name="Rectangle 47"/>
          <p:cNvSpPr>
            <a:spLocks noChangeArrowheads="1"/>
          </p:cNvSpPr>
          <p:nvPr/>
        </p:nvSpPr>
        <p:spPr bwMode="auto">
          <a:xfrm>
            <a:off x="9918779" y="4712371"/>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endParaRPr lang="en-US" sz="2000">
              <a:latin typeface="Times New Roman" charset="0"/>
            </a:endParaRPr>
          </a:p>
        </p:txBody>
      </p:sp>
      <p:sp>
        <p:nvSpPr>
          <p:cNvPr id="443440" name="Rectangle 48"/>
          <p:cNvSpPr>
            <a:spLocks noChangeArrowheads="1"/>
          </p:cNvSpPr>
          <p:nvPr/>
        </p:nvSpPr>
        <p:spPr bwMode="auto">
          <a:xfrm>
            <a:off x="11628914" y="4408347"/>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endParaRPr lang="en-US" sz="2000">
              <a:latin typeface="Times New Roman" charset="0"/>
            </a:endParaRPr>
          </a:p>
        </p:txBody>
      </p:sp>
      <p:sp>
        <p:nvSpPr>
          <p:cNvPr id="443441" name="Rectangle 49"/>
          <p:cNvSpPr>
            <a:spLocks noChangeArrowheads="1"/>
          </p:cNvSpPr>
          <p:nvPr/>
        </p:nvSpPr>
        <p:spPr bwMode="auto">
          <a:xfrm>
            <a:off x="11628914" y="4712371"/>
            <a:ext cx="912072" cy="304024"/>
          </a:xfrm>
          <a:prstGeom prst="rect">
            <a:avLst/>
          </a:prstGeom>
          <a:solidFill>
            <a:srgbClr val="CCECFF"/>
          </a:solidFill>
          <a:ln w="9525">
            <a:solidFill>
              <a:srgbClr val="0000FF"/>
            </a:solidFill>
            <a:miter lim="800000"/>
            <a:headEnd/>
            <a:tailEnd/>
          </a:ln>
          <a:effectLst/>
        </p:spPr>
        <p:txBody>
          <a:bodyPr wrap="none" lIns="131335" tIns="65668" rIns="131335" bIns="65668" anchor="ctr"/>
          <a:lstStyle/>
          <a:p>
            <a:pPr algn="ctr"/>
            <a:endParaRPr lang="en-US" sz="2000">
              <a:latin typeface="Times New Roman" charset="0"/>
            </a:endParaRPr>
          </a:p>
        </p:txBody>
      </p:sp>
      <p:cxnSp>
        <p:nvCxnSpPr>
          <p:cNvPr id="443442" name="AutoShape 50"/>
          <p:cNvCxnSpPr>
            <a:cxnSpLocks noChangeShapeType="1"/>
            <a:stCxn id="443400" idx="2"/>
            <a:endCxn id="443430" idx="0"/>
          </p:cNvCxnSpPr>
          <p:nvPr/>
        </p:nvCxnSpPr>
        <p:spPr bwMode="auto">
          <a:xfrm rot="5400000">
            <a:off x="3942810" y="3619785"/>
            <a:ext cx="836066" cy="741058"/>
          </a:xfrm>
          <a:prstGeom prst="bentConnector3">
            <a:avLst>
              <a:gd name="adj1" fmla="val 17991"/>
            </a:avLst>
          </a:prstGeom>
          <a:noFill/>
          <a:ln w="9525">
            <a:solidFill>
              <a:schemeClr val="tx1"/>
            </a:solidFill>
            <a:miter lim="800000"/>
            <a:headEnd/>
            <a:tailEnd type="triangle" w="med" len="med"/>
          </a:ln>
          <a:effectLst/>
        </p:spPr>
      </p:cxnSp>
      <p:cxnSp>
        <p:nvCxnSpPr>
          <p:cNvPr id="443443" name="AutoShape 51"/>
          <p:cNvCxnSpPr>
            <a:cxnSpLocks noChangeShapeType="1"/>
            <a:stCxn id="443400" idx="2"/>
            <a:endCxn id="443404" idx="0"/>
          </p:cNvCxnSpPr>
          <p:nvPr/>
        </p:nvCxnSpPr>
        <p:spPr bwMode="auto">
          <a:xfrm rot="16200000" flipH="1">
            <a:off x="4949889" y="3353764"/>
            <a:ext cx="304024" cy="741058"/>
          </a:xfrm>
          <a:prstGeom prst="bentConnector3">
            <a:avLst>
              <a:gd name="adj1" fmla="val 50000"/>
            </a:avLst>
          </a:prstGeom>
          <a:noFill/>
          <a:ln w="9525">
            <a:solidFill>
              <a:schemeClr val="tx1"/>
            </a:solidFill>
            <a:miter lim="800000"/>
            <a:headEnd/>
            <a:tailEnd type="triangle" w="med" len="med"/>
          </a:ln>
          <a:effectLst/>
        </p:spPr>
      </p:cxnSp>
      <p:cxnSp>
        <p:nvCxnSpPr>
          <p:cNvPr id="443444" name="AutoShape 52"/>
          <p:cNvCxnSpPr>
            <a:cxnSpLocks noChangeShapeType="1"/>
            <a:stCxn id="443401" idx="2"/>
            <a:endCxn id="443434" idx="0"/>
          </p:cNvCxnSpPr>
          <p:nvPr/>
        </p:nvCxnSpPr>
        <p:spPr bwMode="auto">
          <a:xfrm rot="5400000">
            <a:off x="7762110" y="3448771"/>
            <a:ext cx="836066" cy="1083085"/>
          </a:xfrm>
          <a:prstGeom prst="bentConnector3">
            <a:avLst>
              <a:gd name="adj1" fmla="val 50000"/>
            </a:avLst>
          </a:prstGeom>
          <a:noFill/>
          <a:ln w="9525">
            <a:solidFill>
              <a:schemeClr val="tx1"/>
            </a:solidFill>
            <a:miter lim="800000"/>
            <a:headEnd/>
            <a:tailEnd type="triangle" w="med" len="med"/>
          </a:ln>
          <a:effectLst/>
        </p:spPr>
      </p:cxnSp>
      <p:cxnSp>
        <p:nvCxnSpPr>
          <p:cNvPr id="443445" name="AutoShape 53"/>
          <p:cNvCxnSpPr>
            <a:cxnSpLocks noChangeShapeType="1"/>
            <a:stCxn id="443401" idx="2"/>
            <a:endCxn id="443436" idx="0"/>
          </p:cNvCxnSpPr>
          <p:nvPr/>
        </p:nvCxnSpPr>
        <p:spPr bwMode="auto">
          <a:xfrm rot="5400000">
            <a:off x="8218146" y="3904807"/>
            <a:ext cx="836066" cy="171013"/>
          </a:xfrm>
          <a:prstGeom prst="bentConnector3">
            <a:avLst>
              <a:gd name="adj1" fmla="val 50000"/>
            </a:avLst>
          </a:prstGeom>
          <a:noFill/>
          <a:ln w="9525">
            <a:solidFill>
              <a:schemeClr val="tx1"/>
            </a:solidFill>
            <a:miter lim="800000"/>
            <a:headEnd/>
            <a:tailEnd type="triangle" w="med" len="med"/>
          </a:ln>
          <a:effectLst/>
        </p:spPr>
      </p:cxnSp>
      <p:cxnSp>
        <p:nvCxnSpPr>
          <p:cNvPr id="443446" name="AutoShape 54"/>
          <p:cNvCxnSpPr>
            <a:cxnSpLocks noChangeShapeType="1"/>
            <a:stCxn id="443401" idx="2"/>
            <a:endCxn id="443420" idx="0"/>
          </p:cNvCxnSpPr>
          <p:nvPr/>
        </p:nvCxnSpPr>
        <p:spPr bwMode="auto">
          <a:xfrm rot="16200000" flipH="1">
            <a:off x="8674181" y="3619785"/>
            <a:ext cx="836066" cy="741058"/>
          </a:xfrm>
          <a:prstGeom prst="bentConnector3">
            <a:avLst>
              <a:gd name="adj1" fmla="val 50000"/>
            </a:avLst>
          </a:prstGeom>
          <a:noFill/>
          <a:ln w="9525">
            <a:solidFill>
              <a:schemeClr val="tx1"/>
            </a:solidFill>
            <a:miter lim="800000"/>
            <a:headEnd/>
            <a:tailEnd type="triangle" w="med" len="med"/>
          </a:ln>
          <a:effectLst/>
        </p:spPr>
      </p:cxnSp>
      <p:cxnSp>
        <p:nvCxnSpPr>
          <p:cNvPr id="443447" name="AutoShape 55"/>
          <p:cNvCxnSpPr>
            <a:cxnSpLocks noChangeShapeType="1"/>
            <a:stCxn id="443402" idx="2"/>
            <a:endCxn id="443405" idx="0"/>
          </p:cNvCxnSpPr>
          <p:nvPr/>
        </p:nvCxnSpPr>
        <p:spPr bwMode="auto">
          <a:xfrm rot="5400000">
            <a:off x="11163377" y="3239755"/>
            <a:ext cx="304024" cy="969076"/>
          </a:xfrm>
          <a:prstGeom prst="bentConnector3">
            <a:avLst>
              <a:gd name="adj1" fmla="val 50000"/>
            </a:avLst>
          </a:prstGeom>
          <a:noFill/>
          <a:ln w="9525">
            <a:solidFill>
              <a:schemeClr val="tx1"/>
            </a:solidFill>
            <a:miter lim="800000"/>
            <a:headEnd/>
            <a:tailEnd type="triangle" w="med" len="med"/>
          </a:ln>
          <a:effectLst/>
        </p:spPr>
      </p:cxnSp>
      <p:cxnSp>
        <p:nvCxnSpPr>
          <p:cNvPr id="443448" name="AutoShape 56"/>
          <p:cNvCxnSpPr>
            <a:cxnSpLocks noChangeShapeType="1"/>
            <a:stCxn id="443405" idx="2"/>
            <a:endCxn id="443438" idx="0"/>
          </p:cNvCxnSpPr>
          <p:nvPr/>
        </p:nvCxnSpPr>
        <p:spPr bwMode="auto">
          <a:xfrm rot="5400000">
            <a:off x="10488824" y="4066320"/>
            <a:ext cx="228018" cy="456036"/>
          </a:xfrm>
          <a:prstGeom prst="bentConnector3">
            <a:avLst>
              <a:gd name="adj1" fmla="val 50000"/>
            </a:avLst>
          </a:prstGeom>
          <a:noFill/>
          <a:ln w="9525">
            <a:solidFill>
              <a:schemeClr val="tx1"/>
            </a:solidFill>
            <a:miter lim="800000"/>
            <a:headEnd/>
            <a:tailEnd type="triangle" w="med" len="med"/>
          </a:ln>
          <a:effectLst/>
        </p:spPr>
      </p:cxnSp>
      <p:cxnSp>
        <p:nvCxnSpPr>
          <p:cNvPr id="443449" name="AutoShape 57"/>
          <p:cNvCxnSpPr>
            <a:cxnSpLocks noChangeShapeType="1"/>
            <a:stCxn id="443405" idx="2"/>
            <a:endCxn id="443422" idx="0"/>
          </p:cNvCxnSpPr>
          <p:nvPr/>
        </p:nvCxnSpPr>
        <p:spPr bwMode="auto">
          <a:xfrm rot="16200000" flipH="1">
            <a:off x="10887855" y="4123324"/>
            <a:ext cx="228018" cy="342027"/>
          </a:xfrm>
          <a:prstGeom prst="bentConnector3">
            <a:avLst>
              <a:gd name="adj1" fmla="val 50000"/>
            </a:avLst>
          </a:prstGeom>
          <a:noFill/>
          <a:ln w="9525">
            <a:solidFill>
              <a:schemeClr val="tx1"/>
            </a:solidFill>
            <a:miter lim="800000"/>
            <a:headEnd/>
            <a:tailEnd type="triangle" w="med" len="med"/>
          </a:ln>
          <a:effectLst/>
        </p:spPr>
      </p:cxnSp>
      <p:cxnSp>
        <p:nvCxnSpPr>
          <p:cNvPr id="443450" name="AutoShape 58"/>
          <p:cNvCxnSpPr>
            <a:cxnSpLocks noChangeShapeType="1"/>
            <a:stCxn id="443402" idx="2"/>
            <a:endCxn id="443440" idx="0"/>
          </p:cNvCxnSpPr>
          <p:nvPr/>
        </p:nvCxnSpPr>
        <p:spPr bwMode="auto">
          <a:xfrm rot="16200000" flipH="1">
            <a:off x="11524405" y="3847803"/>
            <a:ext cx="836066" cy="285022"/>
          </a:xfrm>
          <a:prstGeom prst="bentConnector3">
            <a:avLst>
              <a:gd name="adj1" fmla="val 50000"/>
            </a:avLst>
          </a:prstGeom>
          <a:noFill/>
          <a:ln w="9525">
            <a:solidFill>
              <a:schemeClr val="tx1"/>
            </a:solidFill>
            <a:miter lim="800000"/>
            <a:headEnd/>
            <a:tailEnd type="triangle" w="med" len="med"/>
          </a:ln>
          <a:effectLst/>
        </p:spPr>
      </p:cxnSp>
      <p:cxnSp>
        <p:nvCxnSpPr>
          <p:cNvPr id="443451" name="AutoShape 59"/>
          <p:cNvCxnSpPr>
            <a:cxnSpLocks noChangeShapeType="1"/>
            <a:stCxn id="443403" idx="2"/>
            <a:endCxn id="443426" idx="0"/>
          </p:cNvCxnSpPr>
          <p:nvPr/>
        </p:nvCxnSpPr>
        <p:spPr bwMode="auto">
          <a:xfrm rot="5400000">
            <a:off x="855067" y="4123324"/>
            <a:ext cx="228018" cy="342027"/>
          </a:xfrm>
          <a:prstGeom prst="bentConnector3">
            <a:avLst>
              <a:gd name="adj1" fmla="val 50000"/>
            </a:avLst>
          </a:prstGeom>
          <a:noFill/>
          <a:ln w="9525">
            <a:solidFill>
              <a:schemeClr val="tx1"/>
            </a:solidFill>
            <a:miter lim="800000"/>
            <a:headEnd/>
            <a:tailEnd type="triangle" w="med" len="med"/>
          </a:ln>
          <a:effectLst/>
        </p:spPr>
      </p:cxnSp>
      <p:cxnSp>
        <p:nvCxnSpPr>
          <p:cNvPr id="443452" name="AutoShape 60"/>
          <p:cNvCxnSpPr>
            <a:cxnSpLocks noChangeShapeType="1"/>
            <a:stCxn id="443403" idx="2"/>
            <a:endCxn id="443412" idx="0"/>
          </p:cNvCxnSpPr>
          <p:nvPr/>
        </p:nvCxnSpPr>
        <p:spPr bwMode="auto">
          <a:xfrm rot="16200000" flipH="1">
            <a:off x="1254099" y="4066320"/>
            <a:ext cx="228018" cy="456036"/>
          </a:xfrm>
          <a:prstGeom prst="bentConnector3">
            <a:avLst>
              <a:gd name="adj1" fmla="val 50000"/>
            </a:avLst>
          </a:prstGeom>
          <a:noFill/>
          <a:ln w="9525">
            <a:solidFill>
              <a:schemeClr val="tx1"/>
            </a:solidFill>
            <a:miter lim="800000"/>
            <a:headEnd/>
            <a:tailEnd type="triangle" w="med" len="med"/>
          </a:ln>
          <a:effectLst/>
        </p:spPr>
      </p:cxnSp>
      <p:cxnSp>
        <p:nvCxnSpPr>
          <p:cNvPr id="443453" name="AutoShape 61"/>
          <p:cNvCxnSpPr>
            <a:cxnSpLocks noChangeShapeType="1"/>
            <a:stCxn id="443399" idx="2"/>
            <a:endCxn id="443428" idx="0"/>
          </p:cNvCxnSpPr>
          <p:nvPr/>
        </p:nvCxnSpPr>
        <p:spPr bwMode="auto">
          <a:xfrm rot="16200000" flipH="1">
            <a:off x="1662630" y="3676789"/>
            <a:ext cx="836066" cy="627049"/>
          </a:xfrm>
          <a:prstGeom prst="bentConnector3">
            <a:avLst>
              <a:gd name="adj1" fmla="val 17991"/>
            </a:avLst>
          </a:prstGeom>
          <a:noFill/>
          <a:ln w="9525">
            <a:solidFill>
              <a:schemeClr val="tx1"/>
            </a:solidFill>
            <a:miter lim="800000"/>
            <a:headEnd/>
            <a:tailEnd type="triangle" w="med" len="med"/>
          </a:ln>
          <a:effectLst/>
        </p:spPr>
      </p:cxnSp>
      <p:cxnSp>
        <p:nvCxnSpPr>
          <p:cNvPr id="443454" name="AutoShape 62"/>
          <p:cNvCxnSpPr>
            <a:cxnSpLocks noChangeShapeType="1"/>
            <a:stCxn id="443404" idx="2"/>
            <a:endCxn id="443416" idx="0"/>
          </p:cNvCxnSpPr>
          <p:nvPr/>
        </p:nvCxnSpPr>
        <p:spPr bwMode="auto">
          <a:xfrm rot="5400000">
            <a:off x="5073399" y="4009315"/>
            <a:ext cx="228018" cy="570045"/>
          </a:xfrm>
          <a:prstGeom prst="bentConnector3">
            <a:avLst>
              <a:gd name="adj1" fmla="val 50000"/>
            </a:avLst>
          </a:prstGeom>
          <a:noFill/>
          <a:ln w="9525">
            <a:solidFill>
              <a:schemeClr val="tx1"/>
            </a:solidFill>
            <a:miter lim="800000"/>
            <a:headEnd/>
            <a:tailEnd type="triangle" w="med" len="med"/>
          </a:ln>
          <a:effectLst/>
        </p:spPr>
      </p:cxnSp>
      <p:cxnSp>
        <p:nvCxnSpPr>
          <p:cNvPr id="443455" name="AutoShape 63"/>
          <p:cNvCxnSpPr>
            <a:cxnSpLocks noChangeShapeType="1"/>
            <a:stCxn id="443404" idx="2"/>
            <a:endCxn id="443432" idx="0"/>
          </p:cNvCxnSpPr>
          <p:nvPr/>
        </p:nvCxnSpPr>
        <p:spPr bwMode="auto">
          <a:xfrm rot="16200000" flipH="1">
            <a:off x="5529434" y="4123324"/>
            <a:ext cx="228018" cy="342027"/>
          </a:xfrm>
          <a:prstGeom prst="bentConnector3">
            <a:avLst>
              <a:gd name="adj1" fmla="val 50000"/>
            </a:avLst>
          </a:prstGeom>
          <a:noFill/>
          <a:ln w="9525">
            <a:solidFill>
              <a:schemeClr val="tx1"/>
            </a:solidFill>
            <a:miter lim="800000"/>
            <a:headEnd/>
            <a:tailEnd type="triangle" w="med" len="med"/>
          </a:ln>
          <a:effectLst/>
        </p:spPr>
      </p:cxnSp>
      <p:cxnSp>
        <p:nvCxnSpPr>
          <p:cNvPr id="443456" name="AutoShape 64"/>
          <p:cNvCxnSpPr>
            <a:cxnSpLocks noChangeShapeType="1"/>
            <a:stCxn id="443400" idx="2"/>
            <a:endCxn id="443418" idx="0"/>
          </p:cNvCxnSpPr>
          <p:nvPr/>
        </p:nvCxnSpPr>
        <p:spPr bwMode="auto">
          <a:xfrm rot="16200000" flipH="1">
            <a:off x="5310917" y="2992735"/>
            <a:ext cx="836066" cy="1995157"/>
          </a:xfrm>
          <a:prstGeom prst="bentConnector3">
            <a:avLst>
              <a:gd name="adj1" fmla="val 17801"/>
            </a:avLst>
          </a:prstGeom>
          <a:noFill/>
          <a:ln w="9525">
            <a:solidFill>
              <a:schemeClr val="tx1"/>
            </a:solidFill>
            <a:miter lim="800000"/>
            <a:headEnd/>
            <a:tailEnd type="triangle" w="med" len="med"/>
          </a:ln>
          <a:effectLst/>
        </p:spPr>
      </p:cxn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4419" name="Rectangle 3"/>
          <p:cNvSpPr>
            <a:spLocks noGrp="1" noChangeArrowheads="1"/>
          </p:cNvSpPr>
          <p:nvPr>
            <p:ph type="title"/>
          </p:nvPr>
        </p:nvSpPr>
        <p:spPr>
          <a:xfrm>
            <a:off x="2555756" y="152012"/>
            <a:ext cx="11659790" cy="1140090"/>
          </a:xfrm>
          <a:noFill/>
          <a:ln/>
        </p:spPr>
        <p:txBody>
          <a:bodyPr/>
          <a:lstStyle/>
          <a:p>
            <a:r>
              <a:rPr lang="zh-CN" altLang="en-US" dirty="0">
                <a:solidFill>
                  <a:srgbClr val="CC0000"/>
                </a:solidFill>
                <a:ea typeface="微软雅黑" pitchFamily="34" charset="-122"/>
              </a:rPr>
              <a:t>对策选择与实施</a:t>
            </a:r>
            <a:endParaRPr lang="zh-TW" altLang="en-US" dirty="0">
              <a:solidFill>
                <a:srgbClr val="CC0000"/>
              </a:solidFill>
              <a:ea typeface="微软雅黑" pitchFamily="34" charset="-122"/>
            </a:endParaRPr>
          </a:p>
        </p:txBody>
      </p:sp>
      <p:sp>
        <p:nvSpPr>
          <p:cNvPr id="444418" name="Text Box 2"/>
          <p:cNvSpPr txBox="1">
            <a:spLocks noChangeArrowheads="1"/>
          </p:cNvSpPr>
          <p:nvPr/>
        </p:nvSpPr>
        <p:spPr bwMode="auto">
          <a:xfrm>
            <a:off x="456036" y="1368108"/>
            <a:ext cx="12769003" cy="4980099"/>
          </a:xfrm>
          <a:prstGeom prst="rect">
            <a:avLst/>
          </a:prstGeom>
          <a:noFill/>
          <a:ln w="9525">
            <a:noFill/>
            <a:miter lim="800000"/>
            <a:headEnd/>
            <a:tailEnd/>
          </a:ln>
          <a:effectLst/>
        </p:spPr>
        <p:txBody>
          <a:bodyPr lIns="131335" tIns="65668" rIns="131335" bIns="65668">
            <a:spAutoFit/>
          </a:bodyPr>
          <a:lstStyle/>
          <a:p>
            <a:pPr marL="656676" indent="-656676">
              <a:spcBef>
                <a:spcPct val="50000"/>
              </a:spcBef>
              <a:buFont typeface="Wingdings" pitchFamily="2" charset="2"/>
              <a:buChar char="v"/>
            </a:pPr>
            <a:r>
              <a:rPr lang="zh-CN" altLang="en-US" sz="1800" dirty="0">
                <a:latin typeface="微软雅黑" pitchFamily="34" charset="-122"/>
                <a:ea typeface="微软雅黑" pitchFamily="34" charset="-122"/>
              </a:rPr>
              <a:t>设定具体的个别目标，然后在生产活动中去寻求能实现这些个别目标的对策。其措施为：</a:t>
            </a:r>
          </a:p>
          <a:p>
            <a:pPr marL="656676" indent="-656676">
              <a:spcBef>
                <a:spcPct val="50000"/>
              </a:spcBef>
            </a:pPr>
            <a:r>
              <a:rPr lang="zh-CN" altLang="en-US" sz="1800" dirty="0">
                <a:latin typeface="微软雅黑" pitchFamily="34" charset="-122"/>
                <a:ea typeface="微软雅黑" pitchFamily="34" charset="-122"/>
              </a:rPr>
              <a:t>   </a:t>
            </a:r>
            <a:r>
              <a:rPr lang="en-US" altLang="zh-CN" sz="1800" dirty="0">
                <a:latin typeface="微软雅黑" pitchFamily="34" charset="-122"/>
                <a:ea typeface="微软雅黑" pitchFamily="34" charset="-122"/>
              </a:rPr>
              <a:t>a) </a:t>
            </a:r>
            <a:r>
              <a:rPr lang="zh-CN" altLang="en-US" sz="1800" dirty="0">
                <a:latin typeface="微软雅黑" pitchFamily="34" charset="-122"/>
                <a:ea typeface="微软雅黑" pitchFamily="34" charset="-122"/>
              </a:rPr>
              <a:t>能综合地概括到生产活动的全貌；</a:t>
            </a:r>
          </a:p>
          <a:p>
            <a:pPr marL="656676" indent="-656676">
              <a:spcBef>
                <a:spcPct val="50000"/>
              </a:spcBef>
            </a:pPr>
            <a:r>
              <a:rPr lang="zh-CN" altLang="en-US" sz="1800" dirty="0">
                <a:latin typeface="微软雅黑" pitchFamily="34" charset="-122"/>
                <a:ea typeface="微软雅黑" pitchFamily="34" charset="-122"/>
              </a:rPr>
              <a:t>   </a:t>
            </a:r>
            <a:r>
              <a:rPr lang="en-US" altLang="zh-CN" sz="1800" dirty="0">
                <a:latin typeface="微软雅黑" pitchFamily="34" charset="-122"/>
                <a:ea typeface="微软雅黑" pitchFamily="34" charset="-122"/>
              </a:rPr>
              <a:t>b) </a:t>
            </a:r>
            <a:r>
              <a:rPr lang="zh-CN" altLang="en-US" sz="1800" dirty="0">
                <a:latin typeface="微软雅黑" pitchFamily="34" charset="-122"/>
                <a:ea typeface="微软雅黑" pitchFamily="34" charset="-122"/>
              </a:rPr>
              <a:t>在寻求各种措施时，着眼于最能提高生产力的源泉；</a:t>
            </a:r>
          </a:p>
          <a:p>
            <a:pPr marL="656676" indent="-656676">
              <a:spcBef>
                <a:spcPct val="50000"/>
              </a:spcBef>
            </a:pPr>
            <a:r>
              <a:rPr lang="zh-CN" altLang="en-US" sz="1800" dirty="0">
                <a:latin typeface="微软雅黑" pitchFamily="34" charset="-122"/>
                <a:ea typeface="微软雅黑" pitchFamily="34" charset="-122"/>
              </a:rPr>
              <a:t>   </a:t>
            </a:r>
            <a:r>
              <a:rPr lang="en-US" altLang="zh-CN" sz="1800" dirty="0">
                <a:latin typeface="微软雅黑" pitchFamily="34" charset="-122"/>
                <a:ea typeface="微软雅黑" pitchFamily="34" charset="-122"/>
              </a:rPr>
              <a:t>c) </a:t>
            </a:r>
            <a:r>
              <a:rPr lang="zh-CN" altLang="en-US" sz="1800" dirty="0">
                <a:latin typeface="微软雅黑" pitchFamily="34" charset="-122"/>
                <a:ea typeface="微软雅黑" pitchFamily="34" charset="-122"/>
              </a:rPr>
              <a:t>在各种制约条件中，应选择最适合的，而且坚信其措施是有效的。</a:t>
            </a:r>
          </a:p>
          <a:p>
            <a:pPr marL="656676" indent="-656676">
              <a:spcBef>
                <a:spcPct val="50000"/>
              </a:spcBef>
              <a:buFont typeface="Wingdings" pitchFamily="2" charset="2"/>
              <a:buChar char="v"/>
            </a:pPr>
            <a:r>
              <a:rPr lang="zh-CN" altLang="en-US" sz="1800" dirty="0">
                <a:latin typeface="微软雅黑" pitchFamily="34" charset="-122"/>
                <a:ea typeface="微软雅黑" pitchFamily="34" charset="-122"/>
              </a:rPr>
              <a:t>有效地执行</a:t>
            </a:r>
            <a:r>
              <a:rPr lang="en-US" altLang="zh-CN" sz="1800" dirty="0">
                <a:latin typeface="微软雅黑" pitchFamily="34" charset="-122"/>
                <a:ea typeface="微软雅黑" pitchFamily="34" charset="-122"/>
              </a:rPr>
              <a:t>PDCA</a:t>
            </a:r>
            <a:r>
              <a:rPr lang="zh-CN" altLang="en-US" sz="1800" dirty="0">
                <a:latin typeface="微软雅黑" pitchFamily="34" charset="-122"/>
                <a:ea typeface="微软雅黑" pitchFamily="34" charset="-122"/>
              </a:rPr>
              <a:t>的循环：</a:t>
            </a:r>
          </a:p>
          <a:p>
            <a:pPr marL="656676" indent="-656676">
              <a:spcBef>
                <a:spcPct val="50000"/>
              </a:spcBef>
            </a:pPr>
            <a:r>
              <a:rPr lang="zh-CN" altLang="en-US" sz="1800" dirty="0">
                <a:latin typeface="微软雅黑" pitchFamily="34" charset="-122"/>
                <a:ea typeface="微软雅黑" pitchFamily="34" charset="-122"/>
              </a:rPr>
              <a:t>   </a:t>
            </a:r>
            <a:r>
              <a:rPr lang="en-US" altLang="zh-CN" sz="1800" dirty="0">
                <a:latin typeface="微软雅黑" pitchFamily="34" charset="-122"/>
                <a:ea typeface="微软雅黑" pitchFamily="34" charset="-122"/>
              </a:rPr>
              <a:t>a) </a:t>
            </a:r>
            <a:r>
              <a:rPr lang="zh-CN" altLang="en-US" sz="1800" dirty="0">
                <a:latin typeface="微软雅黑" pitchFamily="34" charset="-122"/>
                <a:ea typeface="微软雅黑" pitchFamily="34" charset="-122"/>
              </a:rPr>
              <a:t>构成：形成结构与组织，使其构成一体化</a:t>
            </a:r>
          </a:p>
          <a:p>
            <a:pPr marL="656676" indent="-656676">
              <a:spcBef>
                <a:spcPct val="50000"/>
              </a:spcBef>
            </a:pPr>
            <a:r>
              <a:rPr lang="zh-CN" altLang="en-US" sz="1800" dirty="0">
                <a:latin typeface="微软雅黑" pitchFamily="34" charset="-122"/>
                <a:ea typeface="微软雅黑" pitchFamily="34" charset="-122"/>
              </a:rPr>
              <a:t>    </a:t>
            </a:r>
            <a:r>
              <a:rPr lang="en-US" altLang="zh-CN" sz="1800" dirty="0">
                <a:latin typeface="微软雅黑" pitchFamily="34" charset="-122"/>
                <a:ea typeface="微软雅黑" pitchFamily="34" charset="-122"/>
              </a:rPr>
              <a:t>b) </a:t>
            </a:r>
            <a:r>
              <a:rPr lang="zh-CN" altLang="en-US" sz="1800" dirty="0">
                <a:latin typeface="微软雅黑" pitchFamily="34" charset="-122"/>
                <a:ea typeface="微软雅黑" pitchFamily="34" charset="-122"/>
              </a:rPr>
              <a:t>行动：为了达到目标要筹划此什么</a:t>
            </a:r>
          </a:p>
          <a:p>
            <a:pPr marL="656676" indent="-656676">
              <a:spcBef>
                <a:spcPct val="50000"/>
              </a:spcBef>
            </a:pPr>
            <a:r>
              <a:rPr lang="zh-CN" altLang="en-US" sz="1800" dirty="0">
                <a:latin typeface="微软雅黑" pitchFamily="34" charset="-122"/>
                <a:ea typeface="微软雅黑" pitchFamily="34" charset="-122"/>
              </a:rPr>
              <a:t>    </a:t>
            </a:r>
            <a:r>
              <a:rPr lang="en-US" altLang="zh-CN" sz="1800" dirty="0">
                <a:latin typeface="微软雅黑" pitchFamily="34" charset="-122"/>
                <a:ea typeface="微软雅黑" pitchFamily="34" charset="-122"/>
              </a:rPr>
              <a:t>c) </a:t>
            </a:r>
            <a:r>
              <a:rPr lang="zh-CN" altLang="en-US" sz="1800" dirty="0">
                <a:latin typeface="微软雅黑" pitchFamily="34" charset="-122"/>
                <a:ea typeface="微软雅黑" pitchFamily="34" charset="-122"/>
              </a:rPr>
              <a:t>策划：确定应具有怎样的工作方式、性能、性质等</a:t>
            </a:r>
          </a:p>
          <a:p>
            <a:pPr marL="656676" indent="-656676">
              <a:spcBef>
                <a:spcPct val="50000"/>
              </a:spcBef>
            </a:pPr>
            <a:r>
              <a:rPr lang="zh-CN" altLang="en-US" sz="1800" dirty="0">
                <a:latin typeface="微软雅黑" pitchFamily="34" charset="-122"/>
                <a:ea typeface="微软雅黑" pitchFamily="34" charset="-122"/>
              </a:rPr>
              <a:t>    </a:t>
            </a:r>
            <a:r>
              <a:rPr lang="en-US" altLang="zh-CN" sz="1800" dirty="0">
                <a:latin typeface="微软雅黑" pitchFamily="34" charset="-122"/>
                <a:ea typeface="微软雅黑" pitchFamily="34" charset="-122"/>
              </a:rPr>
              <a:t>d) </a:t>
            </a:r>
            <a:r>
              <a:rPr lang="zh-CN" altLang="en-US" sz="1800" dirty="0">
                <a:latin typeface="微软雅黑" pitchFamily="34" charset="-122"/>
                <a:ea typeface="微软雅黑" pitchFamily="34" charset="-122"/>
              </a:rPr>
              <a:t>设计：为了发挥其作用、性能，如何用人</a:t>
            </a:r>
            <a:r>
              <a:rPr lang="en-US" altLang="zh-CN" sz="1800" dirty="0">
                <a:latin typeface="微软雅黑" pitchFamily="34" charset="-122"/>
                <a:ea typeface="微软雅黑" pitchFamily="34" charset="-122"/>
              </a:rPr>
              <a:t>-</a:t>
            </a:r>
            <a:r>
              <a:rPr lang="zh-CN" altLang="en-US" sz="1800" dirty="0">
                <a:latin typeface="微软雅黑" pitchFamily="34" charset="-122"/>
                <a:ea typeface="微软雅黑" pitchFamily="34" charset="-122"/>
              </a:rPr>
              <a:t>机</a:t>
            </a:r>
            <a:r>
              <a:rPr lang="en-US" altLang="zh-CN" sz="1800" dirty="0">
                <a:latin typeface="微软雅黑" pitchFamily="34" charset="-122"/>
                <a:ea typeface="微软雅黑" pitchFamily="34" charset="-122"/>
              </a:rPr>
              <a:t>-</a:t>
            </a:r>
            <a:r>
              <a:rPr lang="zh-CN" altLang="en-US" sz="1800" dirty="0">
                <a:latin typeface="微软雅黑" pitchFamily="34" charset="-122"/>
                <a:ea typeface="微软雅黑" pitchFamily="34" charset="-122"/>
              </a:rPr>
              <a:t>物构成一个组织结构</a:t>
            </a:r>
          </a:p>
          <a:p>
            <a:pPr marL="656676" indent="-656676">
              <a:spcBef>
                <a:spcPct val="50000"/>
              </a:spcBef>
            </a:pPr>
            <a:r>
              <a:rPr lang="zh-CN" altLang="en-US" sz="1800" dirty="0">
                <a:latin typeface="微软雅黑" pitchFamily="34" charset="-122"/>
                <a:ea typeface="微软雅黑" pitchFamily="34" charset="-122"/>
              </a:rPr>
              <a:t>    </a:t>
            </a:r>
            <a:r>
              <a:rPr lang="en-US" altLang="zh-CN" sz="1800" dirty="0">
                <a:latin typeface="微软雅黑" pitchFamily="34" charset="-122"/>
                <a:ea typeface="微软雅黑" pitchFamily="34" charset="-122"/>
              </a:rPr>
              <a:t>e) </a:t>
            </a:r>
            <a:r>
              <a:rPr lang="zh-CN" altLang="en-US" sz="1800" dirty="0">
                <a:latin typeface="微软雅黑" pitchFamily="34" charset="-122"/>
                <a:ea typeface="微软雅黑" pitchFamily="34" charset="-122"/>
              </a:rPr>
              <a:t>计划：确定设计的组织结构应如何运转</a:t>
            </a:r>
          </a:p>
          <a:p>
            <a:pPr marL="656676" indent="-656676">
              <a:spcBef>
                <a:spcPct val="50000"/>
              </a:spcBef>
            </a:pPr>
            <a:r>
              <a:rPr lang="zh-CN" altLang="en-US" sz="1800" dirty="0">
                <a:latin typeface="微软雅黑" pitchFamily="34" charset="-122"/>
                <a:ea typeface="微软雅黑" pitchFamily="34" charset="-122"/>
              </a:rPr>
              <a:t>    </a:t>
            </a:r>
            <a:r>
              <a:rPr lang="en-US" altLang="zh-CN" sz="1800" dirty="0">
                <a:latin typeface="微软雅黑" pitchFamily="34" charset="-122"/>
                <a:ea typeface="微软雅黑" pitchFamily="34" charset="-122"/>
              </a:rPr>
              <a:t>f) </a:t>
            </a:r>
            <a:r>
              <a:rPr lang="zh-CN" altLang="en-US" sz="1800" dirty="0">
                <a:latin typeface="微软雅黑" pitchFamily="34" charset="-122"/>
                <a:ea typeface="微软雅黑" pitchFamily="34" charset="-122"/>
              </a:rPr>
              <a:t>作业：根据计划，使组织结构运转的具体工作</a:t>
            </a:r>
          </a:p>
          <a:p>
            <a:pPr marL="656676" indent="-656676">
              <a:spcBef>
                <a:spcPct val="50000"/>
              </a:spcBef>
            </a:pPr>
            <a:r>
              <a:rPr lang="zh-CN" altLang="en-US" sz="1800" dirty="0">
                <a:latin typeface="微软雅黑" pitchFamily="34" charset="-122"/>
                <a:ea typeface="微软雅黑" pitchFamily="34" charset="-122"/>
              </a:rPr>
              <a:t>    </a:t>
            </a:r>
            <a:r>
              <a:rPr lang="en-US" altLang="zh-CN" sz="1800" dirty="0">
                <a:latin typeface="微软雅黑" pitchFamily="34" charset="-122"/>
                <a:ea typeface="微软雅黑" pitchFamily="34" charset="-122"/>
              </a:rPr>
              <a:t>g) </a:t>
            </a:r>
            <a:r>
              <a:rPr lang="zh-CN" altLang="en-US" sz="1800" dirty="0">
                <a:latin typeface="微软雅黑" pitchFamily="34" charset="-122"/>
                <a:ea typeface="微软雅黑" pitchFamily="34" charset="-122"/>
              </a:rPr>
              <a:t>控制：明白计划与作业的差异并进行修正</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5443" name="Rectangle 3"/>
          <p:cNvSpPr>
            <a:spLocks noGrp="1" noChangeArrowheads="1"/>
          </p:cNvSpPr>
          <p:nvPr>
            <p:ph type="title"/>
          </p:nvPr>
        </p:nvSpPr>
        <p:spPr>
          <a:xfrm>
            <a:off x="2555756" y="152012"/>
            <a:ext cx="11659790" cy="1140090"/>
          </a:xfrm>
          <a:noFill/>
          <a:ln/>
        </p:spPr>
        <p:txBody>
          <a:bodyPr/>
          <a:lstStyle/>
          <a:p>
            <a:r>
              <a:rPr lang="zh-CN" altLang="en-US" dirty="0">
                <a:solidFill>
                  <a:srgbClr val="CC0000"/>
                </a:solidFill>
                <a:ea typeface="微软雅黑" pitchFamily="34" charset="-122"/>
              </a:rPr>
              <a:t>改善的</a:t>
            </a:r>
            <a:r>
              <a:rPr lang="zh-CN" altLang="en-US" dirty="0">
                <a:solidFill>
                  <a:srgbClr val="CC0000"/>
                </a:solidFill>
                <a:latin typeface="微软雅黑" pitchFamily="34" charset="-122"/>
                <a:ea typeface="微软雅黑" pitchFamily="34" charset="-122"/>
              </a:rPr>
              <a:t>步骤</a:t>
            </a:r>
            <a:endParaRPr lang="zh-TW" altLang="en-US" dirty="0">
              <a:solidFill>
                <a:srgbClr val="CC0000"/>
              </a:solidFill>
              <a:ea typeface="微软雅黑" pitchFamily="34" charset="-122"/>
            </a:endParaRPr>
          </a:p>
        </p:txBody>
      </p:sp>
      <p:sp>
        <p:nvSpPr>
          <p:cNvPr id="445444" name="Text Box 4"/>
          <p:cNvSpPr txBox="1">
            <a:spLocks noChangeArrowheads="1"/>
          </p:cNvSpPr>
          <p:nvPr/>
        </p:nvSpPr>
        <p:spPr bwMode="auto">
          <a:xfrm>
            <a:off x="614584" y="2796387"/>
            <a:ext cx="573012" cy="1444114"/>
          </a:xfrm>
          <a:prstGeom prst="rect">
            <a:avLst/>
          </a:prstGeom>
          <a:solidFill>
            <a:schemeClr val="bg1"/>
          </a:solidFill>
          <a:ln w="9525">
            <a:solidFill>
              <a:schemeClr val="folHlink"/>
            </a:solidFill>
            <a:miter lim="800000"/>
            <a:headEnd/>
            <a:tailEnd/>
          </a:ln>
          <a:effectLst>
            <a:outerShdw dist="35921" dir="2700000" algn="ctr" rotWithShape="0">
              <a:srgbClr val="808080"/>
            </a:outerShdw>
          </a:effectLst>
        </p:spPr>
        <p:txBody>
          <a:bodyPr vert="eaVert" lIns="131335" tIns="65668" rIns="131335" bIns="65668">
            <a:spAutoFit/>
          </a:bodyPr>
          <a:lstStyle/>
          <a:p>
            <a:pPr>
              <a:spcBef>
                <a:spcPct val="50000"/>
              </a:spcBef>
            </a:pPr>
            <a:r>
              <a:rPr lang="zh-CN" altLang="en-US" sz="2000" dirty="0">
                <a:latin typeface="微软雅黑" pitchFamily="34" charset="-122"/>
                <a:ea typeface="微软雅黑" pitchFamily="34" charset="-122"/>
              </a:rPr>
              <a:t>改善的步骤</a:t>
            </a:r>
          </a:p>
        </p:txBody>
      </p:sp>
      <p:sp>
        <p:nvSpPr>
          <p:cNvPr id="445445" name="Text Box 5"/>
          <p:cNvSpPr txBox="1">
            <a:spLocks noChangeArrowheads="1"/>
          </p:cNvSpPr>
          <p:nvPr/>
        </p:nvSpPr>
        <p:spPr bwMode="auto">
          <a:xfrm>
            <a:off x="1938153" y="1706968"/>
            <a:ext cx="1596125" cy="748172"/>
          </a:xfrm>
          <a:prstGeom prst="rect">
            <a:avLst/>
          </a:prstGeom>
          <a:solidFill>
            <a:schemeClr val="bg1"/>
          </a:solidFill>
          <a:ln w="9525">
            <a:solidFill>
              <a:schemeClr val="folHlink"/>
            </a:solidFill>
            <a:miter lim="800000"/>
            <a:headEnd/>
            <a:tailEnd/>
          </a:ln>
          <a:effectLst>
            <a:outerShdw dist="35921" dir="2700000" algn="ctr" rotWithShape="0">
              <a:schemeClr val="bg2"/>
            </a:outerShdw>
          </a:effectLst>
        </p:spPr>
        <p:txBody>
          <a:bodyPr lIns="131335" tIns="65668" rIns="131335" bIns="65668">
            <a:spAutoFit/>
          </a:bodyPr>
          <a:lstStyle/>
          <a:p>
            <a:pPr>
              <a:spcBef>
                <a:spcPct val="50000"/>
              </a:spcBef>
            </a:pPr>
            <a:r>
              <a:rPr lang="zh-CN" altLang="en-US" sz="2000" dirty="0">
                <a:latin typeface="微软雅黑" pitchFamily="34" charset="-122"/>
                <a:ea typeface="微软雅黑" pitchFamily="34" charset="-122"/>
              </a:rPr>
              <a:t>对问题的掌握</a:t>
            </a:r>
          </a:p>
        </p:txBody>
      </p:sp>
      <p:sp>
        <p:nvSpPr>
          <p:cNvPr id="445446" name="Text Box 6"/>
          <p:cNvSpPr txBox="1">
            <a:spLocks noChangeArrowheads="1"/>
          </p:cNvSpPr>
          <p:nvPr/>
        </p:nvSpPr>
        <p:spPr bwMode="auto">
          <a:xfrm>
            <a:off x="1938153" y="2948399"/>
            <a:ext cx="1596125" cy="748172"/>
          </a:xfrm>
          <a:prstGeom prst="rect">
            <a:avLst/>
          </a:prstGeom>
          <a:solidFill>
            <a:schemeClr val="bg1"/>
          </a:solidFill>
          <a:ln w="9525">
            <a:solidFill>
              <a:schemeClr val="folHlink"/>
            </a:solidFill>
            <a:miter lim="800000"/>
            <a:headEnd/>
            <a:tailEnd/>
          </a:ln>
          <a:effectLst>
            <a:outerShdw dist="35921" dir="2700000" algn="ctr" rotWithShape="0">
              <a:schemeClr val="bg2"/>
            </a:outerShdw>
          </a:effectLst>
        </p:spPr>
        <p:txBody>
          <a:bodyPr lIns="131335" tIns="65668" rIns="131335" bIns="65668">
            <a:spAutoFit/>
          </a:bodyPr>
          <a:lstStyle/>
          <a:p>
            <a:pPr>
              <a:spcBef>
                <a:spcPct val="50000"/>
              </a:spcBef>
            </a:pPr>
            <a:r>
              <a:rPr lang="zh-CN" altLang="en-US" sz="2000" dirty="0">
                <a:latin typeface="微软雅黑" pitchFamily="34" charset="-122"/>
                <a:ea typeface="微软雅黑" pitchFamily="34" charset="-122"/>
              </a:rPr>
              <a:t>提出解决方案</a:t>
            </a:r>
          </a:p>
        </p:txBody>
      </p:sp>
      <p:sp>
        <p:nvSpPr>
          <p:cNvPr id="445447" name="Text Box 7"/>
          <p:cNvSpPr txBox="1">
            <a:spLocks noChangeArrowheads="1"/>
          </p:cNvSpPr>
          <p:nvPr/>
        </p:nvSpPr>
        <p:spPr bwMode="auto">
          <a:xfrm>
            <a:off x="1938153" y="4848548"/>
            <a:ext cx="1596125" cy="440395"/>
          </a:xfrm>
          <a:prstGeom prst="rect">
            <a:avLst/>
          </a:prstGeom>
          <a:solidFill>
            <a:schemeClr val="bg1"/>
          </a:solidFill>
          <a:ln w="9525">
            <a:solidFill>
              <a:schemeClr val="folHlink"/>
            </a:solidFill>
            <a:miter lim="800000"/>
            <a:headEnd/>
            <a:tailEnd/>
          </a:ln>
          <a:effectLst>
            <a:outerShdw dist="35921" dir="2700000" algn="ctr" rotWithShape="0">
              <a:schemeClr val="bg2"/>
            </a:outerShdw>
          </a:effectLst>
        </p:spPr>
        <p:txBody>
          <a:bodyPr lIns="131335" tIns="65668" rIns="131335" bIns="65668">
            <a:spAutoFit/>
          </a:bodyPr>
          <a:lstStyle/>
          <a:p>
            <a:pPr>
              <a:spcBef>
                <a:spcPct val="50000"/>
              </a:spcBef>
            </a:pPr>
            <a:r>
              <a:rPr lang="zh-CN" altLang="en-US" sz="2000" dirty="0">
                <a:latin typeface="微软雅黑" pitchFamily="34" charset="-122"/>
                <a:ea typeface="微软雅黑" pitchFamily="34" charset="-122"/>
              </a:rPr>
              <a:t>问题的解决</a:t>
            </a:r>
          </a:p>
        </p:txBody>
      </p:sp>
      <p:sp>
        <p:nvSpPr>
          <p:cNvPr id="445448" name="Text Box 8"/>
          <p:cNvSpPr txBox="1">
            <a:spLocks noChangeArrowheads="1"/>
          </p:cNvSpPr>
          <p:nvPr/>
        </p:nvSpPr>
        <p:spPr bwMode="auto">
          <a:xfrm>
            <a:off x="4674367" y="1504285"/>
            <a:ext cx="3192251" cy="440395"/>
          </a:xfrm>
          <a:prstGeom prst="rect">
            <a:avLst/>
          </a:prstGeom>
          <a:solidFill>
            <a:schemeClr val="bg1"/>
          </a:solidFill>
          <a:ln w="9525">
            <a:solidFill>
              <a:schemeClr val="folHlink"/>
            </a:solidFill>
            <a:miter lim="800000"/>
            <a:headEnd/>
            <a:tailEnd/>
          </a:ln>
          <a:effectLst>
            <a:outerShdw dist="35921" dir="2700000" algn="ctr" rotWithShape="0">
              <a:schemeClr val="bg2"/>
            </a:outerShdw>
          </a:effectLst>
        </p:spPr>
        <p:txBody>
          <a:bodyPr lIns="131335" tIns="65668" rIns="131335" bIns="65668">
            <a:spAutoFit/>
          </a:bodyPr>
          <a:lstStyle/>
          <a:p>
            <a:pPr>
              <a:spcBef>
                <a:spcPct val="50000"/>
              </a:spcBef>
            </a:pPr>
            <a:r>
              <a:rPr lang="en-US" altLang="zh-CN" sz="2000" dirty="0">
                <a:latin typeface="微软雅黑" pitchFamily="34" charset="-122"/>
                <a:ea typeface="微软雅黑" pitchFamily="34" charset="-122"/>
              </a:rPr>
              <a:t>1</a:t>
            </a:r>
            <a:r>
              <a:rPr lang="zh-CN" altLang="en-US" sz="2000" dirty="0">
                <a:latin typeface="微软雅黑" pitchFamily="34" charset="-122"/>
                <a:ea typeface="微软雅黑" pitchFamily="34" charset="-122"/>
              </a:rPr>
              <a:t>）着眼点</a:t>
            </a:r>
          </a:p>
        </p:txBody>
      </p:sp>
      <p:sp>
        <p:nvSpPr>
          <p:cNvPr id="445449" name="Text Box 9"/>
          <p:cNvSpPr txBox="1">
            <a:spLocks noChangeArrowheads="1"/>
          </p:cNvSpPr>
          <p:nvPr/>
        </p:nvSpPr>
        <p:spPr bwMode="auto">
          <a:xfrm>
            <a:off x="4674367" y="2163004"/>
            <a:ext cx="3192251" cy="440395"/>
          </a:xfrm>
          <a:prstGeom prst="rect">
            <a:avLst/>
          </a:prstGeom>
          <a:solidFill>
            <a:schemeClr val="bg1"/>
          </a:solidFill>
          <a:ln w="9525">
            <a:solidFill>
              <a:schemeClr val="folHlink"/>
            </a:solidFill>
            <a:miter lim="800000"/>
            <a:headEnd/>
            <a:tailEnd/>
          </a:ln>
          <a:effectLst>
            <a:outerShdw dist="35921" dir="2700000" algn="ctr" rotWithShape="0">
              <a:schemeClr val="bg2"/>
            </a:outerShdw>
          </a:effectLst>
        </p:spPr>
        <p:txBody>
          <a:bodyPr lIns="131335" tIns="65668" rIns="131335" bIns="65668">
            <a:spAutoFit/>
          </a:bodyPr>
          <a:lstStyle/>
          <a:p>
            <a:pPr>
              <a:spcBef>
                <a:spcPct val="50000"/>
              </a:spcBef>
            </a:pPr>
            <a:r>
              <a:rPr lang="en-US" altLang="zh-CN" sz="2000" dirty="0">
                <a:latin typeface="微软雅黑" pitchFamily="34" charset="-122"/>
                <a:ea typeface="微软雅黑" pitchFamily="34" charset="-122"/>
              </a:rPr>
              <a:t>2</a:t>
            </a:r>
            <a:r>
              <a:rPr lang="zh-CN" altLang="en-US" sz="2000" dirty="0">
                <a:latin typeface="微软雅黑" pitchFamily="34" charset="-122"/>
                <a:ea typeface="微软雅黑" pitchFamily="34" charset="-122"/>
              </a:rPr>
              <a:t>）调查</a:t>
            </a:r>
          </a:p>
        </p:txBody>
      </p:sp>
      <p:sp>
        <p:nvSpPr>
          <p:cNvPr id="445450" name="Text Box 10"/>
          <p:cNvSpPr txBox="1">
            <a:spLocks noChangeArrowheads="1"/>
          </p:cNvSpPr>
          <p:nvPr/>
        </p:nvSpPr>
        <p:spPr bwMode="auto">
          <a:xfrm>
            <a:off x="4674367" y="2771051"/>
            <a:ext cx="3192251" cy="440395"/>
          </a:xfrm>
          <a:prstGeom prst="rect">
            <a:avLst/>
          </a:prstGeom>
          <a:solidFill>
            <a:schemeClr val="bg1"/>
          </a:solidFill>
          <a:ln w="9525">
            <a:solidFill>
              <a:schemeClr val="folHlink"/>
            </a:solidFill>
            <a:miter lim="800000"/>
            <a:headEnd/>
            <a:tailEnd/>
          </a:ln>
          <a:effectLst>
            <a:outerShdw dist="35921" dir="2700000" algn="ctr" rotWithShape="0">
              <a:schemeClr val="bg2"/>
            </a:outerShdw>
          </a:effectLst>
        </p:spPr>
        <p:txBody>
          <a:bodyPr lIns="131335" tIns="65668" rIns="131335" bIns="65668">
            <a:spAutoFit/>
          </a:bodyPr>
          <a:lstStyle/>
          <a:p>
            <a:pPr>
              <a:spcBef>
                <a:spcPct val="50000"/>
              </a:spcBef>
            </a:pPr>
            <a:r>
              <a:rPr lang="en-US" altLang="zh-CN" sz="2000" dirty="0">
                <a:latin typeface="微软雅黑" pitchFamily="34" charset="-122"/>
                <a:ea typeface="微软雅黑" pitchFamily="34" charset="-122"/>
              </a:rPr>
              <a:t>3</a:t>
            </a:r>
            <a:r>
              <a:rPr lang="zh-CN" altLang="en-US" sz="2000" dirty="0">
                <a:latin typeface="微软雅黑" pitchFamily="34" charset="-122"/>
                <a:ea typeface="微软雅黑" pitchFamily="34" charset="-122"/>
              </a:rPr>
              <a:t>）构思</a:t>
            </a:r>
          </a:p>
        </p:txBody>
      </p:sp>
      <p:sp>
        <p:nvSpPr>
          <p:cNvPr id="445451" name="Text Box 11"/>
          <p:cNvSpPr txBox="1">
            <a:spLocks noChangeArrowheads="1"/>
          </p:cNvSpPr>
          <p:nvPr/>
        </p:nvSpPr>
        <p:spPr bwMode="auto">
          <a:xfrm>
            <a:off x="4674367" y="3420269"/>
            <a:ext cx="3192251" cy="440395"/>
          </a:xfrm>
          <a:prstGeom prst="rect">
            <a:avLst/>
          </a:prstGeom>
          <a:solidFill>
            <a:schemeClr val="bg1"/>
          </a:solidFill>
          <a:ln w="9525">
            <a:solidFill>
              <a:schemeClr val="folHlink"/>
            </a:solidFill>
            <a:miter lim="800000"/>
            <a:headEnd/>
            <a:tailEnd/>
          </a:ln>
          <a:effectLst>
            <a:outerShdw dist="35921" dir="2700000" algn="ctr" rotWithShape="0">
              <a:schemeClr val="bg2"/>
            </a:outerShdw>
          </a:effectLst>
        </p:spPr>
        <p:txBody>
          <a:bodyPr lIns="131335" tIns="65668" rIns="131335" bIns="65668">
            <a:spAutoFit/>
          </a:bodyPr>
          <a:lstStyle/>
          <a:p>
            <a:pPr>
              <a:spcBef>
                <a:spcPct val="50000"/>
              </a:spcBef>
            </a:pPr>
            <a:r>
              <a:rPr lang="en-US" altLang="zh-CN" sz="2000" dirty="0">
                <a:latin typeface="微软雅黑" pitchFamily="34" charset="-122"/>
                <a:ea typeface="微软雅黑" pitchFamily="34" charset="-122"/>
              </a:rPr>
              <a:t>4</a:t>
            </a:r>
            <a:r>
              <a:rPr lang="zh-CN" altLang="en-US" sz="2000" dirty="0">
                <a:latin typeface="微软雅黑" pitchFamily="34" charset="-122"/>
                <a:ea typeface="微软雅黑" pitchFamily="34" charset="-122"/>
              </a:rPr>
              <a:t>）归纳</a:t>
            </a:r>
          </a:p>
        </p:txBody>
      </p:sp>
      <p:sp>
        <p:nvSpPr>
          <p:cNvPr id="445452" name="Text Box 12"/>
          <p:cNvSpPr txBox="1">
            <a:spLocks noChangeArrowheads="1"/>
          </p:cNvSpPr>
          <p:nvPr/>
        </p:nvSpPr>
        <p:spPr bwMode="auto">
          <a:xfrm>
            <a:off x="4674367" y="4063153"/>
            <a:ext cx="3192251" cy="440395"/>
          </a:xfrm>
          <a:prstGeom prst="rect">
            <a:avLst/>
          </a:prstGeom>
          <a:solidFill>
            <a:schemeClr val="bg1"/>
          </a:solidFill>
          <a:ln w="9525">
            <a:solidFill>
              <a:schemeClr val="folHlink"/>
            </a:solidFill>
            <a:miter lim="800000"/>
            <a:headEnd/>
            <a:tailEnd/>
          </a:ln>
          <a:effectLst>
            <a:outerShdw dist="35921" dir="2700000" algn="ctr" rotWithShape="0">
              <a:schemeClr val="bg2"/>
            </a:outerShdw>
          </a:effectLst>
        </p:spPr>
        <p:txBody>
          <a:bodyPr lIns="131335" tIns="65668" rIns="131335" bIns="65668">
            <a:spAutoFit/>
          </a:bodyPr>
          <a:lstStyle/>
          <a:p>
            <a:pPr>
              <a:spcBef>
                <a:spcPct val="50000"/>
              </a:spcBef>
            </a:pPr>
            <a:r>
              <a:rPr lang="en-US" altLang="zh-CN" sz="2000" dirty="0">
                <a:latin typeface="微软雅黑" pitchFamily="34" charset="-122"/>
                <a:ea typeface="微软雅黑" pitchFamily="34" charset="-122"/>
              </a:rPr>
              <a:t>5</a:t>
            </a:r>
            <a:r>
              <a:rPr lang="zh-CN" altLang="en-US" sz="2000" dirty="0">
                <a:latin typeface="微软雅黑" pitchFamily="34" charset="-122"/>
                <a:ea typeface="微软雅黑" pitchFamily="34" charset="-122"/>
              </a:rPr>
              <a:t>）提出改善方案</a:t>
            </a:r>
          </a:p>
        </p:txBody>
      </p:sp>
      <p:sp>
        <p:nvSpPr>
          <p:cNvPr id="445453" name="Text Box 13"/>
          <p:cNvSpPr txBox="1">
            <a:spLocks noChangeArrowheads="1"/>
          </p:cNvSpPr>
          <p:nvPr/>
        </p:nvSpPr>
        <p:spPr bwMode="auto">
          <a:xfrm>
            <a:off x="4674367" y="4949889"/>
            <a:ext cx="3192251" cy="440395"/>
          </a:xfrm>
          <a:prstGeom prst="rect">
            <a:avLst/>
          </a:prstGeom>
          <a:solidFill>
            <a:schemeClr val="bg1"/>
          </a:solidFill>
          <a:ln w="9525">
            <a:solidFill>
              <a:schemeClr val="folHlink"/>
            </a:solidFill>
            <a:miter lim="800000"/>
            <a:headEnd/>
            <a:tailEnd/>
          </a:ln>
          <a:effectLst>
            <a:outerShdw dist="35921" dir="2700000" algn="ctr" rotWithShape="0">
              <a:schemeClr val="bg2"/>
            </a:outerShdw>
          </a:effectLst>
        </p:spPr>
        <p:txBody>
          <a:bodyPr lIns="131335" tIns="65668" rIns="131335" bIns="65668">
            <a:spAutoFit/>
          </a:bodyPr>
          <a:lstStyle/>
          <a:p>
            <a:pPr>
              <a:spcBef>
                <a:spcPct val="50000"/>
              </a:spcBef>
            </a:pPr>
            <a:r>
              <a:rPr lang="en-US" altLang="zh-CN" sz="2000" dirty="0">
                <a:latin typeface="微软雅黑" pitchFamily="34" charset="-122"/>
                <a:ea typeface="微软雅黑" pitchFamily="34" charset="-122"/>
              </a:rPr>
              <a:t>6</a:t>
            </a:r>
            <a:r>
              <a:rPr lang="zh-CN" altLang="en-US" sz="2000" dirty="0">
                <a:latin typeface="微软雅黑" pitchFamily="34" charset="-122"/>
                <a:ea typeface="微软雅黑" pitchFamily="34" charset="-122"/>
              </a:rPr>
              <a:t>）实施改善</a:t>
            </a:r>
          </a:p>
        </p:txBody>
      </p:sp>
      <p:sp>
        <p:nvSpPr>
          <p:cNvPr id="445454" name="Text Box 14"/>
          <p:cNvSpPr txBox="1">
            <a:spLocks noChangeArrowheads="1"/>
          </p:cNvSpPr>
          <p:nvPr/>
        </p:nvSpPr>
        <p:spPr bwMode="auto">
          <a:xfrm>
            <a:off x="4674367" y="5481931"/>
            <a:ext cx="3192251" cy="440395"/>
          </a:xfrm>
          <a:prstGeom prst="rect">
            <a:avLst/>
          </a:prstGeom>
          <a:solidFill>
            <a:schemeClr val="bg1"/>
          </a:solidFill>
          <a:ln w="9525">
            <a:solidFill>
              <a:schemeClr val="folHlink"/>
            </a:solidFill>
            <a:miter lim="800000"/>
            <a:headEnd/>
            <a:tailEnd/>
          </a:ln>
          <a:effectLst>
            <a:outerShdw dist="35921" dir="2700000" algn="ctr" rotWithShape="0">
              <a:schemeClr val="bg2"/>
            </a:outerShdw>
          </a:effectLst>
        </p:spPr>
        <p:txBody>
          <a:bodyPr lIns="131335" tIns="65668" rIns="131335" bIns="65668">
            <a:spAutoFit/>
          </a:bodyPr>
          <a:lstStyle/>
          <a:p>
            <a:pPr>
              <a:spcBef>
                <a:spcPct val="50000"/>
              </a:spcBef>
            </a:pPr>
            <a:r>
              <a:rPr lang="en-US" altLang="zh-CN" sz="2000" dirty="0">
                <a:latin typeface="微软雅黑" pitchFamily="34" charset="-122"/>
                <a:ea typeface="微软雅黑" pitchFamily="34" charset="-122"/>
              </a:rPr>
              <a:t>7</a:t>
            </a:r>
            <a:r>
              <a:rPr lang="zh-CN" altLang="en-US" sz="2000" dirty="0">
                <a:latin typeface="微软雅黑" pitchFamily="34" charset="-122"/>
                <a:ea typeface="微软雅黑" pitchFamily="34" charset="-122"/>
              </a:rPr>
              <a:t>）持续</a:t>
            </a:r>
          </a:p>
        </p:txBody>
      </p:sp>
      <p:sp>
        <p:nvSpPr>
          <p:cNvPr id="445455" name="Text Box 15"/>
          <p:cNvSpPr txBox="1">
            <a:spLocks noChangeArrowheads="1"/>
          </p:cNvSpPr>
          <p:nvPr/>
        </p:nvSpPr>
        <p:spPr bwMode="auto">
          <a:xfrm>
            <a:off x="4674367" y="6039308"/>
            <a:ext cx="3192251" cy="440395"/>
          </a:xfrm>
          <a:prstGeom prst="rect">
            <a:avLst/>
          </a:prstGeom>
          <a:solidFill>
            <a:schemeClr val="bg1"/>
          </a:solidFill>
          <a:ln w="9525">
            <a:solidFill>
              <a:schemeClr val="folHlink"/>
            </a:solidFill>
            <a:miter lim="800000"/>
            <a:headEnd/>
            <a:tailEnd/>
          </a:ln>
          <a:effectLst>
            <a:outerShdw dist="35921" dir="2700000" algn="ctr" rotWithShape="0">
              <a:schemeClr val="bg2"/>
            </a:outerShdw>
          </a:effectLst>
        </p:spPr>
        <p:txBody>
          <a:bodyPr lIns="131335" tIns="65668" rIns="131335" bIns="65668">
            <a:spAutoFit/>
          </a:bodyPr>
          <a:lstStyle/>
          <a:p>
            <a:pPr>
              <a:spcBef>
                <a:spcPct val="50000"/>
              </a:spcBef>
            </a:pPr>
            <a:r>
              <a:rPr lang="en-US" altLang="zh-CN" sz="2000" dirty="0">
                <a:latin typeface="微软雅黑" pitchFamily="34" charset="-122"/>
                <a:ea typeface="微软雅黑" pitchFamily="34" charset="-122"/>
              </a:rPr>
              <a:t>8</a:t>
            </a:r>
            <a:r>
              <a:rPr lang="zh-CN" altLang="en-US" sz="2000" dirty="0">
                <a:latin typeface="微软雅黑" pitchFamily="34" charset="-122"/>
                <a:ea typeface="微软雅黑" pitchFamily="34" charset="-122"/>
              </a:rPr>
              <a:t>）提出改善报告</a:t>
            </a:r>
          </a:p>
        </p:txBody>
      </p:sp>
      <p:cxnSp>
        <p:nvCxnSpPr>
          <p:cNvPr id="445456" name="AutoShape 16"/>
          <p:cNvCxnSpPr>
            <a:cxnSpLocks noChangeShapeType="1"/>
            <a:stCxn id="445444" idx="3"/>
            <a:endCxn id="445446" idx="1"/>
          </p:cNvCxnSpPr>
          <p:nvPr/>
        </p:nvCxnSpPr>
        <p:spPr bwMode="auto">
          <a:xfrm flipV="1">
            <a:off x="1187596" y="3322485"/>
            <a:ext cx="750557" cy="195959"/>
          </a:xfrm>
          <a:prstGeom prst="bentConnector3">
            <a:avLst>
              <a:gd name="adj1" fmla="val 50000"/>
            </a:avLst>
          </a:prstGeom>
          <a:noFill/>
          <a:ln w="19050">
            <a:solidFill>
              <a:schemeClr val="folHlink"/>
            </a:solidFill>
            <a:miter lim="800000"/>
            <a:headEnd/>
            <a:tailEnd type="triangle" w="med" len="med"/>
          </a:ln>
          <a:effectLst/>
        </p:spPr>
      </p:cxnSp>
      <p:cxnSp>
        <p:nvCxnSpPr>
          <p:cNvPr id="445457" name="AutoShape 17"/>
          <p:cNvCxnSpPr>
            <a:cxnSpLocks noChangeShapeType="1"/>
            <a:stCxn id="445444" idx="3"/>
            <a:endCxn id="445445" idx="1"/>
          </p:cNvCxnSpPr>
          <p:nvPr/>
        </p:nvCxnSpPr>
        <p:spPr bwMode="auto">
          <a:xfrm flipV="1">
            <a:off x="1187596" y="2081054"/>
            <a:ext cx="750557" cy="1437390"/>
          </a:xfrm>
          <a:prstGeom prst="bentConnector3">
            <a:avLst>
              <a:gd name="adj1" fmla="val 50000"/>
            </a:avLst>
          </a:prstGeom>
          <a:noFill/>
          <a:ln w="19050">
            <a:solidFill>
              <a:schemeClr val="folHlink"/>
            </a:solidFill>
            <a:miter lim="800000"/>
            <a:headEnd/>
            <a:tailEnd type="triangle" w="med" len="med"/>
          </a:ln>
          <a:effectLst/>
        </p:spPr>
      </p:cxnSp>
      <p:cxnSp>
        <p:nvCxnSpPr>
          <p:cNvPr id="445458" name="AutoShape 18"/>
          <p:cNvCxnSpPr>
            <a:cxnSpLocks noChangeShapeType="1"/>
            <a:stCxn id="445444" idx="3"/>
            <a:endCxn id="445447" idx="1"/>
          </p:cNvCxnSpPr>
          <p:nvPr/>
        </p:nvCxnSpPr>
        <p:spPr bwMode="auto">
          <a:xfrm>
            <a:off x="1187596" y="3518444"/>
            <a:ext cx="750557" cy="1550302"/>
          </a:xfrm>
          <a:prstGeom prst="bentConnector3">
            <a:avLst>
              <a:gd name="adj1" fmla="val 50000"/>
            </a:avLst>
          </a:prstGeom>
          <a:noFill/>
          <a:ln w="19050">
            <a:solidFill>
              <a:schemeClr val="folHlink"/>
            </a:solidFill>
            <a:miter lim="800000"/>
            <a:headEnd/>
            <a:tailEnd type="triangle" w="med" len="med"/>
          </a:ln>
          <a:effectLst/>
        </p:spPr>
      </p:cxnSp>
      <p:cxnSp>
        <p:nvCxnSpPr>
          <p:cNvPr id="445459" name="AutoShape 19"/>
          <p:cNvCxnSpPr>
            <a:cxnSpLocks noChangeShapeType="1"/>
            <a:stCxn id="445445" idx="3"/>
            <a:endCxn id="445448" idx="1"/>
          </p:cNvCxnSpPr>
          <p:nvPr/>
        </p:nvCxnSpPr>
        <p:spPr bwMode="auto">
          <a:xfrm flipV="1">
            <a:off x="3534278" y="1724483"/>
            <a:ext cx="1140089" cy="356571"/>
          </a:xfrm>
          <a:prstGeom prst="bentConnector3">
            <a:avLst>
              <a:gd name="adj1" fmla="val 50000"/>
            </a:avLst>
          </a:prstGeom>
          <a:noFill/>
          <a:ln w="28575">
            <a:solidFill>
              <a:schemeClr val="folHlink"/>
            </a:solidFill>
            <a:miter lim="800000"/>
            <a:headEnd/>
            <a:tailEnd type="triangle" w="med" len="med"/>
          </a:ln>
          <a:effectLst/>
        </p:spPr>
      </p:cxnSp>
      <p:cxnSp>
        <p:nvCxnSpPr>
          <p:cNvPr id="445460" name="AutoShape 20"/>
          <p:cNvCxnSpPr>
            <a:cxnSpLocks noChangeShapeType="1"/>
            <a:stCxn id="445445" idx="3"/>
            <a:endCxn id="445449" idx="1"/>
          </p:cNvCxnSpPr>
          <p:nvPr/>
        </p:nvCxnSpPr>
        <p:spPr bwMode="auto">
          <a:xfrm>
            <a:off x="3534278" y="2081054"/>
            <a:ext cx="1140089" cy="302148"/>
          </a:xfrm>
          <a:prstGeom prst="bentConnector3">
            <a:avLst>
              <a:gd name="adj1" fmla="val 50000"/>
            </a:avLst>
          </a:prstGeom>
          <a:noFill/>
          <a:ln w="28575">
            <a:solidFill>
              <a:schemeClr val="folHlink"/>
            </a:solidFill>
            <a:miter lim="800000"/>
            <a:headEnd/>
            <a:tailEnd type="triangle" w="med" len="med"/>
          </a:ln>
          <a:effectLst/>
        </p:spPr>
      </p:cxnSp>
      <p:cxnSp>
        <p:nvCxnSpPr>
          <p:cNvPr id="445461" name="AutoShape 21"/>
          <p:cNvCxnSpPr>
            <a:cxnSpLocks noChangeShapeType="1"/>
            <a:stCxn id="445446" idx="3"/>
            <a:endCxn id="445450" idx="1"/>
          </p:cNvCxnSpPr>
          <p:nvPr/>
        </p:nvCxnSpPr>
        <p:spPr bwMode="auto">
          <a:xfrm flipV="1">
            <a:off x="3534278" y="2991249"/>
            <a:ext cx="1140089" cy="331236"/>
          </a:xfrm>
          <a:prstGeom prst="bentConnector3">
            <a:avLst>
              <a:gd name="adj1" fmla="val 50000"/>
            </a:avLst>
          </a:prstGeom>
          <a:noFill/>
          <a:ln w="28575">
            <a:solidFill>
              <a:schemeClr val="folHlink"/>
            </a:solidFill>
            <a:miter lim="800000"/>
            <a:headEnd/>
            <a:tailEnd type="triangle" w="med" len="med"/>
          </a:ln>
          <a:effectLst/>
        </p:spPr>
      </p:cxnSp>
      <p:cxnSp>
        <p:nvCxnSpPr>
          <p:cNvPr id="445462" name="AutoShape 22"/>
          <p:cNvCxnSpPr>
            <a:cxnSpLocks noChangeShapeType="1"/>
            <a:stCxn id="445446" idx="3"/>
            <a:endCxn id="445451" idx="1"/>
          </p:cNvCxnSpPr>
          <p:nvPr/>
        </p:nvCxnSpPr>
        <p:spPr bwMode="auto">
          <a:xfrm>
            <a:off x="3534278" y="3322485"/>
            <a:ext cx="1140089" cy="317982"/>
          </a:xfrm>
          <a:prstGeom prst="bentConnector3">
            <a:avLst>
              <a:gd name="adj1" fmla="val 50000"/>
            </a:avLst>
          </a:prstGeom>
          <a:noFill/>
          <a:ln w="28575">
            <a:solidFill>
              <a:schemeClr val="folHlink"/>
            </a:solidFill>
            <a:miter lim="800000"/>
            <a:headEnd/>
            <a:tailEnd type="triangle" w="med" len="med"/>
          </a:ln>
          <a:effectLst/>
        </p:spPr>
      </p:cxnSp>
      <p:cxnSp>
        <p:nvCxnSpPr>
          <p:cNvPr id="445463" name="AutoShape 23"/>
          <p:cNvCxnSpPr>
            <a:cxnSpLocks noChangeShapeType="1"/>
            <a:stCxn id="445446" idx="3"/>
            <a:endCxn id="445452" idx="1"/>
          </p:cNvCxnSpPr>
          <p:nvPr/>
        </p:nvCxnSpPr>
        <p:spPr bwMode="auto">
          <a:xfrm>
            <a:off x="3534278" y="3322485"/>
            <a:ext cx="1140089" cy="960866"/>
          </a:xfrm>
          <a:prstGeom prst="bentConnector3">
            <a:avLst>
              <a:gd name="adj1" fmla="val 50000"/>
            </a:avLst>
          </a:prstGeom>
          <a:noFill/>
          <a:ln w="28575">
            <a:solidFill>
              <a:schemeClr val="folHlink"/>
            </a:solidFill>
            <a:miter lim="800000"/>
            <a:headEnd/>
            <a:tailEnd type="triangle" w="med" len="med"/>
          </a:ln>
          <a:effectLst/>
        </p:spPr>
      </p:cxnSp>
      <p:cxnSp>
        <p:nvCxnSpPr>
          <p:cNvPr id="445464" name="AutoShape 24"/>
          <p:cNvCxnSpPr>
            <a:cxnSpLocks noChangeShapeType="1"/>
            <a:stCxn id="445447" idx="3"/>
            <a:endCxn id="445453" idx="1"/>
          </p:cNvCxnSpPr>
          <p:nvPr/>
        </p:nvCxnSpPr>
        <p:spPr bwMode="auto">
          <a:xfrm>
            <a:off x="3534278" y="5068746"/>
            <a:ext cx="1140089" cy="101341"/>
          </a:xfrm>
          <a:prstGeom prst="bentConnector3">
            <a:avLst>
              <a:gd name="adj1" fmla="val 50000"/>
            </a:avLst>
          </a:prstGeom>
          <a:noFill/>
          <a:ln w="28575">
            <a:solidFill>
              <a:schemeClr val="folHlink"/>
            </a:solidFill>
            <a:miter lim="800000"/>
            <a:headEnd/>
            <a:tailEnd type="triangle" w="med" len="med"/>
          </a:ln>
          <a:effectLst/>
        </p:spPr>
      </p:cxnSp>
      <p:cxnSp>
        <p:nvCxnSpPr>
          <p:cNvPr id="445465" name="AutoShape 25"/>
          <p:cNvCxnSpPr>
            <a:cxnSpLocks noChangeShapeType="1"/>
            <a:stCxn id="445447" idx="3"/>
            <a:endCxn id="445454" idx="1"/>
          </p:cNvCxnSpPr>
          <p:nvPr/>
        </p:nvCxnSpPr>
        <p:spPr bwMode="auto">
          <a:xfrm>
            <a:off x="3534278" y="5068746"/>
            <a:ext cx="1140089" cy="633383"/>
          </a:xfrm>
          <a:prstGeom prst="bentConnector3">
            <a:avLst>
              <a:gd name="adj1" fmla="val 50000"/>
            </a:avLst>
          </a:prstGeom>
          <a:noFill/>
          <a:ln w="28575">
            <a:solidFill>
              <a:schemeClr val="folHlink"/>
            </a:solidFill>
            <a:miter lim="800000"/>
            <a:headEnd/>
            <a:tailEnd type="triangle" w="med" len="med"/>
          </a:ln>
          <a:effectLst/>
        </p:spPr>
      </p:cxnSp>
      <p:cxnSp>
        <p:nvCxnSpPr>
          <p:cNvPr id="445466" name="AutoShape 26"/>
          <p:cNvCxnSpPr>
            <a:cxnSpLocks noChangeShapeType="1"/>
            <a:stCxn id="445447" idx="3"/>
            <a:endCxn id="445455" idx="1"/>
          </p:cNvCxnSpPr>
          <p:nvPr/>
        </p:nvCxnSpPr>
        <p:spPr bwMode="auto">
          <a:xfrm>
            <a:off x="3534278" y="5068746"/>
            <a:ext cx="1140089" cy="1190760"/>
          </a:xfrm>
          <a:prstGeom prst="bentConnector3">
            <a:avLst>
              <a:gd name="adj1" fmla="val 50000"/>
            </a:avLst>
          </a:prstGeom>
          <a:noFill/>
          <a:ln w="28575">
            <a:solidFill>
              <a:schemeClr val="folHlink"/>
            </a:solidFill>
            <a:miter lim="800000"/>
            <a:headEnd/>
            <a:tailEnd type="triangle" w="med" len="med"/>
          </a:ln>
          <a:effectLst/>
        </p:spPr>
      </p:cxnSp>
      <p:sp>
        <p:nvSpPr>
          <p:cNvPr id="445467" name="Text Box 27"/>
          <p:cNvSpPr txBox="1">
            <a:spLocks noChangeArrowheads="1"/>
          </p:cNvSpPr>
          <p:nvPr/>
        </p:nvSpPr>
        <p:spPr bwMode="auto">
          <a:xfrm>
            <a:off x="8094636" y="1200261"/>
            <a:ext cx="3990314" cy="440395"/>
          </a:xfrm>
          <a:prstGeom prst="rect">
            <a:avLst/>
          </a:prstGeom>
          <a:noFill/>
          <a:ln w="9525">
            <a:noFill/>
            <a:miter lim="800000"/>
            <a:headEnd/>
            <a:tailEnd/>
          </a:ln>
          <a:effectLst/>
        </p:spPr>
        <p:txBody>
          <a:bodyPr lIns="131335" tIns="65668" rIns="131335" bIns="65668">
            <a:spAutoFit/>
          </a:bodyPr>
          <a:lstStyle/>
          <a:p>
            <a:pPr>
              <a:spcBef>
                <a:spcPct val="50000"/>
              </a:spcBef>
            </a:pPr>
            <a:r>
              <a:rPr lang="zh-CN" altLang="en-US" sz="2000" dirty="0">
                <a:latin typeface="微软雅黑" pitchFamily="34" charset="-122"/>
                <a:ea typeface="微软雅黑" pitchFamily="34" charset="-122"/>
              </a:rPr>
              <a:t>。哟！这有问题</a:t>
            </a:r>
          </a:p>
        </p:txBody>
      </p:sp>
      <p:sp>
        <p:nvSpPr>
          <p:cNvPr id="445468" name="Text Box 28"/>
          <p:cNvSpPr txBox="1">
            <a:spLocks noChangeArrowheads="1"/>
          </p:cNvSpPr>
          <p:nvPr/>
        </p:nvSpPr>
        <p:spPr bwMode="auto">
          <a:xfrm>
            <a:off x="8094636" y="1488450"/>
            <a:ext cx="3990314" cy="440395"/>
          </a:xfrm>
          <a:prstGeom prst="rect">
            <a:avLst/>
          </a:prstGeom>
          <a:noFill/>
          <a:ln w="9525">
            <a:noFill/>
            <a:miter lim="800000"/>
            <a:headEnd/>
            <a:tailEnd/>
          </a:ln>
          <a:effectLst/>
        </p:spPr>
        <p:txBody>
          <a:bodyPr lIns="131335" tIns="65668" rIns="131335" bIns="65668">
            <a:spAutoFit/>
          </a:bodyPr>
          <a:lstStyle/>
          <a:p>
            <a:pPr>
              <a:spcBef>
                <a:spcPct val="50000"/>
              </a:spcBef>
            </a:pPr>
            <a:r>
              <a:rPr lang="zh-CN" altLang="en-US" sz="2000" dirty="0">
                <a:latin typeface="微软雅黑" pitchFamily="34" charset="-122"/>
                <a:ea typeface="微软雅黑" pitchFamily="34" charset="-122"/>
              </a:rPr>
              <a:t>。能不能改善</a:t>
            </a:r>
          </a:p>
        </p:txBody>
      </p:sp>
      <p:sp>
        <p:nvSpPr>
          <p:cNvPr id="445469" name="Text Box 29"/>
          <p:cNvSpPr txBox="1">
            <a:spLocks noChangeArrowheads="1"/>
          </p:cNvSpPr>
          <p:nvPr/>
        </p:nvSpPr>
        <p:spPr bwMode="auto">
          <a:xfrm>
            <a:off x="8094636" y="1884315"/>
            <a:ext cx="5130403" cy="440395"/>
          </a:xfrm>
          <a:prstGeom prst="rect">
            <a:avLst/>
          </a:prstGeom>
          <a:noFill/>
          <a:ln w="9525">
            <a:noFill/>
            <a:miter lim="800000"/>
            <a:headEnd/>
            <a:tailEnd/>
          </a:ln>
          <a:effectLst/>
        </p:spPr>
        <p:txBody>
          <a:bodyPr lIns="131335" tIns="65668" rIns="131335" bIns="65668">
            <a:spAutoFit/>
          </a:bodyPr>
          <a:lstStyle/>
          <a:p>
            <a:pPr>
              <a:spcBef>
                <a:spcPct val="50000"/>
              </a:spcBef>
            </a:pPr>
            <a:r>
              <a:rPr lang="zh-CN" altLang="en-US" sz="2000" dirty="0">
                <a:latin typeface="微软雅黑" pitchFamily="34" charset="-122"/>
                <a:ea typeface="微软雅黑" pitchFamily="34" charset="-122"/>
              </a:rPr>
              <a:t>。现有状况是什么样呢？</a:t>
            </a:r>
          </a:p>
        </p:txBody>
      </p:sp>
      <p:sp>
        <p:nvSpPr>
          <p:cNvPr id="445470" name="Text Box 30"/>
          <p:cNvSpPr txBox="1">
            <a:spLocks noChangeArrowheads="1"/>
          </p:cNvSpPr>
          <p:nvPr/>
        </p:nvSpPr>
        <p:spPr bwMode="auto">
          <a:xfrm>
            <a:off x="8094636" y="2172504"/>
            <a:ext cx="4902385" cy="440395"/>
          </a:xfrm>
          <a:prstGeom prst="rect">
            <a:avLst/>
          </a:prstGeom>
          <a:noFill/>
          <a:ln w="9525">
            <a:noFill/>
            <a:miter lim="800000"/>
            <a:headEnd/>
            <a:tailEnd/>
          </a:ln>
          <a:effectLst/>
        </p:spPr>
        <p:txBody>
          <a:bodyPr lIns="131335" tIns="65668" rIns="131335" bIns="65668">
            <a:spAutoFit/>
          </a:bodyPr>
          <a:lstStyle/>
          <a:p>
            <a:pPr>
              <a:spcBef>
                <a:spcPct val="50000"/>
              </a:spcBef>
            </a:pPr>
            <a:r>
              <a:rPr lang="zh-CN" altLang="en-US" sz="2000" dirty="0">
                <a:latin typeface="微软雅黑" pitchFamily="34" charset="-122"/>
                <a:ea typeface="微软雅黑" pitchFamily="34" charset="-122"/>
              </a:rPr>
              <a:t>。为什么会是这种状态？</a:t>
            </a:r>
          </a:p>
        </p:txBody>
      </p:sp>
      <p:sp>
        <p:nvSpPr>
          <p:cNvPr id="445471" name="Text Box 31"/>
          <p:cNvSpPr txBox="1">
            <a:spLocks noChangeArrowheads="1"/>
          </p:cNvSpPr>
          <p:nvPr/>
        </p:nvSpPr>
        <p:spPr bwMode="auto">
          <a:xfrm>
            <a:off x="8094636" y="2492363"/>
            <a:ext cx="5472430" cy="440395"/>
          </a:xfrm>
          <a:prstGeom prst="rect">
            <a:avLst/>
          </a:prstGeom>
          <a:noFill/>
          <a:ln w="9525">
            <a:noFill/>
            <a:miter lim="800000"/>
            <a:headEnd/>
            <a:tailEnd/>
          </a:ln>
          <a:effectLst/>
        </p:spPr>
        <p:txBody>
          <a:bodyPr lIns="131335" tIns="65668" rIns="131335" bIns="65668">
            <a:spAutoFit/>
          </a:bodyPr>
          <a:lstStyle/>
          <a:p>
            <a:pPr>
              <a:spcBef>
                <a:spcPct val="50000"/>
              </a:spcBef>
            </a:pPr>
            <a:r>
              <a:rPr lang="zh-CN" altLang="en-US" sz="2000" dirty="0">
                <a:latin typeface="微软雅黑" pitchFamily="34" charset="-122"/>
                <a:ea typeface="微软雅黑" pitchFamily="34" charset="-122"/>
              </a:rPr>
              <a:t>。这种方法会产生怎样的效果？</a:t>
            </a:r>
          </a:p>
        </p:txBody>
      </p:sp>
      <p:sp>
        <p:nvSpPr>
          <p:cNvPr id="445472" name="Text Box 32"/>
          <p:cNvSpPr txBox="1">
            <a:spLocks noChangeArrowheads="1"/>
          </p:cNvSpPr>
          <p:nvPr/>
        </p:nvSpPr>
        <p:spPr bwMode="auto">
          <a:xfrm>
            <a:off x="8094636" y="2796387"/>
            <a:ext cx="5472430" cy="440395"/>
          </a:xfrm>
          <a:prstGeom prst="rect">
            <a:avLst/>
          </a:prstGeom>
          <a:noFill/>
          <a:ln w="9525">
            <a:noFill/>
            <a:miter lim="800000"/>
            <a:headEnd/>
            <a:tailEnd/>
          </a:ln>
          <a:effectLst/>
        </p:spPr>
        <p:txBody>
          <a:bodyPr lIns="131335" tIns="65668" rIns="131335" bIns="65668">
            <a:spAutoFit/>
          </a:bodyPr>
          <a:lstStyle/>
          <a:p>
            <a:pPr>
              <a:spcBef>
                <a:spcPct val="50000"/>
              </a:spcBef>
            </a:pPr>
            <a:r>
              <a:rPr lang="zh-CN" altLang="en-US" sz="2000" dirty="0">
                <a:latin typeface="微软雅黑" pitchFamily="34" charset="-122"/>
                <a:ea typeface="微软雅黑" pitchFamily="34" charset="-122"/>
              </a:rPr>
              <a:t>。还有这样的方法！</a:t>
            </a:r>
          </a:p>
        </p:txBody>
      </p:sp>
      <p:sp>
        <p:nvSpPr>
          <p:cNvPr id="445473" name="Text Box 33"/>
          <p:cNvSpPr txBox="1">
            <a:spLocks noChangeArrowheads="1"/>
          </p:cNvSpPr>
          <p:nvPr/>
        </p:nvSpPr>
        <p:spPr bwMode="auto">
          <a:xfrm>
            <a:off x="8094636" y="3100411"/>
            <a:ext cx="5472430" cy="440395"/>
          </a:xfrm>
          <a:prstGeom prst="rect">
            <a:avLst/>
          </a:prstGeom>
          <a:noFill/>
          <a:ln w="9525">
            <a:noFill/>
            <a:miter lim="800000"/>
            <a:headEnd/>
            <a:tailEnd/>
          </a:ln>
          <a:effectLst/>
        </p:spPr>
        <p:txBody>
          <a:bodyPr lIns="131335" tIns="65668" rIns="131335" bIns="65668">
            <a:spAutoFit/>
          </a:bodyPr>
          <a:lstStyle/>
          <a:p>
            <a:pPr>
              <a:spcBef>
                <a:spcPct val="50000"/>
              </a:spcBef>
            </a:pPr>
            <a:r>
              <a:rPr lang="zh-CN" altLang="en-US" sz="2000" dirty="0">
                <a:latin typeface="微软雅黑" pitchFamily="34" charset="-122"/>
                <a:ea typeface="微软雅黑" pitchFamily="34" charset="-122"/>
              </a:rPr>
              <a:t>。这样就可以克服缺点了吧？</a:t>
            </a:r>
          </a:p>
        </p:txBody>
      </p:sp>
      <p:sp>
        <p:nvSpPr>
          <p:cNvPr id="445474" name="Text Box 34"/>
          <p:cNvSpPr txBox="1">
            <a:spLocks noChangeArrowheads="1"/>
          </p:cNvSpPr>
          <p:nvPr/>
        </p:nvSpPr>
        <p:spPr bwMode="auto">
          <a:xfrm>
            <a:off x="8094636" y="3404435"/>
            <a:ext cx="5472430" cy="440395"/>
          </a:xfrm>
          <a:prstGeom prst="rect">
            <a:avLst/>
          </a:prstGeom>
          <a:noFill/>
          <a:ln w="9525">
            <a:noFill/>
            <a:miter lim="800000"/>
            <a:headEnd/>
            <a:tailEnd/>
          </a:ln>
          <a:effectLst/>
        </p:spPr>
        <p:txBody>
          <a:bodyPr lIns="131335" tIns="65668" rIns="131335" bIns="65668">
            <a:spAutoFit/>
          </a:bodyPr>
          <a:lstStyle/>
          <a:p>
            <a:pPr>
              <a:spcBef>
                <a:spcPct val="50000"/>
              </a:spcBef>
            </a:pPr>
            <a:r>
              <a:rPr lang="zh-CN" altLang="en-US" sz="2000" dirty="0">
                <a:latin typeface="微软雅黑" pitchFamily="34" charset="-122"/>
                <a:ea typeface="微软雅黑" pitchFamily="34" charset="-122"/>
              </a:rPr>
              <a:t>。哪种方法最好呢？</a:t>
            </a:r>
          </a:p>
        </p:txBody>
      </p:sp>
      <p:sp>
        <p:nvSpPr>
          <p:cNvPr id="445475" name="Text Box 35"/>
          <p:cNvSpPr txBox="1">
            <a:spLocks noChangeArrowheads="1"/>
          </p:cNvSpPr>
          <p:nvPr/>
        </p:nvSpPr>
        <p:spPr bwMode="auto">
          <a:xfrm>
            <a:off x="8094636" y="3676789"/>
            <a:ext cx="5472430" cy="440395"/>
          </a:xfrm>
          <a:prstGeom prst="rect">
            <a:avLst/>
          </a:prstGeom>
          <a:noFill/>
          <a:ln w="9525">
            <a:noFill/>
            <a:miter lim="800000"/>
            <a:headEnd/>
            <a:tailEnd/>
          </a:ln>
          <a:effectLst/>
        </p:spPr>
        <p:txBody>
          <a:bodyPr lIns="131335" tIns="65668" rIns="131335" bIns="65668">
            <a:spAutoFit/>
          </a:bodyPr>
          <a:lstStyle/>
          <a:p>
            <a:pPr>
              <a:spcBef>
                <a:spcPct val="50000"/>
              </a:spcBef>
            </a:pPr>
            <a:r>
              <a:rPr lang="zh-CN" altLang="en-US" sz="2000" dirty="0">
                <a:latin typeface="微软雅黑" pitchFamily="34" charset="-122"/>
                <a:ea typeface="微软雅黑" pitchFamily="34" charset="-122"/>
              </a:rPr>
              <a:t>。投资少，效果最佳的是哪种方法？</a:t>
            </a:r>
          </a:p>
        </p:txBody>
      </p:sp>
      <p:sp>
        <p:nvSpPr>
          <p:cNvPr id="445476" name="Text Box 36"/>
          <p:cNvSpPr txBox="1">
            <a:spLocks noChangeArrowheads="1"/>
          </p:cNvSpPr>
          <p:nvPr/>
        </p:nvSpPr>
        <p:spPr bwMode="auto">
          <a:xfrm>
            <a:off x="8094636" y="4012483"/>
            <a:ext cx="5472430" cy="440395"/>
          </a:xfrm>
          <a:prstGeom prst="rect">
            <a:avLst/>
          </a:prstGeom>
          <a:noFill/>
          <a:ln w="9525">
            <a:noFill/>
            <a:miter lim="800000"/>
            <a:headEnd/>
            <a:tailEnd/>
          </a:ln>
          <a:effectLst/>
        </p:spPr>
        <p:txBody>
          <a:bodyPr lIns="131335" tIns="65668" rIns="131335" bIns="65668">
            <a:spAutoFit/>
          </a:bodyPr>
          <a:lstStyle/>
          <a:p>
            <a:pPr>
              <a:spcBef>
                <a:spcPct val="50000"/>
              </a:spcBef>
            </a:pPr>
            <a:r>
              <a:rPr lang="zh-CN" altLang="en-US" sz="2000" dirty="0">
                <a:latin typeface="微软雅黑" pitchFamily="34" charset="-122"/>
                <a:ea typeface="微软雅黑" pitchFamily="34" charset="-122"/>
              </a:rPr>
              <a:t>。提出改善方案，征得上司认可。</a:t>
            </a:r>
          </a:p>
        </p:txBody>
      </p:sp>
      <p:sp>
        <p:nvSpPr>
          <p:cNvPr id="445477" name="Text Box 37"/>
          <p:cNvSpPr txBox="1">
            <a:spLocks noChangeArrowheads="1"/>
          </p:cNvSpPr>
          <p:nvPr/>
        </p:nvSpPr>
        <p:spPr bwMode="auto">
          <a:xfrm>
            <a:off x="8094636" y="4360843"/>
            <a:ext cx="5472430" cy="440395"/>
          </a:xfrm>
          <a:prstGeom prst="rect">
            <a:avLst/>
          </a:prstGeom>
          <a:noFill/>
          <a:ln w="9525">
            <a:noFill/>
            <a:miter lim="800000"/>
            <a:headEnd/>
            <a:tailEnd/>
          </a:ln>
          <a:effectLst/>
        </p:spPr>
        <p:txBody>
          <a:bodyPr lIns="131335" tIns="65668" rIns="131335" bIns="65668">
            <a:spAutoFit/>
          </a:bodyPr>
          <a:lstStyle/>
          <a:p>
            <a:pPr>
              <a:spcBef>
                <a:spcPct val="50000"/>
              </a:spcBef>
            </a:pPr>
            <a:r>
              <a:rPr lang="zh-CN" altLang="en-US" sz="2000" dirty="0">
                <a:latin typeface="微软雅黑" pitchFamily="34" charset="-122"/>
                <a:ea typeface="微软雅黑" pitchFamily="34" charset="-122"/>
              </a:rPr>
              <a:t>。与上司商量，提高改善方案的水平。</a:t>
            </a:r>
          </a:p>
        </p:txBody>
      </p:sp>
      <p:sp>
        <p:nvSpPr>
          <p:cNvPr id="445478" name="Text Box 38"/>
          <p:cNvSpPr txBox="1">
            <a:spLocks noChangeArrowheads="1"/>
          </p:cNvSpPr>
          <p:nvPr/>
        </p:nvSpPr>
        <p:spPr bwMode="auto">
          <a:xfrm>
            <a:off x="8094636" y="4816878"/>
            <a:ext cx="5472430" cy="440395"/>
          </a:xfrm>
          <a:prstGeom prst="rect">
            <a:avLst/>
          </a:prstGeom>
          <a:noFill/>
          <a:ln w="9525">
            <a:noFill/>
            <a:miter lim="800000"/>
            <a:headEnd/>
            <a:tailEnd/>
          </a:ln>
          <a:effectLst/>
        </p:spPr>
        <p:txBody>
          <a:bodyPr lIns="131335" tIns="65668" rIns="131335" bIns="65668">
            <a:spAutoFit/>
          </a:bodyPr>
          <a:lstStyle/>
          <a:p>
            <a:pPr>
              <a:spcBef>
                <a:spcPct val="50000"/>
              </a:spcBef>
            </a:pPr>
            <a:r>
              <a:rPr lang="zh-CN" altLang="en-US" sz="2000" dirty="0">
                <a:latin typeface="微软雅黑" pitchFamily="34" charset="-122"/>
                <a:ea typeface="微软雅黑" pitchFamily="34" charset="-122"/>
              </a:rPr>
              <a:t>。开始实施已被认可的改善方案。</a:t>
            </a:r>
          </a:p>
        </p:txBody>
      </p:sp>
      <p:sp>
        <p:nvSpPr>
          <p:cNvPr id="445479" name="Text Box 39"/>
          <p:cNvSpPr txBox="1">
            <a:spLocks noChangeArrowheads="1"/>
          </p:cNvSpPr>
          <p:nvPr/>
        </p:nvSpPr>
        <p:spPr bwMode="auto">
          <a:xfrm>
            <a:off x="8094636" y="5228578"/>
            <a:ext cx="5472430" cy="440395"/>
          </a:xfrm>
          <a:prstGeom prst="rect">
            <a:avLst/>
          </a:prstGeom>
          <a:noFill/>
          <a:ln w="9525">
            <a:noFill/>
            <a:miter lim="800000"/>
            <a:headEnd/>
            <a:tailEnd/>
          </a:ln>
          <a:effectLst/>
        </p:spPr>
        <p:txBody>
          <a:bodyPr lIns="131335" tIns="65668" rIns="131335" bIns="65668">
            <a:spAutoFit/>
          </a:bodyPr>
          <a:lstStyle/>
          <a:p>
            <a:pPr>
              <a:spcBef>
                <a:spcPct val="50000"/>
              </a:spcBef>
            </a:pPr>
            <a:r>
              <a:rPr lang="zh-CN" altLang="en-US" sz="2000" dirty="0">
                <a:latin typeface="微软雅黑" pitchFamily="34" charset="-122"/>
                <a:ea typeface="微软雅黑" pitchFamily="34" charset="-122"/>
              </a:rPr>
              <a:t>。检查改善的效果</a:t>
            </a:r>
          </a:p>
        </p:txBody>
      </p:sp>
      <p:sp>
        <p:nvSpPr>
          <p:cNvPr id="445480" name="Text Box 40"/>
          <p:cNvSpPr txBox="1">
            <a:spLocks noChangeArrowheads="1"/>
          </p:cNvSpPr>
          <p:nvPr/>
        </p:nvSpPr>
        <p:spPr bwMode="auto">
          <a:xfrm>
            <a:off x="8094636" y="5532602"/>
            <a:ext cx="5472430" cy="440395"/>
          </a:xfrm>
          <a:prstGeom prst="rect">
            <a:avLst/>
          </a:prstGeom>
          <a:noFill/>
          <a:ln w="9525">
            <a:noFill/>
            <a:miter lim="800000"/>
            <a:headEnd/>
            <a:tailEnd/>
          </a:ln>
          <a:effectLst/>
        </p:spPr>
        <p:txBody>
          <a:bodyPr lIns="131335" tIns="65668" rIns="131335" bIns="65668">
            <a:spAutoFit/>
          </a:bodyPr>
          <a:lstStyle/>
          <a:p>
            <a:pPr>
              <a:spcBef>
                <a:spcPct val="50000"/>
              </a:spcBef>
            </a:pPr>
            <a:r>
              <a:rPr lang="zh-CN" altLang="en-US" sz="2000" dirty="0">
                <a:latin typeface="微软雅黑" pitchFamily="34" charset="-122"/>
                <a:ea typeface="微软雅黑" pitchFamily="34" charset="-122"/>
              </a:rPr>
              <a:t>。防止开倒车，维持改善后的状况</a:t>
            </a:r>
          </a:p>
        </p:txBody>
      </p:sp>
      <p:sp>
        <p:nvSpPr>
          <p:cNvPr id="445481" name="Text Box 41"/>
          <p:cNvSpPr txBox="1">
            <a:spLocks noChangeArrowheads="1"/>
          </p:cNvSpPr>
          <p:nvPr/>
        </p:nvSpPr>
        <p:spPr bwMode="auto">
          <a:xfrm>
            <a:off x="8094636" y="6020520"/>
            <a:ext cx="5472430" cy="748172"/>
          </a:xfrm>
          <a:prstGeom prst="rect">
            <a:avLst/>
          </a:prstGeom>
          <a:noFill/>
          <a:ln w="9525">
            <a:noFill/>
            <a:miter lim="800000"/>
            <a:headEnd/>
            <a:tailEnd/>
          </a:ln>
          <a:effectLst/>
        </p:spPr>
        <p:txBody>
          <a:bodyPr lIns="131335" tIns="65668" rIns="131335" bIns="65668">
            <a:spAutoFit/>
          </a:bodyPr>
          <a:lstStyle/>
          <a:p>
            <a:pPr>
              <a:spcBef>
                <a:spcPct val="50000"/>
              </a:spcBef>
            </a:pPr>
            <a:r>
              <a:rPr lang="zh-CN" altLang="en-US" sz="2000" dirty="0">
                <a:latin typeface="微软雅黑" pitchFamily="34" charset="-122"/>
                <a:ea typeface="微软雅黑" pitchFamily="34" charset="-122"/>
              </a:rPr>
              <a:t>。将已经完成的改善项目，汇总成改善报告提交给上司？</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6467" name="Rectangle 3"/>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改善的方法</a:t>
            </a:r>
            <a:endParaRPr lang="en-US" altLang="zh-TW" dirty="0">
              <a:solidFill>
                <a:srgbClr val="CC0000"/>
              </a:solidFill>
              <a:ea typeface="微软雅黑" pitchFamily="34" charset="-122"/>
            </a:endParaRPr>
          </a:p>
        </p:txBody>
      </p:sp>
      <p:sp>
        <p:nvSpPr>
          <p:cNvPr id="446468" name="Text Box 4"/>
          <p:cNvSpPr txBox="1">
            <a:spLocks noChangeArrowheads="1"/>
          </p:cNvSpPr>
          <p:nvPr/>
        </p:nvSpPr>
        <p:spPr bwMode="auto">
          <a:xfrm>
            <a:off x="798063" y="1686383"/>
            <a:ext cx="12084950" cy="3364272"/>
          </a:xfrm>
          <a:prstGeom prst="rect">
            <a:avLst/>
          </a:prstGeom>
          <a:noFill/>
          <a:ln w="9525">
            <a:noFill/>
            <a:miter lim="800000"/>
            <a:headEnd/>
            <a:tailEnd/>
          </a:ln>
          <a:effectLst/>
        </p:spPr>
        <p:txBody>
          <a:bodyPr lIns="131335" tIns="65668" rIns="131335" bIns="65668">
            <a:spAutoFit/>
          </a:bodyPr>
          <a:lstStyle/>
          <a:p>
            <a:pPr marL="656676" indent="-656676">
              <a:spcBef>
                <a:spcPct val="50000"/>
              </a:spcBef>
              <a:buFontTx/>
              <a:buAutoNum type="arabicPeriod"/>
            </a:pPr>
            <a:r>
              <a:rPr lang="zh-CN" altLang="en-US" sz="2000" b="1" dirty="0">
                <a:solidFill>
                  <a:schemeClr val="tx2"/>
                </a:solidFill>
                <a:latin typeface="微软雅黑" pitchFamily="34" charset="-122"/>
                <a:ea typeface="微软雅黑" pitchFamily="34" charset="-122"/>
              </a:rPr>
              <a:t>排除：</a:t>
            </a:r>
            <a:r>
              <a:rPr lang="zh-CN" altLang="en-US" sz="2000" dirty="0">
                <a:latin typeface="微软雅黑" pitchFamily="34" charset="-122"/>
                <a:ea typeface="微软雅黑" pitchFamily="34" charset="-122"/>
              </a:rPr>
              <a:t>最简单的改善是停止进行该项工作，如果不进行该项工作，仍能达到目的，则应去掉这项工人。</a:t>
            </a:r>
          </a:p>
          <a:p>
            <a:pPr marL="656676" indent="-656676">
              <a:spcBef>
                <a:spcPct val="50000"/>
              </a:spcBef>
              <a:buFontTx/>
              <a:buAutoNum type="arabicPeriod"/>
            </a:pPr>
            <a:r>
              <a:rPr lang="zh-CN" altLang="en-US" sz="2000" b="1" dirty="0">
                <a:solidFill>
                  <a:schemeClr val="tx2"/>
                </a:solidFill>
                <a:latin typeface="微软雅黑" pitchFamily="34" charset="-122"/>
                <a:ea typeface="微软雅黑" pitchFamily="34" charset="-122"/>
              </a:rPr>
              <a:t>正与反：</a:t>
            </a:r>
            <a:r>
              <a:rPr lang="zh-CN" altLang="en-US" sz="2000" dirty="0">
                <a:latin typeface="微软雅黑" pitchFamily="34" charset="-122"/>
                <a:ea typeface="微软雅黑" pitchFamily="34" charset="-122"/>
              </a:rPr>
              <a:t>如果进行与其相反的动作，将会如何？</a:t>
            </a:r>
          </a:p>
          <a:p>
            <a:pPr marL="656676" indent="-656676">
              <a:spcBef>
                <a:spcPct val="50000"/>
              </a:spcBef>
              <a:buFontTx/>
              <a:buAutoNum type="arabicPeriod"/>
            </a:pPr>
            <a:r>
              <a:rPr lang="zh-CN" altLang="en-US" sz="2000" b="1" dirty="0">
                <a:solidFill>
                  <a:schemeClr val="tx2"/>
                </a:solidFill>
                <a:latin typeface="微软雅黑" pitchFamily="34" charset="-122"/>
                <a:ea typeface="微软雅黑" pitchFamily="34" charset="-122"/>
              </a:rPr>
              <a:t>正常与例外：</a:t>
            </a:r>
            <a:r>
              <a:rPr lang="zh-CN" altLang="en-US" sz="2000" dirty="0">
                <a:latin typeface="微软雅黑" pitchFamily="34" charset="-122"/>
                <a:ea typeface="微软雅黑" pitchFamily="34" charset="-122"/>
              </a:rPr>
              <a:t>例外是指不经常发生的事情，因此，检查例外事项，要比数正常事项的数目快得多。</a:t>
            </a:r>
          </a:p>
          <a:p>
            <a:pPr marL="656676" indent="-656676">
              <a:spcBef>
                <a:spcPct val="50000"/>
              </a:spcBef>
              <a:buFontTx/>
              <a:buAutoNum type="arabicPeriod"/>
            </a:pPr>
            <a:r>
              <a:rPr lang="zh-CN" altLang="en-US" sz="2000" b="1" dirty="0">
                <a:solidFill>
                  <a:schemeClr val="tx2"/>
                </a:solidFill>
                <a:latin typeface="微软雅黑" pitchFamily="34" charset="-122"/>
                <a:ea typeface="微软雅黑" pitchFamily="34" charset="-122"/>
              </a:rPr>
              <a:t>常数与变数：</a:t>
            </a:r>
            <a:r>
              <a:rPr lang="zh-CN" altLang="en-US" sz="2000" dirty="0">
                <a:latin typeface="微软雅黑" pitchFamily="34" charset="-122"/>
                <a:ea typeface="微软雅黑" pitchFamily="34" charset="-122"/>
              </a:rPr>
              <a:t>只对发生变化的事项进行个别处理</a:t>
            </a:r>
          </a:p>
          <a:p>
            <a:pPr marL="656676" indent="-656676">
              <a:spcBef>
                <a:spcPct val="50000"/>
              </a:spcBef>
              <a:buFontTx/>
              <a:buAutoNum type="arabicPeriod"/>
            </a:pPr>
            <a:r>
              <a:rPr lang="zh-CN" altLang="en-US" sz="2000" b="1" dirty="0">
                <a:solidFill>
                  <a:schemeClr val="tx2"/>
                </a:solidFill>
                <a:latin typeface="微软雅黑" pitchFamily="34" charset="-122"/>
                <a:ea typeface="微软雅黑" pitchFamily="34" charset="-122"/>
              </a:rPr>
              <a:t>扩大与缩小：</a:t>
            </a:r>
            <a:r>
              <a:rPr lang="zh-CN" altLang="en-US" sz="2000" dirty="0">
                <a:latin typeface="微软雅黑" pitchFamily="34" charset="-122"/>
                <a:ea typeface="微软雅黑" pitchFamily="34" charset="-122"/>
              </a:rPr>
              <a:t>太小的物件可以通过放大镜或其它方法来使用，对于太大的物品，则可以想办法制作出容易使用的控制器件。</a:t>
            </a:r>
          </a:p>
          <a:p>
            <a:pPr marL="656676" indent="-656676">
              <a:spcBef>
                <a:spcPct val="50000"/>
              </a:spcBef>
              <a:buFontTx/>
              <a:buAutoNum type="arabicPeriod"/>
            </a:pPr>
            <a:r>
              <a:rPr lang="zh-CN" altLang="en-US" sz="2000" b="1" dirty="0">
                <a:solidFill>
                  <a:schemeClr val="tx2"/>
                </a:solidFill>
                <a:latin typeface="微软雅黑" pitchFamily="34" charset="-122"/>
                <a:ea typeface="微软雅黑" pitchFamily="34" charset="-122"/>
              </a:rPr>
              <a:t>结合与分离：</a:t>
            </a:r>
            <a:r>
              <a:rPr lang="zh-CN" altLang="en-US" sz="2000" dirty="0">
                <a:latin typeface="微软雅黑" pitchFamily="34" charset="-122"/>
                <a:ea typeface="微软雅黑" pitchFamily="34" charset="-122"/>
              </a:rPr>
              <a:t>如果使其结合在一起会怎样，把它分开呢？</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7490"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改善的方法</a:t>
            </a:r>
            <a:endParaRPr lang="zh-TW" altLang="en-US" dirty="0">
              <a:solidFill>
                <a:srgbClr val="CC0000"/>
              </a:solidFill>
              <a:ea typeface="微软雅黑" pitchFamily="34" charset="-122"/>
            </a:endParaRPr>
          </a:p>
        </p:txBody>
      </p:sp>
      <p:sp>
        <p:nvSpPr>
          <p:cNvPr id="447491" name="Text Box 3"/>
          <p:cNvSpPr txBox="1">
            <a:spLocks noChangeArrowheads="1"/>
          </p:cNvSpPr>
          <p:nvPr/>
        </p:nvSpPr>
        <p:spPr bwMode="auto">
          <a:xfrm>
            <a:off x="798063" y="1686383"/>
            <a:ext cx="12084950" cy="2748719"/>
          </a:xfrm>
          <a:prstGeom prst="rect">
            <a:avLst/>
          </a:prstGeom>
          <a:noFill/>
          <a:ln w="9525">
            <a:noFill/>
            <a:miter lim="800000"/>
            <a:headEnd/>
            <a:tailEnd/>
          </a:ln>
          <a:effectLst/>
        </p:spPr>
        <p:txBody>
          <a:bodyPr lIns="131335" tIns="65668" rIns="131335" bIns="65668">
            <a:spAutoFit/>
          </a:bodyPr>
          <a:lstStyle/>
          <a:p>
            <a:pPr marL="656676" indent="-656676">
              <a:spcBef>
                <a:spcPct val="50000"/>
              </a:spcBef>
              <a:buFontTx/>
              <a:buAutoNum type="arabicPeriod" startAt="7"/>
            </a:pPr>
            <a:r>
              <a:rPr lang="zh-CN" altLang="en-US" sz="2000" b="1" dirty="0">
                <a:solidFill>
                  <a:schemeClr val="tx2"/>
                </a:solidFill>
                <a:latin typeface="微软雅黑" pitchFamily="34" charset="-122"/>
                <a:ea typeface="微软雅黑" pitchFamily="34" charset="-122"/>
              </a:rPr>
              <a:t>聚集与分散：</a:t>
            </a:r>
            <a:r>
              <a:rPr lang="zh-CN" altLang="en-US" sz="2000" dirty="0">
                <a:latin typeface="微软雅黑" pitchFamily="34" charset="-122"/>
                <a:ea typeface="微软雅黑" pitchFamily="34" charset="-122"/>
              </a:rPr>
              <a:t>如果把相同性质的集中在一起，则会提高效率。</a:t>
            </a:r>
          </a:p>
          <a:p>
            <a:pPr marL="656676" indent="-656676">
              <a:spcBef>
                <a:spcPct val="50000"/>
              </a:spcBef>
              <a:buFontTx/>
              <a:buAutoNum type="arabicPeriod" startAt="7"/>
            </a:pPr>
            <a:r>
              <a:rPr lang="zh-CN" altLang="en-US" sz="2000" b="1" dirty="0">
                <a:solidFill>
                  <a:schemeClr val="tx2"/>
                </a:solidFill>
                <a:latin typeface="微软雅黑" pitchFamily="34" charset="-122"/>
                <a:ea typeface="微软雅黑" pitchFamily="34" charset="-122"/>
              </a:rPr>
              <a:t>附加与消除：</a:t>
            </a:r>
            <a:r>
              <a:rPr lang="zh-CN" altLang="en-US" sz="2000" dirty="0">
                <a:latin typeface="微软雅黑" pitchFamily="34" charset="-122"/>
                <a:ea typeface="微软雅黑" pitchFamily="34" charset="-122"/>
              </a:rPr>
              <a:t>有时附加点什么，就会变得很方便；相反有些事情却去掉后更加方便。</a:t>
            </a:r>
          </a:p>
          <a:p>
            <a:pPr marL="656676" indent="-656676">
              <a:spcBef>
                <a:spcPct val="50000"/>
              </a:spcBef>
              <a:buFontTx/>
              <a:buAutoNum type="arabicPeriod" startAt="7"/>
            </a:pPr>
            <a:r>
              <a:rPr lang="zh-CN" altLang="en-US" sz="2000" b="1" dirty="0">
                <a:solidFill>
                  <a:schemeClr val="tx2"/>
                </a:solidFill>
                <a:latin typeface="微软雅黑" pitchFamily="34" charset="-122"/>
                <a:ea typeface="微软雅黑" pitchFamily="34" charset="-122"/>
              </a:rPr>
              <a:t>顺序颠倒：</a:t>
            </a:r>
            <a:r>
              <a:rPr lang="zh-CN" altLang="en-US" sz="2000" dirty="0">
                <a:latin typeface="微软雅黑" pitchFamily="34" charset="-122"/>
                <a:ea typeface="微软雅黑" pitchFamily="34" charset="-122"/>
              </a:rPr>
              <a:t>有时可以利用统计原理，将顺序颠倒来提高效率。</a:t>
            </a:r>
          </a:p>
          <a:p>
            <a:pPr marL="656676" indent="-656676">
              <a:spcBef>
                <a:spcPct val="50000"/>
              </a:spcBef>
              <a:buFontTx/>
              <a:buAutoNum type="arabicPeriod" startAt="7"/>
            </a:pPr>
            <a:r>
              <a:rPr lang="zh-CN" altLang="en-US" sz="2000" b="1" dirty="0">
                <a:solidFill>
                  <a:schemeClr val="tx2"/>
                </a:solidFill>
                <a:latin typeface="微软雅黑" pitchFamily="34" charset="-122"/>
                <a:ea typeface="微软雅黑" pitchFamily="34" charset="-122"/>
              </a:rPr>
              <a:t>补充与代替：</a:t>
            </a:r>
            <a:r>
              <a:rPr lang="zh-CN" altLang="en-US" sz="2000" dirty="0">
                <a:latin typeface="微软雅黑" pitchFamily="34" charset="-122"/>
                <a:ea typeface="微软雅黑" pitchFamily="34" charset="-122"/>
              </a:rPr>
              <a:t>去掉用手辅助的动作，想办法制作夹具与工具。</a:t>
            </a:r>
          </a:p>
          <a:p>
            <a:pPr marL="656676" indent="-656676">
              <a:spcBef>
                <a:spcPct val="50000"/>
              </a:spcBef>
              <a:buFontTx/>
              <a:buAutoNum type="arabicPeriod" startAt="7"/>
            </a:pPr>
            <a:r>
              <a:rPr lang="zh-CN" altLang="en-US" sz="2000" b="1" dirty="0">
                <a:solidFill>
                  <a:schemeClr val="tx2"/>
                </a:solidFill>
                <a:latin typeface="微软雅黑" pitchFamily="34" charset="-122"/>
                <a:ea typeface="微软雅黑" pitchFamily="34" charset="-122"/>
              </a:rPr>
              <a:t>并行与串行：</a:t>
            </a:r>
            <a:r>
              <a:rPr lang="zh-CN" altLang="en-US" sz="2000" dirty="0">
                <a:latin typeface="微软雅黑" pitchFamily="34" charset="-122"/>
                <a:ea typeface="微软雅黑" pitchFamily="34" charset="-122"/>
              </a:rPr>
              <a:t>有时可以同时进行的动作则同时完成，有时，先后进行反而效率高。</a:t>
            </a:r>
          </a:p>
          <a:p>
            <a:pPr marL="656676" indent="-656676">
              <a:spcBef>
                <a:spcPct val="50000"/>
              </a:spcBef>
              <a:buFontTx/>
              <a:buAutoNum type="arabicPeriod" startAt="7"/>
            </a:pPr>
            <a:r>
              <a:rPr lang="zh-CN" altLang="en-US" sz="2000" b="1" dirty="0">
                <a:solidFill>
                  <a:schemeClr val="tx2"/>
                </a:solidFill>
                <a:latin typeface="微软雅黑" pitchFamily="34" charset="-122"/>
                <a:ea typeface="微软雅黑" pitchFamily="34" charset="-122"/>
              </a:rPr>
              <a:t>共同点与不同点：</a:t>
            </a:r>
            <a:r>
              <a:rPr lang="zh-CN" altLang="en-US" sz="2000" dirty="0">
                <a:latin typeface="微软雅黑" pitchFamily="34" charset="-122"/>
                <a:ea typeface="微软雅黑" pitchFamily="34" charset="-122"/>
              </a:rPr>
              <a:t>通过发挥共同点与不同点来推测物体的特性与区别。</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8514" name="Rectangle 2"/>
          <p:cNvSpPr>
            <a:spLocks noGrp="1" noChangeArrowheads="1"/>
          </p:cNvSpPr>
          <p:nvPr>
            <p:ph type="title"/>
          </p:nvPr>
        </p:nvSpPr>
        <p:spPr>
          <a:xfrm>
            <a:off x="2555756" y="152012"/>
            <a:ext cx="11659790" cy="1140090"/>
          </a:xfrm>
          <a:noFill/>
          <a:ln/>
        </p:spPr>
        <p:txBody>
          <a:bodyPr/>
          <a:lstStyle/>
          <a:p>
            <a:r>
              <a:rPr lang="zh-CN" altLang="en-US" dirty="0">
                <a:solidFill>
                  <a:srgbClr val="CC0000"/>
                </a:solidFill>
                <a:ea typeface="微软雅黑" pitchFamily="34" charset="-122"/>
              </a:rPr>
              <a:t>改善的技巧</a:t>
            </a:r>
            <a:endParaRPr lang="zh-TW" altLang="en-US" dirty="0">
              <a:solidFill>
                <a:srgbClr val="CC0000"/>
              </a:solidFill>
              <a:ea typeface="微软雅黑" pitchFamily="34" charset="-122"/>
            </a:endParaRPr>
          </a:p>
        </p:txBody>
      </p:sp>
      <p:graphicFrame>
        <p:nvGraphicFramePr>
          <p:cNvPr id="448586" name="Group 74"/>
          <p:cNvGraphicFramePr>
            <a:graphicFrameLocks noGrp="1"/>
          </p:cNvGraphicFramePr>
          <p:nvPr/>
        </p:nvGraphicFramePr>
        <p:xfrm>
          <a:off x="798063" y="1596126"/>
          <a:ext cx="11970941" cy="4358943"/>
        </p:xfrm>
        <a:graphic>
          <a:graphicData uri="http://schemas.openxmlformats.org/drawingml/2006/table">
            <a:tbl>
              <a:tblPr/>
              <a:tblGrid>
                <a:gridCol w="1078335"/>
                <a:gridCol w="2586579"/>
                <a:gridCol w="8306027"/>
              </a:tblGrid>
              <a:tr h="456036">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1" i="0" u="none" strike="noStrike" cap="none" normalizeH="0" baseline="0" dirty="0" smtClean="0">
                          <a:ln>
                            <a:noFill/>
                          </a:ln>
                          <a:solidFill>
                            <a:schemeClr val="tx2"/>
                          </a:solidFill>
                          <a:effectLst/>
                          <a:latin typeface="微软雅黑" pitchFamily="34" charset="-122"/>
                          <a:ea typeface="微软雅黑" pitchFamily="34" charset="-122"/>
                        </a:rPr>
                        <a:t>序号</a:t>
                      </a:r>
                    </a:p>
                  </a:txBody>
                  <a:tcPr marL="136811" marR="136811" marT="45604" marB="456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1" i="0" u="none" strike="noStrike" cap="none" normalizeH="0" baseline="0" dirty="0" smtClean="0">
                          <a:ln>
                            <a:noFill/>
                          </a:ln>
                          <a:solidFill>
                            <a:schemeClr val="tx2"/>
                          </a:solidFill>
                          <a:effectLst/>
                          <a:latin typeface="微软雅黑" pitchFamily="34" charset="-122"/>
                          <a:ea typeface="微软雅黑" pitchFamily="34" charset="-122"/>
                        </a:rPr>
                        <a:t>技巧</a:t>
                      </a:r>
                    </a:p>
                  </a:txBody>
                  <a:tcPr marL="136811" marR="1368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1" i="0" u="none" strike="noStrike" cap="none" normalizeH="0" baseline="0" dirty="0" smtClean="0">
                          <a:ln>
                            <a:noFill/>
                          </a:ln>
                          <a:solidFill>
                            <a:schemeClr val="tx2"/>
                          </a:solidFill>
                          <a:effectLst/>
                          <a:latin typeface="微软雅黑" pitchFamily="34" charset="-122"/>
                          <a:ea typeface="微软雅黑" pitchFamily="34" charset="-122"/>
                        </a:rPr>
                        <a:t>推进技巧时所使用的方法</a:t>
                      </a:r>
                    </a:p>
                  </a:txBody>
                  <a:tcPr marL="136811" marR="136811" marT="45604" marB="456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11214">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en-US" altLang="zh-CN" sz="2000" b="1" i="0" u="none" strike="noStrike" cap="none" normalizeH="0" baseline="0" dirty="0" smtClean="0">
                          <a:ln>
                            <a:noFill/>
                          </a:ln>
                          <a:solidFill>
                            <a:schemeClr val="tx2"/>
                          </a:solidFill>
                          <a:effectLst/>
                          <a:latin typeface="微软雅黑" pitchFamily="34" charset="-122"/>
                          <a:ea typeface="微软雅黑" pitchFamily="34" charset="-122"/>
                        </a:rPr>
                        <a:t>1</a:t>
                      </a:r>
                    </a:p>
                  </a:txBody>
                  <a:tcPr marL="136811" marR="136811" marT="45604" marB="456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1" i="0" u="none" strike="noStrike" cap="none" normalizeH="0" baseline="0" dirty="0" smtClean="0">
                          <a:ln>
                            <a:noFill/>
                          </a:ln>
                          <a:solidFill>
                            <a:schemeClr val="tx2"/>
                          </a:solidFill>
                          <a:effectLst/>
                          <a:latin typeface="微软雅黑" pitchFamily="34" charset="-122"/>
                          <a:ea typeface="微软雅黑" pitchFamily="34" charset="-122"/>
                        </a:rPr>
                        <a:t>头脑风暴法</a:t>
                      </a:r>
                    </a:p>
                  </a:txBody>
                  <a:tcPr marL="136811" marR="1368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微软雅黑" pitchFamily="34" charset="-122"/>
                          <a:ea typeface="微软雅黑" pitchFamily="34" charset="-122"/>
                        </a:rPr>
                        <a:t>一边集中大家联想的作用，一边想出主意的技巧</a:t>
                      </a:r>
                    </a:p>
                  </a:txBody>
                  <a:tcPr marL="136811" marR="136811" marT="45604" marB="456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9925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en-US" altLang="zh-CN" sz="2000" b="1" i="0" u="none" strike="noStrike" cap="none" normalizeH="0" baseline="0" dirty="0" smtClean="0">
                          <a:ln>
                            <a:noFill/>
                          </a:ln>
                          <a:solidFill>
                            <a:schemeClr val="tx2"/>
                          </a:solidFill>
                          <a:effectLst/>
                          <a:latin typeface="微软雅黑" pitchFamily="34" charset="-122"/>
                          <a:ea typeface="微软雅黑" pitchFamily="34" charset="-122"/>
                        </a:rPr>
                        <a:t>2</a:t>
                      </a:r>
                    </a:p>
                  </a:txBody>
                  <a:tcPr marL="136811" marR="136811" marT="45604" marB="456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1" i="0" u="none" strike="noStrike" cap="none" normalizeH="0" baseline="0" dirty="0" smtClean="0">
                          <a:ln>
                            <a:noFill/>
                          </a:ln>
                          <a:solidFill>
                            <a:schemeClr val="tx2"/>
                          </a:solidFill>
                          <a:effectLst/>
                          <a:latin typeface="微软雅黑" pitchFamily="34" charset="-122"/>
                          <a:ea typeface="微软雅黑" pitchFamily="34" charset="-122"/>
                        </a:rPr>
                        <a:t>缺点列举法</a:t>
                      </a:r>
                    </a:p>
                  </a:txBody>
                  <a:tcPr marL="136811" marR="1368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微软雅黑" pitchFamily="34" charset="-122"/>
                          <a:ea typeface="微软雅黑" pitchFamily="34" charset="-122"/>
                        </a:rPr>
                        <a:t>将实际特性放在眼前指出其缺点，从中琢磨出改善的内容</a:t>
                      </a:r>
                    </a:p>
                  </a:txBody>
                  <a:tcPr marL="136811" marR="136811" marT="45604" marB="456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9925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en-US" altLang="zh-CN" sz="2000" b="1" i="0" u="none" strike="noStrike" cap="none" normalizeH="0" baseline="0" dirty="0" smtClean="0">
                          <a:ln>
                            <a:noFill/>
                          </a:ln>
                          <a:solidFill>
                            <a:schemeClr val="tx2"/>
                          </a:solidFill>
                          <a:effectLst/>
                          <a:latin typeface="微软雅黑" pitchFamily="34" charset="-122"/>
                          <a:ea typeface="微软雅黑" pitchFamily="34" charset="-122"/>
                        </a:rPr>
                        <a:t>3</a:t>
                      </a:r>
                    </a:p>
                  </a:txBody>
                  <a:tcPr marL="136811" marR="136811" marT="45604" marB="456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1" i="0" u="none" strike="noStrike" cap="none" normalizeH="0" baseline="0" dirty="0" smtClean="0">
                          <a:ln>
                            <a:noFill/>
                          </a:ln>
                          <a:solidFill>
                            <a:schemeClr val="tx2"/>
                          </a:solidFill>
                          <a:effectLst/>
                          <a:latin typeface="微软雅黑" pitchFamily="34" charset="-122"/>
                          <a:ea typeface="微软雅黑" pitchFamily="34" charset="-122"/>
                        </a:rPr>
                        <a:t>检查一览表法</a:t>
                      </a:r>
                    </a:p>
                  </a:txBody>
                  <a:tcPr marL="136811" marR="1368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微软雅黑" pitchFamily="34" charset="-122"/>
                          <a:ea typeface="微软雅黑" pitchFamily="34" charset="-122"/>
                        </a:rPr>
                        <a:t>转用、应用、改变、代用、扩大、缩小、排列、逆转、接合</a:t>
                      </a:r>
                    </a:p>
                  </a:txBody>
                  <a:tcPr marL="136811" marR="136811" marT="45604" marB="456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9925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en-US" altLang="zh-CN" sz="2000" b="1" i="0" u="none" strike="noStrike" cap="none" normalizeH="0" baseline="0" dirty="0" smtClean="0">
                          <a:ln>
                            <a:noFill/>
                          </a:ln>
                          <a:solidFill>
                            <a:schemeClr val="tx2"/>
                          </a:solidFill>
                          <a:effectLst/>
                          <a:latin typeface="微软雅黑" pitchFamily="34" charset="-122"/>
                          <a:ea typeface="微软雅黑" pitchFamily="34" charset="-122"/>
                        </a:rPr>
                        <a:t>4</a:t>
                      </a:r>
                    </a:p>
                  </a:txBody>
                  <a:tcPr marL="136811" marR="136811" marT="45604" marB="456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1" i="0" u="none" strike="noStrike" cap="none" normalizeH="0" baseline="0" dirty="0" smtClean="0">
                          <a:ln>
                            <a:noFill/>
                          </a:ln>
                          <a:solidFill>
                            <a:schemeClr val="tx2"/>
                          </a:solidFill>
                          <a:effectLst/>
                          <a:latin typeface="微软雅黑" pitchFamily="34" charset="-122"/>
                          <a:ea typeface="微软雅黑" pitchFamily="34" charset="-122"/>
                        </a:rPr>
                        <a:t>动作经济原则</a:t>
                      </a:r>
                    </a:p>
                  </a:txBody>
                  <a:tcPr marL="136811" marR="1368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微软雅黑" pitchFamily="34" charset="-122"/>
                          <a:ea typeface="微软雅黑" pitchFamily="34" charset="-122"/>
                        </a:rPr>
                        <a:t>减少动作的数量、同时动作、缩短动作距离、使动作变轻松</a:t>
                      </a:r>
                    </a:p>
                  </a:txBody>
                  <a:tcPr marL="136811" marR="136811" marT="45604" marB="456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38376">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en-US" altLang="zh-CN" sz="2000" b="1" i="0" u="none" strike="noStrike" cap="none" normalizeH="0" baseline="0" dirty="0" smtClean="0">
                          <a:ln>
                            <a:noFill/>
                          </a:ln>
                          <a:solidFill>
                            <a:schemeClr val="tx2"/>
                          </a:solidFill>
                          <a:effectLst/>
                          <a:latin typeface="微软雅黑" pitchFamily="34" charset="-122"/>
                          <a:ea typeface="微软雅黑" pitchFamily="34" charset="-122"/>
                        </a:rPr>
                        <a:t>5</a:t>
                      </a:r>
                    </a:p>
                  </a:txBody>
                  <a:tcPr marL="136811" marR="136811" marT="45604" marB="456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1" i="0" u="none" strike="noStrike" cap="none" normalizeH="0" baseline="0" dirty="0" smtClean="0">
                          <a:ln>
                            <a:noFill/>
                          </a:ln>
                          <a:solidFill>
                            <a:schemeClr val="tx2"/>
                          </a:solidFill>
                          <a:effectLst/>
                          <a:latin typeface="微软雅黑" pitchFamily="34" charset="-122"/>
                          <a:ea typeface="微软雅黑" pitchFamily="34" charset="-122"/>
                        </a:rPr>
                        <a:t>期望点列举法</a:t>
                      </a:r>
                    </a:p>
                  </a:txBody>
                  <a:tcPr marL="136811" marR="1368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微软雅黑" pitchFamily="34" charset="-122"/>
                          <a:ea typeface="微软雅黑" pitchFamily="34" charset="-122"/>
                        </a:rPr>
                        <a:t>对目前状况完全不受拘束地提出梦想、希望</a:t>
                      </a:r>
                    </a:p>
                  </a:txBody>
                  <a:tcPr marL="136811" marR="136811" marT="45604" marB="456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55552">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en-US" altLang="zh-CN" sz="2000" b="1" i="0" u="none" strike="noStrike" cap="none" normalizeH="0" baseline="0" dirty="0" smtClean="0">
                          <a:ln>
                            <a:noFill/>
                          </a:ln>
                          <a:solidFill>
                            <a:schemeClr val="tx2"/>
                          </a:solidFill>
                          <a:effectLst/>
                          <a:latin typeface="微软雅黑" pitchFamily="34" charset="-122"/>
                          <a:ea typeface="微软雅黑" pitchFamily="34" charset="-122"/>
                        </a:rPr>
                        <a:t>6</a:t>
                      </a:r>
                    </a:p>
                  </a:txBody>
                  <a:tcPr marL="136811" marR="136811" marT="45604" marB="456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1" i="0" u="none" strike="noStrike" cap="none" normalizeH="0" baseline="0" dirty="0" smtClean="0">
                          <a:ln>
                            <a:noFill/>
                          </a:ln>
                          <a:solidFill>
                            <a:schemeClr val="tx2"/>
                          </a:solidFill>
                          <a:effectLst/>
                          <a:latin typeface="微软雅黑" pitchFamily="34" charset="-122"/>
                          <a:ea typeface="微软雅黑" pitchFamily="34" charset="-122"/>
                        </a:rPr>
                        <a:t>特性列举法</a:t>
                      </a:r>
                    </a:p>
                  </a:txBody>
                  <a:tcPr marL="136811" marR="1368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微软雅黑" pitchFamily="34" charset="-122"/>
                          <a:ea typeface="微软雅黑" pitchFamily="34" charset="-122"/>
                        </a:rPr>
                        <a:t>抓住问题的特性来进行分析</a:t>
                      </a:r>
                    </a:p>
                  </a:txBody>
                  <a:tcPr marL="136811" marR="136811" marT="45604" marB="456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538"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改善的技巧</a:t>
            </a:r>
            <a:endParaRPr lang="zh-TW" altLang="en-US" dirty="0">
              <a:solidFill>
                <a:srgbClr val="CC0000"/>
              </a:solidFill>
              <a:ea typeface="微软雅黑" pitchFamily="34" charset="-122"/>
            </a:endParaRPr>
          </a:p>
        </p:txBody>
      </p:sp>
      <p:graphicFrame>
        <p:nvGraphicFramePr>
          <p:cNvPr id="449606" name="Group 70"/>
          <p:cNvGraphicFramePr>
            <a:graphicFrameLocks noGrp="1"/>
          </p:cNvGraphicFramePr>
          <p:nvPr/>
        </p:nvGraphicFramePr>
        <p:xfrm>
          <a:off x="798063" y="1596126"/>
          <a:ext cx="12084950" cy="4568277"/>
        </p:xfrm>
        <a:graphic>
          <a:graphicData uri="http://schemas.openxmlformats.org/drawingml/2006/table">
            <a:tbl>
              <a:tblPr/>
              <a:tblGrid>
                <a:gridCol w="1303978"/>
                <a:gridCol w="1902524"/>
                <a:gridCol w="8878448"/>
              </a:tblGrid>
              <a:tr h="481371">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400" b="1" i="0" u="none" strike="noStrike" cap="none" normalizeH="0" baseline="0" dirty="0" smtClean="0">
                          <a:ln>
                            <a:noFill/>
                          </a:ln>
                          <a:solidFill>
                            <a:schemeClr val="tx2"/>
                          </a:solidFill>
                          <a:effectLst/>
                          <a:latin typeface="Tahoma" pitchFamily="34" charset="0"/>
                          <a:ea typeface="微软雅黑" pitchFamily="34" charset="-122"/>
                        </a:rPr>
                        <a:t>序号</a:t>
                      </a:r>
                    </a:p>
                  </a:txBody>
                  <a:tcPr marL="136811" marR="136811" marT="45604" marB="456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400" b="1" i="0" u="none" strike="noStrike" cap="none" normalizeH="0" baseline="0" dirty="0" smtClean="0">
                          <a:ln>
                            <a:noFill/>
                          </a:ln>
                          <a:solidFill>
                            <a:schemeClr val="tx2"/>
                          </a:solidFill>
                          <a:effectLst/>
                          <a:latin typeface="Tahoma" pitchFamily="34" charset="0"/>
                          <a:ea typeface="微软雅黑" pitchFamily="34" charset="-122"/>
                        </a:rPr>
                        <a:t>技巧</a:t>
                      </a:r>
                    </a:p>
                  </a:txBody>
                  <a:tcPr marL="136811" marR="1368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400" b="1" i="0" u="none" strike="noStrike" cap="none" normalizeH="0" baseline="0" dirty="0" smtClean="0">
                          <a:ln>
                            <a:noFill/>
                          </a:ln>
                          <a:solidFill>
                            <a:schemeClr val="tx2"/>
                          </a:solidFill>
                          <a:effectLst/>
                          <a:latin typeface="Tahoma" pitchFamily="34" charset="0"/>
                          <a:ea typeface="微软雅黑" pitchFamily="34" charset="-122"/>
                        </a:rPr>
                        <a:t>推进技巧时所使用的方法</a:t>
                      </a:r>
                    </a:p>
                  </a:txBody>
                  <a:tcPr marL="136811" marR="136811" marT="45604" marB="456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9925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en-US" altLang="zh-CN" sz="2000" b="1" i="0" u="none" strike="noStrike" cap="none" normalizeH="0" baseline="0" dirty="0" smtClean="0">
                          <a:ln>
                            <a:noFill/>
                          </a:ln>
                          <a:solidFill>
                            <a:schemeClr val="tx2"/>
                          </a:solidFill>
                          <a:effectLst/>
                          <a:latin typeface="微软雅黑" pitchFamily="34" charset="-122"/>
                          <a:ea typeface="微软雅黑" pitchFamily="34" charset="-122"/>
                        </a:rPr>
                        <a:t>7</a:t>
                      </a:r>
                    </a:p>
                  </a:txBody>
                  <a:tcPr marL="136811" marR="136811" marT="45604" marB="456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1" i="0" u="none" strike="noStrike" cap="none" normalizeH="0" baseline="0" dirty="0" smtClean="0">
                          <a:ln>
                            <a:noFill/>
                          </a:ln>
                          <a:solidFill>
                            <a:schemeClr val="tx2"/>
                          </a:solidFill>
                          <a:effectLst/>
                          <a:latin typeface="微软雅黑" pitchFamily="34" charset="-122"/>
                          <a:ea typeface="微软雅黑" pitchFamily="34" charset="-122"/>
                        </a:rPr>
                        <a:t>分层法</a:t>
                      </a:r>
                    </a:p>
                  </a:txBody>
                  <a:tcPr marL="136811" marR="1368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微软雅黑" pitchFamily="34" charset="-122"/>
                          <a:ea typeface="微软雅黑" pitchFamily="34" charset="-122"/>
                        </a:rPr>
                        <a:t>归纳同类事物，区分不同事物，即将群体按共性与特征分组</a:t>
                      </a:r>
                    </a:p>
                  </a:txBody>
                  <a:tcPr marL="136811" marR="136811" marT="45604" marB="456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9925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en-US" altLang="zh-CN" sz="2000" b="1" i="0" u="none" strike="noStrike" cap="none" normalizeH="0" baseline="0" dirty="0" smtClean="0">
                          <a:ln>
                            <a:noFill/>
                          </a:ln>
                          <a:solidFill>
                            <a:schemeClr val="tx2"/>
                          </a:solidFill>
                          <a:effectLst/>
                          <a:latin typeface="微软雅黑" pitchFamily="34" charset="-122"/>
                          <a:ea typeface="微软雅黑" pitchFamily="34" charset="-122"/>
                        </a:rPr>
                        <a:t>8</a:t>
                      </a:r>
                    </a:p>
                  </a:txBody>
                  <a:tcPr marL="136811" marR="136811" marT="45604" marB="456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1" i="0" u="none" strike="noStrike" cap="none" normalizeH="0" baseline="0" dirty="0" smtClean="0">
                          <a:ln>
                            <a:noFill/>
                          </a:ln>
                          <a:solidFill>
                            <a:schemeClr val="tx2"/>
                          </a:solidFill>
                          <a:effectLst/>
                          <a:latin typeface="微软雅黑" pitchFamily="34" charset="-122"/>
                          <a:ea typeface="微软雅黑" pitchFamily="34" charset="-122"/>
                        </a:rPr>
                        <a:t>帕拉图法</a:t>
                      </a:r>
                    </a:p>
                  </a:txBody>
                  <a:tcPr marL="136811" marR="1368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微软雅黑" pitchFamily="34" charset="-122"/>
                          <a:ea typeface="微软雅黑" pitchFamily="34" charset="-122"/>
                        </a:rPr>
                        <a:t>当原因或问题很多时，可以用来决定从何处着手改善</a:t>
                      </a:r>
                    </a:p>
                  </a:txBody>
                  <a:tcPr marL="136811" marR="136811" marT="45604" marB="456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9925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en-US" altLang="zh-CN" sz="2000" b="1" i="0" u="none" strike="noStrike" cap="none" normalizeH="0" baseline="0" dirty="0" smtClean="0">
                          <a:ln>
                            <a:noFill/>
                          </a:ln>
                          <a:solidFill>
                            <a:schemeClr val="tx2"/>
                          </a:solidFill>
                          <a:effectLst/>
                          <a:latin typeface="微软雅黑" pitchFamily="34" charset="-122"/>
                          <a:ea typeface="微软雅黑" pitchFamily="34" charset="-122"/>
                        </a:rPr>
                        <a:t>9</a:t>
                      </a:r>
                    </a:p>
                  </a:txBody>
                  <a:tcPr marL="136811" marR="136811" marT="45604" marB="456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1" i="0" u="none" strike="noStrike" cap="none" normalizeH="0" baseline="0" dirty="0" smtClean="0">
                          <a:ln>
                            <a:noFill/>
                          </a:ln>
                          <a:solidFill>
                            <a:schemeClr val="tx2"/>
                          </a:solidFill>
                          <a:effectLst/>
                          <a:latin typeface="微软雅黑" pitchFamily="34" charset="-122"/>
                          <a:ea typeface="微软雅黑" pitchFamily="34" charset="-122"/>
                        </a:rPr>
                        <a:t>因果图法</a:t>
                      </a:r>
                    </a:p>
                  </a:txBody>
                  <a:tcPr marL="136811" marR="1368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微软雅黑" pitchFamily="34" charset="-122"/>
                          <a:ea typeface="微软雅黑" pitchFamily="34" charset="-122"/>
                        </a:rPr>
                        <a:t>对问题的原因进行分析时，集全体参加者的的认识与立场</a:t>
                      </a:r>
                    </a:p>
                  </a:txBody>
                  <a:tcPr marL="136811" marR="136811" marT="45604" marB="456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9925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en-US" altLang="zh-CN" sz="2000" b="1" i="0" u="none" strike="noStrike" cap="none" normalizeH="0" baseline="0" dirty="0" smtClean="0">
                          <a:ln>
                            <a:noFill/>
                          </a:ln>
                          <a:solidFill>
                            <a:schemeClr val="tx2"/>
                          </a:solidFill>
                          <a:effectLst/>
                          <a:latin typeface="微软雅黑" pitchFamily="34" charset="-122"/>
                          <a:ea typeface="微软雅黑" pitchFamily="34" charset="-122"/>
                        </a:rPr>
                        <a:t>10</a:t>
                      </a:r>
                    </a:p>
                  </a:txBody>
                  <a:tcPr marL="136811" marR="136811" marT="45604" marB="456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1" i="0" u="none" strike="noStrike" cap="none" normalizeH="0" baseline="0" dirty="0" smtClean="0">
                          <a:ln>
                            <a:noFill/>
                          </a:ln>
                          <a:solidFill>
                            <a:schemeClr val="tx2"/>
                          </a:solidFill>
                          <a:effectLst/>
                          <a:latin typeface="微软雅黑" pitchFamily="34" charset="-122"/>
                          <a:ea typeface="微软雅黑" pitchFamily="34" charset="-122"/>
                        </a:rPr>
                        <a:t>图表</a:t>
                      </a:r>
                    </a:p>
                  </a:txBody>
                  <a:tcPr marL="136811" marR="1368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微软雅黑" pitchFamily="34" charset="-122"/>
                          <a:ea typeface="微软雅黑" pitchFamily="34" charset="-122"/>
                        </a:rPr>
                        <a:t>一目了然，当数据的推进状况引起大家关心时，进行改善</a:t>
                      </a:r>
                    </a:p>
                  </a:txBody>
                  <a:tcPr marL="136811" marR="136811" marT="45604" marB="456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9925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en-US" altLang="zh-CN" sz="2000" b="1" i="0" u="none" strike="noStrike" cap="none" normalizeH="0" baseline="0" dirty="0" smtClean="0">
                          <a:ln>
                            <a:noFill/>
                          </a:ln>
                          <a:solidFill>
                            <a:schemeClr val="tx2"/>
                          </a:solidFill>
                          <a:effectLst/>
                          <a:latin typeface="微软雅黑" pitchFamily="34" charset="-122"/>
                          <a:ea typeface="微软雅黑" pitchFamily="34" charset="-122"/>
                        </a:rPr>
                        <a:t>11</a:t>
                      </a:r>
                    </a:p>
                  </a:txBody>
                  <a:tcPr marL="136811" marR="136811" marT="45604" marB="456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1" i="0" u="none" strike="noStrike" cap="none" normalizeH="0" baseline="0" dirty="0" smtClean="0">
                          <a:ln>
                            <a:noFill/>
                          </a:ln>
                          <a:solidFill>
                            <a:schemeClr val="tx2"/>
                          </a:solidFill>
                          <a:effectLst/>
                          <a:latin typeface="微软雅黑" pitchFamily="34" charset="-122"/>
                          <a:ea typeface="微软雅黑" pitchFamily="34" charset="-122"/>
                        </a:rPr>
                        <a:t>系统图法</a:t>
                      </a:r>
                    </a:p>
                  </a:txBody>
                  <a:tcPr marL="136811" marR="1368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微软雅黑" pitchFamily="34" charset="-122"/>
                          <a:ea typeface="微软雅黑" pitchFamily="34" charset="-122"/>
                        </a:rPr>
                        <a:t>为了达到目标，将对策进行展开，直到可以直接实施为止</a:t>
                      </a:r>
                    </a:p>
                  </a:txBody>
                  <a:tcPr marL="136811" marR="136811" marT="45604" marB="456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90631">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en-US" altLang="zh-CN" sz="2000" b="1" i="0" u="none" strike="noStrike" cap="none" normalizeH="0" baseline="0" dirty="0" smtClean="0">
                          <a:ln>
                            <a:noFill/>
                          </a:ln>
                          <a:solidFill>
                            <a:schemeClr val="tx2"/>
                          </a:solidFill>
                          <a:effectLst/>
                          <a:latin typeface="微软雅黑" pitchFamily="34" charset="-122"/>
                          <a:ea typeface="微软雅黑" pitchFamily="34" charset="-122"/>
                        </a:rPr>
                        <a:t>12</a:t>
                      </a:r>
                    </a:p>
                  </a:txBody>
                  <a:tcPr marL="136811" marR="136811" marT="45604" marB="456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1" i="0" u="none" strike="noStrike" cap="none" normalizeH="0" baseline="0" dirty="0" smtClean="0">
                          <a:ln>
                            <a:noFill/>
                          </a:ln>
                          <a:solidFill>
                            <a:schemeClr val="tx2"/>
                          </a:solidFill>
                          <a:effectLst/>
                          <a:latin typeface="微软雅黑" pitchFamily="34" charset="-122"/>
                          <a:ea typeface="微软雅黑" pitchFamily="34" charset="-122"/>
                        </a:rPr>
                        <a:t>矩阵图法</a:t>
                      </a:r>
                    </a:p>
                  </a:txBody>
                  <a:tcPr marL="136811" marR="1368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CN" altLang="en-US" sz="2000" b="0" i="0" u="none" strike="noStrike" cap="none" normalizeH="0" baseline="0" dirty="0" smtClean="0">
                          <a:ln>
                            <a:noFill/>
                          </a:ln>
                          <a:solidFill>
                            <a:schemeClr val="tx1"/>
                          </a:solidFill>
                          <a:effectLst/>
                          <a:latin typeface="微软雅黑" pitchFamily="34" charset="-122"/>
                          <a:ea typeface="微软雅黑" pitchFamily="34" charset="-122"/>
                        </a:rPr>
                        <a:t>根据多维思考法，明确问题所在，并加以解决</a:t>
                      </a:r>
                    </a:p>
                  </a:txBody>
                  <a:tcPr marL="136811" marR="136811" marT="45604" marB="456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90"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可视化管理</a:t>
            </a:r>
            <a:endParaRPr lang="zh-TW" altLang="en-US" dirty="0">
              <a:solidFill>
                <a:srgbClr val="CC0000"/>
              </a:solidFill>
              <a:ea typeface="微软雅黑" pitchFamily="34" charset="-122"/>
            </a:endParaRPr>
          </a:p>
        </p:txBody>
      </p:sp>
      <p:sp>
        <p:nvSpPr>
          <p:cNvPr id="268293" name="Text Box 5"/>
          <p:cNvSpPr txBox="1">
            <a:spLocks noChangeArrowheads="1"/>
          </p:cNvSpPr>
          <p:nvPr/>
        </p:nvSpPr>
        <p:spPr bwMode="auto">
          <a:xfrm>
            <a:off x="342027" y="1596126"/>
            <a:ext cx="12997021" cy="4485924"/>
          </a:xfrm>
          <a:prstGeom prst="rect">
            <a:avLst/>
          </a:prstGeom>
          <a:noFill/>
          <a:ln w="9525">
            <a:noFill/>
            <a:miter lim="800000"/>
            <a:headEnd/>
            <a:tailEnd/>
          </a:ln>
          <a:effectLst/>
        </p:spPr>
        <p:txBody>
          <a:bodyPr lIns="131335" tIns="170632" rIns="131335" bIns="65668">
            <a:spAutoFit/>
          </a:bodyPr>
          <a:lstStyle/>
          <a:p>
            <a:pPr marL="656676" indent="-656676">
              <a:lnSpc>
                <a:spcPct val="80000"/>
              </a:lnSpc>
              <a:spcBef>
                <a:spcPct val="50000"/>
              </a:spcBef>
            </a:pPr>
            <a:r>
              <a:rPr lang="zh-TW" altLang="en-US" sz="2000" dirty="0">
                <a:solidFill>
                  <a:schemeClr val="tx2"/>
                </a:solidFill>
                <a:latin typeface="微软雅黑" pitchFamily="34" charset="-122"/>
                <a:ea typeface="微软雅黑" pitchFamily="34" charset="-122"/>
              </a:rPr>
              <a:t> </a:t>
            </a:r>
            <a:r>
              <a:rPr lang="zh-CN" altLang="en-US" sz="2000" dirty="0">
                <a:solidFill>
                  <a:schemeClr val="tx2"/>
                </a:solidFill>
                <a:latin typeface="微软雅黑" pitchFamily="34" charset="-122"/>
                <a:ea typeface="微软雅黑" pitchFamily="34" charset="-122"/>
              </a:rPr>
              <a:t>可视化（目视）管理</a:t>
            </a:r>
            <a:r>
              <a:rPr lang="zh-TW" altLang="en-US" sz="2000" dirty="0">
                <a:solidFill>
                  <a:schemeClr val="tx2"/>
                </a:solidFill>
                <a:latin typeface="微软雅黑" pitchFamily="34" charset="-122"/>
                <a:ea typeface="微软雅黑" pitchFamily="34" charset="-122"/>
              </a:rPr>
              <a:t>：</a:t>
            </a:r>
            <a:r>
              <a:rPr lang="zh-CN" altLang="en-US" sz="2000" dirty="0">
                <a:solidFill>
                  <a:schemeClr val="tx2"/>
                </a:solidFill>
                <a:latin typeface="微软雅黑" pitchFamily="34" charset="-122"/>
                <a:ea typeface="微软雅黑" pitchFamily="34" charset="-122"/>
              </a:rPr>
              <a:t>是指通过视觉而产生意识化的具体方法。</a:t>
            </a:r>
            <a:endParaRPr lang="zh-TW" altLang="en-US" sz="2000" dirty="0">
              <a:solidFill>
                <a:schemeClr val="tx2"/>
              </a:solidFill>
              <a:latin typeface="微软雅黑" pitchFamily="34" charset="-122"/>
              <a:ea typeface="微软雅黑" pitchFamily="34" charset="-122"/>
            </a:endParaRPr>
          </a:p>
          <a:p>
            <a:pPr marL="656676" indent="-656676">
              <a:lnSpc>
                <a:spcPct val="80000"/>
              </a:lnSpc>
              <a:spcBef>
                <a:spcPct val="50000"/>
              </a:spcBef>
              <a:buFontTx/>
              <a:buAutoNum type="arabicPeriod"/>
            </a:pPr>
            <a:r>
              <a:rPr lang="zh-TW" altLang="en-US" sz="2000" b="1" dirty="0">
                <a:solidFill>
                  <a:schemeClr val="tx2"/>
                </a:solidFill>
                <a:latin typeface="微软雅黑" pitchFamily="34" charset="-122"/>
                <a:ea typeface="微软雅黑" pitchFamily="34" charset="-122"/>
              </a:rPr>
              <a:t>目視管理的目的</a:t>
            </a:r>
          </a:p>
          <a:p>
            <a:pPr marL="656676" indent="-656676">
              <a:lnSpc>
                <a:spcPct val="80000"/>
              </a:lnSpc>
              <a:spcBef>
                <a:spcPct val="50000"/>
              </a:spcBef>
            </a:pPr>
            <a:r>
              <a:rPr lang="zh-TW" altLang="en-US" sz="2000" dirty="0">
                <a:latin typeface="微软雅黑" pitchFamily="34" charset="-122"/>
                <a:ea typeface="微软雅黑" pitchFamily="34" charset="-122"/>
              </a:rPr>
              <a:t>    ．</a:t>
            </a:r>
            <a:r>
              <a:rPr lang="zh-CN" altLang="en-US" sz="2000" dirty="0">
                <a:latin typeface="微软雅黑" pitchFamily="34" charset="-122"/>
                <a:ea typeface="微软雅黑" pitchFamily="34" charset="-122"/>
              </a:rPr>
              <a:t>使</a:t>
            </a:r>
            <a:r>
              <a:rPr lang="zh-TW" altLang="en-US" sz="2000" dirty="0">
                <a:latin typeface="微软雅黑" pitchFamily="34" charset="-122"/>
                <a:ea typeface="微软雅黑" pitchFamily="34" charset="-122"/>
              </a:rPr>
              <a:t>作業容易化      ．</a:t>
            </a:r>
            <a:r>
              <a:rPr lang="zh-CN" altLang="en-US" sz="2000" dirty="0">
                <a:latin typeface="微软雅黑" pitchFamily="34" charset="-122"/>
                <a:ea typeface="微软雅黑" pitchFamily="34" charset="-122"/>
              </a:rPr>
              <a:t>防止</a:t>
            </a:r>
            <a:r>
              <a:rPr lang="zh-TW" altLang="en-US" sz="2000" dirty="0">
                <a:latin typeface="微软雅黑" pitchFamily="34" charset="-122"/>
                <a:ea typeface="微软雅黑" pitchFamily="34" charset="-122"/>
              </a:rPr>
              <a:t>錯誤的</a:t>
            </a:r>
            <a:r>
              <a:rPr lang="zh-CN" altLang="en-US" sz="2000" dirty="0">
                <a:latin typeface="微软雅黑" pitchFamily="34" charset="-122"/>
                <a:ea typeface="微软雅黑" pitchFamily="34" charset="-122"/>
              </a:rPr>
              <a:t>产生</a:t>
            </a:r>
            <a:endParaRPr lang="zh-TW" altLang="en-US" sz="2000" dirty="0">
              <a:latin typeface="微软雅黑" pitchFamily="34" charset="-122"/>
              <a:ea typeface="微软雅黑" pitchFamily="34" charset="-122"/>
            </a:endParaRPr>
          </a:p>
          <a:p>
            <a:pPr marL="656676" indent="-656676">
              <a:lnSpc>
                <a:spcPct val="80000"/>
              </a:lnSpc>
              <a:spcBef>
                <a:spcPct val="50000"/>
              </a:spcBef>
            </a:pPr>
            <a:r>
              <a:rPr lang="zh-TW" altLang="en-US" sz="2000" b="1" dirty="0">
                <a:solidFill>
                  <a:schemeClr val="tx2"/>
                </a:solidFill>
                <a:latin typeface="微软雅黑" pitchFamily="34" charset="-122"/>
                <a:ea typeface="微软雅黑" pitchFamily="34" charset="-122"/>
              </a:rPr>
              <a:t>2. 表示的對象</a:t>
            </a:r>
          </a:p>
          <a:p>
            <a:pPr marL="656676" indent="-656676">
              <a:lnSpc>
                <a:spcPct val="80000"/>
              </a:lnSpc>
              <a:spcBef>
                <a:spcPct val="50000"/>
              </a:spcBef>
            </a:pPr>
            <a:r>
              <a:rPr lang="zh-TW" altLang="en-US" sz="2000" dirty="0">
                <a:latin typeface="微软雅黑" pitchFamily="34" charset="-122"/>
                <a:ea typeface="微软雅黑" pitchFamily="34" charset="-122"/>
              </a:rPr>
              <a:t>    ．</a:t>
            </a:r>
            <a:r>
              <a:rPr lang="zh-CN" altLang="en-US" sz="2000" dirty="0">
                <a:latin typeface="微软雅黑" pitchFamily="34" charset="-122"/>
                <a:ea typeface="微软雅黑" pitchFamily="34" charset="-122"/>
              </a:rPr>
              <a:t>危险标示、操作错误的标示、放置的标示、区分物品的标示</a:t>
            </a:r>
            <a:endParaRPr lang="zh-TW" altLang="en-US" sz="2000" dirty="0">
              <a:latin typeface="微软雅黑" pitchFamily="34" charset="-122"/>
              <a:ea typeface="微软雅黑" pitchFamily="34" charset="-122"/>
            </a:endParaRPr>
          </a:p>
          <a:p>
            <a:pPr marL="656676" indent="-656676">
              <a:lnSpc>
                <a:spcPct val="80000"/>
              </a:lnSpc>
              <a:spcBef>
                <a:spcPct val="50000"/>
              </a:spcBef>
            </a:pPr>
            <a:r>
              <a:rPr lang="zh-TW" altLang="en-US" sz="2000" dirty="0">
                <a:latin typeface="微软雅黑" pitchFamily="34" charset="-122"/>
                <a:ea typeface="微软雅黑" pitchFamily="34" charset="-122"/>
              </a:rPr>
              <a:t>    ．人員</a:t>
            </a:r>
            <a:r>
              <a:rPr lang="zh-CN" altLang="en-US" sz="2000" dirty="0">
                <a:latin typeface="微软雅黑" pitchFamily="34" charset="-122"/>
                <a:ea typeface="微软雅黑" pitchFamily="34" charset="-122"/>
              </a:rPr>
              <a:t>的去处、内容标示、指标的标示、设备与设施标示、</a:t>
            </a:r>
            <a:r>
              <a:rPr lang="en-US" altLang="zh-CN" sz="2000" dirty="0">
                <a:latin typeface="微软雅黑" pitchFamily="34" charset="-122"/>
                <a:ea typeface="微软雅黑" pitchFamily="34" charset="-122"/>
              </a:rPr>
              <a:t>PM</a:t>
            </a:r>
            <a:r>
              <a:rPr lang="zh-CN" altLang="en-US" sz="2000" dirty="0">
                <a:latin typeface="微软雅黑" pitchFamily="34" charset="-122"/>
                <a:ea typeface="微软雅黑" pitchFamily="34" charset="-122"/>
              </a:rPr>
              <a:t>管理上</a:t>
            </a:r>
          </a:p>
          <a:p>
            <a:pPr marL="656676" indent="-656676">
              <a:lnSpc>
                <a:spcPct val="80000"/>
              </a:lnSpc>
              <a:spcBef>
                <a:spcPct val="50000"/>
              </a:spcBef>
            </a:pPr>
            <a:r>
              <a:rPr lang="zh-CN" altLang="en-US" sz="2000" dirty="0">
                <a:latin typeface="微软雅黑" pitchFamily="34" charset="-122"/>
                <a:ea typeface="微软雅黑" pitchFamily="34" charset="-122"/>
              </a:rPr>
              <a:t>      的标示。</a:t>
            </a:r>
            <a:endParaRPr lang="zh-TW" altLang="en-US" sz="2000" dirty="0">
              <a:latin typeface="微软雅黑" pitchFamily="34" charset="-122"/>
              <a:ea typeface="微软雅黑" pitchFamily="34" charset="-122"/>
            </a:endParaRPr>
          </a:p>
          <a:p>
            <a:pPr marL="656676" indent="-656676">
              <a:lnSpc>
                <a:spcPct val="80000"/>
              </a:lnSpc>
              <a:spcBef>
                <a:spcPct val="50000"/>
              </a:spcBef>
            </a:pPr>
            <a:r>
              <a:rPr lang="zh-TW" altLang="en-US" sz="2000" b="1" dirty="0">
                <a:solidFill>
                  <a:schemeClr val="tx2"/>
                </a:solidFill>
                <a:latin typeface="微软雅黑" pitchFamily="34" charset="-122"/>
                <a:ea typeface="微软雅黑" pitchFamily="34" charset="-122"/>
              </a:rPr>
              <a:t>3. 製作表示道具的重點</a:t>
            </a:r>
          </a:p>
          <a:p>
            <a:pPr marL="656676" indent="-656676">
              <a:lnSpc>
                <a:spcPct val="80000"/>
              </a:lnSpc>
              <a:spcBef>
                <a:spcPct val="50000"/>
              </a:spcBef>
            </a:pPr>
            <a:r>
              <a:rPr lang="zh-TW" altLang="en-US" sz="2000" dirty="0">
                <a:latin typeface="微软雅黑" pitchFamily="34" charset="-122"/>
                <a:ea typeface="微软雅黑" pitchFamily="34" charset="-122"/>
              </a:rPr>
              <a:t>    ．</a:t>
            </a:r>
            <a:r>
              <a:rPr lang="zh-CN" altLang="en-US" sz="2000" dirty="0">
                <a:latin typeface="微软雅黑" pitchFamily="34" charset="-122"/>
                <a:ea typeface="微软雅黑" pitchFamily="34" charset="-122"/>
              </a:rPr>
              <a:t>从远处看就懂       </a:t>
            </a:r>
            <a:r>
              <a:rPr lang="zh-TW" altLang="en-US" sz="2000" dirty="0">
                <a:latin typeface="微软雅黑" pitchFamily="34" charset="-122"/>
                <a:ea typeface="微软雅黑" pitchFamily="34" charset="-122"/>
              </a:rPr>
              <a:t>       ．管理物品要</a:t>
            </a:r>
            <a:r>
              <a:rPr lang="zh-CN" altLang="en-US" sz="2000" dirty="0">
                <a:latin typeface="微软雅黑" pitchFamily="34" charset="-122"/>
                <a:ea typeface="微软雅黑" pitchFamily="34" charset="-122"/>
              </a:rPr>
              <a:t>标</a:t>
            </a:r>
            <a:r>
              <a:rPr lang="zh-TW" altLang="en-US" sz="2000" dirty="0">
                <a:latin typeface="微软雅黑" pitchFamily="34" charset="-122"/>
                <a:ea typeface="微软雅黑" pitchFamily="34" charset="-122"/>
              </a:rPr>
              <a:t>示(現地．現物)</a:t>
            </a:r>
          </a:p>
          <a:p>
            <a:pPr marL="656676" indent="-656676">
              <a:lnSpc>
                <a:spcPct val="80000"/>
              </a:lnSpc>
              <a:spcBef>
                <a:spcPct val="50000"/>
              </a:spcBef>
            </a:pPr>
            <a:r>
              <a:rPr lang="zh-TW" altLang="en-US" sz="2000" dirty="0">
                <a:latin typeface="微软雅黑" pitchFamily="34" charset="-122"/>
                <a:ea typeface="微软雅黑" pitchFamily="34" charset="-122"/>
              </a:rPr>
              <a:t>    ．是好，是</a:t>
            </a:r>
            <a:r>
              <a:rPr lang="zh-CN" altLang="en-US" sz="2000" dirty="0">
                <a:latin typeface="微软雅黑" pitchFamily="34" charset="-122"/>
                <a:ea typeface="微软雅黑" pitchFamily="34" charset="-122"/>
              </a:rPr>
              <a:t>坏</a:t>
            </a:r>
            <a:r>
              <a:rPr lang="zh-TW" altLang="en-US"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谁</a:t>
            </a:r>
            <a:r>
              <a:rPr lang="zh-TW" altLang="en-US" sz="2000" dirty="0">
                <a:latin typeface="微软雅黑" pitchFamily="34" charset="-122"/>
                <a:ea typeface="微软雅黑" pitchFamily="34" charset="-122"/>
              </a:rPr>
              <a:t>都明白      ．</a:t>
            </a:r>
            <a:r>
              <a:rPr lang="zh-CN" altLang="en-US" sz="2000" dirty="0">
                <a:latin typeface="微软雅黑" pitchFamily="34" charset="-122"/>
                <a:ea typeface="微软雅黑" pitchFamily="34" charset="-122"/>
              </a:rPr>
              <a:t>工作场所</a:t>
            </a:r>
            <a:r>
              <a:rPr lang="zh-TW" altLang="en-US" sz="2000" dirty="0">
                <a:latin typeface="微软雅黑" pitchFamily="34" charset="-122"/>
                <a:ea typeface="微软雅黑" pitchFamily="34" charset="-122"/>
              </a:rPr>
              <a:t>明快、</a:t>
            </a:r>
            <a:r>
              <a:rPr lang="zh-CN" altLang="en-US" sz="2000" dirty="0">
                <a:latin typeface="微软雅黑" pitchFamily="34" charset="-122"/>
                <a:ea typeface="微软雅黑" pitchFamily="34" charset="-122"/>
              </a:rPr>
              <a:t>轻松</a:t>
            </a:r>
            <a:endParaRPr lang="zh-TW" altLang="en-US" sz="2000" dirty="0">
              <a:latin typeface="微软雅黑" pitchFamily="34" charset="-122"/>
              <a:ea typeface="微软雅黑" pitchFamily="34" charset="-122"/>
            </a:endParaRPr>
          </a:p>
          <a:p>
            <a:pPr marL="656676" indent="-656676">
              <a:lnSpc>
                <a:spcPct val="80000"/>
              </a:lnSpc>
              <a:spcBef>
                <a:spcPct val="50000"/>
              </a:spcBef>
            </a:pPr>
            <a:r>
              <a:rPr lang="zh-TW" altLang="en-US" sz="2000" dirty="0">
                <a:latin typeface="微软雅黑" pitchFamily="34" charset="-122"/>
                <a:ea typeface="微软雅黑" pitchFamily="34" charset="-122"/>
              </a:rPr>
              <a:t>    ．</a:t>
            </a:r>
            <a:r>
              <a:rPr lang="zh-CN" altLang="en-US" sz="2000" dirty="0">
                <a:latin typeface="微软雅黑" pitchFamily="34" charset="-122"/>
                <a:ea typeface="微软雅黑" pitchFamily="34" charset="-122"/>
              </a:rPr>
              <a:t>谁</a:t>
            </a:r>
            <a:r>
              <a:rPr lang="zh-TW" altLang="en-US" sz="2000" dirty="0">
                <a:latin typeface="微软雅黑" pitchFamily="34" charset="-122"/>
                <a:ea typeface="微软雅黑" pitchFamily="34" charset="-122"/>
              </a:rPr>
              <a:t>都</a:t>
            </a:r>
            <a:r>
              <a:rPr lang="zh-CN" altLang="en-US" sz="2000" dirty="0">
                <a:latin typeface="微软雅黑" pitchFamily="34" charset="-122"/>
                <a:ea typeface="微软雅黑" pitchFamily="34" charset="-122"/>
              </a:rPr>
              <a:t>会使</a:t>
            </a:r>
            <a:r>
              <a:rPr lang="zh-TW" altLang="en-US" sz="2000" dirty="0">
                <a:latin typeface="微软雅黑" pitchFamily="34" charset="-122"/>
                <a:ea typeface="微软雅黑" pitchFamily="34" charset="-122"/>
              </a:rPr>
              <a:t>用，方便地</a:t>
            </a:r>
            <a:r>
              <a:rPr lang="zh-CN" altLang="en-US" sz="2000" dirty="0">
                <a:latin typeface="微软雅黑" pitchFamily="34" charset="-122"/>
                <a:ea typeface="微软雅黑" pitchFamily="34" charset="-122"/>
              </a:rPr>
              <a:t>使</a:t>
            </a:r>
            <a:r>
              <a:rPr lang="zh-TW" altLang="en-US" sz="2000" dirty="0">
                <a:latin typeface="微软雅黑" pitchFamily="34" charset="-122"/>
                <a:ea typeface="微软雅黑" pitchFamily="34" charset="-122"/>
              </a:rPr>
              <a:t>用    ．</a:t>
            </a:r>
            <a:r>
              <a:rPr lang="zh-CN" altLang="en-US" sz="2000" dirty="0">
                <a:latin typeface="微软雅黑" pitchFamily="34" charset="-122"/>
                <a:ea typeface="微软雅黑" pitchFamily="34" charset="-122"/>
              </a:rPr>
              <a:t>谁</a:t>
            </a:r>
            <a:r>
              <a:rPr lang="zh-TW" altLang="en-US" sz="2000" dirty="0">
                <a:latin typeface="微软雅黑" pitchFamily="34" charset="-122"/>
                <a:ea typeface="微软雅黑" pitchFamily="34" charset="-122"/>
              </a:rPr>
              <a:t>都</a:t>
            </a:r>
            <a:r>
              <a:rPr lang="zh-CN" altLang="en-US" sz="2000" dirty="0">
                <a:latin typeface="微软雅黑" pitchFamily="34" charset="-122"/>
                <a:ea typeface="微软雅黑" pitchFamily="34" charset="-122"/>
              </a:rPr>
              <a:t>可以遵守</a:t>
            </a:r>
            <a:r>
              <a:rPr lang="zh-TW" altLang="en-US" sz="2000" dirty="0">
                <a:latin typeface="微软雅黑" pitchFamily="34" charset="-122"/>
                <a:ea typeface="微软雅黑" pitchFamily="34" charset="-122"/>
              </a:rPr>
              <a:t>，立刻可</a:t>
            </a:r>
            <a:r>
              <a:rPr lang="zh-CN" altLang="en-US" sz="2000" dirty="0">
                <a:latin typeface="微软雅黑" pitchFamily="34" charset="-122"/>
                <a:ea typeface="微软雅黑" pitchFamily="34" charset="-122"/>
              </a:rPr>
              <a:t>以</a:t>
            </a:r>
            <a:r>
              <a:rPr lang="zh-TW" altLang="en-US" sz="2000" dirty="0">
                <a:latin typeface="微软雅黑" pitchFamily="34" charset="-122"/>
                <a:ea typeface="微软雅黑" pitchFamily="34" charset="-122"/>
              </a:rPr>
              <a:t>改正</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74" name="Rectangle 6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生产可视化管理</a:t>
            </a:r>
            <a:endParaRPr lang="zh-TW" altLang="en-US" dirty="0">
              <a:solidFill>
                <a:srgbClr val="CC0000"/>
              </a:solidFill>
              <a:ea typeface="微软雅黑" pitchFamily="34" charset="-122"/>
            </a:endParaRPr>
          </a:p>
        </p:txBody>
      </p:sp>
      <p:sp>
        <p:nvSpPr>
          <p:cNvPr id="269333" name="Text Box 21"/>
          <p:cNvSpPr txBox="1">
            <a:spLocks noChangeArrowheads="1"/>
          </p:cNvSpPr>
          <p:nvPr/>
        </p:nvSpPr>
        <p:spPr bwMode="auto">
          <a:xfrm>
            <a:off x="342027" y="1520120"/>
            <a:ext cx="12883012" cy="4226047"/>
          </a:xfrm>
          <a:prstGeom prst="rect">
            <a:avLst/>
          </a:prstGeom>
          <a:noFill/>
          <a:ln w="9525">
            <a:noFill/>
            <a:miter lim="800000"/>
            <a:headEnd/>
            <a:tailEnd/>
          </a:ln>
          <a:effectLst/>
        </p:spPr>
        <p:txBody>
          <a:bodyPr lIns="131335" tIns="65668" rIns="131335" bIns="65668">
            <a:spAutoFit/>
          </a:bodyPr>
          <a:lstStyle/>
          <a:p>
            <a:pPr>
              <a:lnSpc>
                <a:spcPct val="120000"/>
              </a:lnSpc>
              <a:spcBef>
                <a:spcPct val="50000"/>
              </a:spcBef>
            </a:pPr>
            <a:r>
              <a:rPr lang="en-US" altLang="zh-CN" sz="2000" b="1" dirty="0">
                <a:solidFill>
                  <a:schemeClr val="tx2"/>
                </a:solidFill>
                <a:latin typeface="微软雅黑" pitchFamily="34" charset="-122"/>
                <a:ea typeface="微软雅黑" pitchFamily="34" charset="-122"/>
              </a:rPr>
              <a:t>1</a:t>
            </a:r>
            <a:r>
              <a:rPr lang="zh-CN" altLang="en-US" sz="2000" b="1" dirty="0">
                <a:solidFill>
                  <a:schemeClr val="tx2"/>
                </a:solidFill>
                <a:latin typeface="微软雅黑" pitchFamily="34" charset="-122"/>
                <a:ea typeface="微软雅黑" pitchFamily="34" charset="-122"/>
              </a:rPr>
              <a:t>）将现场的品质因素以看得见的方式加以控制</a:t>
            </a:r>
            <a:r>
              <a:rPr lang="zh-CN" altLang="en-US" sz="2000" dirty="0">
                <a:solidFill>
                  <a:schemeClr val="tx2"/>
                </a:solidFill>
                <a:latin typeface="微软雅黑" pitchFamily="34" charset="-122"/>
                <a:ea typeface="微软雅黑" pitchFamily="34" charset="-122"/>
              </a:rPr>
              <a:t>。</a:t>
            </a:r>
            <a:r>
              <a:rPr lang="zh-CN" altLang="en-US" sz="2000" dirty="0">
                <a:latin typeface="微软雅黑" pitchFamily="34" charset="-122"/>
                <a:ea typeface="微软雅黑" pitchFamily="34" charset="-122"/>
              </a:rPr>
              <a:t>以便一旦出现异常，则现场的操作员很容易就能发现或判断。何谓品质因素：指对产品品质产生影响的因素，在制造车间，一般称为</a:t>
            </a:r>
            <a:r>
              <a:rPr lang="en-US" altLang="zh-CN" sz="2000" dirty="0">
                <a:latin typeface="微软雅黑" pitchFamily="34" charset="-122"/>
                <a:ea typeface="微软雅黑" pitchFamily="34" charset="-122"/>
              </a:rPr>
              <a:t>4M1E</a:t>
            </a:r>
            <a:r>
              <a:rPr lang="zh-CN" altLang="en-US" sz="2000" dirty="0">
                <a:latin typeface="微软雅黑" pitchFamily="34" charset="-122"/>
                <a:ea typeface="微软雅黑" pitchFamily="34" charset="-122"/>
              </a:rPr>
              <a:t>：（</a:t>
            </a:r>
            <a:r>
              <a:rPr lang="en-US" altLang="zh-CN" sz="2000" dirty="0">
                <a:latin typeface="微软雅黑" pitchFamily="34" charset="-122"/>
                <a:ea typeface="微软雅黑" pitchFamily="34" charset="-122"/>
              </a:rPr>
              <a:t>Manpower, Material, Method, Machine, Environment)</a:t>
            </a:r>
            <a:r>
              <a:rPr lang="zh-CN" altLang="en-US" sz="2000" dirty="0">
                <a:latin typeface="微软雅黑" pitchFamily="34" charset="-122"/>
                <a:ea typeface="微软雅黑" pitchFamily="34" charset="-122"/>
              </a:rPr>
              <a:t>。</a:t>
            </a:r>
          </a:p>
          <a:p>
            <a:pPr>
              <a:lnSpc>
                <a:spcPct val="120000"/>
              </a:lnSpc>
              <a:spcBef>
                <a:spcPct val="50000"/>
              </a:spcBef>
            </a:pPr>
            <a:endParaRPr lang="zh-CN" altLang="en-US" sz="2000" dirty="0">
              <a:latin typeface="微软雅黑" pitchFamily="34" charset="-122"/>
              <a:ea typeface="微软雅黑" pitchFamily="34" charset="-122"/>
            </a:endParaRPr>
          </a:p>
          <a:p>
            <a:pPr>
              <a:lnSpc>
                <a:spcPct val="120000"/>
              </a:lnSpc>
              <a:spcBef>
                <a:spcPct val="50000"/>
              </a:spcBef>
            </a:pPr>
            <a:endParaRPr lang="zh-CN" altLang="en-US" sz="2000" dirty="0">
              <a:latin typeface="微软雅黑" pitchFamily="34" charset="-122"/>
              <a:ea typeface="微软雅黑" pitchFamily="34" charset="-122"/>
            </a:endParaRPr>
          </a:p>
          <a:p>
            <a:pPr>
              <a:lnSpc>
                <a:spcPct val="120000"/>
              </a:lnSpc>
              <a:spcBef>
                <a:spcPct val="50000"/>
              </a:spcBef>
            </a:pPr>
            <a:endParaRPr lang="zh-CN" altLang="en-US" sz="2000" b="1" dirty="0">
              <a:solidFill>
                <a:srgbClr val="0000FF"/>
              </a:solidFill>
              <a:latin typeface="微软雅黑" pitchFamily="34" charset="-122"/>
              <a:ea typeface="微软雅黑" pitchFamily="34" charset="-122"/>
            </a:endParaRPr>
          </a:p>
          <a:p>
            <a:pPr>
              <a:lnSpc>
                <a:spcPct val="120000"/>
              </a:lnSpc>
              <a:spcBef>
                <a:spcPct val="50000"/>
              </a:spcBef>
            </a:pPr>
            <a:endParaRPr lang="zh-CN" altLang="en-US" sz="2000" b="1" dirty="0">
              <a:solidFill>
                <a:schemeClr val="tx2"/>
              </a:solidFill>
              <a:latin typeface="微软雅黑" pitchFamily="34" charset="-122"/>
              <a:ea typeface="微软雅黑" pitchFamily="34" charset="-122"/>
            </a:endParaRPr>
          </a:p>
          <a:p>
            <a:pPr>
              <a:lnSpc>
                <a:spcPct val="120000"/>
              </a:lnSpc>
              <a:spcBef>
                <a:spcPct val="50000"/>
              </a:spcBef>
            </a:pPr>
            <a:r>
              <a:rPr lang="en-US" altLang="zh-CN" sz="2000" b="1" dirty="0">
                <a:solidFill>
                  <a:schemeClr val="tx2"/>
                </a:solidFill>
                <a:latin typeface="微软雅黑" pitchFamily="34" charset="-122"/>
                <a:ea typeface="微软雅黑" pitchFamily="34" charset="-122"/>
              </a:rPr>
              <a:t>2</a:t>
            </a:r>
            <a:r>
              <a:rPr lang="zh-CN" altLang="en-US" sz="2000" b="1" dirty="0">
                <a:solidFill>
                  <a:schemeClr val="tx2"/>
                </a:solidFill>
                <a:latin typeface="微软雅黑" pitchFamily="34" charset="-122"/>
                <a:ea typeface="微软雅黑" pitchFamily="34" charset="-122"/>
              </a:rPr>
              <a:t>）培养现场操作员对异常的感知能力</a:t>
            </a:r>
            <a:r>
              <a:rPr lang="zh-CN" altLang="en-US" sz="2000" dirty="0">
                <a:solidFill>
                  <a:schemeClr val="tx2"/>
                </a:solidFill>
                <a:latin typeface="微软雅黑" pitchFamily="34" charset="-122"/>
                <a:ea typeface="微软雅黑" pitchFamily="34" charset="-122"/>
              </a:rPr>
              <a:t>。</a:t>
            </a:r>
            <a:r>
              <a:rPr lang="zh-CN" altLang="en-US" sz="2000" dirty="0">
                <a:latin typeface="微软雅黑" pitchFamily="34" charset="-122"/>
                <a:ea typeface="微软雅黑" pitchFamily="34" charset="-122"/>
              </a:rPr>
              <a:t>对机械化的现场，要向操作员讲解机械设备或产品的原理原则及控制条件，提高对异音、振动、温度、灰尘、运转异常的早期判断能力，及早地报告并在无缺陷品的情况下将异常消除。</a:t>
            </a:r>
          </a:p>
        </p:txBody>
      </p:sp>
      <p:sp>
        <p:nvSpPr>
          <p:cNvPr id="269334" name="Freeform 22"/>
          <p:cNvSpPr>
            <a:spLocks/>
          </p:cNvSpPr>
          <p:nvPr/>
        </p:nvSpPr>
        <p:spPr bwMode="auto">
          <a:xfrm>
            <a:off x="1482116" y="3505776"/>
            <a:ext cx="1368108" cy="988078"/>
          </a:xfrm>
          <a:custGeom>
            <a:avLst/>
            <a:gdLst/>
            <a:ahLst/>
            <a:cxnLst>
              <a:cxn ang="0">
                <a:pos x="0" y="0"/>
              </a:cxn>
              <a:cxn ang="0">
                <a:pos x="336" y="480"/>
              </a:cxn>
              <a:cxn ang="0">
                <a:pos x="576" y="624"/>
              </a:cxn>
            </a:cxnLst>
            <a:rect l="0" t="0" r="r" b="b"/>
            <a:pathLst>
              <a:path w="576" h="624">
                <a:moveTo>
                  <a:pt x="0" y="0"/>
                </a:moveTo>
                <a:cubicBezTo>
                  <a:pt x="120" y="188"/>
                  <a:pt x="240" y="376"/>
                  <a:pt x="336" y="480"/>
                </a:cubicBezTo>
                <a:cubicBezTo>
                  <a:pt x="432" y="584"/>
                  <a:pt x="536" y="600"/>
                  <a:pt x="576" y="624"/>
                </a:cubicBezTo>
              </a:path>
            </a:pathLst>
          </a:custGeom>
          <a:noFill/>
          <a:ln w="38100" cmpd="sng">
            <a:solidFill>
              <a:srgbClr val="FF0000"/>
            </a:solidFill>
            <a:round/>
            <a:headEnd/>
            <a:tailEnd/>
          </a:ln>
          <a:effectLst/>
        </p:spPr>
        <p:txBody>
          <a:bodyPr lIns="131335" tIns="65668" rIns="131335" bIns="65668"/>
          <a:lstStyle/>
          <a:p>
            <a:endParaRPr lang="zh-CN" altLang="en-US" sz="2000"/>
          </a:p>
        </p:txBody>
      </p:sp>
      <p:sp>
        <p:nvSpPr>
          <p:cNvPr id="269335" name="Line 23"/>
          <p:cNvSpPr>
            <a:spLocks noChangeShapeType="1"/>
          </p:cNvSpPr>
          <p:nvPr/>
        </p:nvSpPr>
        <p:spPr bwMode="auto">
          <a:xfrm>
            <a:off x="1596125" y="3961812"/>
            <a:ext cx="2736215" cy="0"/>
          </a:xfrm>
          <a:prstGeom prst="line">
            <a:avLst/>
          </a:prstGeom>
          <a:noFill/>
          <a:ln w="28575">
            <a:solidFill>
              <a:srgbClr val="3399FF"/>
            </a:solidFill>
            <a:round/>
            <a:headEnd/>
            <a:tailEnd type="triangle" w="med" len="med"/>
          </a:ln>
          <a:effectLst/>
        </p:spPr>
        <p:txBody>
          <a:bodyPr lIns="131335" tIns="65668" rIns="131335" bIns="65668"/>
          <a:lstStyle/>
          <a:p>
            <a:endParaRPr lang="zh-CN" altLang="en-US" sz="2000"/>
          </a:p>
        </p:txBody>
      </p:sp>
      <p:sp>
        <p:nvSpPr>
          <p:cNvPr id="269336" name="Text Box 24"/>
          <p:cNvSpPr txBox="1">
            <a:spLocks noChangeArrowheads="1"/>
          </p:cNvSpPr>
          <p:nvPr/>
        </p:nvSpPr>
        <p:spPr bwMode="auto">
          <a:xfrm>
            <a:off x="1938152" y="3616618"/>
            <a:ext cx="2052161" cy="748172"/>
          </a:xfrm>
          <a:prstGeom prst="rect">
            <a:avLst/>
          </a:prstGeom>
          <a:noFill/>
          <a:ln w="9525">
            <a:noFill/>
            <a:miter lim="800000"/>
            <a:headEnd/>
            <a:tailEnd/>
          </a:ln>
          <a:effectLst/>
        </p:spPr>
        <p:txBody>
          <a:bodyPr lIns="131335" tIns="65668" rIns="131335" bIns="65668">
            <a:spAutoFit/>
          </a:bodyPr>
          <a:lstStyle/>
          <a:p>
            <a:pPr algn="ctr">
              <a:spcBef>
                <a:spcPct val="50000"/>
              </a:spcBef>
            </a:pPr>
            <a:r>
              <a:rPr lang="zh-CN" altLang="en-US" sz="2000" dirty="0">
                <a:latin typeface="微软雅黑" pitchFamily="34" charset="-122"/>
                <a:ea typeface="微软雅黑" pitchFamily="34" charset="-122"/>
              </a:rPr>
              <a:t>判断风机  风向、风力</a:t>
            </a:r>
          </a:p>
        </p:txBody>
      </p:sp>
      <p:sp>
        <p:nvSpPr>
          <p:cNvPr id="269337" name="Line 25"/>
          <p:cNvSpPr>
            <a:spLocks noChangeShapeType="1"/>
          </p:cNvSpPr>
          <p:nvPr/>
        </p:nvSpPr>
        <p:spPr bwMode="auto">
          <a:xfrm>
            <a:off x="456036" y="3201752"/>
            <a:ext cx="12654994" cy="0"/>
          </a:xfrm>
          <a:prstGeom prst="line">
            <a:avLst/>
          </a:prstGeom>
          <a:noFill/>
          <a:ln w="28575">
            <a:solidFill>
              <a:schemeClr val="tx1"/>
            </a:solidFill>
            <a:round/>
            <a:headEnd/>
            <a:tailEnd/>
          </a:ln>
          <a:effectLst/>
        </p:spPr>
        <p:txBody>
          <a:bodyPr lIns="131335" tIns="65668" rIns="131335" bIns="65668"/>
          <a:lstStyle/>
          <a:p>
            <a:endParaRPr lang="zh-CN" altLang="en-US" sz="2000"/>
          </a:p>
        </p:txBody>
      </p:sp>
      <p:grpSp>
        <p:nvGrpSpPr>
          <p:cNvPr id="269338" name="Group 26"/>
          <p:cNvGrpSpPr>
            <a:grpSpLocks/>
          </p:cNvGrpSpPr>
          <p:nvPr/>
        </p:nvGrpSpPr>
        <p:grpSpPr bwMode="auto">
          <a:xfrm>
            <a:off x="4788376" y="3201752"/>
            <a:ext cx="2054537" cy="1444114"/>
            <a:chOff x="2061" y="2160"/>
            <a:chExt cx="1092" cy="1152"/>
          </a:xfrm>
        </p:grpSpPr>
        <p:sp>
          <p:nvSpPr>
            <p:cNvPr id="269339" name="Freeform 27"/>
            <p:cNvSpPr>
              <a:spLocks/>
            </p:cNvSpPr>
            <p:nvPr/>
          </p:nvSpPr>
          <p:spPr bwMode="auto">
            <a:xfrm>
              <a:off x="2091" y="2852"/>
              <a:ext cx="399" cy="405"/>
            </a:xfrm>
            <a:custGeom>
              <a:avLst/>
              <a:gdLst/>
              <a:ahLst/>
              <a:cxnLst>
                <a:cxn ang="0">
                  <a:pos x="676" y="699"/>
                </a:cxn>
                <a:cxn ang="0">
                  <a:pos x="626" y="740"/>
                </a:cxn>
                <a:cxn ang="0">
                  <a:pos x="590" y="762"/>
                </a:cxn>
                <a:cxn ang="0">
                  <a:pos x="550" y="781"/>
                </a:cxn>
                <a:cxn ang="0">
                  <a:pos x="489" y="801"/>
                </a:cxn>
                <a:cxn ang="0">
                  <a:pos x="358" y="809"/>
                </a:cxn>
                <a:cxn ang="0">
                  <a:pos x="262" y="786"/>
                </a:cxn>
                <a:cxn ang="0">
                  <a:pos x="209" y="762"/>
                </a:cxn>
                <a:cxn ang="0">
                  <a:pos x="175" y="741"/>
                </a:cxn>
                <a:cxn ang="0">
                  <a:pos x="103" y="678"/>
                </a:cxn>
                <a:cxn ang="0">
                  <a:pos x="57" y="615"/>
                </a:cxn>
                <a:cxn ang="0">
                  <a:pos x="19" y="525"/>
                </a:cxn>
                <a:cxn ang="0">
                  <a:pos x="8" y="323"/>
                </a:cxn>
                <a:cxn ang="0">
                  <a:pos x="39" y="229"/>
                </a:cxn>
                <a:cxn ang="0">
                  <a:pos x="79" y="162"/>
                </a:cxn>
                <a:cxn ang="0">
                  <a:pos x="130" y="105"/>
                </a:cxn>
                <a:cxn ang="0">
                  <a:pos x="175" y="68"/>
                </a:cxn>
                <a:cxn ang="0">
                  <a:pos x="209" y="47"/>
                </a:cxn>
                <a:cxn ang="0">
                  <a:pos x="244" y="30"/>
                </a:cxn>
                <a:cxn ang="0">
                  <a:pos x="319" y="7"/>
                </a:cxn>
                <a:cxn ang="0">
                  <a:pos x="441" y="1"/>
                </a:cxn>
                <a:cxn ang="0">
                  <a:pos x="538" y="23"/>
                </a:cxn>
                <a:cxn ang="0">
                  <a:pos x="591" y="47"/>
                </a:cxn>
                <a:cxn ang="0">
                  <a:pos x="623" y="68"/>
                </a:cxn>
                <a:cxn ang="0">
                  <a:pos x="695" y="133"/>
                </a:cxn>
                <a:cxn ang="0">
                  <a:pos x="743" y="195"/>
                </a:cxn>
                <a:cxn ang="0">
                  <a:pos x="781" y="284"/>
                </a:cxn>
                <a:cxn ang="0">
                  <a:pos x="790" y="498"/>
                </a:cxn>
                <a:cxn ang="0">
                  <a:pos x="760" y="583"/>
                </a:cxn>
                <a:cxn ang="0">
                  <a:pos x="666" y="345"/>
                </a:cxn>
                <a:cxn ang="0">
                  <a:pos x="639" y="271"/>
                </a:cxn>
                <a:cxn ang="0">
                  <a:pos x="593" y="209"/>
                </a:cxn>
                <a:cxn ang="0">
                  <a:pos x="553" y="176"/>
                </a:cxn>
                <a:cxn ang="0">
                  <a:pos x="507" y="152"/>
                </a:cxn>
                <a:cxn ang="0">
                  <a:pos x="459" y="135"/>
                </a:cxn>
                <a:cxn ang="0">
                  <a:pos x="325" y="142"/>
                </a:cxn>
                <a:cxn ang="0">
                  <a:pos x="266" y="169"/>
                </a:cxn>
                <a:cxn ang="0">
                  <a:pos x="215" y="209"/>
                </a:cxn>
                <a:cxn ang="0">
                  <a:pos x="157" y="294"/>
                </a:cxn>
                <a:cxn ang="0">
                  <a:pos x="148" y="480"/>
                </a:cxn>
                <a:cxn ang="0">
                  <a:pos x="175" y="540"/>
                </a:cxn>
                <a:cxn ang="0">
                  <a:pos x="234" y="608"/>
                </a:cxn>
                <a:cxn ang="0">
                  <a:pos x="266" y="630"/>
                </a:cxn>
                <a:cxn ang="0">
                  <a:pos x="312" y="654"/>
                </a:cxn>
                <a:cxn ang="0">
                  <a:pos x="376" y="667"/>
                </a:cxn>
                <a:cxn ang="0">
                  <a:pos x="506" y="648"/>
                </a:cxn>
                <a:cxn ang="0">
                  <a:pos x="549" y="625"/>
                </a:cxn>
                <a:cxn ang="0">
                  <a:pos x="603" y="580"/>
                </a:cxn>
              </a:cxnLst>
              <a:rect l="0" t="0" r="r" b="b"/>
              <a:pathLst>
                <a:path w="800" h="811">
                  <a:moveTo>
                    <a:pt x="603" y="580"/>
                  </a:moveTo>
                  <a:lnTo>
                    <a:pt x="705" y="667"/>
                  </a:lnTo>
                  <a:lnTo>
                    <a:pt x="690" y="684"/>
                  </a:lnTo>
                  <a:lnTo>
                    <a:pt x="676" y="699"/>
                  </a:lnTo>
                  <a:lnTo>
                    <a:pt x="659" y="713"/>
                  </a:lnTo>
                  <a:lnTo>
                    <a:pt x="643" y="728"/>
                  </a:lnTo>
                  <a:lnTo>
                    <a:pt x="633" y="734"/>
                  </a:lnTo>
                  <a:lnTo>
                    <a:pt x="626" y="740"/>
                  </a:lnTo>
                  <a:lnTo>
                    <a:pt x="616" y="746"/>
                  </a:lnTo>
                  <a:lnTo>
                    <a:pt x="608" y="752"/>
                  </a:lnTo>
                  <a:lnTo>
                    <a:pt x="598" y="757"/>
                  </a:lnTo>
                  <a:lnTo>
                    <a:pt x="590" y="762"/>
                  </a:lnTo>
                  <a:lnTo>
                    <a:pt x="580" y="767"/>
                  </a:lnTo>
                  <a:lnTo>
                    <a:pt x="570" y="772"/>
                  </a:lnTo>
                  <a:lnTo>
                    <a:pt x="561" y="778"/>
                  </a:lnTo>
                  <a:lnTo>
                    <a:pt x="550" y="781"/>
                  </a:lnTo>
                  <a:lnTo>
                    <a:pt x="540" y="784"/>
                  </a:lnTo>
                  <a:lnTo>
                    <a:pt x="530" y="789"/>
                  </a:lnTo>
                  <a:lnTo>
                    <a:pt x="510" y="796"/>
                  </a:lnTo>
                  <a:lnTo>
                    <a:pt x="489" y="801"/>
                  </a:lnTo>
                  <a:lnTo>
                    <a:pt x="466" y="805"/>
                  </a:lnTo>
                  <a:lnTo>
                    <a:pt x="445" y="808"/>
                  </a:lnTo>
                  <a:lnTo>
                    <a:pt x="399" y="811"/>
                  </a:lnTo>
                  <a:lnTo>
                    <a:pt x="358" y="809"/>
                  </a:lnTo>
                  <a:lnTo>
                    <a:pt x="319" y="803"/>
                  </a:lnTo>
                  <a:lnTo>
                    <a:pt x="300" y="797"/>
                  </a:lnTo>
                  <a:lnTo>
                    <a:pt x="281" y="792"/>
                  </a:lnTo>
                  <a:lnTo>
                    <a:pt x="262" y="786"/>
                  </a:lnTo>
                  <a:lnTo>
                    <a:pt x="244" y="779"/>
                  </a:lnTo>
                  <a:lnTo>
                    <a:pt x="226" y="772"/>
                  </a:lnTo>
                  <a:lnTo>
                    <a:pt x="217" y="766"/>
                  </a:lnTo>
                  <a:lnTo>
                    <a:pt x="209" y="762"/>
                  </a:lnTo>
                  <a:lnTo>
                    <a:pt x="201" y="757"/>
                  </a:lnTo>
                  <a:lnTo>
                    <a:pt x="193" y="752"/>
                  </a:lnTo>
                  <a:lnTo>
                    <a:pt x="184" y="747"/>
                  </a:lnTo>
                  <a:lnTo>
                    <a:pt x="175" y="741"/>
                  </a:lnTo>
                  <a:lnTo>
                    <a:pt x="146" y="718"/>
                  </a:lnTo>
                  <a:lnTo>
                    <a:pt x="130" y="705"/>
                  </a:lnTo>
                  <a:lnTo>
                    <a:pt x="117" y="692"/>
                  </a:lnTo>
                  <a:lnTo>
                    <a:pt x="103" y="678"/>
                  </a:lnTo>
                  <a:lnTo>
                    <a:pt x="91" y="662"/>
                  </a:lnTo>
                  <a:lnTo>
                    <a:pt x="79" y="648"/>
                  </a:lnTo>
                  <a:lnTo>
                    <a:pt x="67" y="632"/>
                  </a:lnTo>
                  <a:lnTo>
                    <a:pt x="57" y="615"/>
                  </a:lnTo>
                  <a:lnTo>
                    <a:pt x="48" y="598"/>
                  </a:lnTo>
                  <a:lnTo>
                    <a:pt x="39" y="581"/>
                  </a:lnTo>
                  <a:lnTo>
                    <a:pt x="31" y="563"/>
                  </a:lnTo>
                  <a:lnTo>
                    <a:pt x="19" y="525"/>
                  </a:lnTo>
                  <a:lnTo>
                    <a:pt x="8" y="486"/>
                  </a:lnTo>
                  <a:lnTo>
                    <a:pt x="0" y="405"/>
                  </a:lnTo>
                  <a:lnTo>
                    <a:pt x="2" y="363"/>
                  </a:lnTo>
                  <a:lnTo>
                    <a:pt x="8" y="323"/>
                  </a:lnTo>
                  <a:lnTo>
                    <a:pt x="19" y="284"/>
                  </a:lnTo>
                  <a:lnTo>
                    <a:pt x="25" y="265"/>
                  </a:lnTo>
                  <a:lnTo>
                    <a:pt x="31" y="247"/>
                  </a:lnTo>
                  <a:lnTo>
                    <a:pt x="39" y="229"/>
                  </a:lnTo>
                  <a:lnTo>
                    <a:pt x="48" y="212"/>
                  </a:lnTo>
                  <a:lnTo>
                    <a:pt x="57" y="195"/>
                  </a:lnTo>
                  <a:lnTo>
                    <a:pt x="67" y="178"/>
                  </a:lnTo>
                  <a:lnTo>
                    <a:pt x="79" y="162"/>
                  </a:lnTo>
                  <a:lnTo>
                    <a:pt x="91" y="146"/>
                  </a:lnTo>
                  <a:lnTo>
                    <a:pt x="103" y="133"/>
                  </a:lnTo>
                  <a:lnTo>
                    <a:pt x="117" y="118"/>
                  </a:lnTo>
                  <a:lnTo>
                    <a:pt x="130" y="105"/>
                  </a:lnTo>
                  <a:lnTo>
                    <a:pt x="146" y="91"/>
                  </a:lnTo>
                  <a:lnTo>
                    <a:pt x="160" y="79"/>
                  </a:lnTo>
                  <a:lnTo>
                    <a:pt x="169" y="74"/>
                  </a:lnTo>
                  <a:lnTo>
                    <a:pt x="175" y="68"/>
                  </a:lnTo>
                  <a:lnTo>
                    <a:pt x="184" y="63"/>
                  </a:lnTo>
                  <a:lnTo>
                    <a:pt x="193" y="58"/>
                  </a:lnTo>
                  <a:lnTo>
                    <a:pt x="201" y="52"/>
                  </a:lnTo>
                  <a:lnTo>
                    <a:pt x="209" y="47"/>
                  </a:lnTo>
                  <a:lnTo>
                    <a:pt x="217" y="44"/>
                  </a:lnTo>
                  <a:lnTo>
                    <a:pt x="226" y="39"/>
                  </a:lnTo>
                  <a:lnTo>
                    <a:pt x="236" y="34"/>
                  </a:lnTo>
                  <a:lnTo>
                    <a:pt x="244" y="30"/>
                  </a:lnTo>
                  <a:lnTo>
                    <a:pt x="262" y="23"/>
                  </a:lnTo>
                  <a:lnTo>
                    <a:pt x="281" y="17"/>
                  </a:lnTo>
                  <a:lnTo>
                    <a:pt x="300" y="12"/>
                  </a:lnTo>
                  <a:lnTo>
                    <a:pt x="319" y="7"/>
                  </a:lnTo>
                  <a:lnTo>
                    <a:pt x="339" y="4"/>
                  </a:lnTo>
                  <a:lnTo>
                    <a:pt x="358" y="1"/>
                  </a:lnTo>
                  <a:lnTo>
                    <a:pt x="399" y="0"/>
                  </a:lnTo>
                  <a:lnTo>
                    <a:pt x="441" y="1"/>
                  </a:lnTo>
                  <a:lnTo>
                    <a:pt x="481" y="7"/>
                  </a:lnTo>
                  <a:lnTo>
                    <a:pt x="500" y="12"/>
                  </a:lnTo>
                  <a:lnTo>
                    <a:pt x="519" y="17"/>
                  </a:lnTo>
                  <a:lnTo>
                    <a:pt x="538" y="23"/>
                  </a:lnTo>
                  <a:lnTo>
                    <a:pt x="556" y="30"/>
                  </a:lnTo>
                  <a:lnTo>
                    <a:pt x="573" y="39"/>
                  </a:lnTo>
                  <a:lnTo>
                    <a:pt x="581" y="44"/>
                  </a:lnTo>
                  <a:lnTo>
                    <a:pt x="591" y="47"/>
                  </a:lnTo>
                  <a:lnTo>
                    <a:pt x="598" y="52"/>
                  </a:lnTo>
                  <a:lnTo>
                    <a:pt x="607" y="58"/>
                  </a:lnTo>
                  <a:lnTo>
                    <a:pt x="615" y="63"/>
                  </a:lnTo>
                  <a:lnTo>
                    <a:pt x="623" y="68"/>
                  </a:lnTo>
                  <a:lnTo>
                    <a:pt x="654" y="91"/>
                  </a:lnTo>
                  <a:lnTo>
                    <a:pt x="669" y="105"/>
                  </a:lnTo>
                  <a:lnTo>
                    <a:pt x="682" y="118"/>
                  </a:lnTo>
                  <a:lnTo>
                    <a:pt x="695" y="133"/>
                  </a:lnTo>
                  <a:lnTo>
                    <a:pt x="709" y="146"/>
                  </a:lnTo>
                  <a:lnTo>
                    <a:pt x="721" y="162"/>
                  </a:lnTo>
                  <a:lnTo>
                    <a:pt x="730" y="178"/>
                  </a:lnTo>
                  <a:lnTo>
                    <a:pt x="743" y="195"/>
                  </a:lnTo>
                  <a:lnTo>
                    <a:pt x="751" y="212"/>
                  </a:lnTo>
                  <a:lnTo>
                    <a:pt x="761" y="229"/>
                  </a:lnTo>
                  <a:lnTo>
                    <a:pt x="768" y="247"/>
                  </a:lnTo>
                  <a:lnTo>
                    <a:pt x="781" y="284"/>
                  </a:lnTo>
                  <a:lnTo>
                    <a:pt x="791" y="323"/>
                  </a:lnTo>
                  <a:lnTo>
                    <a:pt x="800" y="405"/>
                  </a:lnTo>
                  <a:lnTo>
                    <a:pt x="797" y="452"/>
                  </a:lnTo>
                  <a:lnTo>
                    <a:pt x="790" y="498"/>
                  </a:lnTo>
                  <a:lnTo>
                    <a:pt x="784" y="520"/>
                  </a:lnTo>
                  <a:lnTo>
                    <a:pt x="777" y="542"/>
                  </a:lnTo>
                  <a:lnTo>
                    <a:pt x="768" y="563"/>
                  </a:lnTo>
                  <a:lnTo>
                    <a:pt x="760" y="583"/>
                  </a:lnTo>
                  <a:lnTo>
                    <a:pt x="644" y="520"/>
                  </a:lnTo>
                  <a:lnTo>
                    <a:pt x="664" y="462"/>
                  </a:lnTo>
                  <a:lnTo>
                    <a:pt x="672" y="400"/>
                  </a:lnTo>
                  <a:lnTo>
                    <a:pt x="666" y="345"/>
                  </a:lnTo>
                  <a:lnTo>
                    <a:pt x="660" y="320"/>
                  </a:lnTo>
                  <a:lnTo>
                    <a:pt x="652" y="294"/>
                  </a:lnTo>
                  <a:lnTo>
                    <a:pt x="646" y="282"/>
                  </a:lnTo>
                  <a:lnTo>
                    <a:pt x="639" y="271"/>
                  </a:lnTo>
                  <a:lnTo>
                    <a:pt x="633" y="260"/>
                  </a:lnTo>
                  <a:lnTo>
                    <a:pt x="626" y="249"/>
                  </a:lnTo>
                  <a:lnTo>
                    <a:pt x="610" y="227"/>
                  </a:lnTo>
                  <a:lnTo>
                    <a:pt x="593" y="209"/>
                  </a:lnTo>
                  <a:lnTo>
                    <a:pt x="574" y="192"/>
                  </a:lnTo>
                  <a:lnTo>
                    <a:pt x="564" y="184"/>
                  </a:lnTo>
                  <a:lnTo>
                    <a:pt x="559" y="180"/>
                  </a:lnTo>
                  <a:lnTo>
                    <a:pt x="553" y="176"/>
                  </a:lnTo>
                  <a:lnTo>
                    <a:pt x="544" y="169"/>
                  </a:lnTo>
                  <a:lnTo>
                    <a:pt x="532" y="163"/>
                  </a:lnTo>
                  <a:lnTo>
                    <a:pt x="519" y="157"/>
                  </a:lnTo>
                  <a:lnTo>
                    <a:pt x="507" y="152"/>
                  </a:lnTo>
                  <a:lnTo>
                    <a:pt x="495" y="146"/>
                  </a:lnTo>
                  <a:lnTo>
                    <a:pt x="483" y="142"/>
                  </a:lnTo>
                  <a:lnTo>
                    <a:pt x="471" y="139"/>
                  </a:lnTo>
                  <a:lnTo>
                    <a:pt x="459" y="135"/>
                  </a:lnTo>
                  <a:lnTo>
                    <a:pt x="431" y="131"/>
                  </a:lnTo>
                  <a:lnTo>
                    <a:pt x="404" y="130"/>
                  </a:lnTo>
                  <a:lnTo>
                    <a:pt x="351" y="135"/>
                  </a:lnTo>
                  <a:lnTo>
                    <a:pt x="325" y="142"/>
                  </a:lnTo>
                  <a:lnTo>
                    <a:pt x="300" y="152"/>
                  </a:lnTo>
                  <a:lnTo>
                    <a:pt x="288" y="157"/>
                  </a:lnTo>
                  <a:lnTo>
                    <a:pt x="277" y="163"/>
                  </a:lnTo>
                  <a:lnTo>
                    <a:pt x="266" y="169"/>
                  </a:lnTo>
                  <a:lnTo>
                    <a:pt x="254" y="176"/>
                  </a:lnTo>
                  <a:lnTo>
                    <a:pt x="244" y="184"/>
                  </a:lnTo>
                  <a:lnTo>
                    <a:pt x="234" y="192"/>
                  </a:lnTo>
                  <a:lnTo>
                    <a:pt x="215" y="209"/>
                  </a:lnTo>
                  <a:lnTo>
                    <a:pt x="198" y="227"/>
                  </a:lnTo>
                  <a:lnTo>
                    <a:pt x="182" y="249"/>
                  </a:lnTo>
                  <a:lnTo>
                    <a:pt x="169" y="271"/>
                  </a:lnTo>
                  <a:lnTo>
                    <a:pt x="157" y="294"/>
                  </a:lnTo>
                  <a:lnTo>
                    <a:pt x="141" y="345"/>
                  </a:lnTo>
                  <a:lnTo>
                    <a:pt x="136" y="400"/>
                  </a:lnTo>
                  <a:lnTo>
                    <a:pt x="141" y="455"/>
                  </a:lnTo>
                  <a:lnTo>
                    <a:pt x="148" y="480"/>
                  </a:lnTo>
                  <a:lnTo>
                    <a:pt x="157" y="506"/>
                  </a:lnTo>
                  <a:lnTo>
                    <a:pt x="163" y="517"/>
                  </a:lnTo>
                  <a:lnTo>
                    <a:pt x="169" y="529"/>
                  </a:lnTo>
                  <a:lnTo>
                    <a:pt x="175" y="540"/>
                  </a:lnTo>
                  <a:lnTo>
                    <a:pt x="182" y="551"/>
                  </a:lnTo>
                  <a:lnTo>
                    <a:pt x="198" y="571"/>
                  </a:lnTo>
                  <a:lnTo>
                    <a:pt x="215" y="591"/>
                  </a:lnTo>
                  <a:lnTo>
                    <a:pt x="234" y="608"/>
                  </a:lnTo>
                  <a:lnTo>
                    <a:pt x="244" y="616"/>
                  </a:lnTo>
                  <a:lnTo>
                    <a:pt x="249" y="620"/>
                  </a:lnTo>
                  <a:lnTo>
                    <a:pt x="254" y="623"/>
                  </a:lnTo>
                  <a:lnTo>
                    <a:pt x="266" y="630"/>
                  </a:lnTo>
                  <a:lnTo>
                    <a:pt x="277" y="637"/>
                  </a:lnTo>
                  <a:lnTo>
                    <a:pt x="288" y="643"/>
                  </a:lnTo>
                  <a:lnTo>
                    <a:pt x="300" y="648"/>
                  </a:lnTo>
                  <a:lnTo>
                    <a:pt x="312" y="654"/>
                  </a:lnTo>
                  <a:lnTo>
                    <a:pt x="325" y="658"/>
                  </a:lnTo>
                  <a:lnTo>
                    <a:pt x="338" y="660"/>
                  </a:lnTo>
                  <a:lnTo>
                    <a:pt x="351" y="664"/>
                  </a:lnTo>
                  <a:lnTo>
                    <a:pt x="376" y="667"/>
                  </a:lnTo>
                  <a:lnTo>
                    <a:pt x="404" y="670"/>
                  </a:lnTo>
                  <a:lnTo>
                    <a:pt x="445" y="664"/>
                  </a:lnTo>
                  <a:lnTo>
                    <a:pt x="478" y="655"/>
                  </a:lnTo>
                  <a:lnTo>
                    <a:pt x="506" y="648"/>
                  </a:lnTo>
                  <a:lnTo>
                    <a:pt x="518" y="642"/>
                  </a:lnTo>
                  <a:lnTo>
                    <a:pt x="528" y="637"/>
                  </a:lnTo>
                  <a:lnTo>
                    <a:pt x="538" y="631"/>
                  </a:lnTo>
                  <a:lnTo>
                    <a:pt x="549" y="625"/>
                  </a:lnTo>
                  <a:lnTo>
                    <a:pt x="557" y="619"/>
                  </a:lnTo>
                  <a:lnTo>
                    <a:pt x="566" y="611"/>
                  </a:lnTo>
                  <a:lnTo>
                    <a:pt x="584" y="597"/>
                  </a:lnTo>
                  <a:lnTo>
                    <a:pt x="603" y="580"/>
                  </a:lnTo>
                  <a:lnTo>
                    <a:pt x="603" y="580"/>
                  </a:lnTo>
                  <a:close/>
                </a:path>
              </a:pathLst>
            </a:custGeom>
            <a:solidFill>
              <a:srgbClr val="000000"/>
            </a:solidFill>
            <a:ln w="9525">
              <a:solidFill>
                <a:srgbClr val="3399FF"/>
              </a:solidFill>
              <a:round/>
              <a:headEnd/>
              <a:tailEnd/>
            </a:ln>
          </p:spPr>
          <p:txBody>
            <a:bodyPr/>
            <a:lstStyle/>
            <a:p>
              <a:endParaRPr lang="zh-CN" altLang="en-US" sz="2000"/>
            </a:p>
          </p:txBody>
        </p:sp>
        <p:sp>
          <p:nvSpPr>
            <p:cNvPr id="269340" name="Freeform 28"/>
            <p:cNvSpPr>
              <a:spLocks/>
            </p:cNvSpPr>
            <p:nvPr/>
          </p:nvSpPr>
          <p:spPr bwMode="auto">
            <a:xfrm>
              <a:off x="2450" y="2799"/>
              <a:ext cx="590" cy="206"/>
            </a:xfrm>
            <a:custGeom>
              <a:avLst/>
              <a:gdLst/>
              <a:ahLst/>
              <a:cxnLst>
                <a:cxn ang="0">
                  <a:pos x="131" y="412"/>
                </a:cxn>
                <a:cxn ang="0">
                  <a:pos x="1180" y="410"/>
                </a:cxn>
                <a:cxn ang="0">
                  <a:pos x="1180" y="16"/>
                </a:cxn>
                <a:cxn ang="0">
                  <a:pos x="997" y="16"/>
                </a:cxn>
                <a:cxn ang="0">
                  <a:pos x="997" y="67"/>
                </a:cxn>
                <a:cxn ang="0">
                  <a:pos x="1109" y="67"/>
                </a:cxn>
                <a:cxn ang="0">
                  <a:pos x="1109" y="123"/>
                </a:cxn>
                <a:cxn ang="0">
                  <a:pos x="1000" y="123"/>
                </a:cxn>
                <a:cxn ang="0">
                  <a:pos x="1000" y="177"/>
                </a:cxn>
                <a:cxn ang="0">
                  <a:pos x="1105" y="177"/>
                </a:cxn>
                <a:cxn ang="0">
                  <a:pos x="1105" y="240"/>
                </a:cxn>
                <a:cxn ang="0">
                  <a:pos x="996" y="240"/>
                </a:cxn>
                <a:cxn ang="0">
                  <a:pos x="996" y="293"/>
                </a:cxn>
                <a:cxn ang="0">
                  <a:pos x="1103" y="293"/>
                </a:cxn>
                <a:cxn ang="0">
                  <a:pos x="1103" y="356"/>
                </a:cxn>
                <a:cxn ang="0">
                  <a:pos x="847" y="356"/>
                </a:cxn>
                <a:cxn ang="0">
                  <a:pos x="847" y="0"/>
                </a:cxn>
                <a:cxn ang="0">
                  <a:pos x="428" y="0"/>
                </a:cxn>
                <a:cxn ang="0">
                  <a:pos x="240" y="190"/>
                </a:cxn>
                <a:cxn ang="0">
                  <a:pos x="0" y="190"/>
                </a:cxn>
                <a:cxn ang="0">
                  <a:pos x="71" y="263"/>
                </a:cxn>
                <a:cxn ang="0">
                  <a:pos x="107" y="349"/>
                </a:cxn>
                <a:cxn ang="0">
                  <a:pos x="131" y="412"/>
                </a:cxn>
                <a:cxn ang="0">
                  <a:pos x="131" y="412"/>
                </a:cxn>
              </a:cxnLst>
              <a:rect l="0" t="0" r="r" b="b"/>
              <a:pathLst>
                <a:path w="1180" h="412">
                  <a:moveTo>
                    <a:pt x="131" y="412"/>
                  </a:moveTo>
                  <a:lnTo>
                    <a:pt x="1180" y="410"/>
                  </a:lnTo>
                  <a:lnTo>
                    <a:pt x="1180" y="16"/>
                  </a:lnTo>
                  <a:lnTo>
                    <a:pt x="997" y="16"/>
                  </a:lnTo>
                  <a:lnTo>
                    <a:pt x="997" y="67"/>
                  </a:lnTo>
                  <a:lnTo>
                    <a:pt x="1109" y="67"/>
                  </a:lnTo>
                  <a:lnTo>
                    <a:pt x="1109" y="123"/>
                  </a:lnTo>
                  <a:lnTo>
                    <a:pt x="1000" y="123"/>
                  </a:lnTo>
                  <a:lnTo>
                    <a:pt x="1000" y="177"/>
                  </a:lnTo>
                  <a:lnTo>
                    <a:pt x="1105" y="177"/>
                  </a:lnTo>
                  <a:lnTo>
                    <a:pt x="1105" y="240"/>
                  </a:lnTo>
                  <a:lnTo>
                    <a:pt x="996" y="240"/>
                  </a:lnTo>
                  <a:lnTo>
                    <a:pt x="996" y="293"/>
                  </a:lnTo>
                  <a:lnTo>
                    <a:pt x="1103" y="293"/>
                  </a:lnTo>
                  <a:lnTo>
                    <a:pt x="1103" y="356"/>
                  </a:lnTo>
                  <a:lnTo>
                    <a:pt x="847" y="356"/>
                  </a:lnTo>
                  <a:lnTo>
                    <a:pt x="847" y="0"/>
                  </a:lnTo>
                  <a:lnTo>
                    <a:pt x="428" y="0"/>
                  </a:lnTo>
                  <a:lnTo>
                    <a:pt x="240" y="190"/>
                  </a:lnTo>
                  <a:lnTo>
                    <a:pt x="0" y="190"/>
                  </a:lnTo>
                  <a:lnTo>
                    <a:pt x="71" y="263"/>
                  </a:lnTo>
                  <a:lnTo>
                    <a:pt x="107" y="349"/>
                  </a:lnTo>
                  <a:lnTo>
                    <a:pt x="131" y="412"/>
                  </a:lnTo>
                  <a:lnTo>
                    <a:pt x="131" y="412"/>
                  </a:lnTo>
                  <a:close/>
                </a:path>
              </a:pathLst>
            </a:custGeom>
            <a:solidFill>
              <a:srgbClr val="000000"/>
            </a:solidFill>
            <a:ln w="9525">
              <a:solidFill>
                <a:srgbClr val="3399FF"/>
              </a:solidFill>
              <a:round/>
              <a:headEnd/>
              <a:tailEnd/>
            </a:ln>
          </p:spPr>
          <p:txBody>
            <a:bodyPr/>
            <a:lstStyle/>
            <a:p>
              <a:endParaRPr lang="zh-CN" altLang="en-US" sz="2000"/>
            </a:p>
          </p:txBody>
        </p:sp>
        <p:sp>
          <p:nvSpPr>
            <p:cNvPr id="269341" name="Freeform 29"/>
            <p:cNvSpPr>
              <a:spLocks/>
            </p:cNvSpPr>
            <p:nvPr/>
          </p:nvSpPr>
          <p:spPr bwMode="auto">
            <a:xfrm>
              <a:off x="2418" y="2609"/>
              <a:ext cx="620" cy="308"/>
            </a:xfrm>
            <a:custGeom>
              <a:avLst/>
              <a:gdLst/>
              <a:ahLst/>
              <a:cxnLst>
                <a:cxn ang="0">
                  <a:pos x="220" y="583"/>
                </a:cxn>
                <a:cxn ang="0">
                  <a:pos x="220" y="259"/>
                </a:cxn>
                <a:cxn ang="0">
                  <a:pos x="103" y="190"/>
                </a:cxn>
                <a:cxn ang="0">
                  <a:pos x="58" y="278"/>
                </a:cxn>
                <a:cxn ang="0">
                  <a:pos x="0" y="247"/>
                </a:cxn>
                <a:cxn ang="0">
                  <a:pos x="121" y="0"/>
                </a:cxn>
                <a:cxn ang="0">
                  <a:pos x="187" y="27"/>
                </a:cxn>
                <a:cxn ang="0">
                  <a:pos x="143" y="119"/>
                </a:cxn>
                <a:cxn ang="0">
                  <a:pos x="247" y="188"/>
                </a:cxn>
                <a:cxn ang="0">
                  <a:pos x="1072" y="188"/>
                </a:cxn>
                <a:cxn ang="0">
                  <a:pos x="1083" y="193"/>
                </a:cxn>
                <a:cxn ang="0">
                  <a:pos x="1096" y="198"/>
                </a:cxn>
                <a:cxn ang="0">
                  <a:pos x="1111" y="207"/>
                </a:cxn>
                <a:cxn ang="0">
                  <a:pos x="1121" y="211"/>
                </a:cxn>
                <a:cxn ang="0">
                  <a:pos x="1128" y="216"/>
                </a:cxn>
                <a:cxn ang="0">
                  <a:pos x="1139" y="221"/>
                </a:cxn>
                <a:cxn ang="0">
                  <a:pos x="1147" y="227"/>
                </a:cxn>
                <a:cxn ang="0">
                  <a:pos x="1164" y="242"/>
                </a:cxn>
                <a:cxn ang="0">
                  <a:pos x="1181" y="258"/>
                </a:cxn>
                <a:cxn ang="0">
                  <a:pos x="1196" y="277"/>
                </a:cxn>
                <a:cxn ang="0">
                  <a:pos x="1208" y="300"/>
                </a:cxn>
                <a:cxn ang="0">
                  <a:pos x="1219" y="326"/>
                </a:cxn>
                <a:cxn ang="0">
                  <a:pos x="1227" y="352"/>
                </a:cxn>
                <a:cxn ang="0">
                  <a:pos x="1238" y="395"/>
                </a:cxn>
                <a:cxn ang="0">
                  <a:pos x="1242" y="412"/>
                </a:cxn>
                <a:cxn ang="0">
                  <a:pos x="1179" y="412"/>
                </a:cxn>
                <a:cxn ang="0">
                  <a:pos x="1173" y="374"/>
                </a:cxn>
                <a:cxn ang="0">
                  <a:pos x="1167" y="356"/>
                </a:cxn>
                <a:cxn ang="0">
                  <a:pos x="1158" y="338"/>
                </a:cxn>
                <a:cxn ang="0">
                  <a:pos x="1146" y="321"/>
                </a:cxn>
                <a:cxn ang="0">
                  <a:pos x="1128" y="305"/>
                </a:cxn>
                <a:cxn ang="0">
                  <a:pos x="1110" y="290"/>
                </a:cxn>
                <a:cxn ang="0">
                  <a:pos x="1102" y="284"/>
                </a:cxn>
                <a:cxn ang="0">
                  <a:pos x="1094" y="278"/>
                </a:cxn>
                <a:cxn ang="0">
                  <a:pos x="1085" y="273"/>
                </a:cxn>
                <a:cxn ang="0">
                  <a:pos x="1079" y="269"/>
                </a:cxn>
                <a:cxn ang="0">
                  <a:pos x="1067" y="263"/>
                </a:cxn>
                <a:cxn ang="0">
                  <a:pos x="1056" y="256"/>
                </a:cxn>
                <a:cxn ang="0">
                  <a:pos x="1049" y="252"/>
                </a:cxn>
                <a:cxn ang="0">
                  <a:pos x="1043" y="249"/>
                </a:cxn>
                <a:cxn ang="0">
                  <a:pos x="294" y="249"/>
                </a:cxn>
                <a:cxn ang="0">
                  <a:pos x="294" y="616"/>
                </a:cxn>
                <a:cxn ang="0">
                  <a:pos x="220" y="583"/>
                </a:cxn>
                <a:cxn ang="0">
                  <a:pos x="220" y="583"/>
                </a:cxn>
              </a:cxnLst>
              <a:rect l="0" t="0" r="r" b="b"/>
              <a:pathLst>
                <a:path w="1242" h="616">
                  <a:moveTo>
                    <a:pt x="220" y="583"/>
                  </a:moveTo>
                  <a:lnTo>
                    <a:pt x="220" y="259"/>
                  </a:lnTo>
                  <a:lnTo>
                    <a:pt x="103" y="190"/>
                  </a:lnTo>
                  <a:lnTo>
                    <a:pt x="58" y="278"/>
                  </a:lnTo>
                  <a:lnTo>
                    <a:pt x="0" y="247"/>
                  </a:lnTo>
                  <a:lnTo>
                    <a:pt x="121" y="0"/>
                  </a:lnTo>
                  <a:lnTo>
                    <a:pt x="187" y="27"/>
                  </a:lnTo>
                  <a:lnTo>
                    <a:pt x="143" y="119"/>
                  </a:lnTo>
                  <a:lnTo>
                    <a:pt x="247" y="188"/>
                  </a:lnTo>
                  <a:lnTo>
                    <a:pt x="1072" y="188"/>
                  </a:lnTo>
                  <a:lnTo>
                    <a:pt x="1083" y="193"/>
                  </a:lnTo>
                  <a:lnTo>
                    <a:pt x="1096" y="198"/>
                  </a:lnTo>
                  <a:lnTo>
                    <a:pt x="1111" y="207"/>
                  </a:lnTo>
                  <a:lnTo>
                    <a:pt x="1121" y="211"/>
                  </a:lnTo>
                  <a:lnTo>
                    <a:pt x="1128" y="216"/>
                  </a:lnTo>
                  <a:lnTo>
                    <a:pt x="1139" y="221"/>
                  </a:lnTo>
                  <a:lnTo>
                    <a:pt x="1147" y="227"/>
                  </a:lnTo>
                  <a:lnTo>
                    <a:pt x="1164" y="242"/>
                  </a:lnTo>
                  <a:lnTo>
                    <a:pt x="1181" y="258"/>
                  </a:lnTo>
                  <a:lnTo>
                    <a:pt x="1196" y="277"/>
                  </a:lnTo>
                  <a:lnTo>
                    <a:pt x="1208" y="300"/>
                  </a:lnTo>
                  <a:lnTo>
                    <a:pt x="1219" y="326"/>
                  </a:lnTo>
                  <a:lnTo>
                    <a:pt x="1227" y="352"/>
                  </a:lnTo>
                  <a:lnTo>
                    <a:pt x="1238" y="395"/>
                  </a:lnTo>
                  <a:lnTo>
                    <a:pt x="1242" y="412"/>
                  </a:lnTo>
                  <a:lnTo>
                    <a:pt x="1179" y="412"/>
                  </a:lnTo>
                  <a:lnTo>
                    <a:pt x="1173" y="374"/>
                  </a:lnTo>
                  <a:lnTo>
                    <a:pt x="1167" y="356"/>
                  </a:lnTo>
                  <a:lnTo>
                    <a:pt x="1158" y="338"/>
                  </a:lnTo>
                  <a:lnTo>
                    <a:pt x="1146" y="321"/>
                  </a:lnTo>
                  <a:lnTo>
                    <a:pt x="1128" y="305"/>
                  </a:lnTo>
                  <a:lnTo>
                    <a:pt x="1110" y="290"/>
                  </a:lnTo>
                  <a:lnTo>
                    <a:pt x="1102" y="284"/>
                  </a:lnTo>
                  <a:lnTo>
                    <a:pt x="1094" y="278"/>
                  </a:lnTo>
                  <a:lnTo>
                    <a:pt x="1085" y="273"/>
                  </a:lnTo>
                  <a:lnTo>
                    <a:pt x="1079" y="269"/>
                  </a:lnTo>
                  <a:lnTo>
                    <a:pt x="1067" y="263"/>
                  </a:lnTo>
                  <a:lnTo>
                    <a:pt x="1056" y="256"/>
                  </a:lnTo>
                  <a:lnTo>
                    <a:pt x="1049" y="252"/>
                  </a:lnTo>
                  <a:lnTo>
                    <a:pt x="1043" y="249"/>
                  </a:lnTo>
                  <a:lnTo>
                    <a:pt x="294" y="249"/>
                  </a:lnTo>
                  <a:lnTo>
                    <a:pt x="294" y="616"/>
                  </a:lnTo>
                  <a:lnTo>
                    <a:pt x="220" y="583"/>
                  </a:lnTo>
                  <a:lnTo>
                    <a:pt x="220" y="583"/>
                  </a:lnTo>
                  <a:close/>
                </a:path>
              </a:pathLst>
            </a:custGeom>
            <a:solidFill>
              <a:srgbClr val="000000"/>
            </a:solidFill>
            <a:ln w="9525">
              <a:solidFill>
                <a:srgbClr val="3399FF"/>
              </a:solidFill>
              <a:round/>
              <a:headEnd/>
              <a:tailEnd/>
            </a:ln>
          </p:spPr>
          <p:txBody>
            <a:bodyPr/>
            <a:lstStyle/>
            <a:p>
              <a:endParaRPr lang="zh-CN" altLang="en-US" sz="2000"/>
            </a:p>
          </p:txBody>
        </p:sp>
        <p:sp>
          <p:nvSpPr>
            <p:cNvPr id="269342" name="Freeform 30"/>
            <p:cNvSpPr>
              <a:spLocks/>
            </p:cNvSpPr>
            <p:nvPr/>
          </p:nvSpPr>
          <p:spPr bwMode="auto">
            <a:xfrm>
              <a:off x="2190" y="2638"/>
              <a:ext cx="212" cy="167"/>
            </a:xfrm>
            <a:custGeom>
              <a:avLst/>
              <a:gdLst/>
              <a:ahLst/>
              <a:cxnLst>
                <a:cxn ang="0">
                  <a:pos x="0" y="0"/>
                </a:cxn>
                <a:cxn ang="0">
                  <a:pos x="0" y="239"/>
                </a:cxn>
                <a:cxn ang="0">
                  <a:pos x="4" y="248"/>
                </a:cxn>
                <a:cxn ang="0">
                  <a:pos x="14" y="273"/>
                </a:cxn>
                <a:cxn ang="0">
                  <a:pos x="22" y="287"/>
                </a:cxn>
                <a:cxn ang="0">
                  <a:pos x="33" y="302"/>
                </a:cxn>
                <a:cxn ang="0">
                  <a:pos x="46" y="314"/>
                </a:cxn>
                <a:cxn ang="0">
                  <a:pos x="54" y="320"/>
                </a:cxn>
                <a:cxn ang="0">
                  <a:pos x="62" y="324"/>
                </a:cxn>
                <a:cxn ang="0">
                  <a:pos x="73" y="328"/>
                </a:cxn>
                <a:cxn ang="0">
                  <a:pos x="91" y="331"/>
                </a:cxn>
                <a:cxn ang="0">
                  <a:pos x="139" y="333"/>
                </a:cxn>
                <a:cxn ang="0">
                  <a:pos x="261" y="333"/>
                </a:cxn>
                <a:cxn ang="0">
                  <a:pos x="375" y="327"/>
                </a:cxn>
                <a:cxn ang="0">
                  <a:pos x="425" y="324"/>
                </a:cxn>
                <a:cxn ang="0">
                  <a:pos x="420" y="296"/>
                </a:cxn>
                <a:cxn ang="0">
                  <a:pos x="414" y="281"/>
                </a:cxn>
                <a:cxn ang="0">
                  <a:pos x="404" y="266"/>
                </a:cxn>
                <a:cxn ang="0">
                  <a:pos x="390" y="253"/>
                </a:cxn>
                <a:cxn ang="0">
                  <a:pos x="381" y="246"/>
                </a:cxn>
                <a:cxn ang="0">
                  <a:pos x="370" y="239"/>
                </a:cxn>
                <a:cxn ang="0">
                  <a:pos x="357" y="232"/>
                </a:cxn>
                <a:cxn ang="0">
                  <a:pos x="343" y="228"/>
                </a:cxn>
                <a:cxn ang="0">
                  <a:pos x="327" y="224"/>
                </a:cxn>
                <a:cxn ang="0">
                  <a:pos x="308" y="220"/>
                </a:cxn>
                <a:cxn ang="0">
                  <a:pos x="268" y="218"/>
                </a:cxn>
                <a:cxn ang="0">
                  <a:pos x="227" y="218"/>
                </a:cxn>
                <a:cxn ang="0">
                  <a:pos x="158" y="222"/>
                </a:cxn>
                <a:cxn ang="0">
                  <a:pos x="129" y="224"/>
                </a:cxn>
                <a:cxn ang="0">
                  <a:pos x="44" y="19"/>
                </a:cxn>
                <a:cxn ang="0">
                  <a:pos x="0" y="0"/>
                </a:cxn>
                <a:cxn ang="0">
                  <a:pos x="0" y="0"/>
                </a:cxn>
              </a:cxnLst>
              <a:rect l="0" t="0" r="r" b="b"/>
              <a:pathLst>
                <a:path w="425" h="333">
                  <a:moveTo>
                    <a:pt x="0" y="0"/>
                  </a:moveTo>
                  <a:lnTo>
                    <a:pt x="0" y="239"/>
                  </a:lnTo>
                  <a:lnTo>
                    <a:pt x="4" y="248"/>
                  </a:lnTo>
                  <a:lnTo>
                    <a:pt x="14" y="273"/>
                  </a:lnTo>
                  <a:lnTo>
                    <a:pt x="22" y="287"/>
                  </a:lnTo>
                  <a:lnTo>
                    <a:pt x="33" y="302"/>
                  </a:lnTo>
                  <a:lnTo>
                    <a:pt x="46" y="314"/>
                  </a:lnTo>
                  <a:lnTo>
                    <a:pt x="54" y="320"/>
                  </a:lnTo>
                  <a:lnTo>
                    <a:pt x="62" y="324"/>
                  </a:lnTo>
                  <a:lnTo>
                    <a:pt x="73" y="328"/>
                  </a:lnTo>
                  <a:lnTo>
                    <a:pt x="91" y="331"/>
                  </a:lnTo>
                  <a:lnTo>
                    <a:pt x="139" y="333"/>
                  </a:lnTo>
                  <a:lnTo>
                    <a:pt x="261" y="333"/>
                  </a:lnTo>
                  <a:lnTo>
                    <a:pt x="375" y="327"/>
                  </a:lnTo>
                  <a:lnTo>
                    <a:pt x="425" y="324"/>
                  </a:lnTo>
                  <a:lnTo>
                    <a:pt x="420" y="296"/>
                  </a:lnTo>
                  <a:lnTo>
                    <a:pt x="414" y="281"/>
                  </a:lnTo>
                  <a:lnTo>
                    <a:pt x="404" y="266"/>
                  </a:lnTo>
                  <a:lnTo>
                    <a:pt x="390" y="253"/>
                  </a:lnTo>
                  <a:lnTo>
                    <a:pt x="381" y="246"/>
                  </a:lnTo>
                  <a:lnTo>
                    <a:pt x="370" y="239"/>
                  </a:lnTo>
                  <a:lnTo>
                    <a:pt x="357" y="232"/>
                  </a:lnTo>
                  <a:lnTo>
                    <a:pt x="343" y="228"/>
                  </a:lnTo>
                  <a:lnTo>
                    <a:pt x="327" y="224"/>
                  </a:lnTo>
                  <a:lnTo>
                    <a:pt x="308" y="220"/>
                  </a:lnTo>
                  <a:lnTo>
                    <a:pt x="268" y="218"/>
                  </a:lnTo>
                  <a:lnTo>
                    <a:pt x="227" y="218"/>
                  </a:lnTo>
                  <a:lnTo>
                    <a:pt x="158" y="222"/>
                  </a:lnTo>
                  <a:lnTo>
                    <a:pt x="129" y="224"/>
                  </a:lnTo>
                  <a:lnTo>
                    <a:pt x="44" y="19"/>
                  </a:lnTo>
                  <a:lnTo>
                    <a:pt x="0" y="0"/>
                  </a:lnTo>
                  <a:lnTo>
                    <a:pt x="0" y="0"/>
                  </a:lnTo>
                  <a:close/>
                </a:path>
              </a:pathLst>
            </a:custGeom>
            <a:solidFill>
              <a:srgbClr val="000000"/>
            </a:solidFill>
            <a:ln w="9525">
              <a:solidFill>
                <a:srgbClr val="3399FF"/>
              </a:solidFill>
              <a:round/>
              <a:headEnd/>
              <a:tailEnd/>
            </a:ln>
          </p:spPr>
          <p:txBody>
            <a:bodyPr/>
            <a:lstStyle/>
            <a:p>
              <a:endParaRPr lang="zh-CN" altLang="en-US" sz="2000"/>
            </a:p>
          </p:txBody>
        </p:sp>
        <p:sp>
          <p:nvSpPr>
            <p:cNvPr id="269343" name="Freeform 31"/>
            <p:cNvSpPr>
              <a:spLocks/>
            </p:cNvSpPr>
            <p:nvPr/>
          </p:nvSpPr>
          <p:spPr bwMode="auto">
            <a:xfrm>
              <a:off x="2258" y="2785"/>
              <a:ext cx="43" cy="80"/>
            </a:xfrm>
            <a:custGeom>
              <a:avLst/>
              <a:gdLst/>
              <a:ahLst/>
              <a:cxnLst>
                <a:cxn ang="0">
                  <a:pos x="0" y="7"/>
                </a:cxn>
                <a:cxn ang="0">
                  <a:pos x="0" y="160"/>
                </a:cxn>
                <a:cxn ang="0">
                  <a:pos x="85" y="160"/>
                </a:cxn>
                <a:cxn ang="0">
                  <a:pos x="85" y="0"/>
                </a:cxn>
                <a:cxn ang="0">
                  <a:pos x="0" y="7"/>
                </a:cxn>
                <a:cxn ang="0">
                  <a:pos x="0" y="7"/>
                </a:cxn>
              </a:cxnLst>
              <a:rect l="0" t="0" r="r" b="b"/>
              <a:pathLst>
                <a:path w="85" h="160">
                  <a:moveTo>
                    <a:pt x="0" y="7"/>
                  </a:moveTo>
                  <a:lnTo>
                    <a:pt x="0" y="160"/>
                  </a:lnTo>
                  <a:lnTo>
                    <a:pt x="85" y="160"/>
                  </a:lnTo>
                  <a:lnTo>
                    <a:pt x="85" y="0"/>
                  </a:lnTo>
                  <a:lnTo>
                    <a:pt x="0" y="7"/>
                  </a:lnTo>
                  <a:lnTo>
                    <a:pt x="0" y="7"/>
                  </a:lnTo>
                  <a:close/>
                </a:path>
              </a:pathLst>
            </a:custGeom>
            <a:solidFill>
              <a:srgbClr val="000000"/>
            </a:solidFill>
            <a:ln w="9525">
              <a:solidFill>
                <a:srgbClr val="3399FF"/>
              </a:solidFill>
              <a:round/>
              <a:headEnd/>
              <a:tailEnd/>
            </a:ln>
          </p:spPr>
          <p:txBody>
            <a:bodyPr/>
            <a:lstStyle/>
            <a:p>
              <a:endParaRPr lang="zh-CN" altLang="en-US" sz="2000"/>
            </a:p>
          </p:txBody>
        </p:sp>
        <p:sp>
          <p:nvSpPr>
            <p:cNvPr id="269344" name="Freeform 32"/>
            <p:cNvSpPr>
              <a:spLocks/>
            </p:cNvSpPr>
            <p:nvPr/>
          </p:nvSpPr>
          <p:spPr bwMode="auto">
            <a:xfrm>
              <a:off x="2262" y="3017"/>
              <a:ext cx="61" cy="61"/>
            </a:xfrm>
            <a:custGeom>
              <a:avLst/>
              <a:gdLst/>
              <a:ahLst/>
              <a:cxnLst>
                <a:cxn ang="0">
                  <a:pos x="60" y="121"/>
                </a:cxn>
                <a:cxn ang="0">
                  <a:pos x="84" y="118"/>
                </a:cxn>
                <a:cxn ang="0">
                  <a:pos x="94" y="111"/>
                </a:cxn>
                <a:cxn ang="0">
                  <a:pos x="103" y="104"/>
                </a:cxn>
                <a:cxn ang="0">
                  <a:pos x="116" y="85"/>
                </a:cxn>
                <a:cxn ang="0">
                  <a:pos x="121" y="60"/>
                </a:cxn>
                <a:cxn ang="0">
                  <a:pos x="116" y="37"/>
                </a:cxn>
                <a:cxn ang="0">
                  <a:pos x="110" y="26"/>
                </a:cxn>
                <a:cxn ang="0">
                  <a:pos x="103" y="18"/>
                </a:cxn>
                <a:cxn ang="0">
                  <a:pos x="94" y="11"/>
                </a:cxn>
                <a:cxn ang="0">
                  <a:pos x="84" y="4"/>
                </a:cxn>
                <a:cxn ang="0">
                  <a:pos x="72" y="1"/>
                </a:cxn>
                <a:cxn ang="0">
                  <a:pos x="60" y="0"/>
                </a:cxn>
                <a:cxn ang="0">
                  <a:pos x="36" y="4"/>
                </a:cxn>
                <a:cxn ang="0">
                  <a:pos x="26" y="11"/>
                </a:cxn>
                <a:cxn ang="0">
                  <a:pos x="18" y="18"/>
                </a:cxn>
                <a:cxn ang="0">
                  <a:pos x="4" y="37"/>
                </a:cxn>
                <a:cxn ang="0">
                  <a:pos x="0" y="60"/>
                </a:cxn>
                <a:cxn ang="0">
                  <a:pos x="4" y="85"/>
                </a:cxn>
                <a:cxn ang="0">
                  <a:pos x="11" y="94"/>
                </a:cxn>
                <a:cxn ang="0">
                  <a:pos x="18" y="104"/>
                </a:cxn>
                <a:cxn ang="0">
                  <a:pos x="26" y="111"/>
                </a:cxn>
                <a:cxn ang="0">
                  <a:pos x="36" y="118"/>
                </a:cxn>
                <a:cxn ang="0">
                  <a:pos x="48" y="120"/>
                </a:cxn>
                <a:cxn ang="0">
                  <a:pos x="60" y="121"/>
                </a:cxn>
                <a:cxn ang="0">
                  <a:pos x="60" y="121"/>
                </a:cxn>
              </a:cxnLst>
              <a:rect l="0" t="0" r="r" b="b"/>
              <a:pathLst>
                <a:path w="121" h="121">
                  <a:moveTo>
                    <a:pt x="60" y="121"/>
                  </a:moveTo>
                  <a:lnTo>
                    <a:pt x="84" y="118"/>
                  </a:lnTo>
                  <a:lnTo>
                    <a:pt x="94" y="111"/>
                  </a:lnTo>
                  <a:lnTo>
                    <a:pt x="103" y="104"/>
                  </a:lnTo>
                  <a:lnTo>
                    <a:pt x="116" y="85"/>
                  </a:lnTo>
                  <a:lnTo>
                    <a:pt x="121" y="60"/>
                  </a:lnTo>
                  <a:lnTo>
                    <a:pt x="116" y="37"/>
                  </a:lnTo>
                  <a:lnTo>
                    <a:pt x="110" y="26"/>
                  </a:lnTo>
                  <a:lnTo>
                    <a:pt x="103" y="18"/>
                  </a:lnTo>
                  <a:lnTo>
                    <a:pt x="94" y="11"/>
                  </a:lnTo>
                  <a:lnTo>
                    <a:pt x="84" y="4"/>
                  </a:lnTo>
                  <a:lnTo>
                    <a:pt x="72" y="1"/>
                  </a:lnTo>
                  <a:lnTo>
                    <a:pt x="60" y="0"/>
                  </a:lnTo>
                  <a:lnTo>
                    <a:pt x="36" y="4"/>
                  </a:lnTo>
                  <a:lnTo>
                    <a:pt x="26" y="11"/>
                  </a:lnTo>
                  <a:lnTo>
                    <a:pt x="18" y="18"/>
                  </a:lnTo>
                  <a:lnTo>
                    <a:pt x="4" y="37"/>
                  </a:lnTo>
                  <a:lnTo>
                    <a:pt x="0" y="60"/>
                  </a:lnTo>
                  <a:lnTo>
                    <a:pt x="4" y="85"/>
                  </a:lnTo>
                  <a:lnTo>
                    <a:pt x="11" y="94"/>
                  </a:lnTo>
                  <a:lnTo>
                    <a:pt x="18" y="104"/>
                  </a:lnTo>
                  <a:lnTo>
                    <a:pt x="26" y="111"/>
                  </a:lnTo>
                  <a:lnTo>
                    <a:pt x="36" y="118"/>
                  </a:lnTo>
                  <a:lnTo>
                    <a:pt x="48" y="120"/>
                  </a:lnTo>
                  <a:lnTo>
                    <a:pt x="60" y="121"/>
                  </a:lnTo>
                  <a:lnTo>
                    <a:pt x="60" y="121"/>
                  </a:lnTo>
                  <a:close/>
                </a:path>
              </a:pathLst>
            </a:custGeom>
            <a:solidFill>
              <a:srgbClr val="000000"/>
            </a:solidFill>
            <a:ln w="9525">
              <a:solidFill>
                <a:srgbClr val="3399FF"/>
              </a:solidFill>
              <a:round/>
              <a:headEnd/>
              <a:tailEnd/>
            </a:ln>
          </p:spPr>
          <p:txBody>
            <a:bodyPr/>
            <a:lstStyle/>
            <a:p>
              <a:endParaRPr lang="zh-CN" altLang="en-US" sz="2000"/>
            </a:p>
          </p:txBody>
        </p:sp>
        <p:sp>
          <p:nvSpPr>
            <p:cNvPr id="269345" name="Freeform 33"/>
            <p:cNvSpPr>
              <a:spLocks/>
            </p:cNvSpPr>
            <p:nvPr/>
          </p:nvSpPr>
          <p:spPr bwMode="auto">
            <a:xfrm>
              <a:off x="2980" y="3116"/>
              <a:ext cx="40" cy="40"/>
            </a:xfrm>
            <a:custGeom>
              <a:avLst/>
              <a:gdLst/>
              <a:ahLst/>
              <a:cxnLst>
                <a:cxn ang="0">
                  <a:pos x="40" y="81"/>
                </a:cxn>
                <a:cxn ang="0">
                  <a:pos x="56" y="77"/>
                </a:cxn>
                <a:cxn ang="0">
                  <a:pos x="68" y="69"/>
                </a:cxn>
                <a:cxn ang="0">
                  <a:pos x="80" y="41"/>
                </a:cxn>
                <a:cxn ang="0">
                  <a:pos x="77" y="25"/>
                </a:cxn>
                <a:cxn ang="0">
                  <a:pos x="68" y="11"/>
                </a:cxn>
                <a:cxn ang="0">
                  <a:pos x="62" y="8"/>
                </a:cxn>
                <a:cxn ang="0">
                  <a:pos x="56" y="3"/>
                </a:cxn>
                <a:cxn ang="0">
                  <a:pos x="40" y="0"/>
                </a:cxn>
                <a:cxn ang="0">
                  <a:pos x="24" y="3"/>
                </a:cxn>
                <a:cxn ang="0">
                  <a:pos x="12" y="11"/>
                </a:cxn>
                <a:cxn ang="0">
                  <a:pos x="0" y="41"/>
                </a:cxn>
                <a:cxn ang="0">
                  <a:pos x="4" y="56"/>
                </a:cxn>
                <a:cxn ang="0">
                  <a:pos x="12" y="69"/>
                </a:cxn>
                <a:cxn ang="0">
                  <a:pos x="17" y="73"/>
                </a:cxn>
                <a:cxn ang="0">
                  <a:pos x="24" y="77"/>
                </a:cxn>
                <a:cxn ang="0">
                  <a:pos x="40" y="81"/>
                </a:cxn>
                <a:cxn ang="0">
                  <a:pos x="40" y="81"/>
                </a:cxn>
              </a:cxnLst>
              <a:rect l="0" t="0" r="r" b="b"/>
              <a:pathLst>
                <a:path w="80" h="81">
                  <a:moveTo>
                    <a:pt x="40" y="81"/>
                  </a:moveTo>
                  <a:lnTo>
                    <a:pt x="56" y="77"/>
                  </a:lnTo>
                  <a:lnTo>
                    <a:pt x="68" y="69"/>
                  </a:lnTo>
                  <a:lnTo>
                    <a:pt x="80" y="41"/>
                  </a:lnTo>
                  <a:lnTo>
                    <a:pt x="77" y="25"/>
                  </a:lnTo>
                  <a:lnTo>
                    <a:pt x="68" y="11"/>
                  </a:lnTo>
                  <a:lnTo>
                    <a:pt x="62" y="8"/>
                  </a:lnTo>
                  <a:lnTo>
                    <a:pt x="56" y="3"/>
                  </a:lnTo>
                  <a:lnTo>
                    <a:pt x="40" y="0"/>
                  </a:lnTo>
                  <a:lnTo>
                    <a:pt x="24" y="3"/>
                  </a:lnTo>
                  <a:lnTo>
                    <a:pt x="12" y="11"/>
                  </a:lnTo>
                  <a:lnTo>
                    <a:pt x="0" y="41"/>
                  </a:lnTo>
                  <a:lnTo>
                    <a:pt x="4" y="56"/>
                  </a:lnTo>
                  <a:lnTo>
                    <a:pt x="12" y="69"/>
                  </a:lnTo>
                  <a:lnTo>
                    <a:pt x="17" y="73"/>
                  </a:lnTo>
                  <a:lnTo>
                    <a:pt x="24" y="77"/>
                  </a:lnTo>
                  <a:lnTo>
                    <a:pt x="40" y="81"/>
                  </a:lnTo>
                  <a:lnTo>
                    <a:pt x="40" y="81"/>
                  </a:lnTo>
                  <a:close/>
                </a:path>
              </a:pathLst>
            </a:custGeom>
            <a:solidFill>
              <a:srgbClr val="000000"/>
            </a:solidFill>
            <a:ln w="9525">
              <a:solidFill>
                <a:srgbClr val="3399FF"/>
              </a:solidFill>
              <a:round/>
              <a:headEnd/>
              <a:tailEnd/>
            </a:ln>
          </p:spPr>
          <p:txBody>
            <a:bodyPr/>
            <a:lstStyle/>
            <a:p>
              <a:endParaRPr lang="zh-CN" altLang="en-US" sz="2000"/>
            </a:p>
          </p:txBody>
        </p:sp>
        <p:sp>
          <p:nvSpPr>
            <p:cNvPr id="269346" name="Freeform 34"/>
            <p:cNvSpPr>
              <a:spLocks/>
            </p:cNvSpPr>
            <p:nvPr/>
          </p:nvSpPr>
          <p:spPr bwMode="auto">
            <a:xfrm>
              <a:off x="2387" y="3108"/>
              <a:ext cx="81" cy="82"/>
            </a:xfrm>
            <a:custGeom>
              <a:avLst/>
              <a:gdLst/>
              <a:ahLst/>
              <a:cxnLst>
                <a:cxn ang="0">
                  <a:pos x="0" y="73"/>
                </a:cxn>
                <a:cxn ang="0">
                  <a:pos x="50" y="0"/>
                </a:cxn>
                <a:cxn ang="0">
                  <a:pos x="162" y="61"/>
                </a:cxn>
                <a:cxn ang="0">
                  <a:pos x="131" y="119"/>
                </a:cxn>
                <a:cxn ang="0">
                  <a:pos x="99" y="163"/>
                </a:cxn>
                <a:cxn ang="0">
                  <a:pos x="0" y="73"/>
                </a:cxn>
                <a:cxn ang="0">
                  <a:pos x="0" y="73"/>
                </a:cxn>
              </a:cxnLst>
              <a:rect l="0" t="0" r="r" b="b"/>
              <a:pathLst>
                <a:path w="162" h="163">
                  <a:moveTo>
                    <a:pt x="0" y="73"/>
                  </a:moveTo>
                  <a:lnTo>
                    <a:pt x="50" y="0"/>
                  </a:lnTo>
                  <a:lnTo>
                    <a:pt x="162" y="61"/>
                  </a:lnTo>
                  <a:lnTo>
                    <a:pt x="131" y="119"/>
                  </a:lnTo>
                  <a:lnTo>
                    <a:pt x="99" y="163"/>
                  </a:lnTo>
                  <a:lnTo>
                    <a:pt x="0" y="73"/>
                  </a:lnTo>
                  <a:lnTo>
                    <a:pt x="0" y="73"/>
                  </a:lnTo>
                  <a:close/>
                </a:path>
              </a:pathLst>
            </a:custGeom>
            <a:solidFill>
              <a:srgbClr val="000000"/>
            </a:solidFill>
            <a:ln w="9525">
              <a:solidFill>
                <a:srgbClr val="3399FF"/>
              </a:solidFill>
              <a:round/>
              <a:headEnd/>
              <a:tailEnd/>
            </a:ln>
          </p:spPr>
          <p:txBody>
            <a:bodyPr/>
            <a:lstStyle/>
            <a:p>
              <a:endParaRPr lang="zh-CN" altLang="en-US" sz="2000"/>
            </a:p>
          </p:txBody>
        </p:sp>
        <p:sp>
          <p:nvSpPr>
            <p:cNvPr id="269347" name="Freeform 35"/>
            <p:cNvSpPr>
              <a:spLocks/>
            </p:cNvSpPr>
            <p:nvPr/>
          </p:nvSpPr>
          <p:spPr bwMode="auto">
            <a:xfrm>
              <a:off x="2874" y="3017"/>
              <a:ext cx="242" cy="243"/>
            </a:xfrm>
            <a:custGeom>
              <a:avLst/>
              <a:gdLst/>
              <a:ahLst/>
              <a:cxnLst>
                <a:cxn ang="0">
                  <a:pos x="291" y="5"/>
                </a:cxn>
                <a:cxn ang="0">
                  <a:pos x="336" y="19"/>
                </a:cxn>
                <a:cxn ang="0">
                  <a:pos x="358" y="28"/>
                </a:cxn>
                <a:cxn ang="0">
                  <a:pos x="377" y="41"/>
                </a:cxn>
                <a:cxn ang="0">
                  <a:pos x="396" y="55"/>
                </a:cxn>
                <a:cxn ang="0">
                  <a:pos x="428" y="89"/>
                </a:cxn>
                <a:cxn ang="0">
                  <a:pos x="455" y="127"/>
                </a:cxn>
                <a:cxn ang="0">
                  <a:pos x="479" y="195"/>
                </a:cxn>
                <a:cxn ang="0">
                  <a:pos x="479" y="292"/>
                </a:cxn>
                <a:cxn ang="0">
                  <a:pos x="465" y="337"/>
                </a:cxn>
                <a:cxn ang="0">
                  <a:pos x="455" y="359"/>
                </a:cxn>
                <a:cxn ang="0">
                  <a:pos x="428" y="398"/>
                </a:cxn>
                <a:cxn ang="0">
                  <a:pos x="396" y="431"/>
                </a:cxn>
                <a:cxn ang="0">
                  <a:pos x="377" y="445"/>
                </a:cxn>
                <a:cxn ang="0">
                  <a:pos x="358" y="457"/>
                </a:cxn>
                <a:cxn ang="0">
                  <a:pos x="336" y="468"/>
                </a:cxn>
                <a:cxn ang="0">
                  <a:pos x="314" y="476"/>
                </a:cxn>
                <a:cxn ang="0">
                  <a:pos x="267" y="486"/>
                </a:cxn>
                <a:cxn ang="0">
                  <a:pos x="194" y="482"/>
                </a:cxn>
                <a:cxn ang="0">
                  <a:pos x="148" y="468"/>
                </a:cxn>
                <a:cxn ang="0">
                  <a:pos x="128" y="457"/>
                </a:cxn>
                <a:cxn ang="0">
                  <a:pos x="107" y="445"/>
                </a:cxn>
                <a:cxn ang="0">
                  <a:pos x="89" y="431"/>
                </a:cxn>
                <a:cxn ang="0">
                  <a:pos x="56" y="398"/>
                </a:cxn>
                <a:cxn ang="0">
                  <a:pos x="29" y="359"/>
                </a:cxn>
                <a:cxn ang="0">
                  <a:pos x="5" y="292"/>
                </a:cxn>
                <a:cxn ang="0">
                  <a:pos x="5" y="197"/>
                </a:cxn>
                <a:cxn ang="0">
                  <a:pos x="17" y="156"/>
                </a:cxn>
                <a:cxn ang="0">
                  <a:pos x="37" y="116"/>
                </a:cxn>
                <a:cxn ang="0">
                  <a:pos x="62" y="82"/>
                </a:cxn>
                <a:cxn ang="0">
                  <a:pos x="94" y="53"/>
                </a:cxn>
                <a:cxn ang="0">
                  <a:pos x="111" y="39"/>
                </a:cxn>
                <a:cxn ang="0">
                  <a:pos x="130" y="28"/>
                </a:cxn>
                <a:cxn ang="0">
                  <a:pos x="148" y="19"/>
                </a:cxn>
                <a:cxn ang="0">
                  <a:pos x="169" y="11"/>
                </a:cxn>
                <a:cxn ang="0">
                  <a:pos x="212" y="2"/>
                </a:cxn>
                <a:cxn ang="0">
                  <a:pos x="199" y="120"/>
                </a:cxn>
                <a:cxn ang="0">
                  <a:pos x="180" y="129"/>
                </a:cxn>
                <a:cxn ang="0">
                  <a:pos x="134" y="178"/>
                </a:cxn>
                <a:cxn ang="0">
                  <a:pos x="117" y="245"/>
                </a:cxn>
                <a:cxn ang="0">
                  <a:pos x="128" y="298"/>
                </a:cxn>
                <a:cxn ang="0">
                  <a:pos x="140" y="321"/>
                </a:cxn>
                <a:cxn ang="0">
                  <a:pos x="155" y="342"/>
                </a:cxn>
                <a:cxn ang="0">
                  <a:pos x="188" y="365"/>
                </a:cxn>
                <a:cxn ang="0">
                  <a:pos x="212" y="375"/>
                </a:cxn>
                <a:cxn ang="0">
                  <a:pos x="252" y="381"/>
                </a:cxn>
                <a:cxn ang="0">
                  <a:pos x="306" y="371"/>
                </a:cxn>
                <a:cxn ang="0">
                  <a:pos x="329" y="358"/>
                </a:cxn>
                <a:cxn ang="0">
                  <a:pos x="365" y="321"/>
                </a:cxn>
                <a:cxn ang="0">
                  <a:pos x="388" y="245"/>
                </a:cxn>
                <a:cxn ang="0">
                  <a:pos x="377" y="191"/>
                </a:cxn>
                <a:cxn ang="0">
                  <a:pos x="365" y="168"/>
                </a:cxn>
                <a:cxn ang="0">
                  <a:pos x="348" y="147"/>
                </a:cxn>
                <a:cxn ang="0">
                  <a:pos x="318" y="124"/>
                </a:cxn>
                <a:cxn ang="0">
                  <a:pos x="294" y="115"/>
                </a:cxn>
                <a:cxn ang="0">
                  <a:pos x="252" y="107"/>
                </a:cxn>
                <a:cxn ang="0">
                  <a:pos x="243" y="92"/>
                </a:cxn>
                <a:cxn ang="0">
                  <a:pos x="243" y="44"/>
                </a:cxn>
                <a:cxn ang="0">
                  <a:pos x="243" y="17"/>
                </a:cxn>
                <a:cxn ang="0">
                  <a:pos x="243" y="0"/>
                </a:cxn>
              </a:cxnLst>
              <a:rect l="0" t="0" r="r" b="b"/>
              <a:pathLst>
                <a:path w="484" h="486">
                  <a:moveTo>
                    <a:pt x="243" y="0"/>
                  </a:moveTo>
                  <a:lnTo>
                    <a:pt x="291" y="5"/>
                  </a:lnTo>
                  <a:lnTo>
                    <a:pt x="314" y="10"/>
                  </a:lnTo>
                  <a:lnTo>
                    <a:pt x="336" y="19"/>
                  </a:lnTo>
                  <a:lnTo>
                    <a:pt x="347" y="24"/>
                  </a:lnTo>
                  <a:lnTo>
                    <a:pt x="358" y="28"/>
                  </a:lnTo>
                  <a:lnTo>
                    <a:pt x="368" y="34"/>
                  </a:lnTo>
                  <a:lnTo>
                    <a:pt x="377" y="41"/>
                  </a:lnTo>
                  <a:lnTo>
                    <a:pt x="387" y="48"/>
                  </a:lnTo>
                  <a:lnTo>
                    <a:pt x="396" y="55"/>
                  </a:lnTo>
                  <a:lnTo>
                    <a:pt x="414" y="71"/>
                  </a:lnTo>
                  <a:lnTo>
                    <a:pt x="428" y="89"/>
                  </a:lnTo>
                  <a:lnTo>
                    <a:pt x="443" y="107"/>
                  </a:lnTo>
                  <a:lnTo>
                    <a:pt x="455" y="127"/>
                  </a:lnTo>
                  <a:lnTo>
                    <a:pt x="465" y="149"/>
                  </a:lnTo>
                  <a:lnTo>
                    <a:pt x="479" y="195"/>
                  </a:lnTo>
                  <a:lnTo>
                    <a:pt x="484" y="243"/>
                  </a:lnTo>
                  <a:lnTo>
                    <a:pt x="479" y="292"/>
                  </a:lnTo>
                  <a:lnTo>
                    <a:pt x="473" y="315"/>
                  </a:lnTo>
                  <a:lnTo>
                    <a:pt x="465" y="337"/>
                  </a:lnTo>
                  <a:lnTo>
                    <a:pt x="461" y="349"/>
                  </a:lnTo>
                  <a:lnTo>
                    <a:pt x="455" y="359"/>
                  </a:lnTo>
                  <a:lnTo>
                    <a:pt x="443" y="380"/>
                  </a:lnTo>
                  <a:lnTo>
                    <a:pt x="428" y="398"/>
                  </a:lnTo>
                  <a:lnTo>
                    <a:pt x="414" y="415"/>
                  </a:lnTo>
                  <a:lnTo>
                    <a:pt x="396" y="431"/>
                  </a:lnTo>
                  <a:lnTo>
                    <a:pt x="387" y="438"/>
                  </a:lnTo>
                  <a:lnTo>
                    <a:pt x="377" y="445"/>
                  </a:lnTo>
                  <a:lnTo>
                    <a:pt x="368" y="451"/>
                  </a:lnTo>
                  <a:lnTo>
                    <a:pt x="358" y="457"/>
                  </a:lnTo>
                  <a:lnTo>
                    <a:pt x="347" y="462"/>
                  </a:lnTo>
                  <a:lnTo>
                    <a:pt x="336" y="468"/>
                  </a:lnTo>
                  <a:lnTo>
                    <a:pt x="325" y="472"/>
                  </a:lnTo>
                  <a:lnTo>
                    <a:pt x="314" y="476"/>
                  </a:lnTo>
                  <a:lnTo>
                    <a:pt x="291" y="482"/>
                  </a:lnTo>
                  <a:lnTo>
                    <a:pt x="267" y="486"/>
                  </a:lnTo>
                  <a:lnTo>
                    <a:pt x="243" y="486"/>
                  </a:lnTo>
                  <a:lnTo>
                    <a:pt x="194" y="482"/>
                  </a:lnTo>
                  <a:lnTo>
                    <a:pt x="171" y="476"/>
                  </a:lnTo>
                  <a:lnTo>
                    <a:pt x="148" y="468"/>
                  </a:lnTo>
                  <a:lnTo>
                    <a:pt x="137" y="462"/>
                  </a:lnTo>
                  <a:lnTo>
                    <a:pt x="128" y="457"/>
                  </a:lnTo>
                  <a:lnTo>
                    <a:pt x="118" y="451"/>
                  </a:lnTo>
                  <a:lnTo>
                    <a:pt x="107" y="445"/>
                  </a:lnTo>
                  <a:lnTo>
                    <a:pt x="97" y="438"/>
                  </a:lnTo>
                  <a:lnTo>
                    <a:pt x="89" y="431"/>
                  </a:lnTo>
                  <a:lnTo>
                    <a:pt x="72" y="415"/>
                  </a:lnTo>
                  <a:lnTo>
                    <a:pt x="56" y="398"/>
                  </a:lnTo>
                  <a:lnTo>
                    <a:pt x="41" y="380"/>
                  </a:lnTo>
                  <a:lnTo>
                    <a:pt x="29" y="359"/>
                  </a:lnTo>
                  <a:lnTo>
                    <a:pt x="20" y="337"/>
                  </a:lnTo>
                  <a:lnTo>
                    <a:pt x="5" y="292"/>
                  </a:lnTo>
                  <a:lnTo>
                    <a:pt x="0" y="243"/>
                  </a:lnTo>
                  <a:lnTo>
                    <a:pt x="5" y="197"/>
                  </a:lnTo>
                  <a:lnTo>
                    <a:pt x="10" y="177"/>
                  </a:lnTo>
                  <a:lnTo>
                    <a:pt x="17" y="156"/>
                  </a:lnTo>
                  <a:lnTo>
                    <a:pt x="26" y="135"/>
                  </a:lnTo>
                  <a:lnTo>
                    <a:pt x="37" y="116"/>
                  </a:lnTo>
                  <a:lnTo>
                    <a:pt x="49" y="98"/>
                  </a:lnTo>
                  <a:lnTo>
                    <a:pt x="62" y="82"/>
                  </a:lnTo>
                  <a:lnTo>
                    <a:pt x="77" y="66"/>
                  </a:lnTo>
                  <a:lnTo>
                    <a:pt x="94" y="53"/>
                  </a:lnTo>
                  <a:lnTo>
                    <a:pt x="101" y="45"/>
                  </a:lnTo>
                  <a:lnTo>
                    <a:pt x="111" y="39"/>
                  </a:lnTo>
                  <a:lnTo>
                    <a:pt x="119" y="33"/>
                  </a:lnTo>
                  <a:lnTo>
                    <a:pt x="130" y="28"/>
                  </a:lnTo>
                  <a:lnTo>
                    <a:pt x="138" y="24"/>
                  </a:lnTo>
                  <a:lnTo>
                    <a:pt x="148" y="19"/>
                  </a:lnTo>
                  <a:lnTo>
                    <a:pt x="159" y="15"/>
                  </a:lnTo>
                  <a:lnTo>
                    <a:pt x="169" y="11"/>
                  </a:lnTo>
                  <a:lnTo>
                    <a:pt x="191" y="5"/>
                  </a:lnTo>
                  <a:lnTo>
                    <a:pt x="212" y="2"/>
                  </a:lnTo>
                  <a:lnTo>
                    <a:pt x="221" y="112"/>
                  </a:lnTo>
                  <a:lnTo>
                    <a:pt x="199" y="120"/>
                  </a:lnTo>
                  <a:lnTo>
                    <a:pt x="189" y="123"/>
                  </a:lnTo>
                  <a:lnTo>
                    <a:pt x="180" y="129"/>
                  </a:lnTo>
                  <a:lnTo>
                    <a:pt x="147" y="158"/>
                  </a:lnTo>
                  <a:lnTo>
                    <a:pt x="134" y="178"/>
                  </a:lnTo>
                  <a:lnTo>
                    <a:pt x="124" y="198"/>
                  </a:lnTo>
                  <a:lnTo>
                    <a:pt x="117" y="245"/>
                  </a:lnTo>
                  <a:lnTo>
                    <a:pt x="119" y="273"/>
                  </a:lnTo>
                  <a:lnTo>
                    <a:pt x="128" y="298"/>
                  </a:lnTo>
                  <a:lnTo>
                    <a:pt x="132" y="310"/>
                  </a:lnTo>
                  <a:lnTo>
                    <a:pt x="140" y="321"/>
                  </a:lnTo>
                  <a:lnTo>
                    <a:pt x="148" y="331"/>
                  </a:lnTo>
                  <a:lnTo>
                    <a:pt x="155" y="342"/>
                  </a:lnTo>
                  <a:lnTo>
                    <a:pt x="176" y="358"/>
                  </a:lnTo>
                  <a:lnTo>
                    <a:pt x="188" y="365"/>
                  </a:lnTo>
                  <a:lnTo>
                    <a:pt x="199" y="371"/>
                  </a:lnTo>
                  <a:lnTo>
                    <a:pt x="212" y="375"/>
                  </a:lnTo>
                  <a:lnTo>
                    <a:pt x="226" y="380"/>
                  </a:lnTo>
                  <a:lnTo>
                    <a:pt x="252" y="381"/>
                  </a:lnTo>
                  <a:lnTo>
                    <a:pt x="280" y="380"/>
                  </a:lnTo>
                  <a:lnTo>
                    <a:pt x="306" y="371"/>
                  </a:lnTo>
                  <a:lnTo>
                    <a:pt x="318" y="365"/>
                  </a:lnTo>
                  <a:lnTo>
                    <a:pt x="329" y="358"/>
                  </a:lnTo>
                  <a:lnTo>
                    <a:pt x="348" y="342"/>
                  </a:lnTo>
                  <a:lnTo>
                    <a:pt x="365" y="321"/>
                  </a:lnTo>
                  <a:lnTo>
                    <a:pt x="377" y="298"/>
                  </a:lnTo>
                  <a:lnTo>
                    <a:pt x="388" y="245"/>
                  </a:lnTo>
                  <a:lnTo>
                    <a:pt x="385" y="217"/>
                  </a:lnTo>
                  <a:lnTo>
                    <a:pt x="377" y="191"/>
                  </a:lnTo>
                  <a:lnTo>
                    <a:pt x="371" y="179"/>
                  </a:lnTo>
                  <a:lnTo>
                    <a:pt x="365" y="168"/>
                  </a:lnTo>
                  <a:lnTo>
                    <a:pt x="357" y="157"/>
                  </a:lnTo>
                  <a:lnTo>
                    <a:pt x="348" y="147"/>
                  </a:lnTo>
                  <a:lnTo>
                    <a:pt x="329" y="132"/>
                  </a:lnTo>
                  <a:lnTo>
                    <a:pt x="318" y="124"/>
                  </a:lnTo>
                  <a:lnTo>
                    <a:pt x="306" y="118"/>
                  </a:lnTo>
                  <a:lnTo>
                    <a:pt x="294" y="115"/>
                  </a:lnTo>
                  <a:lnTo>
                    <a:pt x="280" y="111"/>
                  </a:lnTo>
                  <a:lnTo>
                    <a:pt x="252" y="107"/>
                  </a:lnTo>
                  <a:lnTo>
                    <a:pt x="243" y="107"/>
                  </a:lnTo>
                  <a:lnTo>
                    <a:pt x="243" y="92"/>
                  </a:lnTo>
                  <a:lnTo>
                    <a:pt x="243" y="54"/>
                  </a:lnTo>
                  <a:lnTo>
                    <a:pt x="243" y="44"/>
                  </a:lnTo>
                  <a:lnTo>
                    <a:pt x="243" y="34"/>
                  </a:lnTo>
                  <a:lnTo>
                    <a:pt x="243" y="17"/>
                  </a:lnTo>
                  <a:lnTo>
                    <a:pt x="243" y="0"/>
                  </a:lnTo>
                  <a:lnTo>
                    <a:pt x="243" y="0"/>
                  </a:lnTo>
                  <a:close/>
                </a:path>
              </a:pathLst>
            </a:custGeom>
            <a:solidFill>
              <a:srgbClr val="000000"/>
            </a:solidFill>
            <a:ln w="9525">
              <a:solidFill>
                <a:srgbClr val="3399FF"/>
              </a:solidFill>
              <a:round/>
              <a:headEnd/>
              <a:tailEnd/>
            </a:ln>
          </p:spPr>
          <p:txBody>
            <a:bodyPr/>
            <a:lstStyle/>
            <a:p>
              <a:endParaRPr lang="zh-CN" altLang="en-US" sz="2000"/>
            </a:p>
          </p:txBody>
        </p:sp>
        <p:sp>
          <p:nvSpPr>
            <p:cNvPr id="269348" name="Freeform 36"/>
            <p:cNvSpPr>
              <a:spLocks/>
            </p:cNvSpPr>
            <p:nvPr/>
          </p:nvSpPr>
          <p:spPr bwMode="auto">
            <a:xfrm>
              <a:off x="2977" y="3017"/>
              <a:ext cx="23" cy="56"/>
            </a:xfrm>
            <a:custGeom>
              <a:avLst/>
              <a:gdLst/>
              <a:ahLst/>
              <a:cxnLst>
                <a:cxn ang="0">
                  <a:pos x="0" y="1"/>
                </a:cxn>
                <a:cxn ang="0">
                  <a:pos x="46" y="0"/>
                </a:cxn>
                <a:cxn ang="0">
                  <a:pos x="45" y="105"/>
                </a:cxn>
                <a:cxn ang="0">
                  <a:pos x="0" y="111"/>
                </a:cxn>
                <a:cxn ang="0">
                  <a:pos x="0" y="1"/>
                </a:cxn>
                <a:cxn ang="0">
                  <a:pos x="0" y="1"/>
                </a:cxn>
              </a:cxnLst>
              <a:rect l="0" t="0" r="r" b="b"/>
              <a:pathLst>
                <a:path w="46" h="111">
                  <a:moveTo>
                    <a:pt x="0" y="1"/>
                  </a:moveTo>
                  <a:lnTo>
                    <a:pt x="46" y="0"/>
                  </a:lnTo>
                  <a:lnTo>
                    <a:pt x="45" y="105"/>
                  </a:lnTo>
                  <a:lnTo>
                    <a:pt x="0" y="111"/>
                  </a:lnTo>
                  <a:lnTo>
                    <a:pt x="0" y="1"/>
                  </a:lnTo>
                  <a:lnTo>
                    <a:pt x="0" y="1"/>
                  </a:lnTo>
                  <a:close/>
                </a:path>
              </a:pathLst>
            </a:custGeom>
            <a:solidFill>
              <a:srgbClr val="000000"/>
            </a:solidFill>
            <a:ln w="9525">
              <a:solidFill>
                <a:srgbClr val="3399FF"/>
              </a:solidFill>
              <a:round/>
              <a:headEnd/>
              <a:tailEnd/>
            </a:ln>
          </p:spPr>
          <p:txBody>
            <a:bodyPr/>
            <a:lstStyle/>
            <a:p>
              <a:endParaRPr lang="zh-CN" altLang="en-US" sz="2000"/>
            </a:p>
          </p:txBody>
        </p:sp>
        <p:sp>
          <p:nvSpPr>
            <p:cNvPr id="269349" name="Freeform 37"/>
            <p:cNvSpPr>
              <a:spLocks/>
            </p:cNvSpPr>
            <p:nvPr/>
          </p:nvSpPr>
          <p:spPr bwMode="auto">
            <a:xfrm>
              <a:off x="2061" y="3257"/>
              <a:ext cx="1092" cy="55"/>
            </a:xfrm>
            <a:custGeom>
              <a:avLst/>
              <a:gdLst/>
              <a:ahLst/>
              <a:cxnLst>
                <a:cxn ang="0">
                  <a:pos x="0" y="0"/>
                </a:cxn>
                <a:cxn ang="0">
                  <a:pos x="2184" y="0"/>
                </a:cxn>
                <a:cxn ang="0">
                  <a:pos x="2184" y="109"/>
                </a:cxn>
                <a:cxn ang="0">
                  <a:pos x="0" y="109"/>
                </a:cxn>
                <a:cxn ang="0">
                  <a:pos x="0" y="0"/>
                </a:cxn>
                <a:cxn ang="0">
                  <a:pos x="0" y="0"/>
                </a:cxn>
              </a:cxnLst>
              <a:rect l="0" t="0" r="r" b="b"/>
              <a:pathLst>
                <a:path w="2184" h="109">
                  <a:moveTo>
                    <a:pt x="0" y="0"/>
                  </a:moveTo>
                  <a:lnTo>
                    <a:pt x="2184" y="0"/>
                  </a:lnTo>
                  <a:lnTo>
                    <a:pt x="2184" y="109"/>
                  </a:lnTo>
                  <a:lnTo>
                    <a:pt x="0" y="109"/>
                  </a:lnTo>
                  <a:lnTo>
                    <a:pt x="0" y="0"/>
                  </a:lnTo>
                  <a:lnTo>
                    <a:pt x="0" y="0"/>
                  </a:lnTo>
                  <a:close/>
                </a:path>
              </a:pathLst>
            </a:custGeom>
            <a:solidFill>
              <a:srgbClr val="000000"/>
            </a:solidFill>
            <a:ln w="9525">
              <a:solidFill>
                <a:srgbClr val="3399FF"/>
              </a:solidFill>
              <a:round/>
              <a:headEnd/>
              <a:tailEnd/>
            </a:ln>
          </p:spPr>
          <p:txBody>
            <a:bodyPr/>
            <a:lstStyle/>
            <a:p>
              <a:endParaRPr lang="zh-CN" altLang="en-US" sz="2000"/>
            </a:p>
          </p:txBody>
        </p:sp>
        <p:sp>
          <p:nvSpPr>
            <p:cNvPr id="269350" name="Freeform 38"/>
            <p:cNvSpPr>
              <a:spLocks/>
            </p:cNvSpPr>
            <p:nvPr/>
          </p:nvSpPr>
          <p:spPr bwMode="auto">
            <a:xfrm>
              <a:off x="2663" y="2470"/>
              <a:ext cx="46" cy="252"/>
            </a:xfrm>
            <a:custGeom>
              <a:avLst/>
              <a:gdLst/>
              <a:ahLst/>
              <a:cxnLst>
                <a:cxn ang="0">
                  <a:pos x="1" y="0"/>
                </a:cxn>
                <a:cxn ang="0">
                  <a:pos x="0" y="503"/>
                </a:cxn>
                <a:cxn ang="0">
                  <a:pos x="91" y="503"/>
                </a:cxn>
                <a:cxn ang="0">
                  <a:pos x="91" y="0"/>
                </a:cxn>
                <a:cxn ang="0">
                  <a:pos x="1" y="0"/>
                </a:cxn>
                <a:cxn ang="0">
                  <a:pos x="1" y="0"/>
                </a:cxn>
              </a:cxnLst>
              <a:rect l="0" t="0" r="r" b="b"/>
              <a:pathLst>
                <a:path w="91" h="503">
                  <a:moveTo>
                    <a:pt x="1" y="0"/>
                  </a:moveTo>
                  <a:lnTo>
                    <a:pt x="0" y="503"/>
                  </a:lnTo>
                  <a:lnTo>
                    <a:pt x="91" y="503"/>
                  </a:lnTo>
                  <a:lnTo>
                    <a:pt x="91" y="0"/>
                  </a:lnTo>
                  <a:lnTo>
                    <a:pt x="1" y="0"/>
                  </a:lnTo>
                  <a:lnTo>
                    <a:pt x="1" y="0"/>
                  </a:lnTo>
                  <a:close/>
                </a:path>
              </a:pathLst>
            </a:custGeom>
            <a:solidFill>
              <a:srgbClr val="000000"/>
            </a:solidFill>
            <a:ln w="9525">
              <a:solidFill>
                <a:srgbClr val="3399FF"/>
              </a:solidFill>
              <a:round/>
              <a:headEnd/>
              <a:tailEnd/>
            </a:ln>
          </p:spPr>
          <p:txBody>
            <a:bodyPr/>
            <a:lstStyle/>
            <a:p>
              <a:endParaRPr lang="zh-CN" altLang="en-US" sz="2000"/>
            </a:p>
          </p:txBody>
        </p:sp>
        <p:sp>
          <p:nvSpPr>
            <p:cNvPr id="269351" name="Freeform 39"/>
            <p:cNvSpPr>
              <a:spLocks/>
            </p:cNvSpPr>
            <p:nvPr/>
          </p:nvSpPr>
          <p:spPr bwMode="auto">
            <a:xfrm>
              <a:off x="2103" y="2160"/>
              <a:ext cx="608" cy="276"/>
            </a:xfrm>
            <a:custGeom>
              <a:avLst/>
              <a:gdLst/>
              <a:ahLst/>
              <a:cxnLst>
                <a:cxn ang="0">
                  <a:pos x="1118" y="473"/>
                </a:cxn>
                <a:cxn ang="0">
                  <a:pos x="1097" y="447"/>
                </a:cxn>
                <a:cxn ang="0">
                  <a:pos x="1055" y="434"/>
                </a:cxn>
                <a:cxn ang="0">
                  <a:pos x="861" y="402"/>
                </a:cxn>
                <a:cxn ang="0">
                  <a:pos x="856" y="343"/>
                </a:cxn>
                <a:cxn ang="0">
                  <a:pos x="874" y="253"/>
                </a:cxn>
                <a:cxn ang="0">
                  <a:pos x="862" y="233"/>
                </a:cxn>
                <a:cxn ang="0">
                  <a:pos x="790" y="236"/>
                </a:cxn>
                <a:cxn ang="0">
                  <a:pos x="741" y="255"/>
                </a:cxn>
                <a:cxn ang="0">
                  <a:pos x="709" y="267"/>
                </a:cxn>
                <a:cxn ang="0">
                  <a:pos x="678" y="281"/>
                </a:cxn>
                <a:cxn ang="0">
                  <a:pos x="628" y="299"/>
                </a:cxn>
                <a:cxn ang="0">
                  <a:pos x="561" y="297"/>
                </a:cxn>
                <a:cxn ang="0">
                  <a:pos x="510" y="199"/>
                </a:cxn>
                <a:cxn ang="0">
                  <a:pos x="487" y="169"/>
                </a:cxn>
                <a:cxn ang="0">
                  <a:pos x="425" y="175"/>
                </a:cxn>
                <a:cxn ang="0">
                  <a:pos x="359" y="193"/>
                </a:cxn>
                <a:cxn ang="0">
                  <a:pos x="279" y="215"/>
                </a:cxn>
                <a:cxn ang="0">
                  <a:pos x="201" y="231"/>
                </a:cxn>
                <a:cxn ang="0">
                  <a:pos x="112" y="228"/>
                </a:cxn>
                <a:cxn ang="0">
                  <a:pos x="106" y="187"/>
                </a:cxn>
                <a:cxn ang="0">
                  <a:pos x="129" y="125"/>
                </a:cxn>
                <a:cxn ang="0">
                  <a:pos x="152" y="89"/>
                </a:cxn>
                <a:cxn ang="0">
                  <a:pos x="13" y="100"/>
                </a:cxn>
                <a:cxn ang="0">
                  <a:pos x="36" y="86"/>
                </a:cxn>
                <a:cxn ang="0">
                  <a:pos x="57" y="73"/>
                </a:cxn>
                <a:cxn ang="0">
                  <a:pos x="82" y="60"/>
                </a:cxn>
                <a:cxn ang="0">
                  <a:pos x="110" y="46"/>
                </a:cxn>
                <a:cxn ang="0">
                  <a:pos x="138" y="34"/>
                </a:cxn>
                <a:cxn ang="0">
                  <a:pos x="197" y="19"/>
                </a:cxn>
                <a:cxn ang="0">
                  <a:pos x="275" y="46"/>
                </a:cxn>
                <a:cxn ang="0">
                  <a:pos x="266" y="108"/>
                </a:cxn>
                <a:cxn ang="0">
                  <a:pos x="257" y="135"/>
                </a:cxn>
                <a:cxn ang="0">
                  <a:pos x="286" y="113"/>
                </a:cxn>
                <a:cxn ang="0">
                  <a:pos x="316" y="92"/>
                </a:cxn>
                <a:cxn ang="0">
                  <a:pos x="340" y="77"/>
                </a:cxn>
                <a:cxn ang="0">
                  <a:pos x="361" y="64"/>
                </a:cxn>
                <a:cxn ang="0">
                  <a:pos x="380" y="52"/>
                </a:cxn>
                <a:cxn ang="0">
                  <a:pos x="425" y="32"/>
                </a:cxn>
                <a:cxn ang="0">
                  <a:pos x="470" y="13"/>
                </a:cxn>
                <a:cxn ang="0">
                  <a:pos x="531" y="1"/>
                </a:cxn>
                <a:cxn ang="0">
                  <a:pos x="612" y="13"/>
                </a:cxn>
                <a:cxn ang="0">
                  <a:pos x="651" y="41"/>
                </a:cxn>
                <a:cxn ang="0">
                  <a:pos x="680" y="125"/>
                </a:cxn>
                <a:cxn ang="0">
                  <a:pos x="656" y="181"/>
                </a:cxn>
                <a:cxn ang="0">
                  <a:pos x="673" y="171"/>
                </a:cxn>
                <a:cxn ang="0">
                  <a:pos x="696" y="158"/>
                </a:cxn>
                <a:cxn ang="0">
                  <a:pos x="725" y="143"/>
                </a:cxn>
                <a:cxn ang="0">
                  <a:pos x="760" y="126"/>
                </a:cxn>
                <a:cxn ang="0">
                  <a:pos x="798" y="113"/>
                </a:cxn>
                <a:cxn ang="0">
                  <a:pos x="850" y="98"/>
                </a:cxn>
                <a:cxn ang="0">
                  <a:pos x="950" y="103"/>
                </a:cxn>
                <a:cxn ang="0">
                  <a:pos x="1001" y="145"/>
                </a:cxn>
                <a:cxn ang="0">
                  <a:pos x="1022" y="243"/>
                </a:cxn>
                <a:cxn ang="0">
                  <a:pos x="999" y="311"/>
                </a:cxn>
                <a:cxn ang="0">
                  <a:pos x="1018" y="306"/>
                </a:cxn>
                <a:cxn ang="0">
                  <a:pos x="1057" y="295"/>
                </a:cxn>
                <a:cxn ang="0">
                  <a:pos x="1136" y="286"/>
                </a:cxn>
                <a:cxn ang="0">
                  <a:pos x="1206" y="329"/>
                </a:cxn>
                <a:cxn ang="0">
                  <a:pos x="1211" y="458"/>
                </a:cxn>
                <a:cxn ang="0">
                  <a:pos x="1191" y="526"/>
                </a:cxn>
                <a:cxn ang="0">
                  <a:pos x="1172" y="542"/>
                </a:cxn>
                <a:cxn ang="0">
                  <a:pos x="1120" y="553"/>
                </a:cxn>
              </a:cxnLst>
              <a:rect l="0" t="0" r="r" b="b"/>
              <a:pathLst>
                <a:path w="1216" h="553">
                  <a:moveTo>
                    <a:pt x="1120" y="553"/>
                  </a:moveTo>
                  <a:lnTo>
                    <a:pt x="1124" y="495"/>
                  </a:lnTo>
                  <a:lnTo>
                    <a:pt x="1118" y="473"/>
                  </a:lnTo>
                  <a:lnTo>
                    <a:pt x="1112" y="463"/>
                  </a:lnTo>
                  <a:lnTo>
                    <a:pt x="1106" y="454"/>
                  </a:lnTo>
                  <a:lnTo>
                    <a:pt x="1097" y="447"/>
                  </a:lnTo>
                  <a:lnTo>
                    <a:pt x="1085" y="441"/>
                  </a:lnTo>
                  <a:lnTo>
                    <a:pt x="1070" y="435"/>
                  </a:lnTo>
                  <a:lnTo>
                    <a:pt x="1055" y="434"/>
                  </a:lnTo>
                  <a:lnTo>
                    <a:pt x="910" y="420"/>
                  </a:lnTo>
                  <a:lnTo>
                    <a:pt x="881" y="412"/>
                  </a:lnTo>
                  <a:lnTo>
                    <a:pt x="861" y="402"/>
                  </a:lnTo>
                  <a:lnTo>
                    <a:pt x="850" y="386"/>
                  </a:lnTo>
                  <a:lnTo>
                    <a:pt x="849" y="367"/>
                  </a:lnTo>
                  <a:lnTo>
                    <a:pt x="856" y="343"/>
                  </a:lnTo>
                  <a:lnTo>
                    <a:pt x="863" y="320"/>
                  </a:lnTo>
                  <a:lnTo>
                    <a:pt x="875" y="272"/>
                  </a:lnTo>
                  <a:lnTo>
                    <a:pt x="874" y="253"/>
                  </a:lnTo>
                  <a:lnTo>
                    <a:pt x="873" y="244"/>
                  </a:lnTo>
                  <a:lnTo>
                    <a:pt x="868" y="238"/>
                  </a:lnTo>
                  <a:lnTo>
                    <a:pt x="862" y="233"/>
                  </a:lnTo>
                  <a:lnTo>
                    <a:pt x="852" y="230"/>
                  </a:lnTo>
                  <a:lnTo>
                    <a:pt x="825" y="228"/>
                  </a:lnTo>
                  <a:lnTo>
                    <a:pt x="790" y="236"/>
                  </a:lnTo>
                  <a:lnTo>
                    <a:pt x="771" y="243"/>
                  </a:lnTo>
                  <a:lnTo>
                    <a:pt x="750" y="250"/>
                  </a:lnTo>
                  <a:lnTo>
                    <a:pt x="741" y="255"/>
                  </a:lnTo>
                  <a:lnTo>
                    <a:pt x="730" y="259"/>
                  </a:lnTo>
                  <a:lnTo>
                    <a:pt x="720" y="264"/>
                  </a:lnTo>
                  <a:lnTo>
                    <a:pt x="709" y="267"/>
                  </a:lnTo>
                  <a:lnTo>
                    <a:pt x="699" y="272"/>
                  </a:lnTo>
                  <a:lnTo>
                    <a:pt x="687" y="277"/>
                  </a:lnTo>
                  <a:lnTo>
                    <a:pt x="678" y="281"/>
                  </a:lnTo>
                  <a:lnTo>
                    <a:pt x="668" y="286"/>
                  </a:lnTo>
                  <a:lnTo>
                    <a:pt x="647" y="293"/>
                  </a:lnTo>
                  <a:lnTo>
                    <a:pt x="628" y="299"/>
                  </a:lnTo>
                  <a:lnTo>
                    <a:pt x="608" y="301"/>
                  </a:lnTo>
                  <a:lnTo>
                    <a:pt x="591" y="304"/>
                  </a:lnTo>
                  <a:lnTo>
                    <a:pt x="561" y="297"/>
                  </a:lnTo>
                  <a:lnTo>
                    <a:pt x="541" y="275"/>
                  </a:lnTo>
                  <a:lnTo>
                    <a:pt x="516" y="220"/>
                  </a:lnTo>
                  <a:lnTo>
                    <a:pt x="510" y="199"/>
                  </a:lnTo>
                  <a:lnTo>
                    <a:pt x="503" y="182"/>
                  </a:lnTo>
                  <a:lnTo>
                    <a:pt x="493" y="171"/>
                  </a:lnTo>
                  <a:lnTo>
                    <a:pt x="487" y="169"/>
                  </a:lnTo>
                  <a:lnTo>
                    <a:pt x="479" y="166"/>
                  </a:lnTo>
                  <a:lnTo>
                    <a:pt x="457" y="168"/>
                  </a:lnTo>
                  <a:lnTo>
                    <a:pt x="425" y="175"/>
                  </a:lnTo>
                  <a:lnTo>
                    <a:pt x="405" y="181"/>
                  </a:lnTo>
                  <a:lnTo>
                    <a:pt x="383" y="187"/>
                  </a:lnTo>
                  <a:lnTo>
                    <a:pt x="359" y="193"/>
                  </a:lnTo>
                  <a:lnTo>
                    <a:pt x="332" y="201"/>
                  </a:lnTo>
                  <a:lnTo>
                    <a:pt x="306" y="208"/>
                  </a:lnTo>
                  <a:lnTo>
                    <a:pt x="279" y="215"/>
                  </a:lnTo>
                  <a:lnTo>
                    <a:pt x="253" y="221"/>
                  </a:lnTo>
                  <a:lnTo>
                    <a:pt x="226" y="227"/>
                  </a:lnTo>
                  <a:lnTo>
                    <a:pt x="201" y="231"/>
                  </a:lnTo>
                  <a:lnTo>
                    <a:pt x="178" y="235"/>
                  </a:lnTo>
                  <a:lnTo>
                    <a:pt x="138" y="236"/>
                  </a:lnTo>
                  <a:lnTo>
                    <a:pt x="112" y="228"/>
                  </a:lnTo>
                  <a:lnTo>
                    <a:pt x="106" y="221"/>
                  </a:lnTo>
                  <a:lnTo>
                    <a:pt x="104" y="210"/>
                  </a:lnTo>
                  <a:lnTo>
                    <a:pt x="106" y="187"/>
                  </a:lnTo>
                  <a:lnTo>
                    <a:pt x="112" y="164"/>
                  </a:lnTo>
                  <a:lnTo>
                    <a:pt x="121" y="143"/>
                  </a:lnTo>
                  <a:lnTo>
                    <a:pt x="129" y="125"/>
                  </a:lnTo>
                  <a:lnTo>
                    <a:pt x="138" y="111"/>
                  </a:lnTo>
                  <a:lnTo>
                    <a:pt x="145" y="100"/>
                  </a:lnTo>
                  <a:lnTo>
                    <a:pt x="152" y="89"/>
                  </a:lnTo>
                  <a:lnTo>
                    <a:pt x="0" y="111"/>
                  </a:lnTo>
                  <a:lnTo>
                    <a:pt x="6" y="106"/>
                  </a:lnTo>
                  <a:lnTo>
                    <a:pt x="13" y="100"/>
                  </a:lnTo>
                  <a:lnTo>
                    <a:pt x="23" y="94"/>
                  </a:lnTo>
                  <a:lnTo>
                    <a:pt x="29" y="90"/>
                  </a:lnTo>
                  <a:lnTo>
                    <a:pt x="36" y="86"/>
                  </a:lnTo>
                  <a:lnTo>
                    <a:pt x="42" y="81"/>
                  </a:lnTo>
                  <a:lnTo>
                    <a:pt x="49" y="78"/>
                  </a:lnTo>
                  <a:lnTo>
                    <a:pt x="57" y="73"/>
                  </a:lnTo>
                  <a:lnTo>
                    <a:pt x="65" y="69"/>
                  </a:lnTo>
                  <a:lnTo>
                    <a:pt x="72" y="63"/>
                  </a:lnTo>
                  <a:lnTo>
                    <a:pt x="82" y="60"/>
                  </a:lnTo>
                  <a:lnTo>
                    <a:pt x="91" y="55"/>
                  </a:lnTo>
                  <a:lnTo>
                    <a:pt x="100" y="51"/>
                  </a:lnTo>
                  <a:lnTo>
                    <a:pt x="110" y="46"/>
                  </a:lnTo>
                  <a:lnTo>
                    <a:pt x="120" y="41"/>
                  </a:lnTo>
                  <a:lnTo>
                    <a:pt x="129" y="38"/>
                  </a:lnTo>
                  <a:lnTo>
                    <a:pt x="138" y="34"/>
                  </a:lnTo>
                  <a:lnTo>
                    <a:pt x="159" y="28"/>
                  </a:lnTo>
                  <a:lnTo>
                    <a:pt x="178" y="23"/>
                  </a:lnTo>
                  <a:lnTo>
                    <a:pt x="197" y="19"/>
                  </a:lnTo>
                  <a:lnTo>
                    <a:pt x="234" y="19"/>
                  </a:lnTo>
                  <a:lnTo>
                    <a:pt x="260" y="30"/>
                  </a:lnTo>
                  <a:lnTo>
                    <a:pt x="275" y="46"/>
                  </a:lnTo>
                  <a:lnTo>
                    <a:pt x="277" y="66"/>
                  </a:lnTo>
                  <a:lnTo>
                    <a:pt x="275" y="87"/>
                  </a:lnTo>
                  <a:lnTo>
                    <a:pt x="266" y="108"/>
                  </a:lnTo>
                  <a:lnTo>
                    <a:pt x="258" y="126"/>
                  </a:lnTo>
                  <a:lnTo>
                    <a:pt x="247" y="143"/>
                  </a:lnTo>
                  <a:lnTo>
                    <a:pt x="257" y="135"/>
                  </a:lnTo>
                  <a:lnTo>
                    <a:pt x="270" y="125"/>
                  </a:lnTo>
                  <a:lnTo>
                    <a:pt x="277" y="119"/>
                  </a:lnTo>
                  <a:lnTo>
                    <a:pt x="286" y="113"/>
                  </a:lnTo>
                  <a:lnTo>
                    <a:pt x="296" y="106"/>
                  </a:lnTo>
                  <a:lnTo>
                    <a:pt x="305" y="100"/>
                  </a:lnTo>
                  <a:lnTo>
                    <a:pt x="316" y="92"/>
                  </a:lnTo>
                  <a:lnTo>
                    <a:pt x="328" y="84"/>
                  </a:lnTo>
                  <a:lnTo>
                    <a:pt x="334" y="80"/>
                  </a:lnTo>
                  <a:lnTo>
                    <a:pt x="340" y="77"/>
                  </a:lnTo>
                  <a:lnTo>
                    <a:pt x="348" y="72"/>
                  </a:lnTo>
                  <a:lnTo>
                    <a:pt x="354" y="69"/>
                  </a:lnTo>
                  <a:lnTo>
                    <a:pt x="361" y="64"/>
                  </a:lnTo>
                  <a:lnTo>
                    <a:pt x="367" y="61"/>
                  </a:lnTo>
                  <a:lnTo>
                    <a:pt x="374" y="57"/>
                  </a:lnTo>
                  <a:lnTo>
                    <a:pt x="380" y="52"/>
                  </a:lnTo>
                  <a:lnTo>
                    <a:pt x="395" y="45"/>
                  </a:lnTo>
                  <a:lnTo>
                    <a:pt x="410" y="38"/>
                  </a:lnTo>
                  <a:lnTo>
                    <a:pt x="425" y="32"/>
                  </a:lnTo>
                  <a:lnTo>
                    <a:pt x="440" y="24"/>
                  </a:lnTo>
                  <a:lnTo>
                    <a:pt x="456" y="18"/>
                  </a:lnTo>
                  <a:lnTo>
                    <a:pt x="470" y="13"/>
                  </a:lnTo>
                  <a:lnTo>
                    <a:pt x="486" y="9"/>
                  </a:lnTo>
                  <a:lnTo>
                    <a:pt x="501" y="5"/>
                  </a:lnTo>
                  <a:lnTo>
                    <a:pt x="531" y="1"/>
                  </a:lnTo>
                  <a:lnTo>
                    <a:pt x="560" y="0"/>
                  </a:lnTo>
                  <a:lnTo>
                    <a:pt x="587" y="4"/>
                  </a:lnTo>
                  <a:lnTo>
                    <a:pt x="612" y="13"/>
                  </a:lnTo>
                  <a:lnTo>
                    <a:pt x="623" y="21"/>
                  </a:lnTo>
                  <a:lnTo>
                    <a:pt x="633" y="27"/>
                  </a:lnTo>
                  <a:lnTo>
                    <a:pt x="651" y="41"/>
                  </a:lnTo>
                  <a:lnTo>
                    <a:pt x="671" y="69"/>
                  </a:lnTo>
                  <a:lnTo>
                    <a:pt x="681" y="98"/>
                  </a:lnTo>
                  <a:lnTo>
                    <a:pt x="680" y="125"/>
                  </a:lnTo>
                  <a:lnTo>
                    <a:pt x="673" y="149"/>
                  </a:lnTo>
                  <a:lnTo>
                    <a:pt x="663" y="168"/>
                  </a:lnTo>
                  <a:lnTo>
                    <a:pt x="656" y="181"/>
                  </a:lnTo>
                  <a:lnTo>
                    <a:pt x="652" y="185"/>
                  </a:lnTo>
                  <a:lnTo>
                    <a:pt x="662" y="179"/>
                  </a:lnTo>
                  <a:lnTo>
                    <a:pt x="673" y="171"/>
                  </a:lnTo>
                  <a:lnTo>
                    <a:pt x="680" y="168"/>
                  </a:lnTo>
                  <a:lnTo>
                    <a:pt x="687" y="163"/>
                  </a:lnTo>
                  <a:lnTo>
                    <a:pt x="696" y="158"/>
                  </a:lnTo>
                  <a:lnTo>
                    <a:pt x="705" y="153"/>
                  </a:lnTo>
                  <a:lnTo>
                    <a:pt x="715" y="148"/>
                  </a:lnTo>
                  <a:lnTo>
                    <a:pt x="725" y="143"/>
                  </a:lnTo>
                  <a:lnTo>
                    <a:pt x="736" y="137"/>
                  </a:lnTo>
                  <a:lnTo>
                    <a:pt x="748" y="132"/>
                  </a:lnTo>
                  <a:lnTo>
                    <a:pt x="760" y="126"/>
                  </a:lnTo>
                  <a:lnTo>
                    <a:pt x="772" y="122"/>
                  </a:lnTo>
                  <a:lnTo>
                    <a:pt x="784" y="118"/>
                  </a:lnTo>
                  <a:lnTo>
                    <a:pt x="798" y="113"/>
                  </a:lnTo>
                  <a:lnTo>
                    <a:pt x="811" y="108"/>
                  </a:lnTo>
                  <a:lnTo>
                    <a:pt x="824" y="105"/>
                  </a:lnTo>
                  <a:lnTo>
                    <a:pt x="850" y="98"/>
                  </a:lnTo>
                  <a:lnTo>
                    <a:pt x="876" y="94"/>
                  </a:lnTo>
                  <a:lnTo>
                    <a:pt x="927" y="97"/>
                  </a:lnTo>
                  <a:lnTo>
                    <a:pt x="950" y="103"/>
                  </a:lnTo>
                  <a:lnTo>
                    <a:pt x="960" y="108"/>
                  </a:lnTo>
                  <a:lnTo>
                    <a:pt x="971" y="115"/>
                  </a:lnTo>
                  <a:lnTo>
                    <a:pt x="1001" y="145"/>
                  </a:lnTo>
                  <a:lnTo>
                    <a:pt x="1018" y="179"/>
                  </a:lnTo>
                  <a:lnTo>
                    <a:pt x="1024" y="211"/>
                  </a:lnTo>
                  <a:lnTo>
                    <a:pt x="1022" y="243"/>
                  </a:lnTo>
                  <a:lnTo>
                    <a:pt x="1015" y="272"/>
                  </a:lnTo>
                  <a:lnTo>
                    <a:pt x="1006" y="294"/>
                  </a:lnTo>
                  <a:lnTo>
                    <a:pt x="999" y="311"/>
                  </a:lnTo>
                  <a:lnTo>
                    <a:pt x="996" y="316"/>
                  </a:lnTo>
                  <a:lnTo>
                    <a:pt x="1003" y="314"/>
                  </a:lnTo>
                  <a:lnTo>
                    <a:pt x="1018" y="306"/>
                  </a:lnTo>
                  <a:lnTo>
                    <a:pt x="1029" y="304"/>
                  </a:lnTo>
                  <a:lnTo>
                    <a:pt x="1043" y="299"/>
                  </a:lnTo>
                  <a:lnTo>
                    <a:pt x="1057" y="295"/>
                  </a:lnTo>
                  <a:lnTo>
                    <a:pt x="1072" y="292"/>
                  </a:lnTo>
                  <a:lnTo>
                    <a:pt x="1103" y="287"/>
                  </a:lnTo>
                  <a:lnTo>
                    <a:pt x="1136" y="286"/>
                  </a:lnTo>
                  <a:lnTo>
                    <a:pt x="1165" y="292"/>
                  </a:lnTo>
                  <a:lnTo>
                    <a:pt x="1191" y="305"/>
                  </a:lnTo>
                  <a:lnTo>
                    <a:pt x="1206" y="329"/>
                  </a:lnTo>
                  <a:lnTo>
                    <a:pt x="1215" y="357"/>
                  </a:lnTo>
                  <a:lnTo>
                    <a:pt x="1216" y="424"/>
                  </a:lnTo>
                  <a:lnTo>
                    <a:pt x="1211" y="458"/>
                  </a:lnTo>
                  <a:lnTo>
                    <a:pt x="1204" y="487"/>
                  </a:lnTo>
                  <a:lnTo>
                    <a:pt x="1197" y="510"/>
                  </a:lnTo>
                  <a:lnTo>
                    <a:pt x="1191" y="526"/>
                  </a:lnTo>
                  <a:lnTo>
                    <a:pt x="1182" y="535"/>
                  </a:lnTo>
                  <a:lnTo>
                    <a:pt x="1178" y="540"/>
                  </a:lnTo>
                  <a:lnTo>
                    <a:pt x="1172" y="542"/>
                  </a:lnTo>
                  <a:lnTo>
                    <a:pt x="1160" y="547"/>
                  </a:lnTo>
                  <a:lnTo>
                    <a:pt x="1149" y="549"/>
                  </a:lnTo>
                  <a:lnTo>
                    <a:pt x="1120" y="553"/>
                  </a:lnTo>
                  <a:lnTo>
                    <a:pt x="1120" y="553"/>
                  </a:lnTo>
                  <a:close/>
                </a:path>
              </a:pathLst>
            </a:custGeom>
            <a:solidFill>
              <a:srgbClr val="000000"/>
            </a:solidFill>
            <a:ln w="9525">
              <a:solidFill>
                <a:srgbClr val="3399FF"/>
              </a:solidFill>
              <a:round/>
              <a:headEnd/>
              <a:tailEnd/>
            </a:ln>
          </p:spPr>
          <p:txBody>
            <a:bodyPr/>
            <a:lstStyle/>
            <a:p>
              <a:endParaRPr lang="zh-CN" altLang="en-US" sz="2000"/>
            </a:p>
          </p:txBody>
        </p:sp>
      </p:grpSp>
      <p:sp>
        <p:nvSpPr>
          <p:cNvPr id="269352" name="computr4"/>
          <p:cNvSpPr>
            <a:spLocks noEditPoints="1" noChangeArrowheads="1"/>
          </p:cNvSpPr>
          <p:nvPr/>
        </p:nvSpPr>
        <p:spPr bwMode="auto">
          <a:xfrm>
            <a:off x="342029" y="3211253"/>
            <a:ext cx="1268350" cy="1130589"/>
          </a:xfrm>
          <a:custGeom>
            <a:avLst/>
            <a:gdLst>
              <a:gd name="T0" fmla="*/ 10800 w 21600"/>
              <a:gd name="T1" fmla="*/ 0 h 21600"/>
              <a:gd name="T2" fmla="*/ 21600 w 21600"/>
              <a:gd name="T3" fmla="*/ 10800 h 21600"/>
              <a:gd name="T4" fmla="*/ 10800 w 21600"/>
              <a:gd name="T5" fmla="*/ 21600 h 21600"/>
              <a:gd name="T6" fmla="*/ 0 w 21600"/>
              <a:gd name="T7" fmla="*/ 10800 h 21600"/>
              <a:gd name="T8" fmla="*/ 3509 w 21600"/>
              <a:gd name="T9" fmla="*/ 2414 h 21600"/>
              <a:gd name="T10" fmla="*/ 18090 w 21600"/>
              <a:gd name="T11" fmla="*/ 11028 h 21600"/>
            </a:gdLst>
            <a:ahLst/>
            <a:cxnLst>
              <a:cxn ang="0">
                <a:pos x="T0" y="T1"/>
              </a:cxn>
              <a:cxn ang="0">
                <a:pos x="T2" y="T3"/>
              </a:cxn>
              <a:cxn ang="0">
                <a:pos x="T4" y="T5"/>
              </a:cxn>
              <a:cxn ang="0">
                <a:pos x="T6" y="T7"/>
              </a:cxn>
            </a:cxnLst>
            <a:rect l="T8" t="T9" r="T10" b="T11"/>
            <a:pathLst>
              <a:path w="21600" h="21600" extrusionOk="0">
                <a:moveTo>
                  <a:pt x="10800" y="21600"/>
                </a:moveTo>
                <a:lnTo>
                  <a:pt x="19872" y="21600"/>
                </a:lnTo>
                <a:lnTo>
                  <a:pt x="19872" y="19623"/>
                </a:lnTo>
                <a:lnTo>
                  <a:pt x="21600" y="19623"/>
                </a:lnTo>
                <a:lnTo>
                  <a:pt x="21600" y="11104"/>
                </a:lnTo>
                <a:lnTo>
                  <a:pt x="21600" y="1217"/>
                </a:lnTo>
                <a:lnTo>
                  <a:pt x="21600" y="913"/>
                </a:lnTo>
                <a:lnTo>
                  <a:pt x="21384" y="761"/>
                </a:lnTo>
                <a:lnTo>
                  <a:pt x="21168" y="456"/>
                </a:lnTo>
                <a:lnTo>
                  <a:pt x="20952" y="304"/>
                </a:lnTo>
                <a:lnTo>
                  <a:pt x="20736" y="152"/>
                </a:lnTo>
                <a:lnTo>
                  <a:pt x="20520" y="0"/>
                </a:lnTo>
                <a:lnTo>
                  <a:pt x="19872" y="0"/>
                </a:lnTo>
                <a:lnTo>
                  <a:pt x="19440" y="0"/>
                </a:lnTo>
                <a:lnTo>
                  <a:pt x="10800" y="0"/>
                </a:lnTo>
                <a:lnTo>
                  <a:pt x="1944" y="0"/>
                </a:lnTo>
                <a:lnTo>
                  <a:pt x="1512" y="0"/>
                </a:lnTo>
                <a:lnTo>
                  <a:pt x="1080" y="0"/>
                </a:lnTo>
                <a:lnTo>
                  <a:pt x="648" y="152"/>
                </a:lnTo>
                <a:lnTo>
                  <a:pt x="432" y="304"/>
                </a:lnTo>
                <a:lnTo>
                  <a:pt x="216" y="456"/>
                </a:lnTo>
                <a:lnTo>
                  <a:pt x="0" y="761"/>
                </a:lnTo>
                <a:lnTo>
                  <a:pt x="0" y="913"/>
                </a:lnTo>
                <a:lnTo>
                  <a:pt x="0" y="1217"/>
                </a:lnTo>
                <a:lnTo>
                  <a:pt x="0" y="11104"/>
                </a:lnTo>
                <a:lnTo>
                  <a:pt x="0" y="19623"/>
                </a:lnTo>
                <a:lnTo>
                  <a:pt x="1728" y="19623"/>
                </a:lnTo>
                <a:lnTo>
                  <a:pt x="1728" y="21600"/>
                </a:lnTo>
                <a:lnTo>
                  <a:pt x="10800" y="21600"/>
                </a:lnTo>
                <a:close/>
              </a:path>
              <a:path w="21600" h="21600" extrusionOk="0">
                <a:moveTo>
                  <a:pt x="17496" y="11256"/>
                </a:moveTo>
                <a:lnTo>
                  <a:pt x="17712" y="11256"/>
                </a:lnTo>
                <a:lnTo>
                  <a:pt x="17928" y="11256"/>
                </a:lnTo>
                <a:lnTo>
                  <a:pt x="17928" y="11104"/>
                </a:lnTo>
                <a:lnTo>
                  <a:pt x="18144" y="11104"/>
                </a:lnTo>
                <a:lnTo>
                  <a:pt x="18144" y="10952"/>
                </a:lnTo>
                <a:lnTo>
                  <a:pt x="18144" y="10800"/>
                </a:lnTo>
                <a:lnTo>
                  <a:pt x="18144" y="2586"/>
                </a:lnTo>
                <a:lnTo>
                  <a:pt x="18144" y="2434"/>
                </a:lnTo>
                <a:lnTo>
                  <a:pt x="18144" y="2282"/>
                </a:lnTo>
                <a:lnTo>
                  <a:pt x="17928" y="2130"/>
                </a:lnTo>
                <a:lnTo>
                  <a:pt x="17712" y="1977"/>
                </a:lnTo>
                <a:lnTo>
                  <a:pt x="17496" y="1977"/>
                </a:lnTo>
                <a:lnTo>
                  <a:pt x="3888" y="1977"/>
                </a:lnTo>
                <a:lnTo>
                  <a:pt x="3672" y="1977"/>
                </a:lnTo>
                <a:lnTo>
                  <a:pt x="3456" y="1977"/>
                </a:lnTo>
                <a:lnTo>
                  <a:pt x="3456" y="2130"/>
                </a:lnTo>
                <a:lnTo>
                  <a:pt x="3240" y="2130"/>
                </a:lnTo>
                <a:lnTo>
                  <a:pt x="3240" y="2282"/>
                </a:lnTo>
                <a:lnTo>
                  <a:pt x="3024" y="2282"/>
                </a:lnTo>
                <a:lnTo>
                  <a:pt x="3024" y="2434"/>
                </a:lnTo>
                <a:lnTo>
                  <a:pt x="3024" y="2586"/>
                </a:lnTo>
                <a:lnTo>
                  <a:pt x="3024" y="10800"/>
                </a:lnTo>
                <a:lnTo>
                  <a:pt x="3024" y="10952"/>
                </a:lnTo>
                <a:lnTo>
                  <a:pt x="3240" y="11104"/>
                </a:lnTo>
                <a:lnTo>
                  <a:pt x="3456" y="11256"/>
                </a:lnTo>
                <a:lnTo>
                  <a:pt x="3672" y="11256"/>
                </a:lnTo>
                <a:lnTo>
                  <a:pt x="3888" y="11256"/>
                </a:lnTo>
                <a:lnTo>
                  <a:pt x="17496" y="11256"/>
                </a:lnTo>
                <a:moveTo>
                  <a:pt x="2808" y="19623"/>
                </a:moveTo>
                <a:lnTo>
                  <a:pt x="2808" y="19927"/>
                </a:lnTo>
                <a:lnTo>
                  <a:pt x="2808" y="21144"/>
                </a:lnTo>
                <a:lnTo>
                  <a:pt x="2808" y="21600"/>
                </a:lnTo>
                <a:lnTo>
                  <a:pt x="2808" y="19623"/>
                </a:lnTo>
                <a:moveTo>
                  <a:pt x="4104" y="19623"/>
                </a:moveTo>
                <a:lnTo>
                  <a:pt x="4104" y="19927"/>
                </a:lnTo>
                <a:lnTo>
                  <a:pt x="4104" y="21144"/>
                </a:lnTo>
                <a:lnTo>
                  <a:pt x="4104" y="21600"/>
                </a:lnTo>
                <a:lnTo>
                  <a:pt x="4104" y="19623"/>
                </a:lnTo>
                <a:moveTo>
                  <a:pt x="5184" y="19623"/>
                </a:moveTo>
                <a:lnTo>
                  <a:pt x="5184" y="19927"/>
                </a:lnTo>
                <a:lnTo>
                  <a:pt x="5184" y="21144"/>
                </a:lnTo>
                <a:lnTo>
                  <a:pt x="5184" y="21600"/>
                </a:lnTo>
                <a:lnTo>
                  <a:pt x="5184" y="19623"/>
                </a:lnTo>
                <a:moveTo>
                  <a:pt x="6480" y="19623"/>
                </a:moveTo>
                <a:lnTo>
                  <a:pt x="6480" y="19927"/>
                </a:lnTo>
                <a:lnTo>
                  <a:pt x="6480" y="21144"/>
                </a:lnTo>
                <a:lnTo>
                  <a:pt x="6480" y="21600"/>
                </a:lnTo>
                <a:lnTo>
                  <a:pt x="6480" y="19623"/>
                </a:lnTo>
                <a:moveTo>
                  <a:pt x="7560" y="19623"/>
                </a:moveTo>
                <a:lnTo>
                  <a:pt x="7560" y="19927"/>
                </a:lnTo>
                <a:lnTo>
                  <a:pt x="7560" y="21144"/>
                </a:lnTo>
                <a:lnTo>
                  <a:pt x="7560" y="21600"/>
                </a:lnTo>
                <a:lnTo>
                  <a:pt x="7560" y="19623"/>
                </a:lnTo>
                <a:moveTo>
                  <a:pt x="8856" y="19623"/>
                </a:moveTo>
                <a:lnTo>
                  <a:pt x="8856" y="19927"/>
                </a:lnTo>
                <a:lnTo>
                  <a:pt x="8856" y="21144"/>
                </a:lnTo>
                <a:lnTo>
                  <a:pt x="8856" y="21600"/>
                </a:lnTo>
                <a:lnTo>
                  <a:pt x="8856" y="19623"/>
                </a:lnTo>
                <a:moveTo>
                  <a:pt x="10152" y="19623"/>
                </a:moveTo>
                <a:lnTo>
                  <a:pt x="10152" y="19927"/>
                </a:lnTo>
                <a:lnTo>
                  <a:pt x="10152" y="21144"/>
                </a:lnTo>
                <a:lnTo>
                  <a:pt x="10152" y="21600"/>
                </a:lnTo>
                <a:lnTo>
                  <a:pt x="10152" y="19623"/>
                </a:lnTo>
                <a:moveTo>
                  <a:pt x="11232" y="19623"/>
                </a:moveTo>
                <a:lnTo>
                  <a:pt x="11232" y="19927"/>
                </a:lnTo>
                <a:lnTo>
                  <a:pt x="11232" y="21144"/>
                </a:lnTo>
                <a:lnTo>
                  <a:pt x="11232" y="21600"/>
                </a:lnTo>
                <a:lnTo>
                  <a:pt x="11232" y="19623"/>
                </a:lnTo>
                <a:moveTo>
                  <a:pt x="12528" y="19623"/>
                </a:moveTo>
                <a:lnTo>
                  <a:pt x="12528" y="19927"/>
                </a:lnTo>
                <a:lnTo>
                  <a:pt x="12528" y="21144"/>
                </a:lnTo>
                <a:lnTo>
                  <a:pt x="12528" y="21600"/>
                </a:lnTo>
                <a:lnTo>
                  <a:pt x="12528" y="19623"/>
                </a:lnTo>
                <a:moveTo>
                  <a:pt x="13608" y="19623"/>
                </a:moveTo>
                <a:lnTo>
                  <a:pt x="13608" y="19927"/>
                </a:lnTo>
                <a:lnTo>
                  <a:pt x="13608" y="21144"/>
                </a:lnTo>
                <a:lnTo>
                  <a:pt x="13608" y="21600"/>
                </a:lnTo>
                <a:lnTo>
                  <a:pt x="13608" y="19623"/>
                </a:lnTo>
                <a:moveTo>
                  <a:pt x="14904" y="19623"/>
                </a:moveTo>
                <a:lnTo>
                  <a:pt x="14904" y="19927"/>
                </a:lnTo>
                <a:lnTo>
                  <a:pt x="14904" y="21144"/>
                </a:lnTo>
                <a:lnTo>
                  <a:pt x="14904" y="21600"/>
                </a:lnTo>
                <a:lnTo>
                  <a:pt x="14904" y="19623"/>
                </a:lnTo>
                <a:moveTo>
                  <a:pt x="16200" y="19623"/>
                </a:moveTo>
                <a:lnTo>
                  <a:pt x="16200" y="19927"/>
                </a:lnTo>
                <a:lnTo>
                  <a:pt x="16200" y="21144"/>
                </a:lnTo>
                <a:lnTo>
                  <a:pt x="16200" y="21600"/>
                </a:lnTo>
                <a:lnTo>
                  <a:pt x="16200" y="19623"/>
                </a:lnTo>
                <a:moveTo>
                  <a:pt x="17280" y="19623"/>
                </a:moveTo>
                <a:lnTo>
                  <a:pt x="17280" y="19927"/>
                </a:lnTo>
                <a:lnTo>
                  <a:pt x="17280" y="21144"/>
                </a:lnTo>
                <a:lnTo>
                  <a:pt x="17280" y="21600"/>
                </a:lnTo>
                <a:lnTo>
                  <a:pt x="17280" y="19623"/>
                </a:lnTo>
                <a:moveTo>
                  <a:pt x="18576" y="19623"/>
                </a:moveTo>
                <a:lnTo>
                  <a:pt x="18576" y="19927"/>
                </a:lnTo>
                <a:lnTo>
                  <a:pt x="18576" y="21144"/>
                </a:lnTo>
                <a:lnTo>
                  <a:pt x="18576" y="21600"/>
                </a:lnTo>
                <a:lnTo>
                  <a:pt x="18576" y="19623"/>
                </a:lnTo>
                <a:moveTo>
                  <a:pt x="19872" y="19623"/>
                </a:moveTo>
                <a:lnTo>
                  <a:pt x="16848" y="19623"/>
                </a:lnTo>
                <a:lnTo>
                  <a:pt x="5400" y="19623"/>
                </a:lnTo>
                <a:lnTo>
                  <a:pt x="1728" y="19623"/>
                </a:lnTo>
                <a:lnTo>
                  <a:pt x="19872" y="19623"/>
                </a:lnTo>
                <a:moveTo>
                  <a:pt x="12096" y="14146"/>
                </a:moveTo>
                <a:lnTo>
                  <a:pt x="12096" y="13386"/>
                </a:lnTo>
                <a:lnTo>
                  <a:pt x="19224" y="13386"/>
                </a:lnTo>
                <a:lnTo>
                  <a:pt x="19224" y="14146"/>
                </a:lnTo>
                <a:lnTo>
                  <a:pt x="12096" y="14146"/>
                </a:lnTo>
              </a:path>
            </a:pathLst>
          </a:custGeom>
          <a:solidFill>
            <a:srgbClr val="FFFFCC"/>
          </a:solidFill>
          <a:ln w="9525">
            <a:solidFill>
              <a:srgbClr val="000000"/>
            </a:solidFill>
            <a:miter lim="800000"/>
            <a:headEnd/>
            <a:tailEnd/>
          </a:ln>
        </p:spPr>
        <p:txBody>
          <a:bodyPr lIns="131335" tIns="65668" rIns="131335" bIns="65668"/>
          <a:lstStyle/>
          <a:p>
            <a:endParaRPr lang="zh-CN" altLang="en-US" sz="2000"/>
          </a:p>
        </p:txBody>
      </p:sp>
      <p:sp>
        <p:nvSpPr>
          <p:cNvPr id="269353" name="AutoShape 41"/>
          <p:cNvSpPr>
            <a:spLocks noChangeArrowheads="1"/>
          </p:cNvSpPr>
          <p:nvPr/>
        </p:nvSpPr>
        <p:spPr bwMode="auto">
          <a:xfrm>
            <a:off x="6840537" y="3201752"/>
            <a:ext cx="456036" cy="1292102"/>
          </a:xfrm>
          <a:prstGeom prst="can">
            <a:avLst>
              <a:gd name="adj" fmla="val 106250"/>
            </a:avLst>
          </a:prstGeom>
          <a:solidFill>
            <a:schemeClr val="bg1"/>
          </a:solidFill>
          <a:ln w="9525">
            <a:solidFill>
              <a:srgbClr val="3399FF"/>
            </a:solidFill>
            <a:round/>
            <a:headEnd/>
            <a:tailEnd/>
          </a:ln>
          <a:effectLst/>
        </p:spPr>
        <p:txBody>
          <a:bodyPr wrap="none" lIns="131335" tIns="65668" rIns="131335" bIns="65668" anchor="ctr"/>
          <a:lstStyle/>
          <a:p>
            <a:endParaRPr lang="zh-CN" altLang="en-US" sz="2000"/>
          </a:p>
        </p:txBody>
      </p:sp>
      <p:sp>
        <p:nvSpPr>
          <p:cNvPr id="269354" name="Oval 42"/>
          <p:cNvSpPr>
            <a:spLocks noChangeArrowheads="1"/>
          </p:cNvSpPr>
          <p:nvPr/>
        </p:nvSpPr>
        <p:spPr bwMode="auto">
          <a:xfrm>
            <a:off x="6840537" y="3809800"/>
            <a:ext cx="456036" cy="228018"/>
          </a:xfrm>
          <a:prstGeom prst="ellipse">
            <a:avLst/>
          </a:prstGeom>
          <a:solidFill>
            <a:srgbClr val="FFCCFF"/>
          </a:solidFill>
          <a:ln w="9525">
            <a:solidFill>
              <a:srgbClr val="FF0000"/>
            </a:solidFill>
            <a:round/>
            <a:headEnd/>
            <a:tailEnd/>
          </a:ln>
          <a:effectLst/>
        </p:spPr>
        <p:txBody>
          <a:bodyPr wrap="none" lIns="131335" tIns="65668" rIns="131335" bIns="65668" anchor="ctr"/>
          <a:lstStyle/>
          <a:p>
            <a:endParaRPr lang="zh-CN" altLang="en-US" sz="2000"/>
          </a:p>
        </p:txBody>
      </p:sp>
      <p:sp>
        <p:nvSpPr>
          <p:cNvPr id="269355" name="Line 43"/>
          <p:cNvSpPr>
            <a:spLocks noChangeShapeType="1"/>
          </p:cNvSpPr>
          <p:nvPr/>
        </p:nvSpPr>
        <p:spPr bwMode="auto">
          <a:xfrm>
            <a:off x="7322701" y="3944394"/>
            <a:ext cx="0" cy="380030"/>
          </a:xfrm>
          <a:prstGeom prst="line">
            <a:avLst/>
          </a:prstGeom>
          <a:noFill/>
          <a:ln w="28575">
            <a:solidFill>
              <a:srgbClr val="FF0000"/>
            </a:solidFill>
            <a:prstDash val="sysDot"/>
            <a:round/>
            <a:headEnd/>
            <a:tailEnd/>
          </a:ln>
          <a:effectLst/>
        </p:spPr>
        <p:txBody>
          <a:bodyPr lIns="131335" tIns="65668" rIns="131335" bIns="65668"/>
          <a:lstStyle/>
          <a:p>
            <a:endParaRPr lang="zh-CN" altLang="en-US" sz="2000"/>
          </a:p>
        </p:txBody>
      </p:sp>
      <p:sp>
        <p:nvSpPr>
          <p:cNvPr id="269356" name="Line 44"/>
          <p:cNvSpPr>
            <a:spLocks noChangeShapeType="1"/>
          </p:cNvSpPr>
          <p:nvPr/>
        </p:nvSpPr>
        <p:spPr bwMode="auto">
          <a:xfrm>
            <a:off x="7322701" y="3733794"/>
            <a:ext cx="0" cy="228018"/>
          </a:xfrm>
          <a:prstGeom prst="line">
            <a:avLst/>
          </a:prstGeom>
          <a:noFill/>
          <a:ln w="28575">
            <a:solidFill>
              <a:srgbClr val="0000FF"/>
            </a:solidFill>
            <a:prstDash val="sysDot"/>
            <a:round/>
            <a:headEnd/>
            <a:tailEnd/>
          </a:ln>
          <a:effectLst/>
        </p:spPr>
        <p:txBody>
          <a:bodyPr lIns="131335" tIns="65668" rIns="131335" bIns="65668"/>
          <a:lstStyle/>
          <a:p>
            <a:endParaRPr lang="zh-CN" altLang="en-US" sz="2000"/>
          </a:p>
        </p:txBody>
      </p:sp>
      <p:sp>
        <p:nvSpPr>
          <p:cNvPr id="269357" name="Oval 45"/>
          <p:cNvSpPr>
            <a:spLocks noChangeArrowheads="1"/>
          </p:cNvSpPr>
          <p:nvPr/>
        </p:nvSpPr>
        <p:spPr bwMode="auto">
          <a:xfrm>
            <a:off x="6840537" y="3581782"/>
            <a:ext cx="456036" cy="228018"/>
          </a:xfrm>
          <a:prstGeom prst="ellipse">
            <a:avLst/>
          </a:prstGeom>
          <a:solidFill>
            <a:srgbClr val="FFFF66"/>
          </a:solidFill>
          <a:ln w="9525">
            <a:solidFill>
              <a:srgbClr val="0000FF"/>
            </a:solidFill>
            <a:round/>
            <a:headEnd/>
            <a:tailEnd/>
          </a:ln>
          <a:effectLst/>
        </p:spPr>
        <p:txBody>
          <a:bodyPr wrap="none" lIns="131335" tIns="65668" rIns="131335" bIns="65668" anchor="ctr"/>
          <a:lstStyle/>
          <a:p>
            <a:endParaRPr lang="zh-CN" altLang="en-US" sz="2000"/>
          </a:p>
        </p:txBody>
      </p:sp>
      <p:sp>
        <p:nvSpPr>
          <p:cNvPr id="269358" name="Line 46"/>
          <p:cNvSpPr>
            <a:spLocks noChangeShapeType="1"/>
          </p:cNvSpPr>
          <p:nvPr/>
        </p:nvSpPr>
        <p:spPr bwMode="auto">
          <a:xfrm>
            <a:off x="7296573" y="3961812"/>
            <a:ext cx="1938152" cy="0"/>
          </a:xfrm>
          <a:prstGeom prst="line">
            <a:avLst/>
          </a:prstGeom>
          <a:noFill/>
          <a:ln w="28575">
            <a:solidFill>
              <a:srgbClr val="3399FF"/>
            </a:solidFill>
            <a:round/>
            <a:headEnd/>
            <a:tailEnd type="triangle" w="med" len="med"/>
          </a:ln>
          <a:effectLst/>
        </p:spPr>
        <p:txBody>
          <a:bodyPr lIns="131335" tIns="65668" rIns="131335" bIns="65668"/>
          <a:lstStyle/>
          <a:p>
            <a:endParaRPr lang="zh-CN" altLang="en-US" sz="2000"/>
          </a:p>
        </p:txBody>
      </p:sp>
      <p:sp>
        <p:nvSpPr>
          <p:cNvPr id="269359" name="Text Box 47"/>
          <p:cNvSpPr txBox="1">
            <a:spLocks noChangeArrowheads="1"/>
          </p:cNvSpPr>
          <p:nvPr/>
        </p:nvSpPr>
        <p:spPr bwMode="auto">
          <a:xfrm>
            <a:off x="7455712" y="3616618"/>
            <a:ext cx="1710134" cy="748172"/>
          </a:xfrm>
          <a:prstGeom prst="rect">
            <a:avLst/>
          </a:prstGeom>
          <a:noFill/>
          <a:ln w="9525">
            <a:noFill/>
            <a:miter lim="800000"/>
            <a:headEnd/>
            <a:tailEnd/>
          </a:ln>
          <a:effectLst/>
        </p:spPr>
        <p:txBody>
          <a:bodyPr lIns="131335" tIns="65668" rIns="131335" bIns="65668">
            <a:spAutoFit/>
          </a:bodyPr>
          <a:lstStyle/>
          <a:p>
            <a:pPr algn="ctr">
              <a:spcBef>
                <a:spcPct val="50000"/>
              </a:spcBef>
            </a:pPr>
            <a:r>
              <a:rPr lang="zh-CN" altLang="en-US" sz="2000" dirty="0">
                <a:latin typeface="微软雅黑" pitchFamily="34" charset="-122"/>
                <a:ea typeface="微软雅黑" pitchFamily="34" charset="-122"/>
              </a:rPr>
              <a:t>判断油箱油量</a:t>
            </a:r>
          </a:p>
        </p:txBody>
      </p:sp>
      <p:grpSp>
        <p:nvGrpSpPr>
          <p:cNvPr id="269360" name="Group 48"/>
          <p:cNvGrpSpPr>
            <a:grpSpLocks/>
          </p:cNvGrpSpPr>
          <p:nvPr/>
        </p:nvGrpSpPr>
        <p:grpSpPr bwMode="auto">
          <a:xfrm>
            <a:off x="9690764" y="3505776"/>
            <a:ext cx="926323" cy="617549"/>
            <a:chOff x="4170" y="2352"/>
            <a:chExt cx="390" cy="390"/>
          </a:xfrm>
        </p:grpSpPr>
        <p:sp>
          <p:nvSpPr>
            <p:cNvPr id="269361" name="floorlamp"/>
            <p:cNvSpPr>
              <a:spLocks noEditPoints="1" noChangeArrowheads="1"/>
            </p:cNvSpPr>
            <p:nvPr/>
          </p:nvSpPr>
          <p:spPr bwMode="auto">
            <a:xfrm>
              <a:off x="4170" y="2352"/>
              <a:ext cx="390" cy="390"/>
            </a:xfrm>
            <a:custGeom>
              <a:avLst/>
              <a:gdLst>
                <a:gd name="T0" fmla="*/ 10800 w 21600"/>
                <a:gd name="T1" fmla="*/ 0 h 21600"/>
                <a:gd name="T2" fmla="*/ 21600 w 21600"/>
                <a:gd name="T3" fmla="*/ 10800 h 21600"/>
                <a:gd name="T4" fmla="*/ 10800 w 21600"/>
                <a:gd name="T5" fmla="*/ 21600 h 21600"/>
                <a:gd name="T6" fmla="*/ 0 w 21600"/>
                <a:gd name="T7" fmla="*/ 10800 h 21600"/>
                <a:gd name="T8" fmla="*/ 2990 w 21600"/>
                <a:gd name="T9" fmla="*/ 4615 h 21600"/>
                <a:gd name="T10" fmla="*/ 18622 w 21600"/>
                <a:gd name="T11" fmla="*/ 16987 h 21600"/>
              </a:gdLst>
              <a:ahLst/>
              <a:cxnLst>
                <a:cxn ang="0">
                  <a:pos x="T0" y="T1"/>
                </a:cxn>
                <a:cxn ang="0">
                  <a:pos x="T2" y="T3"/>
                </a:cxn>
                <a:cxn ang="0">
                  <a:pos x="T4" y="T5"/>
                </a:cxn>
                <a:cxn ang="0">
                  <a:pos x="T6" y="T7"/>
                </a:cxn>
              </a:cxnLst>
              <a:rect l="T8" t="T9" r="T10" b="T11"/>
              <a:pathLst>
                <a:path w="21600" h="21600" extrusionOk="0">
                  <a:moveTo>
                    <a:pt x="3089" y="18511"/>
                  </a:moveTo>
                  <a:lnTo>
                    <a:pt x="3903" y="19110"/>
                  </a:lnTo>
                  <a:lnTo>
                    <a:pt x="4813" y="19852"/>
                  </a:lnTo>
                  <a:lnTo>
                    <a:pt x="5651" y="20235"/>
                  </a:lnTo>
                  <a:lnTo>
                    <a:pt x="6537" y="20834"/>
                  </a:lnTo>
                  <a:lnTo>
                    <a:pt x="7519" y="21145"/>
                  </a:lnTo>
                  <a:lnTo>
                    <a:pt x="8573" y="21432"/>
                  </a:lnTo>
                  <a:lnTo>
                    <a:pt x="9698" y="21600"/>
                  </a:lnTo>
                  <a:lnTo>
                    <a:pt x="10824" y="21600"/>
                  </a:lnTo>
                  <a:lnTo>
                    <a:pt x="11878" y="21600"/>
                  </a:lnTo>
                  <a:lnTo>
                    <a:pt x="12859" y="21432"/>
                  </a:lnTo>
                  <a:lnTo>
                    <a:pt x="13913" y="21145"/>
                  </a:lnTo>
                  <a:lnTo>
                    <a:pt x="14895" y="20834"/>
                  </a:lnTo>
                  <a:lnTo>
                    <a:pt x="15949" y="20379"/>
                  </a:lnTo>
                  <a:lnTo>
                    <a:pt x="16787" y="19852"/>
                  </a:lnTo>
                  <a:lnTo>
                    <a:pt x="17529" y="19253"/>
                  </a:lnTo>
                  <a:lnTo>
                    <a:pt x="18367" y="18511"/>
                  </a:lnTo>
                  <a:lnTo>
                    <a:pt x="19110" y="17816"/>
                  </a:lnTo>
                  <a:lnTo>
                    <a:pt x="19708" y="16930"/>
                  </a:lnTo>
                  <a:lnTo>
                    <a:pt x="20235" y="16092"/>
                  </a:lnTo>
                  <a:lnTo>
                    <a:pt x="20690" y="15039"/>
                  </a:lnTo>
                  <a:lnTo>
                    <a:pt x="21145" y="14057"/>
                  </a:lnTo>
                  <a:lnTo>
                    <a:pt x="21432" y="13003"/>
                  </a:lnTo>
                  <a:lnTo>
                    <a:pt x="21600" y="11878"/>
                  </a:lnTo>
                  <a:lnTo>
                    <a:pt x="21600" y="10824"/>
                  </a:lnTo>
                  <a:lnTo>
                    <a:pt x="21600" y="9698"/>
                  </a:lnTo>
                  <a:lnTo>
                    <a:pt x="21432" y="8717"/>
                  </a:lnTo>
                  <a:lnTo>
                    <a:pt x="21145" y="7663"/>
                  </a:lnTo>
                  <a:lnTo>
                    <a:pt x="20834" y="6681"/>
                  </a:lnTo>
                  <a:lnTo>
                    <a:pt x="20379" y="5795"/>
                  </a:lnTo>
                  <a:lnTo>
                    <a:pt x="19852" y="4957"/>
                  </a:lnTo>
                  <a:lnTo>
                    <a:pt x="19253" y="4047"/>
                  </a:lnTo>
                  <a:lnTo>
                    <a:pt x="18511" y="3376"/>
                  </a:lnTo>
                  <a:lnTo>
                    <a:pt x="17840" y="2634"/>
                  </a:lnTo>
                  <a:lnTo>
                    <a:pt x="16930" y="1868"/>
                  </a:lnTo>
                  <a:lnTo>
                    <a:pt x="16092" y="1341"/>
                  </a:lnTo>
                  <a:lnTo>
                    <a:pt x="15039" y="910"/>
                  </a:lnTo>
                  <a:lnTo>
                    <a:pt x="14057" y="455"/>
                  </a:lnTo>
                  <a:lnTo>
                    <a:pt x="13027" y="144"/>
                  </a:lnTo>
                  <a:lnTo>
                    <a:pt x="11878" y="0"/>
                  </a:lnTo>
                  <a:lnTo>
                    <a:pt x="10824" y="0"/>
                  </a:lnTo>
                  <a:lnTo>
                    <a:pt x="9698" y="0"/>
                  </a:lnTo>
                  <a:lnTo>
                    <a:pt x="8573" y="144"/>
                  </a:lnTo>
                  <a:lnTo>
                    <a:pt x="7519" y="455"/>
                  </a:lnTo>
                  <a:lnTo>
                    <a:pt x="6537" y="742"/>
                  </a:lnTo>
                  <a:lnTo>
                    <a:pt x="5651" y="1341"/>
                  </a:lnTo>
                  <a:lnTo>
                    <a:pt x="4813" y="1724"/>
                  </a:lnTo>
                  <a:lnTo>
                    <a:pt x="3903" y="2467"/>
                  </a:lnTo>
                  <a:lnTo>
                    <a:pt x="3089" y="3089"/>
                  </a:lnTo>
                  <a:lnTo>
                    <a:pt x="2490" y="3903"/>
                  </a:lnTo>
                  <a:lnTo>
                    <a:pt x="1724" y="4813"/>
                  </a:lnTo>
                  <a:lnTo>
                    <a:pt x="1341" y="5627"/>
                  </a:lnTo>
                  <a:lnTo>
                    <a:pt x="742" y="6537"/>
                  </a:lnTo>
                  <a:lnTo>
                    <a:pt x="455" y="7519"/>
                  </a:lnTo>
                  <a:lnTo>
                    <a:pt x="144" y="8573"/>
                  </a:lnTo>
                  <a:lnTo>
                    <a:pt x="0" y="9698"/>
                  </a:lnTo>
                  <a:lnTo>
                    <a:pt x="0" y="10824"/>
                  </a:lnTo>
                  <a:lnTo>
                    <a:pt x="0" y="11878"/>
                  </a:lnTo>
                  <a:lnTo>
                    <a:pt x="144" y="13003"/>
                  </a:lnTo>
                  <a:lnTo>
                    <a:pt x="455" y="14057"/>
                  </a:lnTo>
                  <a:lnTo>
                    <a:pt x="742" y="15039"/>
                  </a:lnTo>
                  <a:lnTo>
                    <a:pt x="1341" y="15949"/>
                  </a:lnTo>
                  <a:lnTo>
                    <a:pt x="1724" y="16763"/>
                  </a:lnTo>
                  <a:lnTo>
                    <a:pt x="2490" y="17673"/>
                  </a:lnTo>
                  <a:lnTo>
                    <a:pt x="3089" y="18511"/>
                  </a:lnTo>
                  <a:close/>
                </a:path>
                <a:path w="21600" h="21600" extrusionOk="0">
                  <a:moveTo>
                    <a:pt x="10824" y="16332"/>
                  </a:moveTo>
                  <a:lnTo>
                    <a:pt x="11878" y="16236"/>
                  </a:lnTo>
                  <a:lnTo>
                    <a:pt x="12859" y="15949"/>
                  </a:lnTo>
                  <a:lnTo>
                    <a:pt x="13913" y="15350"/>
                  </a:lnTo>
                  <a:lnTo>
                    <a:pt x="14584" y="14584"/>
                  </a:lnTo>
                  <a:lnTo>
                    <a:pt x="15350" y="13913"/>
                  </a:lnTo>
                  <a:lnTo>
                    <a:pt x="15949" y="12859"/>
                  </a:lnTo>
                  <a:lnTo>
                    <a:pt x="16260" y="11878"/>
                  </a:lnTo>
                  <a:lnTo>
                    <a:pt x="16332" y="10824"/>
                  </a:lnTo>
                  <a:lnTo>
                    <a:pt x="16260" y="9698"/>
                  </a:lnTo>
                  <a:lnTo>
                    <a:pt x="15949" y="8717"/>
                  </a:lnTo>
                  <a:lnTo>
                    <a:pt x="15350" y="7663"/>
                  </a:lnTo>
                  <a:lnTo>
                    <a:pt x="14584" y="6849"/>
                  </a:lnTo>
                  <a:lnTo>
                    <a:pt x="13913" y="6250"/>
                  </a:lnTo>
                  <a:lnTo>
                    <a:pt x="12859" y="5651"/>
                  </a:lnTo>
                  <a:lnTo>
                    <a:pt x="11878" y="5340"/>
                  </a:lnTo>
                  <a:lnTo>
                    <a:pt x="10824" y="5268"/>
                  </a:lnTo>
                  <a:lnTo>
                    <a:pt x="9698" y="5340"/>
                  </a:lnTo>
                  <a:lnTo>
                    <a:pt x="8717" y="5651"/>
                  </a:lnTo>
                  <a:lnTo>
                    <a:pt x="7663" y="6250"/>
                  </a:lnTo>
                  <a:lnTo>
                    <a:pt x="6849" y="6849"/>
                  </a:lnTo>
                  <a:lnTo>
                    <a:pt x="6250" y="7663"/>
                  </a:lnTo>
                  <a:lnTo>
                    <a:pt x="5651" y="8717"/>
                  </a:lnTo>
                  <a:lnTo>
                    <a:pt x="5340" y="9698"/>
                  </a:lnTo>
                  <a:lnTo>
                    <a:pt x="5268" y="10824"/>
                  </a:lnTo>
                  <a:lnTo>
                    <a:pt x="5340" y="11878"/>
                  </a:lnTo>
                  <a:lnTo>
                    <a:pt x="5651" y="12859"/>
                  </a:lnTo>
                  <a:lnTo>
                    <a:pt x="6250" y="13913"/>
                  </a:lnTo>
                  <a:lnTo>
                    <a:pt x="6849" y="14584"/>
                  </a:lnTo>
                  <a:lnTo>
                    <a:pt x="7663" y="15350"/>
                  </a:lnTo>
                  <a:lnTo>
                    <a:pt x="8717" y="15949"/>
                  </a:lnTo>
                  <a:lnTo>
                    <a:pt x="9698" y="16236"/>
                  </a:lnTo>
                  <a:lnTo>
                    <a:pt x="10824" y="16332"/>
                  </a:lnTo>
                  <a:moveTo>
                    <a:pt x="9770" y="5340"/>
                  </a:moveTo>
                  <a:lnTo>
                    <a:pt x="9770" y="7160"/>
                  </a:lnTo>
                  <a:lnTo>
                    <a:pt x="9770" y="13985"/>
                  </a:lnTo>
                  <a:lnTo>
                    <a:pt x="9770" y="16236"/>
                  </a:lnTo>
                  <a:moveTo>
                    <a:pt x="11806" y="5340"/>
                  </a:moveTo>
                  <a:lnTo>
                    <a:pt x="11806" y="7160"/>
                  </a:lnTo>
                  <a:lnTo>
                    <a:pt x="11806" y="13985"/>
                  </a:lnTo>
                  <a:lnTo>
                    <a:pt x="11806" y="16236"/>
                  </a:lnTo>
                </a:path>
              </a:pathLst>
            </a:custGeom>
            <a:solidFill>
              <a:srgbClr val="FFFFCC"/>
            </a:solidFill>
            <a:ln w="9525">
              <a:solidFill>
                <a:srgbClr val="000000"/>
              </a:solidFill>
              <a:miter lim="800000"/>
              <a:headEnd/>
              <a:tailEnd/>
            </a:ln>
            <a:effectLst/>
          </p:spPr>
          <p:txBody>
            <a:bodyPr/>
            <a:lstStyle/>
            <a:p>
              <a:endParaRPr lang="zh-CN" altLang="en-US" sz="2000"/>
            </a:p>
          </p:txBody>
        </p:sp>
        <p:sp>
          <p:nvSpPr>
            <p:cNvPr id="269362" name="Rectangle 50"/>
            <p:cNvSpPr>
              <a:spLocks noChangeArrowheads="1"/>
            </p:cNvSpPr>
            <p:nvPr/>
          </p:nvSpPr>
          <p:spPr bwMode="auto">
            <a:xfrm>
              <a:off x="4346" y="2352"/>
              <a:ext cx="48" cy="384"/>
            </a:xfrm>
            <a:prstGeom prst="rect">
              <a:avLst/>
            </a:prstGeom>
            <a:solidFill>
              <a:srgbClr val="FF0000"/>
            </a:solidFill>
            <a:ln w="9525">
              <a:solidFill>
                <a:srgbClr val="FF0000"/>
              </a:solidFill>
              <a:miter lim="800000"/>
              <a:headEnd/>
              <a:tailEnd/>
            </a:ln>
            <a:effectLst/>
          </p:spPr>
          <p:txBody>
            <a:bodyPr wrap="none" anchor="ctr"/>
            <a:lstStyle/>
            <a:p>
              <a:endParaRPr lang="zh-CN" altLang="en-US" sz="2000"/>
            </a:p>
          </p:txBody>
        </p:sp>
      </p:grpSp>
      <p:grpSp>
        <p:nvGrpSpPr>
          <p:cNvPr id="269363" name="Group 51"/>
          <p:cNvGrpSpPr>
            <a:grpSpLocks/>
          </p:cNvGrpSpPr>
          <p:nvPr/>
        </p:nvGrpSpPr>
        <p:grpSpPr bwMode="auto">
          <a:xfrm>
            <a:off x="12312970" y="3505776"/>
            <a:ext cx="926323" cy="617549"/>
            <a:chOff x="5082" y="2352"/>
            <a:chExt cx="390" cy="390"/>
          </a:xfrm>
        </p:grpSpPr>
        <p:sp>
          <p:nvSpPr>
            <p:cNvPr id="269364" name="floorlamp"/>
            <p:cNvSpPr>
              <a:spLocks noEditPoints="1" noChangeArrowheads="1"/>
            </p:cNvSpPr>
            <p:nvPr/>
          </p:nvSpPr>
          <p:spPr bwMode="auto">
            <a:xfrm rot="2765248">
              <a:off x="5082" y="2352"/>
              <a:ext cx="390" cy="390"/>
            </a:xfrm>
            <a:custGeom>
              <a:avLst/>
              <a:gdLst>
                <a:gd name="T0" fmla="*/ 10800 w 21600"/>
                <a:gd name="T1" fmla="*/ 0 h 21600"/>
                <a:gd name="T2" fmla="*/ 21600 w 21600"/>
                <a:gd name="T3" fmla="*/ 10800 h 21600"/>
                <a:gd name="T4" fmla="*/ 10800 w 21600"/>
                <a:gd name="T5" fmla="*/ 21600 h 21600"/>
                <a:gd name="T6" fmla="*/ 0 w 21600"/>
                <a:gd name="T7" fmla="*/ 10800 h 21600"/>
                <a:gd name="T8" fmla="*/ 2990 w 21600"/>
                <a:gd name="T9" fmla="*/ 4615 h 21600"/>
                <a:gd name="T10" fmla="*/ 18622 w 21600"/>
                <a:gd name="T11" fmla="*/ 16987 h 21600"/>
              </a:gdLst>
              <a:ahLst/>
              <a:cxnLst>
                <a:cxn ang="0">
                  <a:pos x="T0" y="T1"/>
                </a:cxn>
                <a:cxn ang="0">
                  <a:pos x="T2" y="T3"/>
                </a:cxn>
                <a:cxn ang="0">
                  <a:pos x="T4" y="T5"/>
                </a:cxn>
                <a:cxn ang="0">
                  <a:pos x="T6" y="T7"/>
                </a:cxn>
              </a:cxnLst>
              <a:rect l="T8" t="T9" r="T10" b="T11"/>
              <a:pathLst>
                <a:path w="21600" h="21600" extrusionOk="0">
                  <a:moveTo>
                    <a:pt x="3089" y="18511"/>
                  </a:moveTo>
                  <a:lnTo>
                    <a:pt x="3903" y="19110"/>
                  </a:lnTo>
                  <a:lnTo>
                    <a:pt x="4813" y="19852"/>
                  </a:lnTo>
                  <a:lnTo>
                    <a:pt x="5651" y="20235"/>
                  </a:lnTo>
                  <a:lnTo>
                    <a:pt x="6537" y="20834"/>
                  </a:lnTo>
                  <a:lnTo>
                    <a:pt x="7519" y="21145"/>
                  </a:lnTo>
                  <a:lnTo>
                    <a:pt x="8573" y="21432"/>
                  </a:lnTo>
                  <a:lnTo>
                    <a:pt x="9698" y="21600"/>
                  </a:lnTo>
                  <a:lnTo>
                    <a:pt x="10824" y="21600"/>
                  </a:lnTo>
                  <a:lnTo>
                    <a:pt x="11878" y="21600"/>
                  </a:lnTo>
                  <a:lnTo>
                    <a:pt x="12859" y="21432"/>
                  </a:lnTo>
                  <a:lnTo>
                    <a:pt x="13913" y="21145"/>
                  </a:lnTo>
                  <a:lnTo>
                    <a:pt x="14895" y="20834"/>
                  </a:lnTo>
                  <a:lnTo>
                    <a:pt x="15949" y="20379"/>
                  </a:lnTo>
                  <a:lnTo>
                    <a:pt x="16787" y="19852"/>
                  </a:lnTo>
                  <a:lnTo>
                    <a:pt x="17529" y="19253"/>
                  </a:lnTo>
                  <a:lnTo>
                    <a:pt x="18367" y="18511"/>
                  </a:lnTo>
                  <a:lnTo>
                    <a:pt x="19110" y="17816"/>
                  </a:lnTo>
                  <a:lnTo>
                    <a:pt x="19708" y="16930"/>
                  </a:lnTo>
                  <a:lnTo>
                    <a:pt x="20235" y="16092"/>
                  </a:lnTo>
                  <a:lnTo>
                    <a:pt x="20690" y="15039"/>
                  </a:lnTo>
                  <a:lnTo>
                    <a:pt x="21145" y="14057"/>
                  </a:lnTo>
                  <a:lnTo>
                    <a:pt x="21432" y="13003"/>
                  </a:lnTo>
                  <a:lnTo>
                    <a:pt x="21600" y="11878"/>
                  </a:lnTo>
                  <a:lnTo>
                    <a:pt x="21600" y="10824"/>
                  </a:lnTo>
                  <a:lnTo>
                    <a:pt x="21600" y="9698"/>
                  </a:lnTo>
                  <a:lnTo>
                    <a:pt x="21432" y="8717"/>
                  </a:lnTo>
                  <a:lnTo>
                    <a:pt x="21145" y="7663"/>
                  </a:lnTo>
                  <a:lnTo>
                    <a:pt x="20834" y="6681"/>
                  </a:lnTo>
                  <a:lnTo>
                    <a:pt x="20379" y="5795"/>
                  </a:lnTo>
                  <a:lnTo>
                    <a:pt x="19852" y="4957"/>
                  </a:lnTo>
                  <a:lnTo>
                    <a:pt x="19253" y="4047"/>
                  </a:lnTo>
                  <a:lnTo>
                    <a:pt x="18511" y="3376"/>
                  </a:lnTo>
                  <a:lnTo>
                    <a:pt x="17840" y="2634"/>
                  </a:lnTo>
                  <a:lnTo>
                    <a:pt x="16930" y="1868"/>
                  </a:lnTo>
                  <a:lnTo>
                    <a:pt x="16092" y="1341"/>
                  </a:lnTo>
                  <a:lnTo>
                    <a:pt x="15039" y="910"/>
                  </a:lnTo>
                  <a:lnTo>
                    <a:pt x="14057" y="455"/>
                  </a:lnTo>
                  <a:lnTo>
                    <a:pt x="13027" y="144"/>
                  </a:lnTo>
                  <a:lnTo>
                    <a:pt x="11878" y="0"/>
                  </a:lnTo>
                  <a:lnTo>
                    <a:pt x="10824" y="0"/>
                  </a:lnTo>
                  <a:lnTo>
                    <a:pt x="9698" y="0"/>
                  </a:lnTo>
                  <a:lnTo>
                    <a:pt x="8573" y="144"/>
                  </a:lnTo>
                  <a:lnTo>
                    <a:pt x="7519" y="455"/>
                  </a:lnTo>
                  <a:lnTo>
                    <a:pt x="6537" y="742"/>
                  </a:lnTo>
                  <a:lnTo>
                    <a:pt x="5651" y="1341"/>
                  </a:lnTo>
                  <a:lnTo>
                    <a:pt x="4813" y="1724"/>
                  </a:lnTo>
                  <a:lnTo>
                    <a:pt x="3903" y="2467"/>
                  </a:lnTo>
                  <a:lnTo>
                    <a:pt x="3089" y="3089"/>
                  </a:lnTo>
                  <a:lnTo>
                    <a:pt x="2490" y="3903"/>
                  </a:lnTo>
                  <a:lnTo>
                    <a:pt x="1724" y="4813"/>
                  </a:lnTo>
                  <a:lnTo>
                    <a:pt x="1341" y="5627"/>
                  </a:lnTo>
                  <a:lnTo>
                    <a:pt x="742" y="6537"/>
                  </a:lnTo>
                  <a:lnTo>
                    <a:pt x="455" y="7519"/>
                  </a:lnTo>
                  <a:lnTo>
                    <a:pt x="144" y="8573"/>
                  </a:lnTo>
                  <a:lnTo>
                    <a:pt x="0" y="9698"/>
                  </a:lnTo>
                  <a:lnTo>
                    <a:pt x="0" y="10824"/>
                  </a:lnTo>
                  <a:lnTo>
                    <a:pt x="0" y="11878"/>
                  </a:lnTo>
                  <a:lnTo>
                    <a:pt x="144" y="13003"/>
                  </a:lnTo>
                  <a:lnTo>
                    <a:pt x="455" y="14057"/>
                  </a:lnTo>
                  <a:lnTo>
                    <a:pt x="742" y="15039"/>
                  </a:lnTo>
                  <a:lnTo>
                    <a:pt x="1341" y="15949"/>
                  </a:lnTo>
                  <a:lnTo>
                    <a:pt x="1724" y="16763"/>
                  </a:lnTo>
                  <a:lnTo>
                    <a:pt x="2490" y="17673"/>
                  </a:lnTo>
                  <a:lnTo>
                    <a:pt x="3089" y="18511"/>
                  </a:lnTo>
                  <a:close/>
                </a:path>
                <a:path w="21600" h="21600" extrusionOk="0">
                  <a:moveTo>
                    <a:pt x="10824" y="16332"/>
                  </a:moveTo>
                  <a:lnTo>
                    <a:pt x="11878" y="16236"/>
                  </a:lnTo>
                  <a:lnTo>
                    <a:pt x="12859" y="15949"/>
                  </a:lnTo>
                  <a:lnTo>
                    <a:pt x="13913" y="15350"/>
                  </a:lnTo>
                  <a:lnTo>
                    <a:pt x="14584" y="14584"/>
                  </a:lnTo>
                  <a:lnTo>
                    <a:pt x="15350" y="13913"/>
                  </a:lnTo>
                  <a:lnTo>
                    <a:pt x="15949" y="12859"/>
                  </a:lnTo>
                  <a:lnTo>
                    <a:pt x="16260" y="11878"/>
                  </a:lnTo>
                  <a:lnTo>
                    <a:pt x="16332" y="10824"/>
                  </a:lnTo>
                  <a:lnTo>
                    <a:pt x="16260" y="9698"/>
                  </a:lnTo>
                  <a:lnTo>
                    <a:pt x="15949" y="8717"/>
                  </a:lnTo>
                  <a:lnTo>
                    <a:pt x="15350" y="7663"/>
                  </a:lnTo>
                  <a:lnTo>
                    <a:pt x="14584" y="6849"/>
                  </a:lnTo>
                  <a:lnTo>
                    <a:pt x="13913" y="6250"/>
                  </a:lnTo>
                  <a:lnTo>
                    <a:pt x="12859" y="5651"/>
                  </a:lnTo>
                  <a:lnTo>
                    <a:pt x="11878" y="5340"/>
                  </a:lnTo>
                  <a:lnTo>
                    <a:pt x="10824" y="5268"/>
                  </a:lnTo>
                  <a:lnTo>
                    <a:pt x="9698" y="5340"/>
                  </a:lnTo>
                  <a:lnTo>
                    <a:pt x="8717" y="5651"/>
                  </a:lnTo>
                  <a:lnTo>
                    <a:pt x="7663" y="6250"/>
                  </a:lnTo>
                  <a:lnTo>
                    <a:pt x="6849" y="6849"/>
                  </a:lnTo>
                  <a:lnTo>
                    <a:pt x="6250" y="7663"/>
                  </a:lnTo>
                  <a:lnTo>
                    <a:pt x="5651" y="8717"/>
                  </a:lnTo>
                  <a:lnTo>
                    <a:pt x="5340" y="9698"/>
                  </a:lnTo>
                  <a:lnTo>
                    <a:pt x="5268" y="10824"/>
                  </a:lnTo>
                  <a:lnTo>
                    <a:pt x="5340" y="11878"/>
                  </a:lnTo>
                  <a:lnTo>
                    <a:pt x="5651" y="12859"/>
                  </a:lnTo>
                  <a:lnTo>
                    <a:pt x="6250" y="13913"/>
                  </a:lnTo>
                  <a:lnTo>
                    <a:pt x="6849" y="14584"/>
                  </a:lnTo>
                  <a:lnTo>
                    <a:pt x="7663" y="15350"/>
                  </a:lnTo>
                  <a:lnTo>
                    <a:pt x="8717" y="15949"/>
                  </a:lnTo>
                  <a:lnTo>
                    <a:pt x="9698" y="16236"/>
                  </a:lnTo>
                  <a:lnTo>
                    <a:pt x="10824" y="16332"/>
                  </a:lnTo>
                  <a:moveTo>
                    <a:pt x="9770" y="5340"/>
                  </a:moveTo>
                  <a:lnTo>
                    <a:pt x="9770" y="7160"/>
                  </a:lnTo>
                  <a:lnTo>
                    <a:pt x="9770" y="13985"/>
                  </a:lnTo>
                  <a:lnTo>
                    <a:pt x="9770" y="16236"/>
                  </a:lnTo>
                  <a:moveTo>
                    <a:pt x="11806" y="5340"/>
                  </a:moveTo>
                  <a:lnTo>
                    <a:pt x="11806" y="7160"/>
                  </a:lnTo>
                  <a:lnTo>
                    <a:pt x="11806" y="13985"/>
                  </a:lnTo>
                  <a:lnTo>
                    <a:pt x="11806" y="16236"/>
                  </a:lnTo>
                </a:path>
              </a:pathLst>
            </a:custGeom>
            <a:solidFill>
              <a:srgbClr val="FFFFCC"/>
            </a:solidFill>
            <a:ln w="9525">
              <a:solidFill>
                <a:srgbClr val="000000"/>
              </a:solidFill>
              <a:miter lim="800000"/>
              <a:headEnd/>
              <a:tailEnd/>
            </a:ln>
            <a:effectLst/>
          </p:spPr>
          <p:txBody>
            <a:bodyPr/>
            <a:lstStyle/>
            <a:p>
              <a:endParaRPr lang="zh-CN" altLang="en-US" sz="2000"/>
            </a:p>
          </p:txBody>
        </p:sp>
        <p:sp>
          <p:nvSpPr>
            <p:cNvPr id="269365" name="Rectangle 53"/>
            <p:cNvSpPr>
              <a:spLocks noChangeArrowheads="1"/>
            </p:cNvSpPr>
            <p:nvPr/>
          </p:nvSpPr>
          <p:spPr bwMode="auto">
            <a:xfrm>
              <a:off x="5274" y="2358"/>
              <a:ext cx="48" cy="90"/>
            </a:xfrm>
            <a:prstGeom prst="rect">
              <a:avLst/>
            </a:prstGeom>
            <a:solidFill>
              <a:srgbClr val="FF0000"/>
            </a:solidFill>
            <a:ln w="9525">
              <a:solidFill>
                <a:srgbClr val="FF0000"/>
              </a:solidFill>
              <a:miter lim="800000"/>
              <a:headEnd/>
              <a:tailEnd/>
            </a:ln>
            <a:effectLst/>
          </p:spPr>
          <p:txBody>
            <a:bodyPr wrap="none" anchor="ctr"/>
            <a:lstStyle/>
            <a:p>
              <a:endParaRPr lang="zh-CN" altLang="en-US" sz="2000"/>
            </a:p>
          </p:txBody>
        </p:sp>
        <p:sp>
          <p:nvSpPr>
            <p:cNvPr id="269366" name="Rectangle 54"/>
            <p:cNvSpPr>
              <a:spLocks noChangeArrowheads="1"/>
            </p:cNvSpPr>
            <p:nvPr/>
          </p:nvSpPr>
          <p:spPr bwMode="auto">
            <a:xfrm rot="2718350">
              <a:off x="5252" y="2426"/>
              <a:ext cx="48" cy="240"/>
            </a:xfrm>
            <a:prstGeom prst="rect">
              <a:avLst/>
            </a:prstGeom>
            <a:solidFill>
              <a:srgbClr val="FF0000"/>
            </a:solidFill>
            <a:ln w="9525">
              <a:solidFill>
                <a:srgbClr val="FF0000"/>
              </a:solidFill>
              <a:miter lim="800000"/>
              <a:headEnd/>
              <a:tailEnd/>
            </a:ln>
            <a:effectLst/>
          </p:spPr>
          <p:txBody>
            <a:bodyPr wrap="none" anchor="ctr"/>
            <a:lstStyle/>
            <a:p>
              <a:endParaRPr lang="zh-CN" altLang="en-US" sz="2000"/>
            </a:p>
          </p:txBody>
        </p:sp>
        <p:sp>
          <p:nvSpPr>
            <p:cNvPr id="269367" name="Rectangle 55"/>
            <p:cNvSpPr>
              <a:spLocks noChangeArrowheads="1"/>
            </p:cNvSpPr>
            <p:nvPr/>
          </p:nvSpPr>
          <p:spPr bwMode="auto">
            <a:xfrm>
              <a:off x="5274" y="2640"/>
              <a:ext cx="48" cy="90"/>
            </a:xfrm>
            <a:prstGeom prst="rect">
              <a:avLst/>
            </a:prstGeom>
            <a:solidFill>
              <a:srgbClr val="FF0000"/>
            </a:solidFill>
            <a:ln w="9525">
              <a:solidFill>
                <a:srgbClr val="FF0000"/>
              </a:solidFill>
              <a:miter lim="800000"/>
              <a:headEnd/>
              <a:tailEnd/>
            </a:ln>
            <a:effectLst/>
          </p:spPr>
          <p:txBody>
            <a:bodyPr wrap="none" anchor="ctr"/>
            <a:lstStyle/>
            <a:p>
              <a:endParaRPr lang="zh-CN" altLang="en-US" sz="2000"/>
            </a:p>
          </p:txBody>
        </p:sp>
      </p:grpSp>
      <p:sp>
        <p:nvSpPr>
          <p:cNvPr id="269368" name="Line 56"/>
          <p:cNvSpPr>
            <a:spLocks noChangeShapeType="1"/>
          </p:cNvSpPr>
          <p:nvPr/>
        </p:nvSpPr>
        <p:spPr bwMode="auto">
          <a:xfrm>
            <a:off x="10488824" y="4037818"/>
            <a:ext cx="1938152" cy="0"/>
          </a:xfrm>
          <a:prstGeom prst="line">
            <a:avLst/>
          </a:prstGeom>
          <a:noFill/>
          <a:ln w="28575">
            <a:solidFill>
              <a:srgbClr val="3399FF"/>
            </a:solidFill>
            <a:round/>
            <a:headEnd/>
            <a:tailEnd type="triangle" w="med" len="med"/>
          </a:ln>
          <a:effectLst/>
        </p:spPr>
        <p:txBody>
          <a:bodyPr lIns="131335" tIns="65668" rIns="131335" bIns="65668"/>
          <a:lstStyle/>
          <a:p>
            <a:endParaRPr lang="zh-CN" altLang="en-US" sz="2000"/>
          </a:p>
        </p:txBody>
      </p:sp>
      <p:sp>
        <p:nvSpPr>
          <p:cNvPr id="269369" name="Text Box 57"/>
          <p:cNvSpPr txBox="1">
            <a:spLocks noChangeArrowheads="1"/>
          </p:cNvSpPr>
          <p:nvPr/>
        </p:nvSpPr>
        <p:spPr bwMode="auto">
          <a:xfrm>
            <a:off x="10664588" y="3692624"/>
            <a:ext cx="1710134" cy="748172"/>
          </a:xfrm>
          <a:prstGeom prst="rect">
            <a:avLst/>
          </a:prstGeom>
          <a:noFill/>
          <a:ln w="9525">
            <a:noFill/>
            <a:miter lim="800000"/>
            <a:headEnd/>
            <a:tailEnd/>
          </a:ln>
          <a:effectLst/>
        </p:spPr>
        <p:txBody>
          <a:bodyPr lIns="131335" tIns="65668" rIns="131335" bIns="65668">
            <a:spAutoFit/>
          </a:bodyPr>
          <a:lstStyle/>
          <a:p>
            <a:pPr algn="ctr">
              <a:spcBef>
                <a:spcPct val="50000"/>
              </a:spcBef>
            </a:pPr>
            <a:r>
              <a:rPr lang="zh-CN" altLang="en-US" sz="2000" dirty="0">
                <a:latin typeface="微软雅黑" pitchFamily="34" charset="-122"/>
                <a:ea typeface="微软雅黑" pitchFamily="34" charset="-122"/>
              </a:rPr>
              <a:t>判断螺丝松动</a:t>
            </a:r>
          </a:p>
        </p:txBody>
      </p:sp>
      <p:sp>
        <p:nvSpPr>
          <p:cNvPr id="269370" name="Line 58"/>
          <p:cNvSpPr>
            <a:spLocks noChangeShapeType="1"/>
          </p:cNvSpPr>
          <p:nvPr/>
        </p:nvSpPr>
        <p:spPr bwMode="auto">
          <a:xfrm>
            <a:off x="456036" y="4721872"/>
            <a:ext cx="12654994" cy="0"/>
          </a:xfrm>
          <a:prstGeom prst="line">
            <a:avLst/>
          </a:prstGeom>
          <a:noFill/>
          <a:ln w="28575">
            <a:solidFill>
              <a:schemeClr val="tx1"/>
            </a:solidFill>
            <a:round/>
            <a:headEnd/>
            <a:tailEnd/>
          </a:ln>
          <a:effectLst/>
        </p:spPr>
        <p:txBody>
          <a:bodyPr lIns="131335" tIns="65668" rIns="131335" bIns="65668"/>
          <a:lstStyle/>
          <a:p>
            <a:endParaRPr lang="zh-CN" altLang="en-US" sz="2000"/>
          </a:p>
        </p:txBody>
      </p:sp>
      <p:sp>
        <p:nvSpPr>
          <p:cNvPr id="269371" name="AutoShape 59"/>
          <p:cNvSpPr>
            <a:spLocks noChangeArrowheads="1"/>
          </p:cNvSpPr>
          <p:nvPr/>
        </p:nvSpPr>
        <p:spPr bwMode="auto">
          <a:xfrm>
            <a:off x="456036" y="4721872"/>
            <a:ext cx="1596125" cy="532042"/>
          </a:xfrm>
          <a:prstGeom prst="bevel">
            <a:avLst>
              <a:gd name="adj" fmla="val 2380"/>
            </a:avLst>
          </a:prstGeom>
          <a:solidFill>
            <a:srgbClr val="FFFF66"/>
          </a:solidFill>
          <a:ln w="9525">
            <a:solidFill>
              <a:srgbClr val="FFCCFF"/>
            </a:solidFill>
            <a:miter lim="800000"/>
            <a:headEnd/>
            <a:tailEnd/>
          </a:ln>
          <a:effectLst/>
        </p:spPr>
        <p:txBody>
          <a:bodyPr wrap="none" lIns="131335" tIns="65668" rIns="131335" bIns="65668" anchor="ctr"/>
          <a:lstStyle/>
          <a:p>
            <a:pPr algn="ctr"/>
            <a:r>
              <a:rPr lang="zh-CN" altLang="en-US" sz="2000" dirty="0">
                <a:latin typeface="微软雅黑" pitchFamily="34" charset="-122"/>
                <a:ea typeface="微软雅黑" pitchFamily="34" charset="-122"/>
              </a:rPr>
              <a:t>待料</a:t>
            </a:r>
          </a:p>
        </p:txBody>
      </p:sp>
      <p:sp>
        <p:nvSpPr>
          <p:cNvPr id="269372" name="Line 60"/>
          <p:cNvSpPr>
            <a:spLocks noChangeShapeType="1"/>
          </p:cNvSpPr>
          <p:nvPr/>
        </p:nvSpPr>
        <p:spPr bwMode="auto">
          <a:xfrm>
            <a:off x="2218424" y="5067065"/>
            <a:ext cx="1938152" cy="0"/>
          </a:xfrm>
          <a:prstGeom prst="line">
            <a:avLst/>
          </a:prstGeom>
          <a:noFill/>
          <a:ln w="28575">
            <a:solidFill>
              <a:srgbClr val="3399FF"/>
            </a:solidFill>
            <a:round/>
            <a:headEnd/>
            <a:tailEnd type="triangle" w="med" len="med"/>
          </a:ln>
          <a:effectLst/>
        </p:spPr>
        <p:txBody>
          <a:bodyPr lIns="131335" tIns="65668" rIns="131335" bIns="65668"/>
          <a:lstStyle/>
          <a:p>
            <a:endParaRPr lang="zh-CN" altLang="en-US" sz="2000"/>
          </a:p>
        </p:txBody>
      </p:sp>
      <p:sp>
        <p:nvSpPr>
          <p:cNvPr id="269373" name="Text Box 61"/>
          <p:cNvSpPr txBox="1">
            <a:spLocks noChangeArrowheads="1"/>
          </p:cNvSpPr>
          <p:nvPr/>
        </p:nvSpPr>
        <p:spPr bwMode="auto">
          <a:xfrm>
            <a:off x="2240965" y="5790334"/>
            <a:ext cx="8778690" cy="440395"/>
          </a:xfrm>
          <a:prstGeom prst="rect">
            <a:avLst/>
          </a:prstGeom>
          <a:noFill/>
          <a:ln w="9525">
            <a:noFill/>
            <a:miter lim="800000"/>
            <a:headEnd/>
            <a:tailEnd/>
          </a:ln>
          <a:effectLst/>
        </p:spPr>
        <p:txBody>
          <a:bodyPr lIns="131335" tIns="65668" rIns="131335" bIns="65668">
            <a:spAutoFit/>
          </a:bodyPr>
          <a:lstStyle/>
          <a:p>
            <a:pPr algn="ctr">
              <a:spcBef>
                <a:spcPct val="50000"/>
              </a:spcBef>
            </a:pPr>
            <a:r>
              <a:rPr lang="zh-CN" altLang="en-US" sz="2000" dirty="0">
                <a:latin typeface="微软雅黑" pitchFamily="34" charset="-122"/>
                <a:ea typeface="微软雅黑" pitchFamily="34" charset="-122"/>
              </a:rPr>
              <a:t>在生产线的上方挂上待料牌，以便物料员早期发现</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45" name="Rectangle 9"/>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项目可视化管理</a:t>
            </a:r>
            <a:endParaRPr lang="zh-TW" altLang="en-US" dirty="0">
              <a:solidFill>
                <a:srgbClr val="CC0000"/>
              </a:solidFill>
              <a:ea typeface="微软雅黑" pitchFamily="34" charset="-122"/>
            </a:endParaRPr>
          </a:p>
        </p:txBody>
      </p:sp>
      <p:sp>
        <p:nvSpPr>
          <p:cNvPr id="270342" name="Text Box 6"/>
          <p:cNvSpPr txBox="1">
            <a:spLocks noChangeArrowheads="1"/>
          </p:cNvSpPr>
          <p:nvPr/>
        </p:nvSpPr>
        <p:spPr bwMode="auto">
          <a:xfrm>
            <a:off x="456036" y="1494784"/>
            <a:ext cx="12654994" cy="409617"/>
          </a:xfrm>
          <a:prstGeom prst="rect">
            <a:avLst/>
          </a:prstGeom>
          <a:solidFill>
            <a:schemeClr val="bg1"/>
          </a:solidFill>
          <a:ln w="9525">
            <a:solidFill>
              <a:schemeClr val="folHlink"/>
            </a:solidFill>
            <a:miter lim="800000"/>
            <a:headEnd/>
            <a:tailEnd/>
          </a:ln>
          <a:effectLst>
            <a:outerShdw dist="35921" dir="2700000" algn="ctr" rotWithShape="0">
              <a:schemeClr val="bg2"/>
            </a:outerShdw>
          </a:effectLst>
        </p:spPr>
        <p:txBody>
          <a:bodyPr lIns="131335" tIns="65668" rIns="131335" bIns="65668">
            <a:spAutoFit/>
          </a:bodyPr>
          <a:lstStyle/>
          <a:p>
            <a:pPr>
              <a:spcBef>
                <a:spcPct val="50000"/>
              </a:spcBef>
            </a:pPr>
            <a:r>
              <a:rPr lang="zh-CN" altLang="en-US" sz="1800" b="1" dirty="0">
                <a:solidFill>
                  <a:schemeClr val="tx2"/>
                </a:solidFill>
                <a:latin typeface="微软雅黑" pitchFamily="34" charset="-122"/>
                <a:ea typeface="微软雅黑" pitchFamily="34" charset="-122"/>
              </a:rPr>
              <a:t>管理项目：</a:t>
            </a:r>
            <a:r>
              <a:rPr lang="zh-CN" altLang="en-US" sz="1800" dirty="0">
                <a:latin typeface="微软雅黑" pitchFamily="34" charset="-122"/>
                <a:ea typeface="微软雅黑" pitchFamily="34" charset="-122"/>
              </a:rPr>
              <a:t>各部门为了判断是否达到本部门所承担的业务的目标，并据此采取必要措施的一种尺度。</a:t>
            </a:r>
          </a:p>
        </p:txBody>
      </p:sp>
      <p:sp>
        <p:nvSpPr>
          <p:cNvPr id="270343" name="Text Box 7"/>
          <p:cNvSpPr txBox="1">
            <a:spLocks noChangeArrowheads="1"/>
          </p:cNvSpPr>
          <p:nvPr/>
        </p:nvSpPr>
        <p:spPr bwMode="auto">
          <a:xfrm>
            <a:off x="456036" y="2660209"/>
            <a:ext cx="12540985" cy="1933111"/>
          </a:xfrm>
          <a:prstGeom prst="rect">
            <a:avLst/>
          </a:prstGeom>
          <a:noFill/>
          <a:ln w="9525">
            <a:noFill/>
            <a:miter lim="800000"/>
            <a:headEnd/>
            <a:tailEnd/>
          </a:ln>
          <a:effectLst/>
        </p:spPr>
        <p:txBody>
          <a:bodyPr lIns="131335" tIns="65668" rIns="131335" bIns="65668">
            <a:spAutoFit/>
          </a:bodyPr>
          <a:lstStyle/>
          <a:p>
            <a:pPr>
              <a:lnSpc>
                <a:spcPct val="120000"/>
              </a:lnSpc>
              <a:spcBef>
                <a:spcPct val="50000"/>
              </a:spcBef>
            </a:pPr>
            <a:r>
              <a:rPr lang="en-US" altLang="zh-CN" sz="1800" b="1" dirty="0">
                <a:solidFill>
                  <a:schemeClr val="tx2"/>
                </a:solidFill>
                <a:latin typeface="微软雅黑" pitchFamily="34" charset="-122"/>
                <a:ea typeface="微软雅黑" pitchFamily="34" charset="-122"/>
              </a:rPr>
              <a:t>1</a:t>
            </a:r>
            <a:r>
              <a:rPr lang="zh-CN" altLang="en-US" sz="1800" b="1" dirty="0">
                <a:solidFill>
                  <a:schemeClr val="tx2"/>
                </a:solidFill>
                <a:latin typeface="微软雅黑" pitchFamily="34" charset="-122"/>
                <a:ea typeface="微软雅黑" pitchFamily="34" charset="-122"/>
              </a:rPr>
              <a:t>）实施活动板的管理（看板管理）</a:t>
            </a:r>
            <a:r>
              <a:rPr lang="zh-CN" altLang="en-US" sz="1800" dirty="0">
                <a:latin typeface="微软雅黑" pitchFamily="34" charset="-122"/>
                <a:ea typeface="微软雅黑" pitchFamily="34" charset="-122"/>
              </a:rPr>
              <a:t>：准确地抓住自己过去的努力成果；巩固过去的成果，防止水平倒退；明确下一个目标，行动起来向目标挑战；将结果信息向全公司展示出来，取得共识，向全公司范围内推广，以便实现</a:t>
            </a:r>
            <a:r>
              <a:rPr lang="zh-CN" altLang="en-US" sz="1800" dirty="0">
                <a:solidFill>
                  <a:schemeClr val="hlink"/>
                </a:solidFill>
                <a:latin typeface="微软雅黑" pitchFamily="34" charset="-122"/>
                <a:ea typeface="微软雅黑" pitchFamily="34" charset="-122"/>
              </a:rPr>
              <a:t>横向展开</a:t>
            </a:r>
            <a:r>
              <a:rPr lang="zh-CN" altLang="en-US" sz="1800" dirty="0">
                <a:latin typeface="微软雅黑" pitchFamily="34" charset="-122"/>
                <a:ea typeface="微软雅黑" pitchFamily="34" charset="-122"/>
              </a:rPr>
              <a:t>。</a:t>
            </a:r>
          </a:p>
          <a:p>
            <a:pPr>
              <a:lnSpc>
                <a:spcPct val="120000"/>
              </a:lnSpc>
              <a:spcBef>
                <a:spcPct val="50000"/>
              </a:spcBef>
            </a:pPr>
            <a:r>
              <a:rPr lang="en-US" altLang="zh-CN" sz="1800" b="1" dirty="0">
                <a:solidFill>
                  <a:schemeClr val="tx2"/>
                </a:solidFill>
                <a:latin typeface="微软雅黑" pitchFamily="34" charset="-122"/>
                <a:ea typeface="微软雅黑" pitchFamily="34" charset="-122"/>
              </a:rPr>
              <a:t>2</a:t>
            </a:r>
            <a:r>
              <a:rPr lang="zh-CN" altLang="en-US" sz="1800" b="1" dirty="0">
                <a:solidFill>
                  <a:schemeClr val="tx2"/>
                </a:solidFill>
                <a:latin typeface="微软雅黑" pitchFamily="34" charset="-122"/>
                <a:ea typeface="微软雅黑" pitchFamily="34" charset="-122"/>
              </a:rPr>
              <a:t>）对管理项目进行分解，实施管理项目一览表</a:t>
            </a:r>
            <a:r>
              <a:rPr lang="zh-CN" altLang="en-US" sz="1800" dirty="0">
                <a:solidFill>
                  <a:schemeClr val="tx2"/>
                </a:solidFill>
                <a:latin typeface="微软雅黑" pitchFamily="34" charset="-122"/>
                <a:ea typeface="微软雅黑" pitchFamily="34" charset="-122"/>
              </a:rPr>
              <a:t>：</a:t>
            </a:r>
            <a:r>
              <a:rPr lang="zh-CN" altLang="en-US" sz="1800" dirty="0">
                <a:latin typeface="微软雅黑" pitchFamily="34" charset="-122"/>
                <a:ea typeface="微软雅黑" pitchFamily="34" charset="-122"/>
              </a:rPr>
              <a:t>管理项目要定量地把握，以时间顺序看得到其推移状况；要分为方针管理项目与日常管理项目分别进行把握；要明确地显示出目的与手段、结果与经过之间的关系；确定管理项目的责任人；设置处理界限（管理界限），看得到结果的好坏；要明确地、正确地标明其特性的好坏。</a:t>
            </a:r>
          </a:p>
        </p:txBody>
      </p:sp>
      <p:sp>
        <p:nvSpPr>
          <p:cNvPr id="270344" name="Text Box 8"/>
          <p:cNvSpPr txBox="1">
            <a:spLocks noChangeArrowheads="1"/>
          </p:cNvSpPr>
          <p:nvPr/>
        </p:nvSpPr>
        <p:spPr bwMode="auto">
          <a:xfrm>
            <a:off x="456036" y="2264345"/>
            <a:ext cx="4218331" cy="409617"/>
          </a:xfrm>
          <a:prstGeom prst="rect">
            <a:avLst/>
          </a:prstGeom>
          <a:noFill/>
          <a:ln w="9525">
            <a:noFill/>
            <a:miter lim="800000"/>
            <a:headEnd/>
            <a:tailEnd/>
          </a:ln>
          <a:effectLst/>
        </p:spPr>
        <p:txBody>
          <a:bodyPr lIns="131335" tIns="65668" rIns="131335" bIns="65668">
            <a:spAutoFit/>
          </a:bodyPr>
          <a:lstStyle/>
          <a:p>
            <a:pPr>
              <a:spcBef>
                <a:spcPct val="50000"/>
              </a:spcBef>
            </a:pPr>
            <a:r>
              <a:rPr lang="zh-CN" altLang="en-US" sz="1800" b="1" dirty="0">
                <a:solidFill>
                  <a:schemeClr val="tx2"/>
                </a:solidFill>
                <a:latin typeface="微软雅黑" pitchFamily="34" charset="-122"/>
                <a:ea typeface="微软雅黑" pitchFamily="34" charset="-122"/>
              </a:rPr>
              <a:t>项目管理的可视化</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70" name="Rectangle 10"/>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安全可视化管理</a:t>
            </a:r>
            <a:endParaRPr lang="zh-TW" altLang="en-US" dirty="0">
              <a:solidFill>
                <a:srgbClr val="CC0000"/>
              </a:solidFill>
              <a:ea typeface="微软雅黑" pitchFamily="34" charset="-122"/>
            </a:endParaRPr>
          </a:p>
        </p:txBody>
      </p:sp>
      <p:sp>
        <p:nvSpPr>
          <p:cNvPr id="271366" name="Text Box 6"/>
          <p:cNvSpPr txBox="1">
            <a:spLocks noChangeArrowheads="1"/>
          </p:cNvSpPr>
          <p:nvPr/>
        </p:nvSpPr>
        <p:spPr bwMode="auto">
          <a:xfrm>
            <a:off x="456036" y="1504286"/>
            <a:ext cx="12769003" cy="506567"/>
          </a:xfrm>
          <a:prstGeom prst="rect">
            <a:avLst/>
          </a:prstGeom>
          <a:noFill/>
          <a:ln w="9525">
            <a:solidFill>
              <a:srgbClr val="008000"/>
            </a:solidFill>
            <a:miter lim="800000"/>
            <a:headEnd/>
            <a:tailEnd/>
          </a:ln>
          <a:effectLst/>
        </p:spPr>
        <p:txBody>
          <a:bodyPr lIns="131335" tIns="65668" rIns="131335" bIns="65668">
            <a:spAutoFit/>
          </a:bodyPr>
          <a:lstStyle/>
          <a:p>
            <a:pPr>
              <a:lnSpc>
                <a:spcPct val="135000"/>
              </a:lnSpc>
              <a:spcBef>
                <a:spcPct val="50000"/>
              </a:spcBef>
            </a:pPr>
            <a:r>
              <a:rPr lang="zh-CN" altLang="en-US" sz="1800" b="1" dirty="0">
                <a:solidFill>
                  <a:schemeClr val="tx2"/>
                </a:solidFill>
                <a:latin typeface="微软雅黑" pitchFamily="34" charset="-122"/>
                <a:ea typeface="微软雅黑" pitchFamily="34" charset="-122"/>
              </a:rPr>
              <a:t>一、</a:t>
            </a:r>
            <a:r>
              <a:rPr lang="en-US" altLang="zh-CN" sz="1800" b="1" dirty="0">
                <a:solidFill>
                  <a:schemeClr val="tx2"/>
                </a:solidFill>
                <a:latin typeface="微软雅黑" pitchFamily="34" charset="-122"/>
                <a:ea typeface="微软雅黑" pitchFamily="34" charset="-122"/>
              </a:rPr>
              <a:t>5S</a:t>
            </a:r>
            <a:r>
              <a:rPr lang="zh-CN" altLang="en-US" sz="1800" b="1" dirty="0">
                <a:solidFill>
                  <a:schemeClr val="tx2"/>
                </a:solidFill>
                <a:latin typeface="微软雅黑" pitchFamily="34" charset="-122"/>
                <a:ea typeface="微软雅黑" pitchFamily="34" charset="-122"/>
              </a:rPr>
              <a:t>的彻底遵守：</a:t>
            </a:r>
            <a:r>
              <a:rPr lang="zh-CN" altLang="en-US" sz="1800" dirty="0">
                <a:latin typeface="微软雅黑" pitchFamily="34" charset="-122"/>
                <a:ea typeface="微软雅黑" pitchFamily="34" charset="-122"/>
              </a:rPr>
              <a:t>排除不要品，实施一眼就能明白的目视化管理，清扫脏污，并持久保证这种良好的状态。</a:t>
            </a:r>
          </a:p>
        </p:txBody>
      </p:sp>
      <p:sp>
        <p:nvSpPr>
          <p:cNvPr id="271368" name="Text Box 8"/>
          <p:cNvSpPr txBox="1">
            <a:spLocks noChangeArrowheads="1"/>
          </p:cNvSpPr>
          <p:nvPr/>
        </p:nvSpPr>
        <p:spPr bwMode="auto">
          <a:xfrm>
            <a:off x="456036" y="2877143"/>
            <a:ext cx="12769003" cy="880516"/>
          </a:xfrm>
          <a:prstGeom prst="rect">
            <a:avLst/>
          </a:prstGeom>
          <a:noFill/>
          <a:ln w="9525">
            <a:solidFill>
              <a:srgbClr val="008000"/>
            </a:solidFill>
            <a:miter lim="800000"/>
            <a:headEnd/>
            <a:tailEnd/>
          </a:ln>
          <a:effectLst/>
        </p:spPr>
        <p:txBody>
          <a:bodyPr lIns="131335" tIns="65668" rIns="131335" bIns="65668">
            <a:spAutoFit/>
          </a:bodyPr>
          <a:lstStyle/>
          <a:p>
            <a:pPr>
              <a:lnSpc>
                <a:spcPct val="135000"/>
              </a:lnSpc>
              <a:spcBef>
                <a:spcPct val="50000"/>
              </a:spcBef>
            </a:pPr>
            <a:r>
              <a:rPr lang="zh-CN" altLang="en-US" sz="1800" b="1" dirty="0">
                <a:solidFill>
                  <a:schemeClr val="tx2"/>
                </a:solidFill>
                <a:latin typeface="微软雅黑" pitchFamily="34" charset="-122"/>
                <a:ea typeface="微软雅黑" pitchFamily="34" charset="-122"/>
              </a:rPr>
              <a:t>二、实施现场的点检与维护：</a:t>
            </a:r>
            <a:r>
              <a:rPr lang="zh-CN" altLang="en-US" sz="1800" dirty="0">
                <a:latin typeface="微软雅黑" pitchFamily="34" charset="-122"/>
                <a:ea typeface="微软雅黑" pitchFamily="34" charset="-122"/>
              </a:rPr>
              <a:t>做好设备状态标识如果超过了设备及治工具的使用期限，则其机能或性能就会劣化，所以要遵守设备及治工具的使用基准，并定期地进行点检与维护保养。</a:t>
            </a:r>
          </a:p>
        </p:txBody>
      </p:sp>
      <p:sp>
        <p:nvSpPr>
          <p:cNvPr id="271369" name="Text Box 9"/>
          <p:cNvSpPr txBox="1">
            <a:spLocks noChangeArrowheads="1"/>
          </p:cNvSpPr>
          <p:nvPr/>
        </p:nvSpPr>
        <p:spPr bwMode="auto">
          <a:xfrm>
            <a:off x="456036" y="4712370"/>
            <a:ext cx="12769003" cy="880516"/>
          </a:xfrm>
          <a:prstGeom prst="rect">
            <a:avLst/>
          </a:prstGeom>
          <a:noFill/>
          <a:ln w="9525">
            <a:solidFill>
              <a:srgbClr val="008000"/>
            </a:solidFill>
            <a:miter lim="800000"/>
            <a:headEnd/>
            <a:tailEnd/>
          </a:ln>
          <a:effectLst/>
        </p:spPr>
        <p:txBody>
          <a:bodyPr lIns="131335" tIns="65668" rIns="131335" bIns="65668">
            <a:spAutoFit/>
          </a:bodyPr>
          <a:lstStyle/>
          <a:p>
            <a:pPr>
              <a:lnSpc>
                <a:spcPct val="135000"/>
              </a:lnSpc>
              <a:spcBef>
                <a:spcPct val="50000"/>
              </a:spcBef>
            </a:pPr>
            <a:r>
              <a:rPr lang="zh-CN" altLang="en-US" sz="1800" b="1" dirty="0">
                <a:solidFill>
                  <a:schemeClr val="tx2"/>
                </a:solidFill>
                <a:latin typeface="微软雅黑" pitchFamily="34" charset="-122"/>
                <a:ea typeface="微软雅黑" pitchFamily="34" charset="-122"/>
              </a:rPr>
              <a:t>三、标准化：</a:t>
            </a:r>
            <a:r>
              <a:rPr lang="zh-CN" altLang="en-US" sz="1800" dirty="0">
                <a:latin typeface="微软雅黑" pitchFamily="34" charset="-122"/>
                <a:ea typeface="微软雅黑" pitchFamily="34" charset="-122"/>
              </a:rPr>
              <a:t>要保证任何人都能安全地操作，并能在安全状态下进行操作，那就必须早期地准备好正确的操作方法和安全操作顺序，并以文件的形式对工人进行日常教育，并张贴在易看得见的范围内。</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530" name="Rectangle 2"/>
          <p:cNvSpPr>
            <a:spLocks noGrp="1" noChangeArrowheads="1"/>
          </p:cNvSpPr>
          <p:nvPr>
            <p:ph idx="1"/>
          </p:nvPr>
        </p:nvSpPr>
        <p:spPr>
          <a:xfrm>
            <a:off x="1026081" y="2012576"/>
            <a:ext cx="11628914" cy="4104323"/>
          </a:xfrm>
          <a:noFill/>
          <a:ln/>
        </p:spPr>
        <p:txBody>
          <a:bodyPr/>
          <a:lstStyle/>
          <a:p>
            <a:pPr marL="0" indent="0" algn="ctr">
              <a:buClr>
                <a:schemeClr val="hlink"/>
              </a:buClr>
              <a:buSzPct val="110000"/>
              <a:buNone/>
            </a:pPr>
            <a:r>
              <a:rPr lang="zh-CN" altLang="en-US" sz="4000" b="1" dirty="0">
                <a:solidFill>
                  <a:schemeClr val="tx2"/>
                </a:solidFill>
                <a:effectLst>
                  <a:outerShdw blurRad="38100" dist="38100" dir="2700000" algn="tl">
                    <a:srgbClr val="C0C0C0"/>
                  </a:outerShdw>
                </a:effectLst>
                <a:latin typeface="微软雅黑" pitchFamily="34" charset="-122"/>
                <a:ea typeface="微软雅黑" pitchFamily="34" charset="-122"/>
              </a:rPr>
              <a:t>第　五　篇</a:t>
            </a:r>
          </a:p>
          <a:p>
            <a:pPr marL="0" indent="0" algn="ctr">
              <a:buClr>
                <a:schemeClr val="hlink"/>
              </a:buClr>
              <a:buSzPct val="110000"/>
              <a:buNone/>
            </a:pPr>
            <a:r>
              <a:rPr lang="en-US" altLang="zh-CN" sz="4000" b="1" dirty="0">
                <a:effectLst>
                  <a:outerShdw blurRad="38100" dist="38100" dir="2700000" algn="tl">
                    <a:srgbClr val="C0C0C0"/>
                  </a:outerShdw>
                </a:effectLst>
                <a:latin typeface="微软雅黑" pitchFamily="34" charset="-122"/>
                <a:ea typeface="微软雅黑" pitchFamily="34" charset="-122"/>
              </a:rPr>
              <a:t>PE</a:t>
            </a:r>
            <a:r>
              <a:rPr lang="zh-CN" altLang="en-US" sz="4000" b="1" dirty="0">
                <a:effectLst>
                  <a:outerShdw blurRad="38100" dist="38100" dir="2700000" algn="tl">
                    <a:srgbClr val="C0C0C0"/>
                  </a:outerShdw>
                </a:effectLst>
                <a:latin typeface="微软雅黑" pitchFamily="34" charset="-122"/>
                <a:ea typeface="微软雅黑" pitchFamily="34" charset="-122"/>
              </a:rPr>
              <a:t>人员职业化</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64" name="Rectangle 4"/>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目    录</a:t>
            </a:r>
            <a:endParaRPr lang="zh-TW" altLang="en-US" dirty="0">
              <a:solidFill>
                <a:srgbClr val="CC0000"/>
              </a:solidFill>
              <a:ea typeface="微软雅黑" pitchFamily="34" charset="-122"/>
            </a:endParaRPr>
          </a:p>
        </p:txBody>
      </p:sp>
      <p:sp>
        <p:nvSpPr>
          <p:cNvPr id="450565" name="Rectangle 5" descr="Rectangle: Click to edit Master text styles&#10;Second level&#10;Third level&#10;Fourth level&#10;Fifth level"/>
          <p:cNvSpPr>
            <a:spLocks noChangeArrowheads="1"/>
          </p:cNvSpPr>
          <p:nvPr/>
        </p:nvSpPr>
        <p:spPr bwMode="auto">
          <a:xfrm>
            <a:off x="3762296" y="1824143"/>
            <a:ext cx="8436663" cy="4104323"/>
          </a:xfrm>
          <a:prstGeom prst="rect">
            <a:avLst/>
          </a:prstGeom>
          <a:noFill/>
          <a:ln w="9525">
            <a:noFill/>
            <a:miter lim="800000"/>
            <a:headEnd/>
            <a:tailEnd/>
          </a:ln>
          <a:effectLst/>
        </p:spPr>
        <p:txBody>
          <a:bodyPr lIns="131335" tIns="65668" rIns="131335" bIns="65668"/>
          <a:lstStyle/>
          <a:p>
            <a:pPr marL="492507" indent="-492507">
              <a:lnSpc>
                <a:spcPct val="120000"/>
              </a:lnSpc>
              <a:spcBef>
                <a:spcPct val="20000"/>
              </a:spcBef>
              <a:buClr>
                <a:schemeClr val="folHlink"/>
              </a:buClr>
              <a:buSzPct val="60000"/>
              <a:buFont typeface="Wingdings" pitchFamily="2" charset="2"/>
              <a:buChar char="n"/>
            </a:pPr>
            <a:r>
              <a:rPr lang="en-US" altLang="zh-TW" sz="2000" b="1" dirty="0">
                <a:latin typeface="微软雅黑" pitchFamily="34" charset="-122"/>
                <a:ea typeface="微软雅黑" pitchFamily="34" charset="-122"/>
              </a:rPr>
              <a:t>  </a:t>
            </a:r>
            <a:r>
              <a:rPr lang="en-US" altLang="zh-CN" sz="2000" b="1" dirty="0">
                <a:latin typeface="微软雅黑" pitchFamily="34" charset="-122"/>
                <a:ea typeface="微软雅黑" pitchFamily="34" charset="-122"/>
              </a:rPr>
              <a:t>PE</a:t>
            </a:r>
            <a:r>
              <a:rPr lang="zh-CN" altLang="en-US" sz="2000" b="1" dirty="0">
                <a:latin typeface="微软雅黑" pitchFamily="34" charset="-122"/>
                <a:ea typeface="微软雅黑" pitchFamily="34" charset="-122"/>
              </a:rPr>
              <a:t>角色认知</a:t>
            </a:r>
          </a:p>
          <a:p>
            <a:pPr marL="492507" indent="-492507">
              <a:lnSpc>
                <a:spcPct val="120000"/>
              </a:lnSpc>
              <a:spcBef>
                <a:spcPct val="20000"/>
              </a:spcBef>
              <a:buClr>
                <a:schemeClr val="folHlink"/>
              </a:buClr>
              <a:buSzPct val="60000"/>
              <a:buFont typeface="Wingdings" pitchFamily="2" charset="2"/>
              <a:buChar char="n"/>
            </a:pPr>
            <a:r>
              <a:rPr lang="zh-CN" altLang="en-US" sz="2000" b="1" dirty="0">
                <a:latin typeface="微软雅黑" pitchFamily="34" charset="-122"/>
                <a:ea typeface="微软雅黑" pitchFamily="34" charset="-122"/>
              </a:rPr>
              <a:t>  横向沟通小组</a:t>
            </a:r>
          </a:p>
          <a:p>
            <a:pPr marL="492507" indent="-492507">
              <a:lnSpc>
                <a:spcPct val="120000"/>
              </a:lnSpc>
              <a:spcBef>
                <a:spcPct val="20000"/>
              </a:spcBef>
              <a:buClr>
                <a:schemeClr val="folHlink"/>
              </a:buClr>
              <a:buSzPct val="60000"/>
              <a:buFont typeface="Wingdings" pitchFamily="2" charset="2"/>
              <a:buChar char="n"/>
            </a:pPr>
            <a:r>
              <a:rPr lang="zh-CN" altLang="en-US" sz="2000" b="1" dirty="0">
                <a:latin typeface="微软雅黑" pitchFamily="34" charset="-122"/>
                <a:ea typeface="微软雅黑" pitchFamily="34" charset="-122"/>
              </a:rPr>
              <a:t>  改善提案制度</a:t>
            </a:r>
          </a:p>
          <a:p>
            <a:pPr marL="492507" indent="-492507">
              <a:lnSpc>
                <a:spcPct val="120000"/>
              </a:lnSpc>
              <a:spcBef>
                <a:spcPct val="20000"/>
              </a:spcBef>
              <a:buClr>
                <a:schemeClr val="folHlink"/>
              </a:buClr>
              <a:buSzPct val="60000"/>
              <a:buFont typeface="Wingdings" pitchFamily="2" charset="2"/>
              <a:buChar char="n"/>
            </a:pPr>
            <a:r>
              <a:rPr lang="zh-CN" altLang="en-US" sz="2000" b="1" dirty="0">
                <a:latin typeface="微软雅黑" pitchFamily="34" charset="-122"/>
                <a:ea typeface="微软雅黑" pitchFamily="34" charset="-122"/>
              </a:rPr>
              <a:t>  知识与信息库</a:t>
            </a:r>
          </a:p>
          <a:p>
            <a:pPr marL="492507" indent="-492507">
              <a:lnSpc>
                <a:spcPct val="120000"/>
              </a:lnSpc>
              <a:spcBef>
                <a:spcPct val="20000"/>
              </a:spcBef>
              <a:buClr>
                <a:schemeClr val="folHlink"/>
              </a:buClr>
              <a:buSzPct val="60000"/>
              <a:buFont typeface="Wingdings" pitchFamily="2" charset="2"/>
              <a:buChar char="n"/>
            </a:pPr>
            <a:r>
              <a:rPr lang="zh-CN" altLang="en-US" sz="2000" b="1" dirty="0">
                <a:latin typeface="微软雅黑" pitchFamily="34" charset="-122"/>
                <a:ea typeface="微软雅黑" pitchFamily="34" charset="-122"/>
              </a:rPr>
              <a:t>  巧用三种武器</a:t>
            </a:r>
          </a:p>
          <a:p>
            <a:pPr marL="492507" indent="-492507">
              <a:lnSpc>
                <a:spcPct val="120000"/>
              </a:lnSpc>
              <a:spcBef>
                <a:spcPct val="20000"/>
              </a:spcBef>
              <a:buClr>
                <a:schemeClr val="folHlink"/>
              </a:buClr>
              <a:buSzPct val="60000"/>
              <a:buFont typeface="Wingdings" pitchFamily="2" charset="2"/>
              <a:buChar char="n"/>
            </a:pPr>
            <a:r>
              <a:rPr lang="zh-CN" altLang="en-US" sz="2000" b="1" dirty="0">
                <a:latin typeface="微软雅黑" pitchFamily="34" charset="-122"/>
                <a:ea typeface="微软雅黑" pitchFamily="34" charset="-122"/>
              </a:rPr>
              <a:t>  </a:t>
            </a:r>
            <a:r>
              <a:rPr lang="en-US" altLang="zh-CN" sz="2000" b="1" dirty="0">
                <a:latin typeface="微软雅黑" pitchFamily="34" charset="-122"/>
                <a:ea typeface="微软雅黑" pitchFamily="34" charset="-122"/>
              </a:rPr>
              <a:t>PE</a:t>
            </a:r>
            <a:r>
              <a:rPr lang="zh-CN" altLang="en-US" sz="2000" b="1" dirty="0">
                <a:latin typeface="微软雅黑" pitchFamily="34" charset="-122"/>
                <a:ea typeface="微软雅黑" pitchFamily="34" charset="-122"/>
              </a:rPr>
              <a:t>岗位职业化</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4" name="Rectangle 2"/>
          <p:cNvSpPr>
            <a:spLocks noGrp="1" noChangeArrowheads="1"/>
          </p:cNvSpPr>
          <p:nvPr>
            <p:ph type="title"/>
          </p:nvPr>
        </p:nvSpPr>
        <p:spPr>
          <a:xfrm>
            <a:off x="2555756" y="152012"/>
            <a:ext cx="11659790" cy="1140090"/>
          </a:xfrm>
          <a:noFill/>
          <a:ln/>
        </p:spPr>
        <p:txBody>
          <a:bodyPr/>
          <a:lstStyle/>
          <a:p>
            <a:r>
              <a:rPr lang="en-US" altLang="zh-CN" b="1" dirty="0">
                <a:solidFill>
                  <a:srgbClr val="CC0000"/>
                </a:solidFill>
                <a:latin typeface="微软雅黑" pitchFamily="34" charset="-122"/>
                <a:ea typeface="微软雅黑" pitchFamily="34" charset="-122"/>
              </a:rPr>
              <a:t>PE</a:t>
            </a:r>
            <a:r>
              <a:rPr lang="zh-CN" altLang="en-US" dirty="0">
                <a:solidFill>
                  <a:srgbClr val="CC0000"/>
                </a:solidFill>
                <a:ea typeface="微软雅黑" pitchFamily="34" charset="-122"/>
              </a:rPr>
              <a:t>角色认知</a:t>
            </a:r>
            <a:endParaRPr lang="zh-TW" altLang="en-US" dirty="0">
              <a:solidFill>
                <a:srgbClr val="CC0000"/>
              </a:solidFill>
              <a:ea typeface="微软雅黑" pitchFamily="34" charset="-122"/>
            </a:endParaRPr>
          </a:p>
        </p:txBody>
      </p:sp>
      <p:sp>
        <p:nvSpPr>
          <p:cNvPr id="279556" name="Text Box 4"/>
          <p:cNvSpPr txBox="1">
            <a:spLocks noChangeArrowheads="1"/>
          </p:cNvSpPr>
          <p:nvPr/>
        </p:nvSpPr>
        <p:spPr bwMode="auto">
          <a:xfrm>
            <a:off x="912072" y="2938898"/>
            <a:ext cx="11286887" cy="1074415"/>
          </a:xfrm>
          <a:prstGeom prst="rect">
            <a:avLst/>
          </a:prstGeom>
          <a:noFill/>
          <a:ln w="9525">
            <a:noFill/>
            <a:miter lim="800000"/>
            <a:headEnd/>
            <a:tailEnd/>
          </a:ln>
          <a:effectLst/>
        </p:spPr>
        <p:txBody>
          <a:bodyPr lIns="131335" tIns="65668" rIns="131335" bIns="65668">
            <a:spAutoFit/>
          </a:bodyPr>
          <a:lstStyle/>
          <a:p>
            <a:pPr marL="656676" indent="-656676">
              <a:lnSpc>
                <a:spcPct val="80000"/>
              </a:lnSpc>
              <a:spcBef>
                <a:spcPct val="50000"/>
              </a:spcBef>
              <a:buFont typeface="Wingdings" pitchFamily="2" charset="2"/>
              <a:buChar char="Ø"/>
            </a:pPr>
            <a:r>
              <a:rPr lang="zh-CN" altLang="en-US" sz="1800" dirty="0">
                <a:latin typeface="Times New Roman" charset="0"/>
                <a:ea typeface="微软雅黑" pitchFamily="34" charset="-122"/>
                <a:sym typeface="Wingdings" pitchFamily="2" charset="2"/>
              </a:rPr>
              <a:t>要常记自己所担当的责任，对周围的人特别是生产一线的员工要经常抱有感谢的心。</a:t>
            </a:r>
          </a:p>
          <a:p>
            <a:pPr marL="656676" indent="-656676">
              <a:lnSpc>
                <a:spcPct val="80000"/>
              </a:lnSpc>
              <a:spcBef>
                <a:spcPct val="50000"/>
              </a:spcBef>
              <a:buFont typeface="Wingdings" pitchFamily="2" charset="2"/>
              <a:buChar char="Ø"/>
            </a:pPr>
            <a:r>
              <a:rPr lang="zh-CN" altLang="en-US" sz="1800" dirty="0">
                <a:latin typeface="Times New Roman" charset="0"/>
                <a:ea typeface="微软雅黑" pitchFamily="34" charset="-122"/>
              </a:rPr>
              <a:t>不要给予否定，希望对方高兴配合的心意要用全身心去表现。</a:t>
            </a:r>
          </a:p>
          <a:p>
            <a:pPr marL="656676" indent="-656676">
              <a:lnSpc>
                <a:spcPct val="80000"/>
              </a:lnSpc>
              <a:spcBef>
                <a:spcPct val="50000"/>
              </a:spcBef>
              <a:buFont typeface="Wingdings" pitchFamily="2" charset="2"/>
              <a:buChar char="Ø"/>
            </a:pPr>
            <a:r>
              <a:rPr lang="zh-CN" altLang="en-US" sz="1800" dirty="0">
                <a:latin typeface="Times New Roman" charset="0"/>
                <a:ea typeface="微软雅黑" pitchFamily="34" charset="-122"/>
              </a:rPr>
              <a:t>参与制订标准，并带头执行</a:t>
            </a:r>
          </a:p>
        </p:txBody>
      </p:sp>
      <p:sp>
        <p:nvSpPr>
          <p:cNvPr id="279557" name="Text Box 5"/>
          <p:cNvSpPr txBox="1">
            <a:spLocks noChangeArrowheads="1"/>
          </p:cNvSpPr>
          <p:nvPr/>
        </p:nvSpPr>
        <p:spPr bwMode="auto">
          <a:xfrm>
            <a:off x="912071" y="4573027"/>
            <a:ext cx="12198959" cy="1794612"/>
          </a:xfrm>
          <a:prstGeom prst="rect">
            <a:avLst/>
          </a:prstGeom>
          <a:noFill/>
          <a:ln w="9525">
            <a:noFill/>
            <a:miter lim="800000"/>
            <a:headEnd/>
            <a:tailEnd/>
          </a:ln>
          <a:effectLst/>
        </p:spPr>
        <p:txBody>
          <a:bodyPr lIns="131335" tIns="65668" rIns="131335" bIns="65668">
            <a:spAutoFit/>
          </a:bodyPr>
          <a:lstStyle/>
          <a:p>
            <a:pPr marL="656676" indent="-656676">
              <a:lnSpc>
                <a:spcPct val="80000"/>
              </a:lnSpc>
              <a:spcBef>
                <a:spcPct val="50000"/>
              </a:spcBef>
              <a:buFont typeface="Wingdings" pitchFamily="2" charset="2"/>
              <a:buChar char="Ø"/>
            </a:pPr>
            <a:r>
              <a:rPr lang="zh-CN" altLang="en-US" sz="1800" dirty="0">
                <a:latin typeface="Times New Roman" charset="0"/>
                <a:ea typeface="微软雅黑" pitchFamily="34" charset="-122"/>
                <a:sym typeface="Wingdings" pitchFamily="2" charset="2"/>
              </a:rPr>
              <a:t>在工作上，自己知道的事要尽可能地说出来。</a:t>
            </a:r>
          </a:p>
          <a:p>
            <a:pPr marL="656676" indent="-656676">
              <a:lnSpc>
                <a:spcPct val="80000"/>
              </a:lnSpc>
              <a:spcBef>
                <a:spcPct val="50000"/>
              </a:spcBef>
              <a:buFont typeface="Wingdings" pitchFamily="2" charset="2"/>
              <a:buChar char="Ø"/>
            </a:pPr>
            <a:r>
              <a:rPr lang="zh-CN" altLang="en-US" sz="1800" dirty="0">
                <a:latin typeface="Times New Roman" charset="0"/>
                <a:ea typeface="微软雅黑" pitchFamily="34" charset="-122"/>
                <a:sym typeface="Wingdings" pitchFamily="2" charset="2"/>
              </a:rPr>
              <a:t>共通的问题要相互交换意见</a:t>
            </a:r>
          </a:p>
          <a:p>
            <a:pPr marL="656676" indent="-656676">
              <a:lnSpc>
                <a:spcPct val="80000"/>
              </a:lnSpc>
              <a:spcBef>
                <a:spcPct val="50000"/>
              </a:spcBef>
              <a:buFont typeface="Wingdings" pitchFamily="2" charset="2"/>
              <a:buChar char="Ø"/>
            </a:pPr>
            <a:r>
              <a:rPr lang="zh-CN" altLang="en-US" sz="1800" dirty="0">
                <a:latin typeface="Times New Roman" charset="0"/>
                <a:ea typeface="微软雅黑" pitchFamily="34" charset="-122"/>
                <a:sym typeface="Wingdings" pitchFamily="2" charset="2"/>
              </a:rPr>
              <a:t>打开心胸接纳质疑，专心倾听对方的意见，必要时发表并解释自己的意见。</a:t>
            </a:r>
          </a:p>
          <a:p>
            <a:pPr marL="656676" indent="-656676">
              <a:lnSpc>
                <a:spcPct val="80000"/>
              </a:lnSpc>
              <a:spcBef>
                <a:spcPct val="50000"/>
              </a:spcBef>
              <a:buFont typeface="Wingdings" pitchFamily="2" charset="2"/>
              <a:buChar char="Ø"/>
            </a:pPr>
            <a:r>
              <a:rPr lang="zh-CN" altLang="en-US" sz="1800" dirty="0">
                <a:latin typeface="Times New Roman" charset="0"/>
                <a:ea typeface="微软雅黑" pitchFamily="34" charset="-122"/>
                <a:sym typeface="Wingdings" pitchFamily="2" charset="2"/>
              </a:rPr>
              <a:t>要进行传达培训与</a:t>
            </a:r>
            <a:r>
              <a:rPr lang="en-US" altLang="zh-CN" sz="1800" dirty="0">
                <a:latin typeface="Times New Roman" charset="0"/>
                <a:ea typeface="微软雅黑" pitchFamily="34" charset="-122"/>
                <a:sym typeface="Wingdings" pitchFamily="2" charset="2"/>
              </a:rPr>
              <a:t>OJT</a:t>
            </a:r>
            <a:r>
              <a:rPr lang="zh-CN" altLang="en-US" sz="1800" dirty="0">
                <a:latin typeface="Times New Roman" charset="0"/>
                <a:ea typeface="微软雅黑" pitchFamily="34" charset="-122"/>
                <a:sym typeface="Wingdings" pitchFamily="2" charset="2"/>
              </a:rPr>
              <a:t>。</a:t>
            </a:r>
          </a:p>
          <a:p>
            <a:pPr marL="656676" indent="-656676">
              <a:lnSpc>
                <a:spcPct val="80000"/>
              </a:lnSpc>
              <a:spcBef>
                <a:spcPct val="50000"/>
              </a:spcBef>
              <a:buFont typeface="Wingdings" pitchFamily="2" charset="2"/>
              <a:buChar char="Ø"/>
            </a:pPr>
            <a:r>
              <a:rPr lang="zh-CN" altLang="en-US" sz="1800" dirty="0">
                <a:latin typeface="Times New Roman" charset="0"/>
                <a:ea typeface="微软雅黑" pitchFamily="34" charset="-122"/>
                <a:sym typeface="Wingdings" pitchFamily="2" charset="2"/>
              </a:rPr>
              <a:t>培养合作的气氛，不要带有任何的威胁感</a:t>
            </a:r>
          </a:p>
        </p:txBody>
      </p:sp>
      <p:sp>
        <p:nvSpPr>
          <p:cNvPr id="279558" name="Rectangle 6"/>
          <p:cNvSpPr>
            <a:spLocks noChangeArrowheads="1"/>
          </p:cNvSpPr>
          <p:nvPr/>
        </p:nvSpPr>
        <p:spPr bwMode="auto">
          <a:xfrm>
            <a:off x="912072" y="2501864"/>
            <a:ext cx="5928466" cy="532042"/>
          </a:xfrm>
          <a:prstGeom prst="rect">
            <a:avLst/>
          </a:prstGeom>
          <a:noFill/>
          <a:ln w="9525">
            <a:noFill/>
            <a:miter lim="800000"/>
            <a:headEnd/>
            <a:tailEnd/>
          </a:ln>
          <a:effectLst/>
        </p:spPr>
        <p:txBody>
          <a:bodyPr wrap="none" lIns="131335" tIns="65668" rIns="131335" bIns="65668" anchor="ctr"/>
          <a:lstStyle/>
          <a:p>
            <a:pPr marL="656676" indent="-656676">
              <a:buFontTx/>
              <a:buAutoNum type="arabicPeriod" startAt="2"/>
            </a:pPr>
            <a:r>
              <a:rPr lang="zh-CN" altLang="en-US" sz="1800" b="1" dirty="0">
                <a:solidFill>
                  <a:schemeClr val="tx2"/>
                </a:solidFill>
                <a:latin typeface="Times New Roman" charset="0"/>
                <a:ea typeface="微软雅黑" pitchFamily="34" charset="-122"/>
              </a:rPr>
              <a:t>从消极到积极的转换</a:t>
            </a:r>
          </a:p>
        </p:txBody>
      </p:sp>
      <p:sp>
        <p:nvSpPr>
          <p:cNvPr id="279559" name="Rectangle 7"/>
          <p:cNvSpPr>
            <a:spLocks noChangeArrowheads="1"/>
          </p:cNvSpPr>
          <p:nvPr/>
        </p:nvSpPr>
        <p:spPr bwMode="auto">
          <a:xfrm>
            <a:off x="912072" y="4192996"/>
            <a:ext cx="5928466" cy="532042"/>
          </a:xfrm>
          <a:prstGeom prst="rect">
            <a:avLst/>
          </a:prstGeom>
          <a:noFill/>
          <a:ln w="9525">
            <a:noFill/>
            <a:miter lim="800000"/>
            <a:headEnd/>
            <a:tailEnd/>
          </a:ln>
          <a:effectLst/>
        </p:spPr>
        <p:txBody>
          <a:bodyPr wrap="none" lIns="131335" tIns="65668" rIns="131335" bIns="65668" anchor="ctr"/>
          <a:lstStyle/>
          <a:p>
            <a:pPr marL="656676" indent="-656676">
              <a:buFontTx/>
              <a:buAutoNum type="arabicPeriod" startAt="3"/>
            </a:pPr>
            <a:r>
              <a:rPr lang="zh-CN" altLang="en-US" sz="1800" b="1" dirty="0">
                <a:solidFill>
                  <a:schemeClr val="tx2"/>
                </a:solidFill>
                <a:latin typeface="Times New Roman" charset="0"/>
                <a:ea typeface="微软雅黑" pitchFamily="34" charset="-122"/>
              </a:rPr>
              <a:t>提高交流能力的重要性</a:t>
            </a:r>
          </a:p>
        </p:txBody>
      </p:sp>
      <p:sp>
        <p:nvSpPr>
          <p:cNvPr id="279560" name="Rectangle 8"/>
          <p:cNvSpPr>
            <a:spLocks noChangeArrowheads="1"/>
          </p:cNvSpPr>
          <p:nvPr/>
        </p:nvSpPr>
        <p:spPr bwMode="auto">
          <a:xfrm>
            <a:off x="912072" y="1444114"/>
            <a:ext cx="5928466" cy="532042"/>
          </a:xfrm>
          <a:prstGeom prst="rect">
            <a:avLst/>
          </a:prstGeom>
          <a:noFill/>
          <a:ln w="9525">
            <a:noFill/>
            <a:miter lim="800000"/>
            <a:headEnd/>
            <a:tailEnd/>
          </a:ln>
          <a:effectLst/>
        </p:spPr>
        <p:txBody>
          <a:bodyPr wrap="none" lIns="131335" tIns="65668" rIns="131335" bIns="65668" anchor="ctr"/>
          <a:lstStyle/>
          <a:p>
            <a:pPr marL="656676" indent="-656676">
              <a:buFontTx/>
              <a:buAutoNum type="arabicPeriod"/>
            </a:pPr>
            <a:r>
              <a:rPr lang="zh-CN" altLang="en-US" sz="1800" b="1" dirty="0">
                <a:solidFill>
                  <a:schemeClr val="tx2"/>
                </a:solidFill>
                <a:latin typeface="Times New Roman" charset="0"/>
                <a:ea typeface="微软雅黑" pitchFamily="34" charset="-122"/>
              </a:rPr>
              <a:t>自身职责的理解</a:t>
            </a:r>
          </a:p>
        </p:txBody>
      </p:sp>
      <p:sp>
        <p:nvSpPr>
          <p:cNvPr id="279561" name="Text Box 9"/>
          <p:cNvSpPr txBox="1">
            <a:spLocks noChangeArrowheads="1"/>
          </p:cNvSpPr>
          <p:nvPr/>
        </p:nvSpPr>
        <p:spPr bwMode="auto">
          <a:xfrm>
            <a:off x="912072" y="1895401"/>
            <a:ext cx="11514905" cy="714316"/>
          </a:xfrm>
          <a:prstGeom prst="rect">
            <a:avLst/>
          </a:prstGeom>
          <a:noFill/>
          <a:ln w="9525">
            <a:noFill/>
            <a:miter lim="800000"/>
            <a:headEnd/>
            <a:tailEnd/>
          </a:ln>
          <a:effectLst/>
        </p:spPr>
        <p:txBody>
          <a:bodyPr lIns="131335" tIns="65668" rIns="131335" bIns="65668">
            <a:spAutoFit/>
          </a:bodyPr>
          <a:lstStyle/>
          <a:p>
            <a:pPr marL="656676" indent="-656676">
              <a:lnSpc>
                <a:spcPct val="80000"/>
              </a:lnSpc>
              <a:spcBef>
                <a:spcPct val="50000"/>
              </a:spcBef>
              <a:buFont typeface="Wingdings" pitchFamily="2" charset="2"/>
              <a:buChar char="Ø"/>
            </a:pPr>
            <a:r>
              <a:rPr lang="zh-CN" altLang="en-US" sz="1800" dirty="0">
                <a:latin typeface="Times New Roman" charset="0"/>
                <a:ea typeface="微软雅黑" pitchFamily="34" charset="-122"/>
                <a:sym typeface="Wingdings" pitchFamily="2" charset="2"/>
              </a:rPr>
              <a:t>贵公司的经营方针是什么？经营目标是什么？</a:t>
            </a:r>
          </a:p>
          <a:p>
            <a:pPr marL="656676" indent="-656676">
              <a:lnSpc>
                <a:spcPct val="80000"/>
              </a:lnSpc>
              <a:spcBef>
                <a:spcPct val="50000"/>
              </a:spcBef>
              <a:buFont typeface="Wingdings" pitchFamily="2" charset="2"/>
              <a:buChar char="Ø"/>
            </a:pPr>
            <a:r>
              <a:rPr lang="en-US" altLang="zh-CN" sz="1800" dirty="0">
                <a:latin typeface="Times New Roman" charset="0"/>
                <a:ea typeface="微软雅黑" pitchFamily="34" charset="-122"/>
                <a:sym typeface="Wingdings" pitchFamily="2" charset="2"/>
              </a:rPr>
              <a:t>PE</a:t>
            </a:r>
            <a:r>
              <a:rPr lang="zh-CN" altLang="en-US" sz="1800" dirty="0">
                <a:latin typeface="Times New Roman" charset="0"/>
                <a:ea typeface="微软雅黑" pitchFamily="34" charset="-122"/>
                <a:sym typeface="Wingdings" pitchFamily="2" charset="2"/>
              </a:rPr>
              <a:t>人员的职责就是以最低的成本、最快的速度创造出最优质的产品</a:t>
            </a:r>
            <a:endParaRPr lang="zh-CN" altLang="en-US" sz="1800" dirty="0">
              <a:latin typeface="Times New Roman" charset="0"/>
              <a:ea typeface="微软雅黑"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578" name="Rectangle 2"/>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横向沟通小组</a:t>
            </a:r>
            <a:endParaRPr lang="zh-TW" altLang="en-US" dirty="0">
              <a:solidFill>
                <a:srgbClr val="CC0000"/>
              </a:solidFill>
              <a:ea typeface="微软雅黑" pitchFamily="34" charset="-122"/>
            </a:endParaRPr>
          </a:p>
        </p:txBody>
      </p:sp>
      <p:grpSp>
        <p:nvGrpSpPr>
          <p:cNvPr id="280643" name="Group 67"/>
          <p:cNvGrpSpPr>
            <a:grpSpLocks/>
          </p:cNvGrpSpPr>
          <p:nvPr/>
        </p:nvGrpSpPr>
        <p:grpSpPr bwMode="auto">
          <a:xfrm>
            <a:off x="342027" y="1596127"/>
            <a:ext cx="4560358" cy="3391767"/>
            <a:chOff x="384" y="1008"/>
            <a:chExt cx="1920" cy="2142"/>
          </a:xfrm>
        </p:grpSpPr>
        <p:sp>
          <p:nvSpPr>
            <p:cNvPr id="280584" name="Text Box 8"/>
            <p:cNvSpPr txBox="1">
              <a:spLocks noChangeArrowheads="1"/>
            </p:cNvSpPr>
            <p:nvPr/>
          </p:nvSpPr>
          <p:spPr bwMode="auto">
            <a:xfrm>
              <a:off x="768" y="1008"/>
              <a:ext cx="624" cy="894"/>
            </a:xfrm>
            <a:prstGeom prst="rect">
              <a:avLst/>
            </a:prstGeom>
            <a:noFill/>
            <a:ln w="9525">
              <a:noFill/>
              <a:miter lim="800000"/>
              <a:headEnd/>
              <a:tailEnd/>
            </a:ln>
            <a:effectLst/>
          </p:spPr>
          <p:txBody>
            <a:bodyPr>
              <a:spAutoFit/>
            </a:bodyPr>
            <a:lstStyle/>
            <a:p>
              <a:pPr algn="ctr">
                <a:spcBef>
                  <a:spcPct val="50000"/>
                </a:spcBef>
              </a:pPr>
              <a:r>
                <a:rPr lang="en-US" altLang="zh-CN" sz="8600">
                  <a:latin typeface="Times New Roman" charset="0"/>
                  <a:sym typeface="Webdings" pitchFamily="18" charset="2"/>
                </a:rPr>
                <a:t></a:t>
              </a:r>
              <a:endParaRPr lang="en-US" altLang="zh-CN" sz="8600">
                <a:latin typeface="Times New Roman" charset="0"/>
              </a:endParaRPr>
            </a:p>
          </p:txBody>
        </p:sp>
        <p:sp>
          <p:nvSpPr>
            <p:cNvPr id="280585" name="Text Box 9"/>
            <p:cNvSpPr txBox="1">
              <a:spLocks noChangeArrowheads="1"/>
            </p:cNvSpPr>
            <p:nvPr/>
          </p:nvSpPr>
          <p:spPr bwMode="auto">
            <a:xfrm>
              <a:off x="384" y="1670"/>
              <a:ext cx="624" cy="894"/>
            </a:xfrm>
            <a:prstGeom prst="rect">
              <a:avLst/>
            </a:prstGeom>
            <a:noFill/>
            <a:ln w="9525">
              <a:noFill/>
              <a:miter lim="800000"/>
              <a:headEnd/>
              <a:tailEnd/>
            </a:ln>
            <a:effectLst/>
          </p:spPr>
          <p:txBody>
            <a:bodyPr>
              <a:spAutoFit/>
            </a:bodyPr>
            <a:lstStyle/>
            <a:p>
              <a:pPr algn="ctr">
                <a:spcBef>
                  <a:spcPct val="50000"/>
                </a:spcBef>
              </a:pPr>
              <a:r>
                <a:rPr lang="en-US" altLang="zh-CN" sz="8600">
                  <a:latin typeface="Times New Roman" charset="0"/>
                  <a:sym typeface="Webdings" pitchFamily="18" charset="2"/>
                </a:rPr>
                <a:t></a:t>
              </a:r>
              <a:endParaRPr lang="en-US" altLang="zh-CN" sz="8600">
                <a:latin typeface="Times New Roman" charset="0"/>
              </a:endParaRPr>
            </a:p>
          </p:txBody>
        </p:sp>
        <p:sp>
          <p:nvSpPr>
            <p:cNvPr id="280586" name="Text Box 10"/>
            <p:cNvSpPr txBox="1">
              <a:spLocks noChangeArrowheads="1"/>
            </p:cNvSpPr>
            <p:nvPr/>
          </p:nvSpPr>
          <p:spPr bwMode="auto">
            <a:xfrm>
              <a:off x="768" y="2256"/>
              <a:ext cx="624" cy="894"/>
            </a:xfrm>
            <a:prstGeom prst="rect">
              <a:avLst/>
            </a:prstGeom>
            <a:noFill/>
            <a:ln w="9525">
              <a:noFill/>
              <a:miter lim="800000"/>
              <a:headEnd/>
              <a:tailEnd/>
            </a:ln>
            <a:effectLst/>
          </p:spPr>
          <p:txBody>
            <a:bodyPr>
              <a:spAutoFit/>
            </a:bodyPr>
            <a:lstStyle/>
            <a:p>
              <a:pPr algn="ctr">
                <a:spcBef>
                  <a:spcPct val="50000"/>
                </a:spcBef>
              </a:pPr>
              <a:r>
                <a:rPr lang="en-US" altLang="zh-CN" sz="8600">
                  <a:latin typeface="Times New Roman" charset="0"/>
                  <a:sym typeface="Webdings" pitchFamily="18" charset="2"/>
                </a:rPr>
                <a:t></a:t>
              </a:r>
              <a:endParaRPr lang="en-US" altLang="zh-CN" sz="8600">
                <a:latin typeface="Times New Roman" charset="0"/>
              </a:endParaRPr>
            </a:p>
          </p:txBody>
        </p:sp>
        <p:sp>
          <p:nvSpPr>
            <p:cNvPr id="280591" name="Text Box 15"/>
            <p:cNvSpPr txBox="1">
              <a:spLocks noChangeArrowheads="1"/>
            </p:cNvSpPr>
            <p:nvPr/>
          </p:nvSpPr>
          <p:spPr bwMode="auto">
            <a:xfrm>
              <a:off x="1344" y="1008"/>
              <a:ext cx="624" cy="894"/>
            </a:xfrm>
            <a:prstGeom prst="rect">
              <a:avLst/>
            </a:prstGeom>
            <a:noFill/>
            <a:ln w="9525">
              <a:noFill/>
              <a:miter lim="800000"/>
              <a:headEnd/>
              <a:tailEnd/>
            </a:ln>
            <a:effectLst/>
          </p:spPr>
          <p:txBody>
            <a:bodyPr>
              <a:spAutoFit/>
            </a:bodyPr>
            <a:lstStyle/>
            <a:p>
              <a:pPr algn="ctr">
                <a:spcBef>
                  <a:spcPct val="50000"/>
                </a:spcBef>
              </a:pPr>
              <a:r>
                <a:rPr lang="en-US" altLang="zh-CN" sz="8600">
                  <a:latin typeface="Times New Roman" charset="0"/>
                  <a:sym typeface="Webdings" pitchFamily="18" charset="2"/>
                </a:rPr>
                <a:t></a:t>
              </a:r>
              <a:endParaRPr lang="en-US" altLang="zh-CN" sz="8600">
                <a:latin typeface="Times New Roman" charset="0"/>
              </a:endParaRPr>
            </a:p>
          </p:txBody>
        </p:sp>
        <p:sp>
          <p:nvSpPr>
            <p:cNvPr id="280595" name="Text Box 19"/>
            <p:cNvSpPr txBox="1">
              <a:spLocks noChangeArrowheads="1"/>
            </p:cNvSpPr>
            <p:nvPr/>
          </p:nvSpPr>
          <p:spPr bwMode="auto">
            <a:xfrm>
              <a:off x="1344" y="2256"/>
              <a:ext cx="624" cy="894"/>
            </a:xfrm>
            <a:prstGeom prst="rect">
              <a:avLst/>
            </a:prstGeom>
            <a:noFill/>
            <a:ln w="9525">
              <a:noFill/>
              <a:miter lim="800000"/>
              <a:headEnd/>
              <a:tailEnd/>
            </a:ln>
            <a:effectLst/>
          </p:spPr>
          <p:txBody>
            <a:bodyPr>
              <a:spAutoFit/>
            </a:bodyPr>
            <a:lstStyle/>
            <a:p>
              <a:pPr algn="ctr">
                <a:spcBef>
                  <a:spcPct val="50000"/>
                </a:spcBef>
              </a:pPr>
              <a:r>
                <a:rPr lang="en-US" altLang="zh-CN" sz="8600">
                  <a:latin typeface="Times New Roman" charset="0"/>
                  <a:sym typeface="Webdings" pitchFamily="18" charset="2"/>
                </a:rPr>
                <a:t></a:t>
              </a:r>
              <a:endParaRPr lang="en-US" altLang="zh-CN" sz="8600">
                <a:latin typeface="Times New Roman" charset="0"/>
              </a:endParaRPr>
            </a:p>
          </p:txBody>
        </p:sp>
        <p:sp>
          <p:nvSpPr>
            <p:cNvPr id="280617" name="Line 41"/>
            <p:cNvSpPr>
              <a:spLocks noChangeShapeType="1"/>
            </p:cNvSpPr>
            <p:nvPr/>
          </p:nvSpPr>
          <p:spPr bwMode="auto">
            <a:xfrm>
              <a:off x="1152" y="1344"/>
              <a:ext cx="384" cy="0"/>
            </a:xfrm>
            <a:prstGeom prst="line">
              <a:avLst/>
            </a:prstGeom>
            <a:noFill/>
            <a:ln w="9525">
              <a:solidFill>
                <a:schemeClr val="tx1"/>
              </a:solidFill>
              <a:round/>
              <a:headEnd/>
              <a:tailEnd/>
            </a:ln>
            <a:effectLst/>
          </p:spPr>
          <p:txBody>
            <a:bodyPr/>
            <a:lstStyle/>
            <a:p>
              <a:endParaRPr lang="zh-CN" altLang="en-US"/>
            </a:p>
          </p:txBody>
        </p:sp>
        <p:sp>
          <p:nvSpPr>
            <p:cNvPr id="280618" name="Line 42"/>
            <p:cNvSpPr>
              <a:spLocks noChangeShapeType="1"/>
            </p:cNvSpPr>
            <p:nvPr/>
          </p:nvSpPr>
          <p:spPr bwMode="auto">
            <a:xfrm flipH="1">
              <a:off x="768" y="1440"/>
              <a:ext cx="192" cy="384"/>
            </a:xfrm>
            <a:prstGeom prst="line">
              <a:avLst/>
            </a:prstGeom>
            <a:noFill/>
            <a:ln w="9525">
              <a:solidFill>
                <a:schemeClr val="tx1"/>
              </a:solidFill>
              <a:round/>
              <a:headEnd/>
              <a:tailEnd/>
            </a:ln>
            <a:effectLst/>
          </p:spPr>
          <p:txBody>
            <a:bodyPr/>
            <a:lstStyle/>
            <a:p>
              <a:endParaRPr lang="zh-CN" altLang="en-US"/>
            </a:p>
          </p:txBody>
        </p:sp>
        <p:sp>
          <p:nvSpPr>
            <p:cNvPr id="280619" name="Line 43"/>
            <p:cNvSpPr>
              <a:spLocks noChangeShapeType="1"/>
            </p:cNvSpPr>
            <p:nvPr/>
          </p:nvSpPr>
          <p:spPr bwMode="auto">
            <a:xfrm>
              <a:off x="768" y="2208"/>
              <a:ext cx="240" cy="288"/>
            </a:xfrm>
            <a:prstGeom prst="line">
              <a:avLst/>
            </a:prstGeom>
            <a:noFill/>
            <a:ln w="9525">
              <a:solidFill>
                <a:schemeClr val="tx1"/>
              </a:solidFill>
              <a:round/>
              <a:headEnd/>
              <a:tailEnd/>
            </a:ln>
            <a:effectLst/>
          </p:spPr>
          <p:txBody>
            <a:bodyPr/>
            <a:lstStyle/>
            <a:p>
              <a:endParaRPr lang="zh-CN" altLang="en-US"/>
            </a:p>
          </p:txBody>
        </p:sp>
        <p:sp>
          <p:nvSpPr>
            <p:cNvPr id="280620" name="Line 44"/>
            <p:cNvSpPr>
              <a:spLocks noChangeShapeType="1"/>
            </p:cNvSpPr>
            <p:nvPr/>
          </p:nvSpPr>
          <p:spPr bwMode="auto">
            <a:xfrm>
              <a:off x="1152" y="2592"/>
              <a:ext cx="384" cy="0"/>
            </a:xfrm>
            <a:prstGeom prst="line">
              <a:avLst/>
            </a:prstGeom>
            <a:noFill/>
            <a:ln w="9525">
              <a:solidFill>
                <a:schemeClr val="tx1"/>
              </a:solidFill>
              <a:round/>
              <a:headEnd/>
              <a:tailEnd/>
            </a:ln>
            <a:effectLst/>
          </p:spPr>
          <p:txBody>
            <a:bodyPr/>
            <a:lstStyle/>
            <a:p>
              <a:endParaRPr lang="zh-CN" altLang="en-US"/>
            </a:p>
          </p:txBody>
        </p:sp>
        <p:sp>
          <p:nvSpPr>
            <p:cNvPr id="280621" name="Line 45"/>
            <p:cNvSpPr>
              <a:spLocks noChangeShapeType="1"/>
            </p:cNvSpPr>
            <p:nvPr/>
          </p:nvSpPr>
          <p:spPr bwMode="auto">
            <a:xfrm flipH="1">
              <a:off x="1728" y="2352"/>
              <a:ext cx="96" cy="192"/>
            </a:xfrm>
            <a:prstGeom prst="line">
              <a:avLst/>
            </a:prstGeom>
            <a:noFill/>
            <a:ln w="9525">
              <a:solidFill>
                <a:schemeClr val="tx1"/>
              </a:solidFill>
              <a:round/>
              <a:headEnd/>
              <a:tailEnd/>
            </a:ln>
            <a:effectLst/>
          </p:spPr>
          <p:txBody>
            <a:bodyPr/>
            <a:lstStyle/>
            <a:p>
              <a:endParaRPr lang="zh-CN" altLang="en-US"/>
            </a:p>
          </p:txBody>
        </p:sp>
        <p:sp>
          <p:nvSpPr>
            <p:cNvPr id="280622" name="Line 46"/>
            <p:cNvSpPr>
              <a:spLocks noChangeShapeType="1"/>
            </p:cNvSpPr>
            <p:nvPr/>
          </p:nvSpPr>
          <p:spPr bwMode="auto">
            <a:xfrm>
              <a:off x="1776" y="1440"/>
              <a:ext cx="96" cy="240"/>
            </a:xfrm>
            <a:prstGeom prst="line">
              <a:avLst/>
            </a:prstGeom>
            <a:noFill/>
            <a:ln w="9525">
              <a:solidFill>
                <a:schemeClr val="tx1"/>
              </a:solidFill>
              <a:round/>
              <a:headEnd/>
              <a:tailEnd/>
            </a:ln>
            <a:effectLst/>
          </p:spPr>
          <p:txBody>
            <a:bodyPr/>
            <a:lstStyle/>
            <a:p>
              <a:endParaRPr lang="zh-CN" altLang="en-US"/>
            </a:p>
          </p:txBody>
        </p:sp>
        <p:sp>
          <p:nvSpPr>
            <p:cNvPr id="280642" name="Text Box 66"/>
            <p:cNvSpPr txBox="1">
              <a:spLocks noChangeArrowheads="1"/>
            </p:cNvSpPr>
            <p:nvPr/>
          </p:nvSpPr>
          <p:spPr bwMode="auto">
            <a:xfrm>
              <a:off x="1680" y="1670"/>
              <a:ext cx="624" cy="894"/>
            </a:xfrm>
            <a:prstGeom prst="rect">
              <a:avLst/>
            </a:prstGeom>
            <a:noFill/>
            <a:ln w="9525">
              <a:noFill/>
              <a:miter lim="800000"/>
              <a:headEnd/>
              <a:tailEnd/>
            </a:ln>
            <a:effectLst/>
          </p:spPr>
          <p:txBody>
            <a:bodyPr>
              <a:spAutoFit/>
            </a:bodyPr>
            <a:lstStyle/>
            <a:p>
              <a:pPr algn="ctr">
                <a:spcBef>
                  <a:spcPct val="50000"/>
                </a:spcBef>
              </a:pPr>
              <a:r>
                <a:rPr lang="en-US" altLang="zh-CN" sz="8600">
                  <a:latin typeface="Times New Roman" charset="0"/>
                  <a:sym typeface="Webdings" pitchFamily="18" charset="2"/>
                </a:rPr>
                <a:t></a:t>
              </a:r>
              <a:endParaRPr lang="en-US" altLang="zh-CN" sz="8600">
                <a:latin typeface="Times New Roman" charset="0"/>
              </a:endParaRPr>
            </a:p>
          </p:txBody>
        </p:sp>
      </p:grpSp>
      <p:sp>
        <p:nvSpPr>
          <p:cNvPr id="280644" name="Text Box 68"/>
          <p:cNvSpPr txBox="1">
            <a:spLocks noChangeArrowheads="1"/>
          </p:cNvSpPr>
          <p:nvPr/>
        </p:nvSpPr>
        <p:spPr bwMode="auto">
          <a:xfrm>
            <a:off x="4446349" y="1431447"/>
            <a:ext cx="8892699" cy="4564601"/>
          </a:xfrm>
          <a:prstGeom prst="rect">
            <a:avLst/>
          </a:prstGeom>
          <a:noFill/>
          <a:ln w="9525">
            <a:noFill/>
            <a:miter lim="800000"/>
            <a:headEnd/>
            <a:tailEnd/>
          </a:ln>
          <a:effectLst/>
        </p:spPr>
        <p:txBody>
          <a:bodyPr lIns="131335" tIns="65668" rIns="131335" bIns="65668">
            <a:spAutoFit/>
          </a:bodyPr>
          <a:lstStyle/>
          <a:p>
            <a:pPr marL="656676" indent="-656676">
              <a:spcBef>
                <a:spcPct val="50000"/>
              </a:spcBef>
              <a:buFont typeface="Wingdings" pitchFamily="2" charset="2"/>
              <a:buChar char="v"/>
            </a:pPr>
            <a:r>
              <a:rPr lang="zh-CN" altLang="en-US" sz="1800" dirty="0">
                <a:latin typeface="Times New Roman" charset="0"/>
                <a:ea typeface="微软雅黑" pitchFamily="34" charset="-122"/>
                <a:sym typeface="Wingdings" pitchFamily="2" charset="2"/>
              </a:rPr>
              <a:t>横向沟通小组：是指由与产品或项目相关的各部门担当人员，不分级别与工作范围，参与到小组中来，群策群力对课题进行改善，例如：</a:t>
            </a:r>
            <a:r>
              <a:rPr lang="en-US" altLang="zh-CN" sz="1800" dirty="0">
                <a:latin typeface="Times New Roman" charset="0"/>
                <a:ea typeface="微软雅黑" pitchFamily="34" charset="-122"/>
                <a:sym typeface="Wingdings" pitchFamily="2" charset="2"/>
              </a:rPr>
              <a:t>QC</a:t>
            </a:r>
            <a:r>
              <a:rPr lang="zh-CN" altLang="en-US" sz="1800" dirty="0">
                <a:latin typeface="Times New Roman" charset="0"/>
                <a:ea typeface="微软雅黑" pitchFamily="34" charset="-122"/>
                <a:sym typeface="Wingdings" pitchFamily="2" charset="2"/>
              </a:rPr>
              <a:t>小组、</a:t>
            </a:r>
            <a:r>
              <a:rPr lang="en-US" altLang="zh-CN" sz="1800" dirty="0">
                <a:latin typeface="Times New Roman" charset="0"/>
                <a:ea typeface="微软雅黑" pitchFamily="34" charset="-122"/>
                <a:sym typeface="Wingdings" pitchFamily="2" charset="2"/>
              </a:rPr>
              <a:t>PM</a:t>
            </a:r>
            <a:r>
              <a:rPr lang="zh-CN" altLang="en-US" sz="1800" dirty="0">
                <a:latin typeface="Times New Roman" charset="0"/>
                <a:ea typeface="微软雅黑" pitchFamily="34" charset="-122"/>
                <a:sym typeface="Wingdings" pitchFamily="2" charset="2"/>
              </a:rPr>
              <a:t>小组等。</a:t>
            </a:r>
          </a:p>
          <a:p>
            <a:pPr marL="656676" indent="-656676">
              <a:spcBef>
                <a:spcPct val="50000"/>
              </a:spcBef>
              <a:buFont typeface="Wingdings" pitchFamily="2" charset="2"/>
              <a:buChar char="v"/>
            </a:pPr>
            <a:r>
              <a:rPr lang="zh-CN" altLang="en-US" sz="1800" dirty="0">
                <a:latin typeface="Times New Roman" charset="0"/>
                <a:ea typeface="微软雅黑" pitchFamily="34" charset="-122"/>
                <a:sym typeface="Wingdings" pitchFamily="2" charset="2"/>
              </a:rPr>
              <a:t>小组成员必要时由研发、技术、工程、品质、采购、生产、客户服务等相关人员组成。</a:t>
            </a:r>
          </a:p>
          <a:p>
            <a:pPr marL="656676" indent="-656676">
              <a:spcBef>
                <a:spcPct val="50000"/>
              </a:spcBef>
              <a:buFont typeface="Wingdings" pitchFamily="2" charset="2"/>
              <a:buChar char="v"/>
            </a:pPr>
            <a:r>
              <a:rPr lang="en-US" altLang="zh-CN" sz="1800" dirty="0">
                <a:latin typeface="Times New Roman" charset="0"/>
                <a:ea typeface="微软雅黑" pitchFamily="34" charset="-122"/>
                <a:sym typeface="Wingdings" pitchFamily="2" charset="2"/>
              </a:rPr>
              <a:t>PE</a:t>
            </a:r>
            <a:r>
              <a:rPr lang="zh-CN" altLang="en-US" sz="1800" dirty="0">
                <a:latin typeface="Times New Roman" charset="0"/>
                <a:ea typeface="微软雅黑" pitchFamily="34" charset="-122"/>
                <a:sym typeface="Wingdings" pitchFamily="2" charset="2"/>
              </a:rPr>
              <a:t>人员作为生产或产品的直接负责与跟进人员，在横向沟通小组中担当着重要角色。</a:t>
            </a:r>
          </a:p>
          <a:p>
            <a:pPr marL="656676" indent="-656676">
              <a:spcBef>
                <a:spcPct val="50000"/>
              </a:spcBef>
              <a:buFont typeface="Wingdings" pitchFamily="2" charset="2"/>
              <a:buChar char="v"/>
            </a:pPr>
            <a:r>
              <a:rPr lang="zh-CN" altLang="en-US" sz="1800" dirty="0">
                <a:latin typeface="Times New Roman" charset="0"/>
                <a:ea typeface="微软雅黑" pitchFamily="34" charset="-122"/>
                <a:sym typeface="Wingdings" pitchFamily="2" charset="2"/>
              </a:rPr>
              <a:t>横向沟通小组的作用：</a:t>
            </a:r>
          </a:p>
          <a:p>
            <a:pPr marL="656676" indent="-656676">
              <a:spcBef>
                <a:spcPct val="50000"/>
              </a:spcBef>
            </a:pPr>
            <a:r>
              <a:rPr lang="en-US" altLang="zh-CN" sz="1800" dirty="0">
                <a:latin typeface="Times New Roman" charset="0"/>
                <a:ea typeface="微软雅黑" pitchFamily="34" charset="-122"/>
                <a:sym typeface="Wingdings" pitchFamily="2" charset="2"/>
              </a:rPr>
              <a:t>1</a:t>
            </a:r>
            <a:r>
              <a:rPr lang="zh-CN" altLang="en-US" sz="1800" dirty="0">
                <a:latin typeface="Times New Roman" charset="0"/>
                <a:ea typeface="微软雅黑" pitchFamily="34" charset="-122"/>
                <a:sym typeface="Wingdings" pitchFamily="2" charset="2"/>
              </a:rPr>
              <a:t>） </a:t>
            </a:r>
            <a:r>
              <a:rPr lang="en-US" altLang="zh-CN" sz="1800" dirty="0">
                <a:latin typeface="Times New Roman" charset="0"/>
                <a:ea typeface="微软雅黑" pitchFamily="34" charset="-122"/>
                <a:sym typeface="Wingdings" pitchFamily="2" charset="2"/>
              </a:rPr>
              <a:t>PE</a:t>
            </a:r>
            <a:r>
              <a:rPr lang="zh-CN" altLang="en-US" sz="1800" dirty="0">
                <a:latin typeface="Times New Roman" charset="0"/>
                <a:ea typeface="微软雅黑" pitchFamily="34" charset="-122"/>
                <a:sym typeface="Wingdings" pitchFamily="2" charset="2"/>
              </a:rPr>
              <a:t>人员可以获得更广泛的信息</a:t>
            </a:r>
          </a:p>
          <a:p>
            <a:pPr marL="656676" indent="-656676">
              <a:spcBef>
                <a:spcPct val="50000"/>
              </a:spcBef>
            </a:pPr>
            <a:r>
              <a:rPr lang="en-US" altLang="zh-CN" sz="1800" dirty="0">
                <a:latin typeface="Times New Roman" charset="0"/>
                <a:ea typeface="微软雅黑" pitchFamily="34" charset="-122"/>
                <a:sym typeface="Wingdings" pitchFamily="2" charset="2"/>
              </a:rPr>
              <a:t>2</a:t>
            </a:r>
            <a:r>
              <a:rPr lang="zh-CN" altLang="en-US" sz="1800" dirty="0">
                <a:latin typeface="Times New Roman" charset="0"/>
                <a:ea typeface="微软雅黑" pitchFamily="34" charset="-122"/>
                <a:sym typeface="Wingdings" pitchFamily="2" charset="2"/>
              </a:rPr>
              <a:t>） </a:t>
            </a:r>
            <a:r>
              <a:rPr lang="en-US" altLang="zh-CN" sz="1800" dirty="0">
                <a:latin typeface="Times New Roman" charset="0"/>
                <a:ea typeface="微软雅黑" pitchFamily="34" charset="-122"/>
                <a:sym typeface="Wingdings" pitchFamily="2" charset="2"/>
              </a:rPr>
              <a:t>PE</a:t>
            </a:r>
            <a:r>
              <a:rPr lang="zh-CN" altLang="en-US" sz="1800" dirty="0">
                <a:latin typeface="Times New Roman" charset="0"/>
                <a:ea typeface="微软雅黑" pitchFamily="34" charset="-122"/>
                <a:sym typeface="Wingdings" pitchFamily="2" charset="2"/>
              </a:rPr>
              <a:t>人员可以更多地从不同部门了解问题产生的原因，并掌握更多的知识</a:t>
            </a:r>
          </a:p>
          <a:p>
            <a:pPr marL="656676" indent="-656676">
              <a:spcBef>
                <a:spcPct val="50000"/>
              </a:spcBef>
            </a:pPr>
            <a:r>
              <a:rPr lang="en-US" altLang="zh-CN" sz="1800" dirty="0">
                <a:latin typeface="Times New Roman" charset="0"/>
                <a:ea typeface="微软雅黑" pitchFamily="34" charset="-122"/>
                <a:sym typeface="Wingdings" pitchFamily="2" charset="2"/>
              </a:rPr>
              <a:t>3</a:t>
            </a:r>
            <a:r>
              <a:rPr lang="zh-CN" altLang="en-US" sz="1800" dirty="0">
                <a:latin typeface="Times New Roman" charset="0"/>
                <a:ea typeface="微软雅黑" pitchFamily="34" charset="-122"/>
                <a:sym typeface="Wingdings" pitchFamily="2" charset="2"/>
              </a:rPr>
              <a:t>）可以从不同角度对问题产生的原因进行分析；</a:t>
            </a:r>
          </a:p>
          <a:p>
            <a:pPr marL="656676" indent="-656676">
              <a:spcBef>
                <a:spcPct val="50000"/>
              </a:spcBef>
            </a:pPr>
            <a:r>
              <a:rPr lang="en-US" altLang="zh-CN" sz="1800" dirty="0">
                <a:latin typeface="Times New Roman" charset="0"/>
                <a:ea typeface="微软雅黑" pitchFamily="34" charset="-122"/>
                <a:sym typeface="Wingdings" pitchFamily="2" charset="2"/>
              </a:rPr>
              <a:t>4</a:t>
            </a:r>
            <a:r>
              <a:rPr lang="zh-CN" altLang="en-US" sz="1800" dirty="0">
                <a:latin typeface="Times New Roman" charset="0"/>
                <a:ea typeface="微软雅黑" pitchFamily="34" charset="-122"/>
                <a:sym typeface="Wingdings" pitchFamily="2" charset="2"/>
              </a:rPr>
              <a:t>）办事效率更快；</a:t>
            </a:r>
          </a:p>
          <a:p>
            <a:pPr marL="656676" indent="-656676">
              <a:spcBef>
                <a:spcPct val="50000"/>
              </a:spcBef>
            </a:pPr>
            <a:r>
              <a:rPr lang="en-US" altLang="zh-CN" sz="1800" dirty="0">
                <a:latin typeface="Times New Roman" charset="0"/>
                <a:ea typeface="微软雅黑" pitchFamily="34" charset="-122"/>
                <a:sym typeface="Wingdings" pitchFamily="2" charset="2"/>
              </a:rPr>
              <a:t>5</a:t>
            </a:r>
            <a:r>
              <a:rPr lang="zh-CN" altLang="en-US" sz="1800" dirty="0">
                <a:latin typeface="Times New Roman" charset="0"/>
                <a:ea typeface="微软雅黑" pitchFamily="34" charset="-122"/>
                <a:sym typeface="Wingdings" pitchFamily="2" charset="2"/>
              </a:rPr>
              <a:t>）更容易分享改善的成果。</a:t>
            </a:r>
            <a:endParaRPr lang="zh-CN" altLang="en-US" sz="1800" dirty="0">
              <a:latin typeface="Times New Roman" charset="0"/>
              <a:ea typeface="微软雅黑"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6" name="Rectangle 6"/>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改善提案制度</a:t>
            </a:r>
            <a:endParaRPr lang="zh-TW" altLang="en-US" dirty="0">
              <a:solidFill>
                <a:srgbClr val="CC0000"/>
              </a:solidFill>
              <a:ea typeface="微软雅黑" pitchFamily="34" charset="-122"/>
            </a:endParaRPr>
          </a:p>
        </p:txBody>
      </p:sp>
      <p:sp>
        <p:nvSpPr>
          <p:cNvPr id="281607" name="Text Box 7"/>
          <p:cNvSpPr txBox="1">
            <a:spLocks noChangeArrowheads="1"/>
          </p:cNvSpPr>
          <p:nvPr/>
        </p:nvSpPr>
        <p:spPr bwMode="auto">
          <a:xfrm>
            <a:off x="684054" y="1672132"/>
            <a:ext cx="12312968" cy="3271940"/>
          </a:xfrm>
          <a:prstGeom prst="rect">
            <a:avLst/>
          </a:prstGeom>
          <a:noFill/>
          <a:ln w="9525">
            <a:noFill/>
            <a:miter lim="800000"/>
            <a:headEnd/>
            <a:tailEnd/>
          </a:ln>
          <a:effectLst/>
        </p:spPr>
        <p:txBody>
          <a:bodyPr lIns="131335" tIns="65668" rIns="131335" bIns="65668">
            <a:spAutoFit/>
          </a:bodyPr>
          <a:lstStyle/>
          <a:p>
            <a:pPr marL="656676" indent="-656676">
              <a:lnSpc>
                <a:spcPct val="110000"/>
              </a:lnSpc>
              <a:spcBef>
                <a:spcPct val="50000"/>
              </a:spcBef>
              <a:buFont typeface="Wingdings" pitchFamily="2" charset="2"/>
              <a:buChar char="v"/>
            </a:pPr>
            <a:r>
              <a:rPr lang="zh-CN" altLang="en-US" sz="2000" dirty="0">
                <a:latin typeface="微软雅黑" pitchFamily="34" charset="-122"/>
                <a:ea typeface="微软雅黑" pitchFamily="34" charset="-122"/>
              </a:rPr>
              <a:t>对受理改善、或改善方案的提案直到审查、解答的过程，应尽可能地简化程序，而处理也要迅速，这是基础。</a:t>
            </a:r>
          </a:p>
          <a:p>
            <a:pPr marL="656676" indent="-656676">
              <a:lnSpc>
                <a:spcPct val="110000"/>
              </a:lnSpc>
              <a:spcBef>
                <a:spcPct val="50000"/>
              </a:spcBef>
              <a:buFont typeface="Wingdings" pitchFamily="2" charset="2"/>
              <a:buChar char="v"/>
            </a:pPr>
            <a:r>
              <a:rPr lang="zh-CN" altLang="en-US" sz="2000" dirty="0">
                <a:latin typeface="微软雅黑" pitchFamily="34" charset="-122"/>
                <a:ea typeface="微软雅黑" pitchFamily="34" charset="-122"/>
              </a:rPr>
              <a:t>制定改善案的提交、改善、审核、表彰的等程序。</a:t>
            </a:r>
          </a:p>
          <a:p>
            <a:pPr marL="656676" indent="-656676">
              <a:lnSpc>
                <a:spcPct val="110000"/>
              </a:lnSpc>
              <a:spcBef>
                <a:spcPct val="50000"/>
              </a:spcBef>
              <a:buFont typeface="Wingdings" pitchFamily="2" charset="2"/>
              <a:buChar char="v"/>
            </a:pPr>
            <a:r>
              <a:rPr lang="zh-CN" altLang="en-US" sz="2000" dirty="0">
                <a:latin typeface="微软雅黑" pitchFamily="34" charset="-122"/>
                <a:ea typeface="微软雅黑" pitchFamily="34" charset="-122"/>
              </a:rPr>
              <a:t>制定改善标准。</a:t>
            </a:r>
          </a:p>
          <a:p>
            <a:pPr marL="656676" indent="-656676">
              <a:lnSpc>
                <a:spcPct val="110000"/>
              </a:lnSpc>
              <a:spcBef>
                <a:spcPct val="50000"/>
              </a:spcBef>
              <a:buFont typeface="Wingdings" pitchFamily="2" charset="2"/>
              <a:buChar char="v"/>
            </a:pPr>
            <a:r>
              <a:rPr lang="zh-CN" altLang="en-US" sz="2000" dirty="0">
                <a:latin typeface="微软雅黑" pitchFamily="34" charset="-122"/>
                <a:ea typeface="微软雅黑" pitchFamily="34" charset="-122"/>
              </a:rPr>
              <a:t>以推进小组（事务局）的形式来进行审核。</a:t>
            </a:r>
          </a:p>
          <a:p>
            <a:pPr marL="656676" indent="-656676">
              <a:lnSpc>
                <a:spcPct val="110000"/>
              </a:lnSpc>
              <a:spcBef>
                <a:spcPct val="50000"/>
              </a:spcBef>
              <a:buFont typeface="Wingdings" pitchFamily="2" charset="2"/>
              <a:buChar char="v"/>
            </a:pPr>
            <a:r>
              <a:rPr lang="zh-CN" altLang="en-US" sz="2000" dirty="0">
                <a:latin typeface="微软雅黑" pitchFamily="34" charset="-122"/>
                <a:ea typeface="微软雅黑" pitchFamily="34" charset="-122"/>
              </a:rPr>
              <a:t>获得管理层的认可，并得到持续的支持。</a:t>
            </a:r>
          </a:p>
          <a:p>
            <a:pPr marL="656676" indent="-656676">
              <a:lnSpc>
                <a:spcPct val="110000"/>
              </a:lnSpc>
              <a:spcBef>
                <a:spcPct val="50000"/>
              </a:spcBef>
              <a:buFont typeface="Wingdings" pitchFamily="2" charset="2"/>
              <a:buChar char="v"/>
            </a:pPr>
            <a:r>
              <a:rPr lang="zh-CN" altLang="en-US" sz="2000" dirty="0">
                <a:latin typeface="微软雅黑" pitchFamily="34" charset="-122"/>
                <a:ea typeface="微软雅黑" pitchFamily="34" charset="-122"/>
              </a:rPr>
              <a:t>改善效果的整理并形成备案知识，最好的方法是以书本或数据库的形式保留改善资料。</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32" name="Rectangle 8"/>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巧用三种武器</a:t>
            </a:r>
            <a:endParaRPr lang="zh-TW" altLang="en-US" dirty="0">
              <a:solidFill>
                <a:srgbClr val="CC0000"/>
              </a:solidFill>
              <a:ea typeface="微软雅黑" pitchFamily="34" charset="-122"/>
            </a:endParaRPr>
          </a:p>
        </p:txBody>
      </p:sp>
      <p:sp>
        <p:nvSpPr>
          <p:cNvPr id="282640" name="Text Box 16"/>
          <p:cNvSpPr txBox="1">
            <a:spLocks noChangeArrowheads="1"/>
          </p:cNvSpPr>
          <p:nvPr/>
        </p:nvSpPr>
        <p:spPr bwMode="auto">
          <a:xfrm>
            <a:off x="912072" y="4234167"/>
            <a:ext cx="11172878" cy="1671501"/>
          </a:xfrm>
          <a:prstGeom prst="rect">
            <a:avLst/>
          </a:prstGeom>
          <a:solidFill>
            <a:srgbClr val="CCECFF"/>
          </a:solidFill>
          <a:ln w="9525">
            <a:solidFill>
              <a:schemeClr val="tx2"/>
            </a:solidFill>
            <a:miter lim="800000"/>
            <a:headEnd/>
            <a:tailEnd/>
          </a:ln>
          <a:effectLst>
            <a:outerShdw dist="35921" dir="2700000" algn="ctr" rotWithShape="0">
              <a:schemeClr val="bg2"/>
            </a:outerShdw>
          </a:effectLst>
        </p:spPr>
        <p:txBody>
          <a:bodyPr lIns="131335" tIns="65668" rIns="131335" bIns="65668">
            <a:spAutoFit/>
          </a:bodyPr>
          <a:lstStyle/>
          <a:p>
            <a:r>
              <a:rPr lang="zh-CN" altLang="en-US" sz="2000" b="1" dirty="0">
                <a:latin typeface="微软雅黑" pitchFamily="34" charset="-122"/>
                <a:ea typeface="微软雅黑" pitchFamily="34" charset="-122"/>
              </a:rPr>
              <a:t>生产活动</a:t>
            </a:r>
            <a:r>
              <a:rPr lang="zh-TW" altLang="en-US" sz="2000" b="1" dirty="0">
                <a:latin typeface="微软雅黑" pitchFamily="34" charset="-122"/>
                <a:ea typeface="微软雅黑" pitchFamily="34" charset="-122"/>
              </a:rPr>
              <a:t>成功的「</a:t>
            </a:r>
            <a:r>
              <a:rPr lang="en-US" altLang="zh-TW" sz="2000" b="1" dirty="0">
                <a:latin typeface="微软雅黑" pitchFamily="34" charset="-122"/>
                <a:ea typeface="微软雅黑" pitchFamily="34" charset="-122"/>
              </a:rPr>
              <a:t>KEY」：</a:t>
            </a:r>
          </a:p>
          <a:p>
            <a:endParaRPr lang="en-US" altLang="zh-TW" sz="2000" b="1" dirty="0">
              <a:latin typeface="微软雅黑" pitchFamily="34" charset="-122"/>
              <a:ea typeface="微软雅黑" pitchFamily="34" charset="-122"/>
            </a:endParaRPr>
          </a:p>
          <a:p>
            <a:r>
              <a:rPr lang="en-US" altLang="zh-TW" sz="2000" b="1" dirty="0">
                <a:latin typeface="微软雅黑" pitchFamily="34" charset="-122"/>
                <a:ea typeface="微软雅黑" pitchFamily="34" charset="-122"/>
              </a:rPr>
              <a:t>▲　《</a:t>
            </a:r>
            <a:r>
              <a:rPr lang="zh-CN" altLang="en-US" sz="2000" b="1" dirty="0">
                <a:latin typeface="微软雅黑" pitchFamily="34" charset="-122"/>
                <a:ea typeface="微软雅黑" pitchFamily="34" charset="-122"/>
              </a:rPr>
              <a:t>士气</a:t>
            </a:r>
            <a:r>
              <a:rPr lang="zh-TW" altLang="en-US" sz="2000" b="1" dirty="0">
                <a:latin typeface="微软雅黑" pitchFamily="34" charset="-122"/>
                <a:ea typeface="微软雅黑" pitchFamily="34" charset="-122"/>
              </a:rPr>
              <a:t>、</a:t>
            </a:r>
            <a:r>
              <a:rPr lang="zh-CN" altLang="en-US" sz="2000" b="1" dirty="0">
                <a:latin typeface="微软雅黑" pitchFamily="34" charset="-122"/>
                <a:ea typeface="微软雅黑" pitchFamily="34" charset="-122"/>
              </a:rPr>
              <a:t>方法</a:t>
            </a:r>
            <a:r>
              <a:rPr lang="zh-TW" altLang="en-US" sz="2000" b="1" dirty="0">
                <a:latin typeface="微软雅黑" pitchFamily="34" charset="-122"/>
                <a:ea typeface="微软雅黑" pitchFamily="34" charset="-122"/>
              </a:rPr>
              <a:t>、</a:t>
            </a:r>
            <a:r>
              <a:rPr lang="zh-CN" altLang="en-US" sz="2000" b="1" dirty="0">
                <a:latin typeface="微软雅黑" pitchFamily="34" charset="-122"/>
                <a:ea typeface="微软雅黑" pitchFamily="34" charset="-122"/>
              </a:rPr>
              <a:t>职场</a:t>
            </a:r>
            <a:r>
              <a:rPr lang="zh-TW" altLang="en-US" sz="2000" b="1" dirty="0">
                <a:latin typeface="微软雅黑" pitchFamily="34" charset="-122"/>
                <a:ea typeface="微软雅黑" pitchFamily="34" charset="-122"/>
              </a:rPr>
              <a:t>》</a:t>
            </a:r>
            <a:r>
              <a:rPr lang="zh-CN" altLang="en-US" sz="2000" b="1" dirty="0">
                <a:latin typeface="微软雅黑" pitchFamily="34" charset="-122"/>
                <a:ea typeface="微软雅黑" pitchFamily="34" charset="-122"/>
              </a:rPr>
              <a:t>三样条件的具备</a:t>
            </a:r>
            <a:r>
              <a:rPr lang="zh-TW" altLang="en-US" sz="2000" b="1" dirty="0">
                <a:latin typeface="微软雅黑" pitchFamily="34" charset="-122"/>
                <a:ea typeface="微软雅黑" pitchFamily="34" charset="-122"/>
              </a:rPr>
              <a:t>。</a:t>
            </a:r>
          </a:p>
          <a:p>
            <a:endParaRPr lang="zh-TW" altLang="en-US" sz="2000" b="1" dirty="0">
              <a:latin typeface="微软雅黑" pitchFamily="34" charset="-122"/>
              <a:ea typeface="微软雅黑" pitchFamily="34" charset="-122"/>
            </a:endParaRPr>
          </a:p>
          <a:p>
            <a:r>
              <a:rPr lang="zh-TW" altLang="en-US" sz="2000" b="1" dirty="0">
                <a:latin typeface="微软雅黑" pitchFamily="34" charset="-122"/>
                <a:ea typeface="微软雅黑" pitchFamily="34" charset="-122"/>
              </a:rPr>
              <a:t>▲　《</a:t>
            </a:r>
            <a:r>
              <a:rPr lang="zh-CN" altLang="en-US" sz="2000" b="1" dirty="0">
                <a:latin typeface="微软雅黑" pitchFamily="34" charset="-122"/>
                <a:ea typeface="微软雅黑" pitchFamily="34" charset="-122"/>
              </a:rPr>
              <a:t>活动板</a:t>
            </a:r>
            <a:r>
              <a:rPr lang="zh-TW" altLang="en-US" sz="2000" b="1" dirty="0">
                <a:latin typeface="微软雅黑" pitchFamily="34" charset="-122"/>
                <a:ea typeface="微软雅黑" pitchFamily="34" charset="-122"/>
              </a:rPr>
              <a:t>、</a:t>
            </a:r>
            <a:r>
              <a:rPr lang="en-US" altLang="zh-TW" sz="2000" b="1" dirty="0">
                <a:latin typeface="微软雅黑" pitchFamily="34" charset="-122"/>
                <a:ea typeface="微软雅黑" pitchFamily="34" charset="-122"/>
              </a:rPr>
              <a:t>MEETING、OPL》</a:t>
            </a:r>
            <a:r>
              <a:rPr lang="zh-TW" altLang="en-US" sz="2000" b="1" dirty="0">
                <a:latin typeface="微软雅黑" pitchFamily="34" charset="-122"/>
                <a:ea typeface="微软雅黑" pitchFamily="34" charset="-122"/>
              </a:rPr>
              <a:t>三种</a:t>
            </a:r>
            <a:r>
              <a:rPr lang="zh-CN" altLang="en-US" sz="2000" b="1" dirty="0">
                <a:latin typeface="微软雅黑" pitchFamily="34" charset="-122"/>
                <a:ea typeface="微软雅黑" pitchFamily="34" charset="-122"/>
              </a:rPr>
              <a:t>武器</a:t>
            </a:r>
            <a:r>
              <a:rPr lang="zh-TW" altLang="en-US" sz="2000" b="1" dirty="0">
                <a:latin typeface="微软雅黑" pitchFamily="34" charset="-122"/>
                <a:ea typeface="微软雅黑" pitchFamily="34" charset="-122"/>
              </a:rPr>
              <a:t>的活用。</a:t>
            </a:r>
            <a:endParaRPr lang="zh-TW" altLang="en-US" sz="2000" dirty="0">
              <a:latin typeface="微软雅黑" pitchFamily="34" charset="-122"/>
              <a:ea typeface="微软雅黑" pitchFamily="34" charset="-122"/>
            </a:endParaRPr>
          </a:p>
        </p:txBody>
      </p:sp>
      <p:sp>
        <p:nvSpPr>
          <p:cNvPr id="282642" name="Text Box 18"/>
          <p:cNvSpPr txBox="1">
            <a:spLocks noChangeArrowheads="1"/>
          </p:cNvSpPr>
          <p:nvPr/>
        </p:nvSpPr>
        <p:spPr bwMode="auto">
          <a:xfrm>
            <a:off x="912071" y="1672131"/>
            <a:ext cx="12312968" cy="1456058"/>
          </a:xfrm>
          <a:prstGeom prst="rect">
            <a:avLst/>
          </a:prstGeom>
          <a:noFill/>
          <a:ln w="9525">
            <a:noFill/>
            <a:miter lim="800000"/>
            <a:headEnd/>
            <a:tailEnd/>
          </a:ln>
          <a:effectLst/>
        </p:spPr>
        <p:txBody>
          <a:bodyPr lIns="131335" tIns="65668" rIns="131335" bIns="65668">
            <a:spAutoFit/>
          </a:bodyPr>
          <a:lstStyle/>
          <a:p>
            <a:pPr marL="656676" indent="-656676">
              <a:lnSpc>
                <a:spcPct val="110000"/>
              </a:lnSpc>
              <a:spcBef>
                <a:spcPct val="50000"/>
              </a:spcBef>
              <a:buFont typeface="Wingdings" pitchFamily="2" charset="2"/>
              <a:buChar char="v"/>
            </a:pPr>
            <a:r>
              <a:rPr lang="zh-CN" altLang="en-US" sz="2000" b="1" dirty="0">
                <a:latin typeface="微软雅黑" pitchFamily="34" charset="-122"/>
                <a:ea typeface="微软雅黑" pitchFamily="34" charset="-122"/>
              </a:rPr>
              <a:t>活动板</a:t>
            </a:r>
          </a:p>
          <a:p>
            <a:pPr marL="656676" indent="-656676">
              <a:lnSpc>
                <a:spcPct val="110000"/>
              </a:lnSpc>
              <a:spcBef>
                <a:spcPct val="50000"/>
              </a:spcBef>
              <a:buFont typeface="Wingdings" pitchFamily="2" charset="2"/>
              <a:buChar char="v"/>
            </a:pPr>
            <a:r>
              <a:rPr lang="zh-CN" altLang="en-US" sz="2000" b="1" dirty="0">
                <a:latin typeface="微软雅黑" pitchFamily="34" charset="-122"/>
                <a:ea typeface="微软雅黑" pitchFamily="34" charset="-122"/>
              </a:rPr>
              <a:t>现场五分钟会议</a:t>
            </a:r>
          </a:p>
          <a:p>
            <a:pPr marL="656676" indent="-656676">
              <a:lnSpc>
                <a:spcPct val="110000"/>
              </a:lnSpc>
              <a:spcBef>
                <a:spcPct val="50000"/>
              </a:spcBef>
              <a:buFont typeface="Wingdings" pitchFamily="2" charset="2"/>
              <a:buChar char="v"/>
            </a:pPr>
            <a:r>
              <a:rPr lang="zh-CN" altLang="en-US" sz="2000" b="1" dirty="0">
                <a:latin typeface="微软雅黑" pitchFamily="34" charset="-122"/>
                <a:ea typeface="微软雅黑" pitchFamily="34" charset="-122"/>
              </a:rPr>
              <a:t>一个要点课</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661" name="Rectangle 13"/>
          <p:cNvSpPr>
            <a:spLocks noGrp="1" noChangeArrowheads="1"/>
          </p:cNvSpPr>
          <p:nvPr>
            <p:ph type="title"/>
          </p:nvPr>
        </p:nvSpPr>
        <p:spPr>
          <a:xfrm>
            <a:off x="2448871" y="152012"/>
            <a:ext cx="11659790" cy="1140090"/>
          </a:xfrm>
          <a:noFill/>
          <a:ln/>
        </p:spPr>
        <p:txBody>
          <a:bodyPr/>
          <a:lstStyle/>
          <a:p>
            <a:r>
              <a:rPr lang="zh-CN" altLang="en-US" dirty="0">
                <a:solidFill>
                  <a:srgbClr val="CC0000"/>
                </a:solidFill>
                <a:ea typeface="微软雅黑" pitchFamily="34" charset="-122"/>
              </a:rPr>
              <a:t>知识与信息库</a:t>
            </a:r>
            <a:endParaRPr lang="zh-TW" altLang="en-US" dirty="0">
              <a:solidFill>
                <a:srgbClr val="CC0000"/>
              </a:solidFill>
              <a:ea typeface="微软雅黑" pitchFamily="34" charset="-122"/>
            </a:endParaRPr>
          </a:p>
        </p:txBody>
      </p:sp>
      <p:sp>
        <p:nvSpPr>
          <p:cNvPr id="283662" name="Text Box 14"/>
          <p:cNvSpPr txBox="1">
            <a:spLocks noChangeArrowheads="1"/>
          </p:cNvSpPr>
          <p:nvPr/>
        </p:nvSpPr>
        <p:spPr bwMode="auto">
          <a:xfrm>
            <a:off x="912071" y="1672133"/>
            <a:ext cx="12312968" cy="3118051"/>
          </a:xfrm>
          <a:prstGeom prst="rect">
            <a:avLst/>
          </a:prstGeom>
          <a:noFill/>
          <a:ln w="9525">
            <a:noFill/>
            <a:miter lim="800000"/>
            <a:headEnd/>
            <a:tailEnd/>
          </a:ln>
          <a:effectLst/>
        </p:spPr>
        <p:txBody>
          <a:bodyPr lIns="131335" tIns="65668" rIns="131335" bIns="65668">
            <a:spAutoFit/>
          </a:bodyPr>
          <a:lstStyle/>
          <a:p>
            <a:pPr marL="656676" indent="-656676">
              <a:lnSpc>
                <a:spcPct val="110000"/>
              </a:lnSpc>
              <a:spcBef>
                <a:spcPct val="50000"/>
              </a:spcBef>
              <a:buFont typeface="Wingdings" pitchFamily="2" charset="2"/>
              <a:buChar char="v"/>
            </a:pPr>
            <a:r>
              <a:rPr lang="zh-CN" altLang="en-US" sz="2000" dirty="0">
                <a:latin typeface="微软雅黑" pitchFamily="34" charset="-122"/>
                <a:ea typeface="微软雅黑" pitchFamily="34" charset="-122"/>
              </a:rPr>
              <a:t>知识保管的必要性：温故而知新，是</a:t>
            </a:r>
            <a:r>
              <a:rPr lang="en-US" altLang="zh-CN" sz="2000" dirty="0">
                <a:latin typeface="微软雅黑" pitchFamily="34" charset="-122"/>
                <a:ea typeface="微软雅黑" pitchFamily="34" charset="-122"/>
              </a:rPr>
              <a:t>PE</a:t>
            </a:r>
            <a:r>
              <a:rPr lang="zh-CN" altLang="en-US" sz="2000" dirty="0">
                <a:latin typeface="微软雅黑" pitchFamily="34" charset="-122"/>
                <a:ea typeface="微软雅黑" pitchFamily="34" charset="-122"/>
              </a:rPr>
              <a:t>人员最常用的基本方法，所以对产品技术、客户信息、</a:t>
            </a:r>
            <a:r>
              <a:rPr lang="en-US" altLang="zh-CN" sz="2000" dirty="0">
                <a:latin typeface="微软雅黑" pitchFamily="34" charset="-122"/>
                <a:ea typeface="微软雅黑" pitchFamily="34" charset="-122"/>
              </a:rPr>
              <a:t>OPL</a:t>
            </a:r>
            <a:r>
              <a:rPr lang="zh-CN" altLang="en-US" sz="2000" dirty="0">
                <a:latin typeface="微软雅黑" pitchFamily="34" charset="-122"/>
                <a:ea typeface="微软雅黑" pitchFamily="34" charset="-122"/>
              </a:rPr>
              <a:t>、加工方法等资料的保留变得非常必要。</a:t>
            </a:r>
          </a:p>
          <a:p>
            <a:pPr marL="656676" indent="-656676">
              <a:lnSpc>
                <a:spcPct val="110000"/>
              </a:lnSpc>
              <a:spcBef>
                <a:spcPct val="50000"/>
              </a:spcBef>
              <a:buFont typeface="Wingdings" pitchFamily="2" charset="2"/>
              <a:buChar char="v"/>
            </a:pPr>
            <a:endParaRPr lang="zh-CN" altLang="en-US" sz="2000" dirty="0">
              <a:latin typeface="微软雅黑" pitchFamily="34" charset="-122"/>
              <a:ea typeface="微软雅黑" pitchFamily="34" charset="-122"/>
            </a:endParaRPr>
          </a:p>
          <a:p>
            <a:pPr marL="656676" indent="-656676">
              <a:lnSpc>
                <a:spcPct val="110000"/>
              </a:lnSpc>
              <a:spcBef>
                <a:spcPct val="50000"/>
              </a:spcBef>
              <a:buFont typeface="Wingdings" pitchFamily="2" charset="2"/>
              <a:buChar char="v"/>
            </a:pPr>
            <a:r>
              <a:rPr lang="zh-CN" altLang="en-US" sz="2000" dirty="0">
                <a:latin typeface="微软雅黑" pitchFamily="34" charset="-122"/>
                <a:ea typeface="微软雅黑" pitchFamily="34" charset="-122"/>
              </a:rPr>
              <a:t>知识保管的方法：形成数据库，做电子文件的保管</a:t>
            </a:r>
            <a:r>
              <a:rPr lang="en-US" altLang="zh-CN"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形成文件形式的培训记录的保管，装订成册。</a:t>
            </a:r>
          </a:p>
          <a:p>
            <a:pPr marL="656676" indent="-656676">
              <a:lnSpc>
                <a:spcPct val="110000"/>
              </a:lnSpc>
              <a:spcBef>
                <a:spcPct val="50000"/>
              </a:spcBef>
              <a:buFont typeface="Wingdings" pitchFamily="2" charset="2"/>
              <a:buChar char="v"/>
            </a:pPr>
            <a:endParaRPr lang="zh-CN" altLang="en-US" sz="2000" dirty="0">
              <a:latin typeface="微软雅黑" pitchFamily="34" charset="-122"/>
              <a:ea typeface="微软雅黑" pitchFamily="34" charset="-122"/>
            </a:endParaRPr>
          </a:p>
          <a:p>
            <a:pPr marL="656676" indent="-656676">
              <a:lnSpc>
                <a:spcPct val="110000"/>
              </a:lnSpc>
              <a:spcBef>
                <a:spcPct val="50000"/>
              </a:spcBef>
              <a:buFont typeface="Wingdings" pitchFamily="2" charset="2"/>
              <a:buChar char="v"/>
            </a:pPr>
            <a:r>
              <a:rPr lang="zh-CN" altLang="en-US" sz="2000" dirty="0">
                <a:latin typeface="微软雅黑" pitchFamily="34" charset="-122"/>
                <a:ea typeface="微软雅黑" pitchFamily="34" charset="-122"/>
              </a:rPr>
              <a:t>知识与信息保管的好处：方便查找</a:t>
            </a:r>
            <a:r>
              <a:rPr lang="en-US" altLang="zh-CN"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培训员工</a:t>
            </a:r>
            <a:r>
              <a:rPr lang="en-US" altLang="zh-CN"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方便培训新近人员</a:t>
            </a:r>
            <a:r>
              <a:rPr lang="en-US" altLang="zh-CN"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用文件与电脑代替人脑记忆</a:t>
            </a:r>
            <a:r>
              <a:rPr lang="en-US" altLang="zh-CN"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省去争吵。</a:t>
            </a: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6" name="Rectangle 4"/>
          <p:cNvSpPr>
            <a:spLocks noGrp="1" noChangeArrowheads="1"/>
          </p:cNvSpPr>
          <p:nvPr>
            <p:ph type="title"/>
          </p:nvPr>
        </p:nvSpPr>
        <p:spPr>
          <a:xfrm>
            <a:off x="2448871" y="152012"/>
            <a:ext cx="11659790" cy="1140090"/>
          </a:xfrm>
          <a:noFill/>
          <a:ln/>
        </p:spPr>
        <p:txBody>
          <a:bodyPr/>
          <a:lstStyle/>
          <a:p>
            <a:r>
              <a:rPr lang="en-US" altLang="zh-CN" dirty="0">
                <a:solidFill>
                  <a:srgbClr val="CC0000"/>
                </a:solidFill>
                <a:ea typeface="微软雅黑" pitchFamily="34" charset="-122"/>
              </a:rPr>
              <a:t>PE</a:t>
            </a:r>
            <a:r>
              <a:rPr lang="zh-CN" altLang="en-US" dirty="0">
                <a:solidFill>
                  <a:srgbClr val="CC0000"/>
                </a:solidFill>
                <a:ea typeface="微软雅黑" pitchFamily="34" charset="-122"/>
              </a:rPr>
              <a:t>岗位职业化</a:t>
            </a:r>
            <a:endParaRPr lang="zh-TW" altLang="en-US" dirty="0">
              <a:solidFill>
                <a:srgbClr val="CC0000"/>
              </a:solidFill>
              <a:ea typeface="微软雅黑" pitchFamily="34" charset="-122"/>
            </a:endParaRPr>
          </a:p>
        </p:txBody>
      </p:sp>
      <p:sp>
        <p:nvSpPr>
          <p:cNvPr id="284677" name="Text Box 5"/>
          <p:cNvSpPr txBox="1">
            <a:spLocks noChangeArrowheads="1"/>
          </p:cNvSpPr>
          <p:nvPr/>
        </p:nvSpPr>
        <p:spPr bwMode="auto">
          <a:xfrm>
            <a:off x="798062" y="1822562"/>
            <a:ext cx="12312968" cy="2933385"/>
          </a:xfrm>
          <a:prstGeom prst="rect">
            <a:avLst/>
          </a:prstGeom>
          <a:noFill/>
          <a:ln w="9525">
            <a:noFill/>
            <a:miter lim="800000"/>
            <a:headEnd/>
            <a:tailEnd/>
          </a:ln>
          <a:effectLst/>
        </p:spPr>
        <p:txBody>
          <a:bodyPr lIns="131335" tIns="65668" rIns="131335" bIns="65668">
            <a:spAutoFit/>
          </a:bodyPr>
          <a:lstStyle/>
          <a:p>
            <a:pPr marL="656676" indent="-656676">
              <a:lnSpc>
                <a:spcPct val="110000"/>
              </a:lnSpc>
              <a:spcBef>
                <a:spcPct val="50000"/>
              </a:spcBef>
              <a:buFont typeface="Wingdings" pitchFamily="2" charset="2"/>
              <a:buChar char="v"/>
            </a:pPr>
            <a:r>
              <a:rPr lang="en-US" altLang="zh-CN" sz="2000" dirty="0">
                <a:latin typeface="微软雅黑" pitchFamily="34" charset="-122"/>
                <a:ea typeface="微软雅黑" pitchFamily="34" charset="-122"/>
              </a:rPr>
              <a:t>PE</a:t>
            </a:r>
            <a:r>
              <a:rPr lang="zh-CN" altLang="en-US" sz="2000" dirty="0">
                <a:latin typeface="微软雅黑" pitchFamily="34" charset="-122"/>
                <a:ea typeface="微软雅黑" pitchFamily="34" charset="-122"/>
              </a:rPr>
              <a:t>人员是一个多机能的角色，融合工业工程、品质工程、产品工程与生产制程等多方面的技能；</a:t>
            </a:r>
          </a:p>
          <a:p>
            <a:pPr marL="656676" indent="-656676">
              <a:lnSpc>
                <a:spcPct val="110000"/>
              </a:lnSpc>
              <a:spcBef>
                <a:spcPct val="50000"/>
              </a:spcBef>
              <a:buFont typeface="Wingdings" pitchFamily="2" charset="2"/>
              <a:buChar char="v"/>
            </a:pPr>
            <a:endParaRPr lang="zh-CN" altLang="en-US" sz="2000" dirty="0">
              <a:latin typeface="微软雅黑" pitchFamily="34" charset="-122"/>
              <a:ea typeface="微软雅黑" pitchFamily="34" charset="-122"/>
            </a:endParaRPr>
          </a:p>
          <a:p>
            <a:pPr marL="656676" indent="-656676">
              <a:lnSpc>
                <a:spcPct val="110000"/>
              </a:lnSpc>
              <a:spcBef>
                <a:spcPct val="50000"/>
              </a:spcBef>
              <a:buFont typeface="Wingdings" pitchFamily="2" charset="2"/>
              <a:buChar char="v"/>
            </a:pPr>
            <a:r>
              <a:rPr lang="en-US" altLang="zh-CN" sz="2000" dirty="0">
                <a:latin typeface="微软雅黑" pitchFamily="34" charset="-122"/>
                <a:ea typeface="微软雅黑" pitchFamily="34" charset="-122"/>
              </a:rPr>
              <a:t>PE</a:t>
            </a:r>
            <a:r>
              <a:rPr lang="zh-CN" altLang="en-US" sz="2000" dirty="0">
                <a:latin typeface="微软雅黑" pitchFamily="34" charset="-122"/>
                <a:ea typeface="微软雅黑" pitchFamily="34" charset="-122"/>
              </a:rPr>
              <a:t>人员肩负着指导、标准化、维持管理、持续改进的使命</a:t>
            </a:r>
          </a:p>
          <a:p>
            <a:pPr marL="656676" indent="-656676">
              <a:lnSpc>
                <a:spcPct val="110000"/>
              </a:lnSpc>
              <a:spcBef>
                <a:spcPct val="50000"/>
              </a:spcBef>
              <a:buFont typeface="Wingdings" pitchFamily="2" charset="2"/>
              <a:buChar char="v"/>
            </a:pPr>
            <a:endParaRPr lang="zh-CN" altLang="en-US" sz="2000" dirty="0">
              <a:latin typeface="微软雅黑" pitchFamily="34" charset="-122"/>
              <a:ea typeface="微软雅黑" pitchFamily="34" charset="-122"/>
            </a:endParaRPr>
          </a:p>
          <a:p>
            <a:pPr marL="656676" indent="-656676">
              <a:lnSpc>
                <a:spcPct val="110000"/>
              </a:lnSpc>
              <a:spcBef>
                <a:spcPct val="50000"/>
              </a:spcBef>
              <a:buFont typeface="Wingdings" pitchFamily="2" charset="2"/>
              <a:buChar char="v"/>
            </a:pPr>
            <a:r>
              <a:rPr lang="zh-CN" altLang="en-US" sz="2000" dirty="0">
                <a:latin typeface="微软雅黑" pitchFamily="34" charset="-122"/>
                <a:ea typeface="微软雅黑" pitchFamily="34" charset="-122"/>
              </a:rPr>
              <a:t>当今，</a:t>
            </a:r>
            <a:r>
              <a:rPr lang="en-US" altLang="zh-CN" sz="2000" dirty="0">
                <a:latin typeface="微软雅黑" pitchFamily="34" charset="-122"/>
                <a:ea typeface="微软雅黑" pitchFamily="34" charset="-122"/>
              </a:rPr>
              <a:t>PE</a:t>
            </a:r>
            <a:r>
              <a:rPr lang="zh-CN" altLang="en-US" sz="2000" dirty="0">
                <a:latin typeface="微软雅黑" pitchFamily="34" charset="-122"/>
                <a:ea typeface="微软雅黑" pitchFamily="34" charset="-122"/>
              </a:rPr>
              <a:t>工程师已成为制造业不可缺少的角色！</a:t>
            </a:r>
          </a:p>
          <a:p>
            <a:pPr marL="656676" indent="-656676">
              <a:lnSpc>
                <a:spcPct val="110000"/>
              </a:lnSpc>
              <a:spcBef>
                <a:spcPct val="50000"/>
              </a:spcBef>
              <a:buFont typeface="Wingdings" pitchFamily="2" charset="2"/>
              <a:buChar char="v"/>
            </a:pPr>
            <a:endParaRPr lang="en-US" altLang="zh-CN" sz="2000" dirty="0">
              <a:latin typeface="微软雅黑" pitchFamily="34" charset="-122"/>
              <a:ea typeface="微软雅黑"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主题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主题1</Template>
  <TotalTime>7047</TotalTime>
  <Words>6134</Words>
  <Application>Microsoft Office PowerPoint</Application>
  <PresentationFormat>自定义</PresentationFormat>
  <Paragraphs>692</Paragraphs>
  <Slides>71</Slides>
  <Notes>3</Notes>
  <HiddenSlides>0</HiddenSlides>
  <MMClips>0</MMClips>
  <ScaleCrop>false</ScaleCrop>
  <HeadingPairs>
    <vt:vector size="6" baseType="variant">
      <vt:variant>
        <vt:lpstr>主题</vt:lpstr>
      </vt:variant>
      <vt:variant>
        <vt:i4>2</vt:i4>
      </vt:variant>
      <vt:variant>
        <vt:lpstr>嵌入 OLE 服务器</vt:lpstr>
      </vt:variant>
      <vt:variant>
        <vt:i4>1</vt:i4>
      </vt:variant>
      <vt:variant>
        <vt:lpstr>幻灯片标题</vt:lpstr>
      </vt:variant>
      <vt:variant>
        <vt:i4>71</vt:i4>
      </vt:variant>
    </vt:vector>
  </HeadingPairs>
  <TitlesOfParts>
    <vt:vector size="74" baseType="lpstr">
      <vt:lpstr>主题1</vt:lpstr>
      <vt:lpstr>自定义设计方案</vt:lpstr>
      <vt:lpstr>Chart</vt:lpstr>
      <vt:lpstr>PowerPoint 演示文稿</vt:lpstr>
      <vt:lpstr>PowerPoint 演示文稿</vt:lpstr>
      <vt:lpstr>目    录</vt:lpstr>
      <vt:lpstr>样品制作阶段</vt:lpstr>
      <vt:lpstr>样机评审</vt:lpstr>
      <vt:lpstr>工程图样</vt:lpstr>
      <vt:lpstr>特殊特性</vt:lpstr>
      <vt:lpstr>控制计划</vt:lpstr>
      <vt:lpstr>材料清单</vt:lpstr>
      <vt:lpstr>生产条件的策划</vt:lpstr>
      <vt:lpstr>试生产阶段</vt:lpstr>
      <vt:lpstr>过程流程图</vt:lpstr>
      <vt:lpstr>过程指导书</vt:lpstr>
      <vt:lpstr>初始过程能力</vt:lpstr>
      <vt:lpstr>包装评价</vt:lpstr>
      <vt:lpstr>生产件批准</vt:lpstr>
      <vt:lpstr>批量生产阶段</vt:lpstr>
      <vt:lpstr>过程能力</vt:lpstr>
      <vt:lpstr>过程能力计算</vt:lpstr>
      <vt:lpstr>顾客满意</vt:lpstr>
      <vt:lpstr>PowerPoint 演示文稿</vt:lpstr>
      <vt:lpstr>目    录</vt:lpstr>
      <vt:lpstr>PDCA与SDCA</vt:lpstr>
      <vt:lpstr>维持和改进标准</vt:lpstr>
      <vt:lpstr>标准的主要特征</vt:lpstr>
      <vt:lpstr>产品标准化</vt:lpstr>
      <vt:lpstr>工艺标准化</vt:lpstr>
      <vt:lpstr>工时标准化</vt:lpstr>
      <vt:lpstr>工时标准化的目的</vt:lpstr>
      <vt:lpstr>标准时间的构成</vt:lpstr>
      <vt:lpstr>标准时间的构成</vt:lpstr>
      <vt:lpstr>正规作业时间计算</vt:lpstr>
      <vt:lpstr>经验估计法</vt:lpstr>
      <vt:lpstr>实际资料法</vt:lpstr>
      <vt:lpstr>使用秒表法</vt:lpstr>
      <vt:lpstr>工作抽样法</vt:lpstr>
      <vt:lpstr>PTS</vt:lpstr>
      <vt:lpstr>标准时间资料法</vt:lpstr>
      <vt:lpstr>设定宽裕系数</vt:lpstr>
      <vt:lpstr>生产线平衡</vt:lpstr>
      <vt:lpstr>生产线平衡分析步骤</vt:lpstr>
      <vt:lpstr>生产线平衡改善</vt:lpstr>
      <vt:lpstr>PowerPoint 演示文稿</vt:lpstr>
      <vt:lpstr>目    录</vt:lpstr>
      <vt:lpstr>现场的五大任务</vt:lpstr>
      <vt:lpstr>现场改善的3S</vt:lpstr>
      <vt:lpstr>现场的4M检查</vt:lpstr>
      <vt:lpstr>现场的5S管理</vt:lpstr>
      <vt:lpstr>现场管理的三大课题</vt:lpstr>
      <vt:lpstr>现场目标管理</vt:lpstr>
      <vt:lpstr>目标展开规则</vt:lpstr>
      <vt:lpstr>目标展开规则</vt:lpstr>
      <vt:lpstr>目标展开形式</vt:lpstr>
      <vt:lpstr>对策选择与实施</vt:lpstr>
      <vt:lpstr>改善的步骤</vt:lpstr>
      <vt:lpstr>改善的方法</vt:lpstr>
      <vt:lpstr>改善的方法</vt:lpstr>
      <vt:lpstr>改善的技巧</vt:lpstr>
      <vt:lpstr>改善的技巧</vt:lpstr>
      <vt:lpstr>可视化管理</vt:lpstr>
      <vt:lpstr>生产可视化管理</vt:lpstr>
      <vt:lpstr>项目可视化管理</vt:lpstr>
      <vt:lpstr>安全可视化管理</vt:lpstr>
      <vt:lpstr>PowerPoint 演示文稿</vt:lpstr>
      <vt:lpstr>目    录</vt:lpstr>
      <vt:lpstr>PE角色认知</vt:lpstr>
      <vt:lpstr>横向沟通小组</vt:lpstr>
      <vt:lpstr>改善提案制度</vt:lpstr>
      <vt:lpstr>巧用三种武器</vt:lpstr>
      <vt:lpstr>知识与信息库</vt:lpstr>
      <vt:lpstr>PE岗位职业化</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基础工业工程</dc:title>
  <dc:creator>a</dc:creator>
  <cp:lastModifiedBy>admin</cp:lastModifiedBy>
  <cp:revision>643</cp:revision>
  <dcterms:created xsi:type="dcterms:W3CDTF">2002-04-07T05:04:44Z</dcterms:created>
  <dcterms:modified xsi:type="dcterms:W3CDTF">2017-06-08T01:49:47Z</dcterms:modified>
</cp:coreProperties>
</file>