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0" r:id="rId1"/>
  </p:sldMasterIdLst>
  <p:sldIdLst>
    <p:sldId id="259" r:id="rId2"/>
    <p:sldId id="269" r:id="rId3"/>
    <p:sldId id="267" r:id="rId4"/>
    <p:sldId id="273" r:id="rId5"/>
    <p:sldId id="274" r:id="rId6"/>
    <p:sldId id="261" r:id="rId7"/>
    <p:sldId id="262" r:id="rId8"/>
    <p:sldId id="263" r:id="rId9"/>
    <p:sldId id="260" r:id="rId10"/>
    <p:sldId id="264" r:id="rId11"/>
    <p:sldId id="265" r:id="rId12"/>
    <p:sldId id="266" r:id="rId13"/>
    <p:sldId id="271" r:id="rId14"/>
    <p:sldId id="272" r:id="rId15"/>
    <p:sldId id="275" r:id="rId16"/>
    <p:sldId id="270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  <a:srgbClr val="CC3300"/>
    <a:srgbClr val="003399"/>
    <a:srgbClr val="D5D5D5"/>
    <a:srgbClr val="B8B8B8"/>
    <a:srgbClr val="CCE8E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4122987-CD27-4AB6-B5EE-BBB2825D6C9B}" type="datetimeFigureOut">
              <a:rPr lang="en-US" smtClean="0"/>
              <a:pPr/>
              <a:t>12/14/2010</a:t>
            </a:fld>
            <a:endParaRPr 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kumimoji="0" lang="zh-CN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uild="p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22987-CD27-4AB6-B5EE-BBB2825D6C9B}" type="datetimeFigureOut">
              <a:rPr lang="en-US" smtClean="0"/>
              <a:pPr/>
              <a:t>12/14/2010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6EF28-3B8E-4A28-9442-6AF49CF3958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22987-CD27-4AB6-B5EE-BBB2825D6C9B}" type="datetimeFigureOut">
              <a:rPr lang="en-US" smtClean="0"/>
              <a:pPr/>
              <a:t>12/14/2010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2FCE3-842C-4BD9-BD7D-2DBA2C2C197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42988" y="765175"/>
            <a:ext cx="7654925" cy="6524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7815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7815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>
          <a:xfrm>
            <a:off x="1692275" y="6524625"/>
            <a:ext cx="4392613" cy="333375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>
          <a:xfrm>
            <a:off x="6084888" y="6597650"/>
            <a:ext cx="2133600" cy="260350"/>
          </a:xfrm>
        </p:spPr>
        <p:txBody>
          <a:bodyPr/>
          <a:lstStyle>
            <a:lvl1pPr>
              <a:defRPr/>
            </a:lvl1pPr>
          </a:lstStyle>
          <a:p>
            <a:fld id="{1882FC93-58F6-4BEE-B7EC-9C47DAC9788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42988" y="765175"/>
            <a:ext cx="7654925" cy="6524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7815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78155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>
          <a:xfrm>
            <a:off x="1692275" y="6524625"/>
            <a:ext cx="4392613" cy="333375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>
          <a:xfrm>
            <a:off x="6084888" y="6597650"/>
            <a:ext cx="2133600" cy="260350"/>
          </a:xfrm>
        </p:spPr>
        <p:txBody>
          <a:bodyPr/>
          <a:lstStyle>
            <a:lvl1pPr>
              <a:defRPr/>
            </a:lvl1pPr>
          </a:lstStyle>
          <a:p>
            <a:fld id="{2552ECCF-0E11-4881-89C9-BB0B9038B05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4122987-CD27-4AB6-B5EE-BBB2825D6C9B}" type="datetimeFigureOut">
              <a:rPr lang="en-US" smtClean="0"/>
              <a:pPr/>
              <a:t>12/14/2010</a:t>
            </a:fld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0C951EC-D91A-4D54-8540-C6B563E3B921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4122987-CD27-4AB6-B5EE-BBB2825D6C9B}" type="datetimeFigureOut">
              <a:rPr lang="en-US" smtClean="0"/>
              <a:pPr/>
              <a:t>12/14/2010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 altLang="zh-CN"/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56430073-70E6-4558-95D8-8ECE3078925E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22987-CD27-4AB6-B5EE-BBB2825D6C9B}" type="datetimeFigureOut">
              <a:rPr lang="en-US" smtClean="0"/>
              <a:pPr/>
              <a:t>12/14/2010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360AA-776F-4825-A3A5-CBD6CA07859F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22987-CD27-4AB6-B5EE-BBB2825D6C9B}" type="datetimeFigureOut">
              <a:rPr lang="en-US" smtClean="0"/>
              <a:pPr/>
              <a:t>12/14/2010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59AB0-8D0F-4C63-8C80-4E2216C1A46D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4122987-CD27-4AB6-B5EE-BBB2825D6C9B}" type="datetimeFigureOut">
              <a:rPr lang="en-US" smtClean="0"/>
              <a:pPr/>
              <a:t>12/14/2010</a:t>
            </a:fld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406B284-8F67-4467-B434-25C83CD16EA2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22987-CD27-4AB6-B5EE-BBB2825D6C9B}" type="datetimeFigureOut">
              <a:rPr lang="en-US" smtClean="0"/>
              <a:pPr/>
              <a:t>12/14/2010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24643-53F6-474D-AFE9-85C58D7D3A97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4122987-CD27-4AB6-B5EE-BBB2825D6C9B}" type="datetimeFigureOut">
              <a:rPr lang="en-US" smtClean="0"/>
              <a:pPr/>
              <a:t>12/14/2010</a:t>
            </a:fld>
            <a:endParaRPr 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A858F66-547D-4699-BE0C-701219A02E80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4122987-CD27-4AB6-B5EE-BBB2825D6C9B}" type="datetimeFigureOut">
              <a:rPr lang="en-US" smtClean="0"/>
              <a:pPr/>
              <a:t>12/14/2010</a:t>
            </a:fld>
            <a:endParaRPr 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D4A021D-3AD8-4529-B673-F87333A4EAC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4122987-CD27-4AB6-B5EE-BBB2825D6C9B}" type="datetimeFigureOut">
              <a:rPr lang="en-US" smtClean="0"/>
              <a:pPr/>
              <a:t>12/14/2010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F236485-CA18-425E-9893-1669777DD056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2" r:id="rId2"/>
    <p:sldLayoutId id="2147483793" r:id="rId3"/>
    <p:sldLayoutId id="2147483794" r:id="rId4"/>
    <p:sldLayoutId id="2147483795" r:id="rId5"/>
    <p:sldLayoutId id="2147483796" r:id="rId6"/>
    <p:sldLayoutId id="2147483797" r:id="rId7"/>
    <p:sldLayoutId id="2147483798" r:id="rId8"/>
    <p:sldLayoutId id="2147483799" r:id="rId9"/>
    <p:sldLayoutId id="2147483800" r:id="rId10"/>
    <p:sldLayoutId id="2147483801" r:id="rId11"/>
    <p:sldLayoutId id="2147483802" r:id="rId12"/>
    <p:sldLayoutId id="2147483803" r:id="rId13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3.gif"/><Relationship Id="rId4" Type="http://schemas.openxmlformats.org/officeDocument/2006/relationships/oleObject" Target="../embeddings/oleObject7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>
                <a:gamma/>
                <a:tint val="0"/>
                <a:invGamma/>
              </a:schemeClr>
            </a:gs>
            <a:gs pos="100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914413"/>
            <a:ext cx="7870825" cy="601663"/>
          </a:xfrm>
          <a:noFill/>
        </p:spPr>
        <p:txBody>
          <a:bodyPr>
            <a:normAutofit/>
          </a:bodyPr>
          <a:lstStyle/>
          <a:p>
            <a:r>
              <a:rPr lang="zh-CN" altLang="en-US" sz="3200"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因</a:t>
            </a:r>
            <a:r>
              <a:rPr lang="en-US" altLang="zh-CN" sz="3200"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-</a:t>
            </a:r>
            <a:r>
              <a:rPr lang="zh-CN" altLang="en-US" sz="3200"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果图（</a:t>
            </a:r>
            <a:r>
              <a:rPr lang="en-US" altLang="zh-CN" sz="3200"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1</a:t>
            </a:r>
            <a:r>
              <a:rPr lang="zh-CN" altLang="en-US" sz="3200"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）</a:t>
            </a:r>
          </a:p>
        </p:txBody>
      </p:sp>
      <p:graphicFrame>
        <p:nvGraphicFramePr>
          <p:cNvPr id="19464" name="Object 8"/>
          <p:cNvGraphicFramePr>
            <a:graphicFrameLocks noGrp="1" noChangeAspect="1"/>
          </p:cNvGraphicFramePr>
          <p:nvPr>
            <p:ph sz="half" idx="2"/>
          </p:nvPr>
        </p:nvGraphicFramePr>
        <p:xfrm>
          <a:off x="4753778" y="1920889"/>
          <a:ext cx="3675874" cy="2651119"/>
        </p:xfrm>
        <a:graphic>
          <a:graphicData uri="http://schemas.openxmlformats.org/presentationml/2006/ole">
            <p:oleObj spid="_x0000_s19464" name="Visio" r:id="rId3" imgW="9058335" imgH="6531704" progId="Visio.Drawing.6">
              <p:embed/>
            </p:oleObj>
          </a:graphicData>
        </a:graphic>
      </p:graphicFrame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500034" y="1778013"/>
            <a:ext cx="4176712" cy="452431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rgbClr val="2D7693"/>
              </a:buClr>
              <a:buSzPct val="115000"/>
              <a:buFont typeface="Wingdings" pitchFamily="2" charset="2"/>
              <a:buChar char="n"/>
            </a:pPr>
            <a:r>
              <a:rPr lang="zh-CN" altLang="en-US" sz="3200" b="1">
                <a:ea typeface="黑体" pitchFamily="2" charset="-122"/>
              </a:rPr>
              <a:t>因</a:t>
            </a:r>
            <a:r>
              <a:rPr lang="en-US" altLang="zh-CN" sz="3200" b="1">
                <a:ea typeface="黑体" pitchFamily="2" charset="-122"/>
              </a:rPr>
              <a:t>-</a:t>
            </a:r>
            <a:r>
              <a:rPr lang="zh-CN" altLang="en-US" sz="3200" b="1">
                <a:ea typeface="黑体" pitchFamily="2" charset="-122"/>
              </a:rPr>
              <a:t>果图</a:t>
            </a:r>
            <a:r>
              <a:rPr lang="zh-CN" altLang="en-US" sz="3200" b="1"/>
              <a:t>（</a:t>
            </a:r>
            <a:r>
              <a:rPr lang="en-US" altLang="zh-CN" sz="3200" b="1"/>
              <a:t>Cause &amp; Effect Diagram</a:t>
            </a:r>
            <a:r>
              <a:rPr lang="zh-CN" altLang="en-US" sz="3200" b="1"/>
              <a:t>）是一种用于分析质量特性（结果）与影响质量特性的因素（原因）之间的关系的图，其形状如鱼刺，故又称鱼刺图（</a:t>
            </a:r>
            <a:r>
              <a:rPr lang="en-US" altLang="zh-CN" sz="3200" b="1"/>
              <a:t>Fishbone Diagram</a:t>
            </a:r>
            <a:r>
              <a:rPr lang="zh-CN" altLang="en-US" sz="3200" b="1"/>
              <a:t>）。</a:t>
            </a:r>
            <a:endParaRPr lang="zh-CN" altLang="en-US" sz="3200"/>
          </a:p>
        </p:txBody>
      </p:sp>
      <p:pic>
        <p:nvPicPr>
          <p:cNvPr id="8" name="Picture 7" descr="http://chinaieinfo.php250.cn/info/pic/logo.gif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43570" y="80945"/>
            <a:ext cx="3438525" cy="9906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/>
            </a:gs>
            <a:gs pos="50000">
              <a:schemeClr val="accent1">
                <a:gamma/>
                <a:tint val="0"/>
                <a:invGamma/>
              </a:schemeClr>
            </a:gs>
            <a:gs pos="100000">
              <a:schemeClr val="accent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因</a:t>
            </a:r>
            <a:r>
              <a:rPr lang="en-US" altLang="zh-CN"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-</a:t>
            </a:r>
            <a:r>
              <a:rPr lang="zh-CN" altLang="en-US"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果图分析（</a:t>
            </a:r>
            <a:r>
              <a:rPr lang="en-US" altLang="zh-CN"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2</a:t>
            </a:r>
            <a:r>
              <a:rPr lang="zh-CN" altLang="en-US"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）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218488" cy="4781550"/>
          </a:xfrm>
        </p:spPr>
        <p:txBody>
          <a:bodyPr/>
          <a:lstStyle/>
          <a:p>
            <a:r>
              <a:rPr lang="zh-CN" altLang="en-US">
                <a:solidFill>
                  <a:schemeClr val="tx1"/>
                </a:solidFill>
              </a:rPr>
              <a:t>从图中可以看到，列举出来的导致音圈引线焊伤的具体原因确实很多，但是否每一个原因都同等重要，都要马上花大力气去解决呢？</a:t>
            </a:r>
          </a:p>
        </p:txBody>
      </p:sp>
      <p:graphicFrame>
        <p:nvGraphicFramePr>
          <p:cNvPr id="25608" name="Object 8"/>
          <p:cNvGraphicFramePr>
            <a:graphicFrameLocks noChangeAspect="1"/>
          </p:cNvGraphicFramePr>
          <p:nvPr>
            <p:ph type="clipArt" sz="half" idx="2"/>
          </p:nvPr>
        </p:nvGraphicFramePr>
        <p:xfrm>
          <a:off x="2771775" y="3644900"/>
          <a:ext cx="1973263" cy="2809875"/>
        </p:xfrm>
        <a:graphic>
          <a:graphicData uri="http://schemas.openxmlformats.org/presentationml/2006/ole">
            <p:oleObj spid="_x0000_s25608" name="剪辑" r:id="rId3" imgW="3848040" imgH="5478120" progId="MS_ClipArt_Gallery.2">
              <p:embed/>
            </p:oleObj>
          </a:graphicData>
        </a:graphic>
      </p:graphicFrame>
      <p:pic>
        <p:nvPicPr>
          <p:cNvPr id="25604" name="Picture 4" descr="titl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258888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6" name="AutoShape 6"/>
          <p:cNvSpPr>
            <a:spLocks noChangeArrowheads="1"/>
          </p:cNvSpPr>
          <p:nvPr/>
        </p:nvSpPr>
        <p:spPr bwMode="auto">
          <a:xfrm>
            <a:off x="4284663" y="2565400"/>
            <a:ext cx="2592387" cy="1295400"/>
          </a:xfrm>
          <a:prstGeom prst="cloudCallout">
            <a:avLst>
              <a:gd name="adj1" fmla="val -56921"/>
              <a:gd name="adj2" fmla="val 56130"/>
            </a:avLst>
          </a:prstGeom>
          <a:solidFill>
            <a:srgbClr val="FFFF00"/>
          </a:solidFill>
          <a:ln w="9525">
            <a:solidFill>
              <a:srgbClr val="FF6600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 eaLnBrk="0" hangingPunct="0"/>
            <a:r>
              <a:rPr lang="zh-CN" altLang="en-US" sz="2400" b="1"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  <a:ea typeface="幼圆" pitchFamily="49" charset="-122"/>
              </a:rPr>
              <a:t>问题都同等重要吗？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>
                <a:gamma/>
                <a:tint val="0"/>
                <a:invGamma/>
              </a:schemeClr>
            </a:gs>
            <a:gs pos="100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765175"/>
            <a:ext cx="7870825" cy="652463"/>
          </a:xfrm>
        </p:spPr>
        <p:txBody>
          <a:bodyPr>
            <a:normAutofit/>
          </a:bodyPr>
          <a:lstStyle/>
          <a:p>
            <a:r>
              <a:rPr lang="zh-CN" altLang="en-US"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因</a:t>
            </a:r>
            <a:r>
              <a:rPr lang="en-US" altLang="zh-CN"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-</a:t>
            </a:r>
            <a:r>
              <a:rPr lang="zh-CN" altLang="en-US"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果图分析（</a:t>
            </a:r>
            <a:r>
              <a:rPr lang="en-US" altLang="zh-CN"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3</a:t>
            </a:r>
            <a:r>
              <a:rPr lang="zh-CN" altLang="en-US"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）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291513" cy="4781550"/>
          </a:xfrm>
        </p:spPr>
        <p:txBody>
          <a:bodyPr/>
          <a:lstStyle/>
          <a:p>
            <a:r>
              <a:rPr lang="en-US" altLang="zh-CN">
                <a:solidFill>
                  <a:schemeClr val="tx1"/>
                </a:solidFill>
              </a:rPr>
              <a:t>——</a:t>
            </a:r>
            <a:r>
              <a:rPr lang="zh-CN" altLang="en-US">
                <a:solidFill>
                  <a:schemeClr val="tx1"/>
                </a:solidFill>
              </a:rPr>
              <a:t>当然不是。我们应当把力量集中在改进那些</a:t>
            </a:r>
            <a:r>
              <a:rPr lang="zh-CN" altLang="en-US">
                <a:solidFill>
                  <a:srgbClr val="CC3300"/>
                </a:solidFill>
                <a:ea typeface="黑体" pitchFamily="2" charset="-122"/>
              </a:rPr>
              <a:t>关键性的因素</a:t>
            </a:r>
            <a:r>
              <a:rPr lang="zh-CN" altLang="en-US">
                <a:solidFill>
                  <a:schemeClr val="tx1"/>
                </a:solidFill>
              </a:rPr>
              <a:t>上面，才能达到事半功倍的效果。</a:t>
            </a:r>
          </a:p>
        </p:txBody>
      </p:sp>
      <p:graphicFrame>
        <p:nvGraphicFramePr>
          <p:cNvPr id="26630" name="Object 6"/>
          <p:cNvGraphicFramePr>
            <a:graphicFrameLocks noGrp="1" noChangeAspect="1"/>
          </p:cNvGraphicFramePr>
          <p:nvPr>
            <p:ph sz="half" idx="2"/>
          </p:nvPr>
        </p:nvGraphicFramePr>
        <p:xfrm>
          <a:off x="539750" y="2635250"/>
          <a:ext cx="7993063" cy="3525838"/>
        </p:xfrm>
        <a:graphic>
          <a:graphicData uri="http://schemas.openxmlformats.org/presentationml/2006/ole">
            <p:oleObj spid="_x0000_s26630" name="Visio" r:id="rId3" imgW="7211367" imgH="3181029" progId="Visio.Drawing.6">
              <p:embed/>
            </p:oleObj>
          </a:graphicData>
        </a:graphic>
      </p:graphicFrame>
      <p:pic>
        <p:nvPicPr>
          <p:cNvPr id="26629" name="Picture 5" descr="titl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258888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>
                <a:gamma/>
                <a:tint val="0"/>
                <a:invGamma/>
              </a:schemeClr>
            </a:gs>
            <a:gs pos="100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765175"/>
            <a:ext cx="7870825" cy="652463"/>
          </a:xfrm>
        </p:spPr>
        <p:txBody>
          <a:bodyPr>
            <a:normAutofit/>
          </a:bodyPr>
          <a:lstStyle/>
          <a:p>
            <a:r>
              <a:rPr lang="zh-CN" altLang="en-US"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因</a:t>
            </a:r>
            <a:r>
              <a:rPr lang="en-US" altLang="zh-CN"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-</a:t>
            </a:r>
            <a:r>
              <a:rPr lang="zh-CN" altLang="en-US"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果图分析（</a:t>
            </a:r>
            <a:r>
              <a:rPr lang="en-US" altLang="zh-CN"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4</a:t>
            </a:r>
            <a:r>
              <a:rPr lang="zh-CN" altLang="en-US"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）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5194300" cy="4781550"/>
          </a:xfrm>
          <a:noFill/>
          <a:ln/>
        </p:spPr>
        <p:txBody>
          <a:bodyPr>
            <a:normAutofit/>
          </a:bodyPr>
          <a:lstStyle/>
          <a:p>
            <a:r>
              <a:rPr lang="zh-CN" altLang="en-US">
                <a:solidFill>
                  <a:schemeClr val="tx1"/>
                </a:solidFill>
                <a:ea typeface="黑体" pitchFamily="2" charset="-122"/>
              </a:rPr>
              <a:t>经过大家对各种原因的进一步评估分析，初步认定造成此类质量问题的关键原因包括其中的两个方面共</a:t>
            </a:r>
            <a:r>
              <a:rPr lang="en-US" altLang="zh-CN">
                <a:solidFill>
                  <a:schemeClr val="tx1"/>
                </a:solidFill>
                <a:ea typeface="黑体" pitchFamily="2" charset="-122"/>
              </a:rPr>
              <a:t>7</a:t>
            </a:r>
            <a:r>
              <a:rPr lang="zh-CN" altLang="en-US">
                <a:solidFill>
                  <a:schemeClr val="tx1"/>
                </a:solidFill>
                <a:ea typeface="黑体" pitchFamily="2" charset="-122"/>
              </a:rPr>
              <a:t>点：</a:t>
            </a:r>
          </a:p>
          <a:p>
            <a:r>
              <a:rPr lang="zh-CN" altLang="en-US">
                <a:solidFill>
                  <a:schemeClr val="tx1"/>
                </a:solidFill>
                <a:ea typeface="宋体" pitchFamily="2" charset="-122"/>
              </a:rPr>
              <a:t>作业方法原因：</a:t>
            </a:r>
            <a:r>
              <a:rPr lang="zh-CN" altLang="en-US">
                <a:solidFill>
                  <a:schemeClr val="tx1"/>
                </a:solidFill>
              </a:rPr>
              <a:t>引线出线角度过大、引线过于绷紧、焊接动作不当、检验方法不可靠、不良品返修不当、引线封胶覆盖不完全；</a:t>
            </a:r>
          </a:p>
          <a:p>
            <a:r>
              <a:rPr lang="zh-CN" altLang="en-US">
                <a:solidFill>
                  <a:schemeClr val="tx1"/>
                </a:solidFill>
                <a:ea typeface="宋体" pitchFamily="2" charset="-122"/>
              </a:rPr>
              <a:t>操作者原因：</a:t>
            </a:r>
            <a:r>
              <a:rPr lang="zh-CN" altLang="en-US">
                <a:solidFill>
                  <a:schemeClr val="tx1"/>
                </a:solidFill>
              </a:rPr>
              <a:t>对作业标准的了解不够清楚。</a:t>
            </a:r>
          </a:p>
        </p:txBody>
      </p:sp>
      <p:pic>
        <p:nvPicPr>
          <p:cNvPr id="27653" name="Picture 5" descr="titl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58888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7" descr="j023301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70575" y="1700213"/>
            <a:ext cx="2762250" cy="28082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>
                <a:gamma/>
                <a:tint val="0"/>
                <a:invGamma/>
              </a:schemeClr>
            </a:gs>
            <a:gs pos="100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765175"/>
            <a:ext cx="7870825" cy="652463"/>
          </a:xfrm>
        </p:spPr>
        <p:txBody>
          <a:bodyPr>
            <a:normAutofit/>
          </a:bodyPr>
          <a:lstStyle/>
          <a:p>
            <a:r>
              <a:rPr lang="zh-CN" altLang="en-US"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预防和纠正措施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spcBef>
                <a:spcPct val="0"/>
              </a:spcBef>
              <a:spcAft>
                <a:spcPct val="25000"/>
              </a:spcAft>
            </a:pPr>
            <a:r>
              <a:rPr lang="zh-CN" altLang="en-US" sz="280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根据以上分析确定的关键原因，</a:t>
            </a:r>
            <a:r>
              <a:rPr lang="en-US" altLang="zh-CN" sz="2800" i="1">
                <a:solidFill>
                  <a:schemeClr val="tx1"/>
                </a:solidFill>
              </a:rPr>
              <a:t>GGEC</a:t>
            </a:r>
            <a:r>
              <a:rPr lang="zh-CN" altLang="en-US" sz="280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制定出预防和纠正措施，这些措施不仅针对被投诉产品，也包括其他类似产品：</a:t>
            </a:r>
          </a:p>
          <a:p>
            <a:r>
              <a:rPr lang="zh-CN" altLang="en-US">
                <a:solidFill>
                  <a:schemeClr val="tx1"/>
                </a:solidFill>
              </a:rPr>
              <a:t>更改引出线角度；</a:t>
            </a:r>
          </a:p>
          <a:p>
            <a:r>
              <a:rPr lang="zh-CN" altLang="en-US">
                <a:solidFill>
                  <a:schemeClr val="tx1"/>
                </a:solidFill>
              </a:rPr>
              <a:t>控制绕线的拉力力度和漆包线成形弧度；</a:t>
            </a:r>
          </a:p>
          <a:p>
            <a:r>
              <a:rPr lang="zh-CN" altLang="en-US">
                <a:solidFill>
                  <a:schemeClr val="tx1"/>
                </a:solidFill>
              </a:rPr>
              <a:t>焊线动作控制；</a:t>
            </a:r>
          </a:p>
          <a:p>
            <a:r>
              <a:rPr lang="zh-CN" altLang="en-US">
                <a:solidFill>
                  <a:schemeClr val="tx1"/>
                </a:solidFill>
              </a:rPr>
              <a:t>增加极性检测要求（即两次检测） ；</a:t>
            </a:r>
          </a:p>
          <a:p>
            <a:r>
              <a:rPr lang="zh-CN" altLang="en-US">
                <a:solidFill>
                  <a:schemeClr val="tx1"/>
                </a:solidFill>
              </a:rPr>
              <a:t>锦丝引线走位后的返工控制；</a:t>
            </a:r>
          </a:p>
          <a:p>
            <a:r>
              <a:rPr lang="zh-CN" altLang="en-US">
                <a:solidFill>
                  <a:schemeClr val="tx1"/>
                </a:solidFill>
              </a:rPr>
              <a:t>音圈引出线封胶控制；</a:t>
            </a:r>
          </a:p>
          <a:p>
            <a:r>
              <a:rPr lang="zh-CN" altLang="en-US">
                <a:solidFill>
                  <a:schemeClr val="tx1"/>
                </a:solidFill>
              </a:rPr>
              <a:t>作业标准培训。</a:t>
            </a:r>
          </a:p>
        </p:txBody>
      </p:sp>
      <p:pic>
        <p:nvPicPr>
          <p:cNvPr id="6" name="Picture 7" descr="http://chinaieinfo.php250.cn/info/pic/logo.gif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43570" y="80945"/>
            <a:ext cx="3438525" cy="9906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>
                <a:gamma/>
                <a:tint val="0"/>
                <a:invGamma/>
              </a:schemeClr>
            </a:gs>
            <a:gs pos="100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765175"/>
            <a:ext cx="7870825" cy="652463"/>
          </a:xfrm>
        </p:spPr>
        <p:txBody>
          <a:bodyPr>
            <a:normAutofit/>
          </a:bodyPr>
          <a:lstStyle/>
          <a:p>
            <a:r>
              <a:rPr lang="zh-CN" altLang="en-US"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整改效果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218488" cy="965200"/>
          </a:xfrm>
        </p:spPr>
        <p:txBody>
          <a:bodyPr/>
          <a:lstStyle/>
          <a:p>
            <a:r>
              <a:rPr lang="zh-CN" altLang="en-US" sz="2800">
                <a:solidFill>
                  <a:schemeClr val="tx1"/>
                </a:solidFill>
              </a:rPr>
              <a:t>从</a:t>
            </a:r>
            <a:r>
              <a:rPr lang="en-US" altLang="zh-CN" sz="2800">
                <a:solidFill>
                  <a:schemeClr val="tx1"/>
                </a:solidFill>
              </a:rPr>
              <a:t>5</a:t>
            </a:r>
            <a:r>
              <a:rPr lang="zh-CN" altLang="en-US" sz="2800">
                <a:solidFill>
                  <a:schemeClr val="tx1"/>
                </a:solidFill>
              </a:rPr>
              <a:t>月份开始实施上述预防和纠正措施，音圈生产过程返修率明显降低了：</a:t>
            </a:r>
          </a:p>
        </p:txBody>
      </p:sp>
      <p:graphicFrame>
        <p:nvGraphicFramePr>
          <p:cNvPr id="34912" name="Group 96"/>
          <p:cNvGraphicFramePr>
            <a:graphicFrameLocks noGrp="1"/>
          </p:cNvGraphicFramePr>
          <p:nvPr>
            <p:ph sz="half" idx="2"/>
          </p:nvPr>
        </p:nvGraphicFramePr>
        <p:xfrm>
          <a:off x="827088" y="2997200"/>
          <a:ext cx="7489825" cy="2097405"/>
        </p:xfrm>
        <a:graphic>
          <a:graphicData uri="http://schemas.openxmlformats.org/drawingml/2006/table">
            <a:tbl>
              <a:tblPr/>
              <a:tblGrid>
                <a:gridCol w="2081212"/>
                <a:gridCol w="1871663"/>
                <a:gridCol w="1803400"/>
                <a:gridCol w="1733550"/>
              </a:tblGrid>
              <a:tr h="6953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itchFamily="2" charset="-122"/>
                          <a:ea typeface="黑体" pitchFamily="2" charset="-122"/>
                          <a:cs typeface="Times New Roman" pitchFamily="18" charset="0"/>
                        </a:rPr>
                        <a:t>月   份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黑体" pitchFamily="2" charset="-122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itchFamily="2" charset="-122"/>
                          <a:ea typeface="黑体" pitchFamily="2" charset="-122"/>
                          <a:cs typeface="Times New Roman" pitchFamily="18" charset="0"/>
                        </a:rPr>
                        <a:t>生产数量（个）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黑体" pitchFamily="2" charset="-122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itchFamily="2" charset="-122"/>
                          <a:ea typeface="黑体" pitchFamily="2" charset="-122"/>
                          <a:cs typeface="Times New Roman" pitchFamily="18" charset="0"/>
                        </a:rPr>
                        <a:t>返修数量（个）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黑体" pitchFamily="2" charset="-122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itchFamily="2" charset="-122"/>
                          <a:ea typeface="黑体" pitchFamily="2" charset="-122"/>
                          <a:cs typeface="Times New Roman" pitchFamily="18" charset="0"/>
                        </a:rPr>
                        <a:t>返修率（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itchFamily="2" charset="-122"/>
                          <a:ea typeface="黑体" pitchFamily="2" charset="-122"/>
                          <a:cs typeface="Times New Roman" pitchFamily="18" charset="0"/>
                        </a:rPr>
                        <a:t>PPM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itchFamily="2" charset="-122"/>
                          <a:ea typeface="黑体" pitchFamily="2" charset="-122"/>
                          <a:cs typeface="Times New Roman" pitchFamily="18" charset="0"/>
                        </a:rPr>
                        <a:t>）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黑体" pitchFamily="2" charset="-122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D5D5"/>
                    </a:solidFill>
                  </a:tcPr>
                </a:tc>
              </a:tr>
              <a:tr h="69691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（预防纠正措施实施前）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338438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806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2382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53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（预防纠正措施实施后）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332816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152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457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8" name="Picture 7" descr="http://chinaieinfo.php250.cn/info/pic/logo.gif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43570" y="80945"/>
            <a:ext cx="3438525" cy="9906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91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91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9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rgbClr val="FFCC66"/>
            </a:gs>
            <a:gs pos="50000">
              <a:srgbClr val="FFCC66">
                <a:gamma/>
                <a:tint val="0"/>
                <a:invGamma/>
              </a:srgbClr>
            </a:gs>
            <a:gs pos="100000">
              <a:srgbClr val="FFCC66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1071546"/>
            <a:ext cx="7870825" cy="652463"/>
          </a:xfrm>
        </p:spPr>
        <p:txBody>
          <a:bodyPr>
            <a:normAutofit/>
          </a:bodyPr>
          <a:lstStyle/>
          <a:p>
            <a:r>
              <a:rPr lang="zh-CN" altLang="en-US" dirty="0"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这是一种在质量管理中非常有用的工具</a:t>
            </a:r>
          </a:p>
        </p:txBody>
      </p:sp>
      <p:pic>
        <p:nvPicPr>
          <p:cNvPr id="40963" name="Picture 3" descr="ad_bir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713" y="1879621"/>
            <a:ext cx="5545137" cy="46212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7" descr="http://chinaieinfo.php250.cn/info/pic/logo.gif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43570" y="80945"/>
            <a:ext cx="3438525" cy="9906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50" y="3717925"/>
            <a:ext cx="17653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32771" name="Object 3"/>
          <p:cNvGraphicFramePr>
            <a:graphicFrameLocks noChangeAspect="1"/>
          </p:cNvGraphicFramePr>
          <p:nvPr/>
        </p:nvGraphicFramePr>
        <p:xfrm>
          <a:off x="4067175" y="2133600"/>
          <a:ext cx="873125" cy="1533525"/>
        </p:xfrm>
        <a:graphic>
          <a:graphicData uri="http://schemas.openxmlformats.org/presentationml/2006/ole">
            <p:oleObj spid="_x0000_s32771" name="훈민정음" r:id="rId4" imgW="1438200" imgH="2523960" progId="hunmin.doc">
              <p:embed/>
            </p:oleObj>
          </a:graphicData>
        </a:graphic>
      </p:graphicFrame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1331913" y="4941888"/>
            <a:ext cx="6553200" cy="95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8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  <a:ea typeface="黑体" pitchFamily="2" charset="-122"/>
              </a:rPr>
              <a:t>朱     江</a:t>
            </a:r>
            <a:endParaRPr lang="en-US" altLang="zh-CN" sz="2800" b="1" i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 Narrow" pitchFamily="34" charset="0"/>
              <a:ea typeface="黑体" pitchFamily="2" charset="-122"/>
            </a:endParaRPr>
          </a:p>
          <a:p>
            <a:pPr algn="ctr" eaLnBrk="0" hangingPunct="0"/>
            <a:r>
              <a:rPr lang="en-US" altLang="zh-CN" sz="28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  <a:ea typeface="黑体" pitchFamily="2" charset="-122"/>
              </a:rPr>
              <a:t>coolriver@alumni.polyu.edu.hk</a:t>
            </a:r>
            <a:endParaRPr lang="en-US" altLang="zh-CN" sz="2800" b="1" i="1" dirty="0">
              <a:effectLst>
                <a:outerShdw blurRad="38100" dist="38100" dir="2700000" algn="tl">
                  <a:srgbClr val="C0C0C0"/>
                </a:outerShdw>
              </a:effectLst>
              <a:latin typeface="Arial Narrow" pitchFamily="34" charset="0"/>
              <a:ea typeface="黑体" pitchFamily="2" charset="-122"/>
            </a:endParaRPr>
          </a:p>
        </p:txBody>
      </p:sp>
      <p:pic>
        <p:nvPicPr>
          <p:cNvPr id="7" name="Picture 7" descr="http://chinaieinfo.php250.cn/info/pic/logo.gif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43570" y="80945"/>
            <a:ext cx="3438525" cy="99060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>
                <a:gamma/>
                <a:tint val="0"/>
                <a:invGamma/>
              </a:schemeClr>
            </a:gs>
            <a:gs pos="100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928670"/>
            <a:ext cx="7870825" cy="601663"/>
          </a:xfrm>
          <a:noFill/>
        </p:spPr>
        <p:txBody>
          <a:bodyPr>
            <a:normAutofit/>
          </a:bodyPr>
          <a:lstStyle/>
          <a:p>
            <a:r>
              <a:rPr lang="zh-CN" altLang="en-US" sz="3200"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因</a:t>
            </a:r>
            <a:r>
              <a:rPr lang="en-US" altLang="zh-CN" sz="3200"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-</a:t>
            </a:r>
            <a:r>
              <a:rPr lang="zh-CN" altLang="en-US" sz="3200"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果图（</a:t>
            </a:r>
            <a:r>
              <a:rPr lang="en-US" altLang="zh-CN" sz="3200"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2</a:t>
            </a:r>
            <a:r>
              <a:rPr lang="zh-CN" altLang="en-US" sz="3200"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）</a:t>
            </a:r>
          </a:p>
        </p:txBody>
      </p:sp>
      <p:graphicFrame>
        <p:nvGraphicFramePr>
          <p:cNvPr id="31748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5072066" y="1863708"/>
          <a:ext cx="3558836" cy="2565424"/>
        </p:xfrm>
        <a:graphic>
          <a:graphicData uri="http://schemas.openxmlformats.org/presentationml/2006/ole">
            <p:oleObj spid="_x0000_s31748" name="Visio" r:id="rId3" imgW="9058335" imgH="6531704" progId="Visio.Drawing.6">
              <p:embed/>
            </p:oleObj>
          </a:graphicData>
        </a:graphic>
      </p:graphicFrame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500034" y="1792270"/>
            <a:ext cx="4321175" cy="403187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rgbClr val="2D7693"/>
              </a:buClr>
              <a:buSzPct val="115000"/>
              <a:buFont typeface="Wingdings" pitchFamily="2" charset="2"/>
              <a:buChar char="n"/>
            </a:pPr>
            <a:r>
              <a:rPr lang="zh-CN" altLang="en-US" sz="3200" b="1" dirty="0"/>
              <a:t>它利用“头脑风暴法”，集思广益，寻找影响质量、时间、成本等问题的潜在因素，然后用图形形式来表示的一种十分有用的方法，它揭示的的是质量特性波动与潜在原因的关系。</a:t>
            </a:r>
            <a:r>
              <a:rPr lang="zh-CN" altLang="en-US" sz="3200" dirty="0"/>
              <a:t> </a:t>
            </a:r>
          </a:p>
        </p:txBody>
      </p:sp>
      <p:pic>
        <p:nvPicPr>
          <p:cNvPr id="10" name="Picture 7" descr="http://chinaieinfo.php250.cn/info/pic/logo.gif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43570" y="80945"/>
            <a:ext cx="3438525" cy="9906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/>
            </a:gs>
            <a:gs pos="50000">
              <a:schemeClr val="accent1">
                <a:gamma/>
                <a:tint val="0"/>
                <a:invGamma/>
              </a:schemeClr>
            </a:gs>
            <a:gs pos="100000">
              <a:schemeClr val="accent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727046" y="765175"/>
            <a:ext cx="7870825" cy="652463"/>
          </a:xfrm>
        </p:spPr>
        <p:txBody>
          <a:bodyPr>
            <a:normAutofit/>
          </a:bodyPr>
          <a:lstStyle/>
          <a:p>
            <a:r>
              <a:rPr lang="zh-CN" altLang="en-US" dirty="0"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一般图式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7158" y="1600200"/>
            <a:ext cx="8218488" cy="4781550"/>
          </a:xfrm>
        </p:spPr>
        <p:txBody>
          <a:bodyPr/>
          <a:lstStyle/>
          <a:p>
            <a:r>
              <a:rPr lang="zh-CN" altLang="en-US">
                <a:solidFill>
                  <a:schemeClr val="tx1"/>
                </a:solidFill>
              </a:rPr>
              <a:t>绘制因</a:t>
            </a:r>
            <a:r>
              <a:rPr lang="en-US" altLang="zh-CN">
                <a:solidFill>
                  <a:schemeClr val="tx1"/>
                </a:solidFill>
              </a:rPr>
              <a:t>-</a:t>
            </a:r>
            <a:r>
              <a:rPr lang="zh-CN" altLang="en-US">
                <a:solidFill>
                  <a:schemeClr val="tx1"/>
                </a:solidFill>
              </a:rPr>
              <a:t>果图最一般的方法是“大枝展开法”，这种方法是从大枝到中枝，再到小枝，按此次序提出各种原因。这样可以将各种因素限制在预先确定的框框内，形成小而整齐的因</a:t>
            </a:r>
            <a:r>
              <a:rPr lang="en-US" altLang="zh-CN">
                <a:solidFill>
                  <a:schemeClr val="tx1"/>
                </a:solidFill>
              </a:rPr>
              <a:t>-</a:t>
            </a:r>
            <a:r>
              <a:rPr lang="zh-CN" altLang="en-US">
                <a:solidFill>
                  <a:schemeClr val="tx1"/>
                </a:solidFill>
              </a:rPr>
              <a:t>果图。</a:t>
            </a:r>
          </a:p>
        </p:txBody>
      </p:sp>
      <p:graphicFrame>
        <p:nvGraphicFramePr>
          <p:cNvPr id="29703" name="Object 7"/>
          <p:cNvGraphicFramePr>
            <a:graphicFrameLocks noChangeAspect="1"/>
          </p:cNvGraphicFramePr>
          <p:nvPr>
            <p:ph sz="half" idx="2"/>
          </p:nvPr>
        </p:nvGraphicFramePr>
        <p:xfrm>
          <a:off x="800071" y="3397250"/>
          <a:ext cx="7343775" cy="2849563"/>
        </p:xfrm>
        <a:graphic>
          <a:graphicData uri="http://schemas.openxmlformats.org/presentationml/2006/ole">
            <p:oleObj spid="_x0000_s29703" name="Visio" r:id="rId3" imgW="7803321" imgH="3026905" progId="Visio.Drawing.6">
              <p:embed/>
            </p:oleObj>
          </a:graphicData>
        </a:graphic>
      </p:graphicFrame>
      <p:pic>
        <p:nvPicPr>
          <p:cNvPr id="8" name="Picture 7" descr="http://chinaieinfo.php250.cn/info/pic/logo.gif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43570" y="80945"/>
            <a:ext cx="3438525" cy="9906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>
                <a:gamma/>
                <a:tint val="0"/>
                <a:invGamma/>
              </a:schemeClr>
            </a:gs>
            <a:gs pos="100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934933"/>
            <a:ext cx="7870825" cy="652463"/>
          </a:xfrm>
        </p:spPr>
        <p:txBody>
          <a:bodyPr>
            <a:normAutofit/>
          </a:bodyPr>
          <a:lstStyle/>
          <a:p>
            <a:r>
              <a:rPr lang="zh-CN" altLang="en-US" sz="3600" dirty="0"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编制步骤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769958"/>
            <a:ext cx="7467600" cy="4873752"/>
          </a:xfrm>
        </p:spPr>
        <p:txBody>
          <a:bodyPr>
            <a:normAutofit/>
          </a:bodyPr>
          <a:lstStyle/>
          <a:p>
            <a:r>
              <a:rPr lang="zh-CN" altLang="en-US" sz="3600">
                <a:solidFill>
                  <a:schemeClr val="tx1"/>
                </a:solidFill>
              </a:rPr>
              <a:t>明确调查问题的步骤；</a:t>
            </a:r>
          </a:p>
          <a:p>
            <a:r>
              <a:rPr lang="zh-CN" altLang="en-US" sz="3600">
                <a:solidFill>
                  <a:schemeClr val="tx1"/>
                </a:solidFill>
              </a:rPr>
              <a:t>由左向右画一箭头，指向质量问题；</a:t>
            </a:r>
          </a:p>
          <a:p>
            <a:r>
              <a:rPr lang="zh-CN" altLang="en-US" sz="3600">
                <a:solidFill>
                  <a:schemeClr val="tx1"/>
                </a:solidFill>
              </a:rPr>
              <a:t>分析造成质量问题的可能原因；</a:t>
            </a:r>
          </a:p>
          <a:p>
            <a:r>
              <a:rPr lang="zh-CN" altLang="en-US" sz="3600">
                <a:solidFill>
                  <a:schemeClr val="tx1"/>
                </a:solidFill>
              </a:rPr>
              <a:t>在主要原因基础上分析第二、三层原因；</a:t>
            </a:r>
          </a:p>
          <a:p>
            <a:r>
              <a:rPr lang="zh-CN" altLang="en-US" sz="3600">
                <a:solidFill>
                  <a:schemeClr val="tx1"/>
                </a:solidFill>
              </a:rPr>
              <a:t>检查各个原因是否有错误；</a:t>
            </a:r>
          </a:p>
          <a:p>
            <a:r>
              <a:rPr lang="zh-CN" altLang="en-US" sz="3600">
                <a:solidFill>
                  <a:schemeClr val="tx1"/>
                </a:solidFill>
              </a:rPr>
              <a:t>标明各个原因的重要程度。</a:t>
            </a:r>
          </a:p>
        </p:txBody>
      </p:sp>
      <p:pic>
        <p:nvPicPr>
          <p:cNvPr id="36871" name="Picture 7" descr="http://chinaieinfo.php250.cn/info/pic/logo.gif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43570" y="80945"/>
            <a:ext cx="3438525" cy="9906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>
                <a:gamma/>
                <a:tint val="0"/>
                <a:invGamma/>
              </a:schemeClr>
            </a:gs>
            <a:gs pos="100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1006371"/>
            <a:ext cx="7870825" cy="652463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因</a:t>
            </a:r>
            <a:r>
              <a:rPr lang="en-US" altLang="zh-CN" sz="3200" dirty="0"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-</a:t>
            </a:r>
            <a:r>
              <a:rPr lang="zh-CN" altLang="en-US" sz="3200" dirty="0"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果图的三个显著的特征：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841396"/>
            <a:ext cx="7467600" cy="4873752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chemeClr val="tx1"/>
                </a:solidFill>
              </a:rPr>
              <a:t>对所观察的效应或考察的现象有影响的原因的直观的表示； </a:t>
            </a:r>
          </a:p>
          <a:p>
            <a:r>
              <a:rPr lang="zh-CN" altLang="en-US" sz="3200" dirty="0">
                <a:solidFill>
                  <a:schemeClr val="tx1"/>
                </a:solidFill>
              </a:rPr>
              <a:t>这些可能的原因的内在关系被清晰地显示出来； </a:t>
            </a:r>
          </a:p>
          <a:p>
            <a:r>
              <a:rPr lang="zh-CN" altLang="en-US" sz="3200" dirty="0">
                <a:solidFill>
                  <a:schemeClr val="tx1"/>
                </a:solidFill>
              </a:rPr>
              <a:t>内在关系一般是定性的和假定的。</a:t>
            </a:r>
          </a:p>
        </p:txBody>
      </p:sp>
      <p:pic>
        <p:nvPicPr>
          <p:cNvPr id="37892" name="Picture 4" descr="j01958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27853" y="4819673"/>
            <a:ext cx="1773237" cy="1824037"/>
          </a:xfrm>
          <a:prstGeom prst="rect">
            <a:avLst/>
          </a:prstGeom>
          <a:noFill/>
        </p:spPr>
      </p:pic>
      <p:pic>
        <p:nvPicPr>
          <p:cNvPr id="7" name="Picture 7" descr="http://chinaieinfo.php250.cn/info/pic/logo.gif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43570" y="80945"/>
            <a:ext cx="3438525" cy="9906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>
                <a:gamma/>
                <a:tint val="0"/>
                <a:invGamma/>
              </a:schemeClr>
            </a:gs>
            <a:gs pos="100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411413" y="1006371"/>
            <a:ext cx="6502400" cy="652463"/>
          </a:xfrm>
        </p:spPr>
        <p:txBody>
          <a:bodyPr>
            <a:normAutofit/>
          </a:bodyPr>
          <a:lstStyle/>
          <a:p>
            <a:r>
              <a:rPr lang="en-US" altLang="zh-CN" i="1" baseline="30000">
                <a:solidFill>
                  <a:srgbClr val="0033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®</a:t>
            </a:r>
            <a:r>
              <a:rPr lang="zh-CN" altLang="en-US"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案例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841396"/>
            <a:ext cx="7467600" cy="4873752"/>
          </a:xfrm>
        </p:spPr>
        <p:txBody>
          <a:bodyPr>
            <a:normAutofit/>
          </a:bodyPr>
          <a:lstStyle/>
          <a:p>
            <a:pPr>
              <a:spcBef>
                <a:spcPct val="0"/>
              </a:spcBef>
              <a:spcAft>
                <a:spcPct val="25000"/>
              </a:spcAft>
            </a:pPr>
            <a:r>
              <a:rPr lang="en-US" altLang="zh-CN" dirty="0">
                <a:solidFill>
                  <a:schemeClr val="tx1"/>
                </a:solidFill>
              </a:rPr>
              <a:t>               </a:t>
            </a:r>
            <a:r>
              <a:rPr lang="en-US" altLang="zh-CN" baseline="30000" dirty="0">
                <a:solidFill>
                  <a:srgbClr val="0033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®</a:t>
            </a:r>
            <a:r>
              <a:rPr lang="zh-CN" altLang="en-US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创始于</a:t>
            </a:r>
            <a:r>
              <a:rPr lang="en-US" altLang="zh-CN" dirty="0">
                <a:solidFill>
                  <a:schemeClr val="tx1"/>
                </a:solidFill>
                <a:ea typeface="黑体" pitchFamily="2" charset="-122"/>
              </a:rPr>
              <a:t>1952</a:t>
            </a:r>
            <a:r>
              <a:rPr lang="zh-CN" altLang="en-US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年，总部设在广州，是国际电声器件行业知名的</a:t>
            </a:r>
            <a:r>
              <a:rPr lang="en-US" altLang="zh-CN" dirty="0">
                <a:solidFill>
                  <a:schemeClr val="tx1"/>
                </a:solidFill>
                <a:ea typeface="黑体" pitchFamily="2" charset="-122"/>
              </a:rPr>
              <a:t>OEM</a:t>
            </a:r>
            <a:r>
              <a:rPr lang="zh-CN" altLang="en-US" dirty="0">
                <a:solidFill>
                  <a:schemeClr val="tx1"/>
                </a:solidFill>
                <a:ea typeface="黑体" pitchFamily="2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ea typeface="黑体" pitchFamily="2" charset="-122"/>
              </a:rPr>
              <a:t>Original Equipment Manufacturer</a:t>
            </a:r>
            <a:r>
              <a:rPr lang="zh-CN" altLang="en-US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，原始设备制造商）。</a:t>
            </a:r>
          </a:p>
          <a:p>
            <a:pPr>
              <a:spcBef>
                <a:spcPct val="0"/>
              </a:spcBef>
              <a:spcAft>
                <a:spcPct val="25000"/>
              </a:spcAft>
            </a:pPr>
            <a:r>
              <a:rPr lang="en-US" altLang="zh-CN" dirty="0">
                <a:solidFill>
                  <a:schemeClr val="tx1"/>
                </a:solidFill>
              </a:rPr>
              <a:t>2004</a:t>
            </a:r>
            <a:r>
              <a:rPr lang="zh-CN" altLang="en-US" dirty="0">
                <a:solidFill>
                  <a:schemeClr val="tx1"/>
                </a:solidFill>
              </a:rPr>
              <a:t>年</a:t>
            </a:r>
            <a:r>
              <a:rPr lang="en-US" altLang="zh-CN" dirty="0">
                <a:solidFill>
                  <a:schemeClr val="tx1"/>
                </a:solidFill>
              </a:rPr>
              <a:t>4</a:t>
            </a:r>
            <a:r>
              <a:rPr lang="zh-CN" altLang="en-US" dirty="0">
                <a:solidFill>
                  <a:schemeClr val="tx1"/>
                </a:solidFill>
              </a:rPr>
              <a:t>月</a:t>
            </a:r>
            <a:r>
              <a:rPr lang="en-US" altLang="zh-CN" dirty="0">
                <a:solidFill>
                  <a:schemeClr val="tx1"/>
                </a:solidFill>
              </a:rPr>
              <a:t>6</a:t>
            </a:r>
            <a:r>
              <a:rPr lang="zh-CN" altLang="en-US" dirty="0">
                <a:solidFill>
                  <a:schemeClr val="tx1"/>
                </a:solidFill>
              </a:rPr>
              <a:t>日，</a:t>
            </a:r>
            <a:r>
              <a:rPr lang="en-US" altLang="zh-CN" i="1" dirty="0">
                <a:solidFill>
                  <a:schemeClr val="tx1"/>
                </a:solidFill>
              </a:rPr>
              <a:t>GGEC</a:t>
            </a:r>
            <a:r>
              <a:rPr lang="zh-CN" altLang="en-US" dirty="0">
                <a:solidFill>
                  <a:schemeClr val="tx1"/>
                </a:solidFill>
              </a:rPr>
              <a:t>接到日本客户</a:t>
            </a:r>
            <a:r>
              <a:rPr lang="zh-CN" altLang="en-US" dirty="0">
                <a:solidFill>
                  <a:schemeClr val="tx1"/>
                </a:solidFill>
                <a:ea typeface="黑体" pitchFamily="2" charset="-122"/>
              </a:rPr>
              <a:t>住友商事株式会社</a:t>
            </a:r>
            <a:r>
              <a:rPr lang="zh-CN" altLang="en-US" dirty="0">
                <a:solidFill>
                  <a:schemeClr val="tx1"/>
                </a:solidFill>
              </a:rPr>
              <a:t>（</a:t>
            </a:r>
            <a:r>
              <a:rPr lang="en-US" altLang="zh-CN" dirty="0">
                <a:solidFill>
                  <a:schemeClr val="tx1"/>
                </a:solidFill>
              </a:rPr>
              <a:t>Sumitomo Corporation</a:t>
            </a:r>
            <a:r>
              <a:rPr lang="zh-CN" altLang="en-US" dirty="0">
                <a:solidFill>
                  <a:schemeClr val="tx1"/>
                </a:solidFill>
              </a:rPr>
              <a:t>）对扬声器产品质量的投诉：型号分别为*</a:t>
            </a:r>
            <a:r>
              <a:rPr lang="en-US" altLang="zh-CN" dirty="0">
                <a:solidFill>
                  <a:schemeClr val="tx1"/>
                </a:solidFill>
              </a:rPr>
              <a:t>710056 00101*</a:t>
            </a:r>
            <a:r>
              <a:rPr lang="zh-CN" altLang="en-US" dirty="0">
                <a:solidFill>
                  <a:schemeClr val="tx1"/>
                </a:solidFill>
              </a:rPr>
              <a:t>和*</a:t>
            </a:r>
            <a:r>
              <a:rPr lang="en-US" altLang="zh-CN" dirty="0">
                <a:solidFill>
                  <a:schemeClr val="tx1"/>
                </a:solidFill>
              </a:rPr>
              <a:t>710056 00102*</a:t>
            </a:r>
            <a:r>
              <a:rPr lang="zh-CN" altLang="en-US" dirty="0">
                <a:solidFill>
                  <a:schemeClr val="tx1"/>
                </a:solidFill>
              </a:rPr>
              <a:t>的两种扬声器均出现了部分安装后不能发声的不良品。住友同时退回不良品样本*</a:t>
            </a:r>
            <a:r>
              <a:rPr lang="en-US" altLang="zh-CN" dirty="0">
                <a:solidFill>
                  <a:schemeClr val="tx1"/>
                </a:solidFill>
              </a:rPr>
              <a:t>710056 00102* 3</a:t>
            </a:r>
            <a:r>
              <a:rPr lang="zh-CN" altLang="en-US" dirty="0">
                <a:solidFill>
                  <a:schemeClr val="tx1"/>
                </a:solidFill>
              </a:rPr>
              <a:t>个，*</a:t>
            </a:r>
            <a:r>
              <a:rPr lang="en-US" altLang="zh-CN" dirty="0">
                <a:solidFill>
                  <a:schemeClr val="tx1"/>
                </a:solidFill>
              </a:rPr>
              <a:t>710056 00101* 1</a:t>
            </a:r>
            <a:r>
              <a:rPr lang="zh-CN" altLang="en-US" dirty="0">
                <a:solidFill>
                  <a:schemeClr val="tx1"/>
                </a:solidFill>
              </a:rPr>
              <a:t>个，要求解释原因、限期整改。</a:t>
            </a:r>
          </a:p>
        </p:txBody>
      </p:sp>
      <p:pic>
        <p:nvPicPr>
          <p:cNvPr id="22533" name="Picture 5" descr="ggeclo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3113" y="1104796"/>
            <a:ext cx="1871662" cy="466725"/>
          </a:xfrm>
          <a:prstGeom prst="rect">
            <a:avLst/>
          </a:prstGeom>
          <a:noFill/>
        </p:spPr>
      </p:pic>
      <p:pic>
        <p:nvPicPr>
          <p:cNvPr id="22534" name="Picture 6" descr="ggeclo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4550" y="1877909"/>
            <a:ext cx="1368425" cy="342900"/>
          </a:xfrm>
          <a:prstGeom prst="rect">
            <a:avLst/>
          </a:prstGeom>
          <a:noFill/>
        </p:spPr>
      </p:pic>
      <p:pic>
        <p:nvPicPr>
          <p:cNvPr id="8" name="Picture 7" descr="http://chinaieinfo.php250.cn/info/pic/logo.gif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43570" y="80945"/>
            <a:ext cx="3438525" cy="9906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/>
            </a:gs>
            <a:gs pos="50000">
              <a:schemeClr val="accent1">
                <a:gamma/>
                <a:tint val="0"/>
                <a:invGamma/>
              </a:schemeClr>
            </a:gs>
            <a:gs pos="100000">
              <a:schemeClr val="accent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765175"/>
            <a:ext cx="7870825" cy="652463"/>
          </a:xfrm>
        </p:spPr>
        <p:txBody>
          <a:bodyPr>
            <a:normAutofit/>
          </a:bodyPr>
          <a:lstStyle/>
          <a:p>
            <a:r>
              <a:rPr lang="zh-CN" altLang="en-US"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解剖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8218488" cy="4781550"/>
          </a:xfrm>
        </p:spPr>
        <p:txBody>
          <a:bodyPr/>
          <a:lstStyle/>
          <a:p>
            <a:r>
              <a:rPr lang="en-US" altLang="zh-CN" i="1">
                <a:solidFill>
                  <a:schemeClr val="tx1"/>
                </a:solidFill>
              </a:rPr>
              <a:t>GGEC</a:t>
            </a:r>
            <a:r>
              <a:rPr lang="zh-CN" altLang="en-US">
                <a:solidFill>
                  <a:schemeClr val="tx1"/>
                </a:solidFill>
              </a:rPr>
              <a:t>复核了客户退回的</a:t>
            </a:r>
            <a:r>
              <a:rPr lang="en-US" altLang="zh-CN">
                <a:solidFill>
                  <a:schemeClr val="tx1"/>
                </a:solidFill>
              </a:rPr>
              <a:t>4</a:t>
            </a:r>
            <a:r>
              <a:rPr lang="zh-CN" altLang="en-US">
                <a:solidFill>
                  <a:schemeClr val="tx1"/>
                </a:solidFill>
              </a:rPr>
              <a:t>个不良品样本，确实出现发声时断时续的现象。进而对样本进行解剖分析发现，是扬声器的关键部件音圈（型号：</a:t>
            </a:r>
            <a:r>
              <a:rPr lang="en-US" altLang="zh-CN">
                <a:solidFill>
                  <a:schemeClr val="tx1"/>
                </a:solidFill>
              </a:rPr>
              <a:t>VC14-27-1</a:t>
            </a:r>
            <a:r>
              <a:rPr lang="zh-CN" altLang="en-US">
                <a:solidFill>
                  <a:schemeClr val="tx1"/>
                </a:solidFill>
              </a:rPr>
              <a:t>）在音圈线与锦丝引线焊接部位音圈引线焊伤，导致接触不良。</a:t>
            </a:r>
          </a:p>
        </p:txBody>
      </p:sp>
      <p:pic>
        <p:nvPicPr>
          <p:cNvPr id="23556" name="Picture 4" descr="Untitled-3%20cop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3357563"/>
            <a:ext cx="7489825" cy="279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http://chinaieinfo.php250.cn/info/pic/logo.gif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43570" y="80945"/>
            <a:ext cx="3438525" cy="9906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/>
            </a:gs>
            <a:gs pos="50000">
              <a:schemeClr val="accent1">
                <a:gamma/>
                <a:tint val="0"/>
                <a:invGamma/>
              </a:schemeClr>
            </a:gs>
            <a:gs pos="100000">
              <a:schemeClr val="accent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765175"/>
            <a:ext cx="7870825" cy="652463"/>
          </a:xfrm>
        </p:spPr>
        <p:txBody>
          <a:bodyPr>
            <a:normAutofit/>
          </a:bodyPr>
          <a:lstStyle/>
          <a:p>
            <a:r>
              <a:rPr lang="zh-CN" altLang="en-US"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寻找原因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zh-CN" altLang="en-US">
                <a:solidFill>
                  <a:schemeClr val="tx1"/>
                </a:solidFill>
              </a:rPr>
              <a:t>事实上，一直以来音圈断线导致的无声问题（客户投诉以及在扬声器装配生产过程中被发现）时有发生，必须认真找出原因，确定预防和纠正措施。</a:t>
            </a:r>
          </a:p>
          <a:p>
            <a:r>
              <a:rPr lang="zh-CN" altLang="en-US">
                <a:solidFill>
                  <a:schemeClr val="tx1"/>
                </a:solidFill>
              </a:rPr>
              <a:t>可能导致音圈引线焊伤的潜在因素很多，涉及到作业方法、操作者、仪器设备、材料、作业环境等诸多方面，如何找出真正的、关键的因素呢？利用</a:t>
            </a:r>
            <a:r>
              <a:rPr lang="zh-CN" altLang="en-US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因</a:t>
            </a:r>
            <a:r>
              <a:rPr lang="en-US" altLang="zh-CN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-</a:t>
            </a:r>
            <a:r>
              <a:rPr lang="zh-CN" altLang="en-US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果</a:t>
            </a:r>
            <a:r>
              <a:rPr lang="zh-CN" altLang="en-US">
                <a:solidFill>
                  <a:schemeClr val="tx1"/>
                </a:solidFill>
                <a:ea typeface="黑体" pitchFamily="2" charset="-122"/>
              </a:rPr>
              <a:t>图</a:t>
            </a:r>
            <a:r>
              <a:rPr lang="zh-CN" altLang="en-US">
                <a:solidFill>
                  <a:schemeClr val="tx1"/>
                </a:solidFill>
              </a:rPr>
              <a:t>进行分析是比较好的方法。</a:t>
            </a:r>
          </a:p>
        </p:txBody>
      </p:sp>
      <p:pic>
        <p:nvPicPr>
          <p:cNvPr id="24580" name="Picture 4" descr="j01958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84888" y="4221163"/>
            <a:ext cx="1773237" cy="1824037"/>
          </a:xfrm>
          <a:prstGeom prst="rect">
            <a:avLst/>
          </a:prstGeom>
          <a:noFill/>
        </p:spPr>
      </p:pic>
      <p:pic>
        <p:nvPicPr>
          <p:cNvPr id="7" name="Picture 7" descr="http://chinaieinfo.php250.cn/info/pic/logo.gif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43570" y="80945"/>
            <a:ext cx="3438525" cy="9906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/>
            </a:gs>
            <a:gs pos="50000">
              <a:schemeClr val="accent1">
                <a:gamma/>
                <a:tint val="0"/>
                <a:invGamma/>
              </a:schemeClr>
            </a:gs>
            <a:gs pos="100000">
              <a:schemeClr val="accent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765175"/>
            <a:ext cx="7870825" cy="647700"/>
          </a:xfrm>
          <a:noFill/>
        </p:spPr>
        <p:txBody>
          <a:bodyPr>
            <a:normAutofit/>
          </a:bodyPr>
          <a:lstStyle/>
          <a:p>
            <a:r>
              <a:rPr lang="zh-CN" altLang="en-US"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因</a:t>
            </a:r>
            <a:r>
              <a:rPr lang="en-US" altLang="zh-CN"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-</a:t>
            </a:r>
            <a:r>
              <a:rPr lang="zh-CN" altLang="en-US"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果图分析（</a:t>
            </a:r>
            <a:r>
              <a:rPr lang="en-US" altLang="zh-CN"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1</a:t>
            </a:r>
            <a:r>
              <a:rPr lang="zh-CN" altLang="en-US"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）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557338"/>
            <a:ext cx="8229600" cy="4824412"/>
          </a:xfrm>
        </p:spPr>
        <p:txBody>
          <a:bodyPr/>
          <a:lstStyle/>
          <a:p>
            <a:r>
              <a:rPr lang="zh-CN" altLang="en-US" sz="2000">
                <a:solidFill>
                  <a:schemeClr val="tx1"/>
                </a:solidFill>
              </a:rPr>
              <a:t>召集生产、质量管理、物料、设计部门的相关人员，利用“头脑风暴法”，层层深入列举出导致该问题的各方面原因，根据问题之间的因果关系，作出因</a:t>
            </a:r>
            <a:r>
              <a:rPr lang="en-US" altLang="zh-CN" sz="2000">
                <a:solidFill>
                  <a:schemeClr val="tx1"/>
                </a:solidFill>
              </a:rPr>
              <a:t>-</a:t>
            </a:r>
            <a:r>
              <a:rPr lang="zh-CN" altLang="en-US" sz="2000">
                <a:solidFill>
                  <a:schemeClr val="tx1"/>
                </a:solidFill>
              </a:rPr>
              <a:t>果图： </a:t>
            </a: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21508" name="Object 4"/>
          <p:cNvGraphicFramePr>
            <a:graphicFrameLocks noChangeAspect="1"/>
          </p:cNvGraphicFramePr>
          <p:nvPr/>
        </p:nvGraphicFramePr>
        <p:xfrm>
          <a:off x="539750" y="2708275"/>
          <a:ext cx="7991475" cy="3533775"/>
        </p:xfrm>
        <a:graphic>
          <a:graphicData uri="http://schemas.openxmlformats.org/presentationml/2006/ole">
            <p:oleObj spid="_x0000_s21508" name="Visio" r:id="rId3" imgW="7211367" imgH="3181029" progId="Visio.Drawing.6">
              <p:embed/>
            </p:oleObj>
          </a:graphicData>
        </a:graphic>
      </p:graphicFrame>
      <p:pic>
        <p:nvPicPr>
          <p:cNvPr id="8" name="Picture 7" descr="http://chinaieinfo.php250.cn/info/pic/logo.gif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43570" y="80945"/>
            <a:ext cx="3438525" cy="9906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560</TotalTime>
  <Words>50</Words>
  <Application>Microsoft Office PowerPoint</Application>
  <PresentationFormat>全屏显示(4:3)</PresentationFormat>
  <Paragraphs>62</Paragraphs>
  <Slides>16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楷体_GB2312</vt:lpstr>
      <vt:lpstr>Wingdings</vt:lpstr>
      <vt:lpstr>Tahoma</vt:lpstr>
      <vt:lpstr>黑体</vt:lpstr>
      <vt:lpstr>Times New Roman</vt:lpstr>
      <vt:lpstr>Arial Black</vt:lpstr>
      <vt:lpstr>幼圆</vt:lpstr>
      <vt:lpstr>Arial Narrow</vt:lpstr>
      <vt:lpstr>凸显</vt:lpstr>
      <vt:lpstr>Microsoft Visio Drawing</vt:lpstr>
      <vt:lpstr>훈민정음 문서</vt:lpstr>
      <vt:lpstr>Microsoft Clip Gallery</vt:lpstr>
      <vt:lpstr>因-果图（1）</vt:lpstr>
      <vt:lpstr>因-果图（2）</vt:lpstr>
      <vt:lpstr>一般图式</vt:lpstr>
      <vt:lpstr>编制步骤</vt:lpstr>
      <vt:lpstr>因-果图的三个显著的特征：</vt:lpstr>
      <vt:lpstr>®案例</vt:lpstr>
      <vt:lpstr>解剖</vt:lpstr>
      <vt:lpstr>寻找原因</vt:lpstr>
      <vt:lpstr>因-果图分析（1）</vt:lpstr>
      <vt:lpstr>因-果图分析（2）</vt:lpstr>
      <vt:lpstr>因-果图分析（3）</vt:lpstr>
      <vt:lpstr>因-果图分析（4）</vt:lpstr>
      <vt:lpstr>预防和纠正措施</vt:lpstr>
      <vt:lpstr>整改效果</vt:lpstr>
      <vt:lpstr>这是一种在质量管理中非常有用的工具</vt:lpstr>
      <vt:lpstr>幻灯片 16</vt:lpstr>
    </vt:vector>
  </TitlesOfParts>
  <Company>中国科学院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作业题目：全程项目控制</dc:title>
  <dc:creator>朱江</dc:creator>
  <cp:lastModifiedBy>Coolriver</cp:lastModifiedBy>
  <cp:revision>122</cp:revision>
  <dcterms:created xsi:type="dcterms:W3CDTF">2005-01-04T17:37:30Z</dcterms:created>
  <dcterms:modified xsi:type="dcterms:W3CDTF">2010-12-14T15:13:05Z</dcterms:modified>
</cp:coreProperties>
</file>